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8" r:id="rId6"/>
    <p:sldId id="269" r:id="rId7"/>
    <p:sldId id="270" r:id="rId8"/>
    <p:sldId id="271" r:id="rId9"/>
    <p:sldId id="272" r:id="rId10"/>
    <p:sldId id="273" r:id="rId11"/>
    <p:sldId id="275" r:id="rId12"/>
    <p:sldId id="274"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1B02"/>
    <a:srgbClr val="941100"/>
    <a:srgbClr val="4B0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6327"/>
  </p:normalViewPr>
  <p:slideViewPr>
    <p:cSldViewPr snapToGrid="0" snapToObjects="1">
      <p:cViewPr varScale="1">
        <p:scale>
          <a:sx n="128" d="100"/>
          <a:sy n="128"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11/29/21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11/29/21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5516-B2C8-D94E-8B2C-63E02ED5CA55}"/>
              </a:ext>
            </a:extLst>
          </p:cNvPr>
          <p:cNvSpPr>
            <a:spLocks noGrp="1"/>
          </p:cNvSpPr>
          <p:nvPr>
            <p:ph type="ctrTitle"/>
          </p:nvPr>
        </p:nvSpPr>
        <p:spPr/>
        <p:txBody>
          <a:bodyPr/>
          <a:lstStyle/>
          <a:p>
            <a:r>
              <a:rPr lang="en-US" dirty="0"/>
              <a:t>Marketing Analytics</a:t>
            </a:r>
          </a:p>
        </p:txBody>
      </p:sp>
      <p:sp>
        <p:nvSpPr>
          <p:cNvPr id="3" name="Subtitle 2">
            <a:extLst>
              <a:ext uri="{FF2B5EF4-FFF2-40B4-BE49-F238E27FC236}">
                <a16:creationId xmlns:a16="http://schemas.microsoft.com/office/drawing/2014/main" id="{EEB17C39-261C-8143-98C0-F77AF8AC22D3}"/>
              </a:ext>
            </a:extLst>
          </p:cNvPr>
          <p:cNvSpPr>
            <a:spLocks noGrp="1"/>
          </p:cNvSpPr>
          <p:nvPr>
            <p:ph type="subTitle" idx="1"/>
          </p:nvPr>
        </p:nvSpPr>
        <p:spPr>
          <a:xfrm>
            <a:off x="1752849" y="3824234"/>
            <a:ext cx="8673427" cy="369332"/>
          </a:xfrm>
        </p:spPr>
        <p:txBody>
          <a:bodyPr>
            <a:normAutofit/>
          </a:bodyPr>
          <a:lstStyle/>
          <a:p>
            <a:r>
              <a:rPr lang="en-US" dirty="0"/>
              <a:t>E-Learning – Rachit Chadha</a:t>
            </a:r>
          </a:p>
        </p:txBody>
      </p:sp>
    </p:spTree>
    <p:extLst>
      <p:ext uri="{BB962C8B-B14F-4D97-AF65-F5344CB8AC3E}">
        <p14:creationId xmlns:p14="http://schemas.microsoft.com/office/powerpoint/2010/main" val="159775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6C8F28-B8F4-B548-B998-1B98D2BB304A}"/>
              </a:ext>
            </a:extLst>
          </p:cNvPr>
          <p:cNvSpPr txBox="1">
            <a:spLocks/>
          </p:cNvSpPr>
          <p:nvPr/>
        </p:nvSpPr>
        <p:spPr>
          <a:xfrm>
            <a:off x="362159" y="434109"/>
            <a:ext cx="10961623" cy="616065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buNone/>
            </a:pPr>
            <a:r>
              <a:rPr lang="en-US" sz="2000" b="1" dirty="0">
                <a:solidFill>
                  <a:srgbClr val="F81B02"/>
                </a:solidFill>
              </a:rPr>
              <a:t>CONCLUSION</a:t>
            </a:r>
          </a:p>
          <a:p>
            <a:pPr marL="342900" indent="-342900" algn="just">
              <a:buFont typeface="+mj-lt"/>
              <a:buAutoNum type="arabicPeriod"/>
            </a:pPr>
            <a:endParaRPr lang="en-US" sz="1400" dirty="0"/>
          </a:p>
          <a:p>
            <a:pPr marL="342900" indent="-342900" algn="just">
              <a:lnSpc>
                <a:spcPct val="150000"/>
              </a:lnSpc>
              <a:buFont typeface="+mj-lt"/>
              <a:buAutoNum type="arabicPeriod"/>
            </a:pPr>
            <a:r>
              <a:rPr lang="en-US" sz="1400" dirty="0"/>
              <a:t>There has been no significant increase in the number of new customers acquired. Thus, there is a potential for marketing strategies to focus on acquiring new customers. This can be done through giveaways, marketing campaigns, building new partnerships and improving SEO strategies, etc</a:t>
            </a:r>
            <a:r>
              <a:rPr lang="en-US" sz="1200" dirty="0"/>
              <a:t>.</a:t>
            </a:r>
          </a:p>
          <a:p>
            <a:pPr marL="342900" indent="-342900" algn="just">
              <a:lnSpc>
                <a:spcPct val="150000"/>
              </a:lnSpc>
              <a:buFont typeface="+mj-lt"/>
              <a:buAutoNum type="arabicPeriod"/>
            </a:pPr>
            <a:r>
              <a:rPr lang="en-US" sz="1400" dirty="0"/>
              <a:t>On average, the number of clips viewed and view time per visit has gone down. An in-depth analysis needs to be conducted to understand the reasons behind this. It could be that there is an exhaustive amount of engaging content. Thus, new interesting content can be provided. Customer surveys can be conducted to increase engagement as well as understand what the learners are looking for. </a:t>
            </a:r>
          </a:p>
          <a:p>
            <a:pPr marL="342900" indent="-342900" algn="just">
              <a:lnSpc>
                <a:spcPct val="150000"/>
              </a:lnSpc>
              <a:buFont typeface="+mj-lt"/>
              <a:buAutoNum type="arabicPeriod"/>
            </a:pPr>
            <a:r>
              <a:rPr lang="en-US" sz="1400" dirty="0"/>
              <a:t>There was a sharp rise in number of visits, clips viewed, view time and overall learner engagement on the platform in August 2017.  The causes behind this must be analyzed and if possible, strategies based on this should be implemented. </a:t>
            </a:r>
          </a:p>
          <a:p>
            <a:pPr marL="342900" indent="-342900" algn="just">
              <a:lnSpc>
                <a:spcPct val="150000"/>
              </a:lnSpc>
              <a:buFont typeface="+mj-lt"/>
              <a:buAutoNum type="arabicPeriod"/>
            </a:pPr>
            <a:r>
              <a:rPr lang="en-US" sz="1400" dirty="0"/>
              <a:t>There was a sharp fall in number of visits, clips viewed, view time and overall learner engagement on the platform in May 2018. We must find out what happened and work towards preventing it in the future. </a:t>
            </a:r>
          </a:p>
          <a:p>
            <a:pPr marL="342900" indent="-342900" algn="just">
              <a:lnSpc>
                <a:spcPct val="150000"/>
              </a:lnSpc>
              <a:buFont typeface="+mj-lt"/>
              <a:buAutoNum type="arabicPeriod"/>
            </a:pPr>
            <a:r>
              <a:rPr lang="en-US" sz="1400" dirty="0"/>
              <a:t>There is a huge potential to better understand user behavior and develop marketing strategies accordingly by collecting more data from the platform. This sort of data can be collected using tools like google analytics, google tag manager, etc. </a:t>
            </a:r>
          </a:p>
          <a:p>
            <a:pPr marL="0" indent="0" algn="just">
              <a:buNone/>
            </a:pPr>
            <a:endParaRPr lang="en-US" sz="1400" dirty="0"/>
          </a:p>
        </p:txBody>
      </p:sp>
    </p:spTree>
    <p:extLst>
      <p:ext uri="{BB962C8B-B14F-4D97-AF65-F5344CB8AC3E}">
        <p14:creationId xmlns:p14="http://schemas.microsoft.com/office/powerpoint/2010/main" val="246247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87B9-1B36-C940-AAE8-01664089AA34}"/>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12359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6C8F28-B8F4-B548-B998-1B98D2BB304A}"/>
              </a:ext>
            </a:extLst>
          </p:cNvPr>
          <p:cNvSpPr txBox="1">
            <a:spLocks/>
          </p:cNvSpPr>
          <p:nvPr/>
        </p:nvSpPr>
        <p:spPr>
          <a:xfrm>
            <a:off x="362159" y="434109"/>
            <a:ext cx="11543514" cy="616065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just">
              <a:buNone/>
            </a:pPr>
            <a:endParaRPr lang="en-US" sz="1400" dirty="0"/>
          </a:p>
        </p:txBody>
      </p:sp>
      <p:sp>
        <p:nvSpPr>
          <p:cNvPr id="5" name="Content Placeholder 2">
            <a:extLst>
              <a:ext uri="{FF2B5EF4-FFF2-40B4-BE49-F238E27FC236}">
                <a16:creationId xmlns:a16="http://schemas.microsoft.com/office/drawing/2014/main" id="{10DB42B3-2A59-BA48-B2DE-32E8F685D730}"/>
              </a:ext>
            </a:extLst>
          </p:cNvPr>
          <p:cNvSpPr txBox="1">
            <a:spLocks/>
          </p:cNvSpPr>
          <p:nvPr/>
        </p:nvSpPr>
        <p:spPr>
          <a:xfrm>
            <a:off x="514559" y="752762"/>
            <a:ext cx="11543514" cy="616065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just">
              <a:buFont typeface="Wingdings" pitchFamily="2" charset="2"/>
              <a:buChar char="v"/>
            </a:pPr>
            <a:r>
              <a:rPr lang="en-US" sz="1400" dirty="0"/>
              <a:t>Average duration of clips viewed per visit has decreased over time.   </a:t>
            </a:r>
          </a:p>
          <a:p>
            <a:pPr marL="0" indent="0" algn="just">
              <a:buNone/>
            </a:pPr>
            <a:endParaRPr lang="en-US" sz="1400" dirty="0"/>
          </a:p>
        </p:txBody>
      </p:sp>
      <p:sp>
        <p:nvSpPr>
          <p:cNvPr id="6" name="Content Placeholder 2">
            <a:extLst>
              <a:ext uri="{FF2B5EF4-FFF2-40B4-BE49-F238E27FC236}">
                <a16:creationId xmlns:a16="http://schemas.microsoft.com/office/drawing/2014/main" id="{7FA776FC-1DD9-1F44-B1AE-CA95B1AB8D28}"/>
              </a:ext>
            </a:extLst>
          </p:cNvPr>
          <p:cNvSpPr txBox="1">
            <a:spLocks/>
          </p:cNvSpPr>
          <p:nvPr/>
        </p:nvSpPr>
        <p:spPr>
          <a:xfrm>
            <a:off x="5306291" y="226291"/>
            <a:ext cx="1579418" cy="36021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just">
              <a:buNone/>
            </a:pPr>
            <a:r>
              <a:rPr lang="en-US" sz="1400" dirty="0">
                <a:solidFill>
                  <a:srgbClr val="F81B02"/>
                </a:solidFill>
              </a:rPr>
              <a:t>APPENDIX: 1 </a:t>
            </a:r>
          </a:p>
          <a:p>
            <a:pPr marL="0" indent="0" algn="just">
              <a:buNone/>
            </a:pPr>
            <a:endParaRPr lang="en-US" sz="1400" dirty="0"/>
          </a:p>
        </p:txBody>
      </p:sp>
      <p:pic>
        <p:nvPicPr>
          <p:cNvPr id="2" name="Picture 1">
            <a:extLst>
              <a:ext uri="{FF2B5EF4-FFF2-40B4-BE49-F238E27FC236}">
                <a16:creationId xmlns:a16="http://schemas.microsoft.com/office/drawing/2014/main" id="{3A25262B-906C-CA41-8EE8-09068D7ACEF1}"/>
              </a:ext>
            </a:extLst>
          </p:cNvPr>
          <p:cNvPicPr>
            <a:picLocks noChangeAspect="1"/>
          </p:cNvPicPr>
          <p:nvPr/>
        </p:nvPicPr>
        <p:blipFill>
          <a:blip r:embed="rId2"/>
          <a:stretch>
            <a:fillRect/>
          </a:stretch>
        </p:blipFill>
        <p:spPr>
          <a:xfrm>
            <a:off x="1823183" y="1281516"/>
            <a:ext cx="8545633" cy="4465839"/>
          </a:xfrm>
          <a:prstGeom prst="rect">
            <a:avLst/>
          </a:prstGeom>
        </p:spPr>
      </p:pic>
    </p:spTree>
    <p:extLst>
      <p:ext uri="{BB962C8B-B14F-4D97-AF65-F5344CB8AC3E}">
        <p14:creationId xmlns:p14="http://schemas.microsoft.com/office/powerpoint/2010/main" val="399633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6C8F28-B8F4-B548-B998-1B98D2BB304A}"/>
              </a:ext>
            </a:extLst>
          </p:cNvPr>
          <p:cNvSpPr txBox="1">
            <a:spLocks/>
          </p:cNvSpPr>
          <p:nvPr/>
        </p:nvSpPr>
        <p:spPr>
          <a:xfrm>
            <a:off x="362159" y="434109"/>
            <a:ext cx="11543514" cy="616065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just">
              <a:buNone/>
            </a:pPr>
            <a:endParaRPr lang="en-US" sz="1400" dirty="0"/>
          </a:p>
        </p:txBody>
      </p:sp>
      <p:sp>
        <p:nvSpPr>
          <p:cNvPr id="5" name="Content Placeholder 2">
            <a:extLst>
              <a:ext uri="{FF2B5EF4-FFF2-40B4-BE49-F238E27FC236}">
                <a16:creationId xmlns:a16="http://schemas.microsoft.com/office/drawing/2014/main" id="{10DB42B3-2A59-BA48-B2DE-32E8F685D730}"/>
              </a:ext>
            </a:extLst>
          </p:cNvPr>
          <p:cNvSpPr txBox="1">
            <a:spLocks/>
          </p:cNvSpPr>
          <p:nvPr/>
        </p:nvSpPr>
        <p:spPr>
          <a:xfrm>
            <a:off x="671577" y="847572"/>
            <a:ext cx="4380714" cy="77175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just">
              <a:buFont typeface="Wingdings" pitchFamily="2" charset="2"/>
              <a:buChar char="v"/>
            </a:pPr>
            <a:r>
              <a:rPr lang="en-US" sz="1400" dirty="0"/>
              <a:t>% of customers who visit the platform &lt;=5 times</a:t>
            </a:r>
          </a:p>
          <a:p>
            <a:pPr marL="0" indent="0" algn="just">
              <a:buNone/>
            </a:pPr>
            <a:endParaRPr lang="en-US" sz="1400" dirty="0"/>
          </a:p>
        </p:txBody>
      </p:sp>
      <p:sp>
        <p:nvSpPr>
          <p:cNvPr id="6" name="Content Placeholder 2">
            <a:extLst>
              <a:ext uri="{FF2B5EF4-FFF2-40B4-BE49-F238E27FC236}">
                <a16:creationId xmlns:a16="http://schemas.microsoft.com/office/drawing/2014/main" id="{7FA776FC-1DD9-1F44-B1AE-CA95B1AB8D28}"/>
              </a:ext>
            </a:extLst>
          </p:cNvPr>
          <p:cNvSpPr txBox="1">
            <a:spLocks/>
          </p:cNvSpPr>
          <p:nvPr/>
        </p:nvSpPr>
        <p:spPr>
          <a:xfrm>
            <a:off x="5306291" y="226291"/>
            <a:ext cx="1579418" cy="36021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just">
              <a:buNone/>
            </a:pPr>
            <a:r>
              <a:rPr lang="en-US" sz="1400" dirty="0">
                <a:solidFill>
                  <a:srgbClr val="F81B02"/>
                </a:solidFill>
              </a:rPr>
              <a:t>APPENDIX: 2 </a:t>
            </a:r>
          </a:p>
          <a:p>
            <a:pPr marL="0" indent="0" algn="just">
              <a:buNone/>
            </a:pPr>
            <a:endParaRPr lang="en-US" sz="1400" dirty="0"/>
          </a:p>
        </p:txBody>
      </p:sp>
      <p:pic>
        <p:nvPicPr>
          <p:cNvPr id="3" name="Picture 2">
            <a:extLst>
              <a:ext uri="{FF2B5EF4-FFF2-40B4-BE49-F238E27FC236}">
                <a16:creationId xmlns:a16="http://schemas.microsoft.com/office/drawing/2014/main" id="{8954557A-21B0-B34F-885F-A301566F561F}"/>
              </a:ext>
            </a:extLst>
          </p:cNvPr>
          <p:cNvPicPr>
            <a:picLocks noChangeAspect="1"/>
          </p:cNvPicPr>
          <p:nvPr/>
        </p:nvPicPr>
        <p:blipFill>
          <a:blip r:embed="rId2"/>
          <a:stretch>
            <a:fillRect/>
          </a:stretch>
        </p:blipFill>
        <p:spPr>
          <a:xfrm>
            <a:off x="1180784" y="1312864"/>
            <a:ext cx="3567734" cy="3508483"/>
          </a:xfrm>
          <a:prstGeom prst="rect">
            <a:avLst/>
          </a:prstGeom>
        </p:spPr>
      </p:pic>
      <p:pic>
        <p:nvPicPr>
          <p:cNvPr id="7" name="Picture 6">
            <a:extLst>
              <a:ext uri="{FF2B5EF4-FFF2-40B4-BE49-F238E27FC236}">
                <a16:creationId xmlns:a16="http://schemas.microsoft.com/office/drawing/2014/main" id="{F388633F-19A0-6B45-B489-4369B00321D2}"/>
              </a:ext>
            </a:extLst>
          </p:cNvPr>
          <p:cNvPicPr>
            <a:picLocks noChangeAspect="1"/>
          </p:cNvPicPr>
          <p:nvPr/>
        </p:nvPicPr>
        <p:blipFill>
          <a:blip r:embed="rId3"/>
          <a:stretch>
            <a:fillRect/>
          </a:stretch>
        </p:blipFill>
        <p:spPr>
          <a:xfrm>
            <a:off x="6677958" y="1359044"/>
            <a:ext cx="3913415" cy="3265740"/>
          </a:xfrm>
          <a:prstGeom prst="rect">
            <a:avLst/>
          </a:prstGeom>
        </p:spPr>
      </p:pic>
      <p:sp>
        <p:nvSpPr>
          <p:cNvPr id="8" name="Content Placeholder 2">
            <a:extLst>
              <a:ext uri="{FF2B5EF4-FFF2-40B4-BE49-F238E27FC236}">
                <a16:creationId xmlns:a16="http://schemas.microsoft.com/office/drawing/2014/main" id="{A53E18CF-0248-D44D-9A3B-4C3D94297FA2}"/>
              </a:ext>
            </a:extLst>
          </p:cNvPr>
          <p:cNvSpPr txBox="1">
            <a:spLocks/>
          </p:cNvSpPr>
          <p:nvPr/>
        </p:nvSpPr>
        <p:spPr>
          <a:xfrm>
            <a:off x="6580909" y="847572"/>
            <a:ext cx="6770255" cy="337075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just">
              <a:buFont typeface="Wingdings" pitchFamily="2" charset="2"/>
              <a:buChar char="v"/>
            </a:pPr>
            <a:r>
              <a:rPr lang="en-US" sz="1400" dirty="0"/>
              <a:t>% of customers who visit the platform 1 time</a:t>
            </a:r>
          </a:p>
        </p:txBody>
      </p:sp>
    </p:spTree>
    <p:extLst>
      <p:ext uri="{BB962C8B-B14F-4D97-AF65-F5344CB8AC3E}">
        <p14:creationId xmlns:p14="http://schemas.microsoft.com/office/powerpoint/2010/main" val="397491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8341-B3D6-CA4E-82E5-A1916D94ADC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21A6503-D984-4745-8902-E9FD90C54BD2}"/>
              </a:ext>
            </a:extLst>
          </p:cNvPr>
          <p:cNvSpPr>
            <a:spLocks noGrp="1"/>
          </p:cNvSpPr>
          <p:nvPr>
            <p:ph idx="1"/>
          </p:nvPr>
        </p:nvSpPr>
        <p:spPr>
          <a:xfrm>
            <a:off x="5118447" y="1182254"/>
            <a:ext cx="6281873" cy="4869553"/>
          </a:xfrm>
        </p:spPr>
        <p:txBody>
          <a:bodyPr>
            <a:normAutofit/>
          </a:bodyPr>
          <a:lstStyle/>
          <a:p>
            <a:pPr>
              <a:buFont typeface="Courier New" panose="02070309020205020404" pitchFamily="49" charset="0"/>
              <a:buChar char="o"/>
            </a:pPr>
            <a:r>
              <a:rPr lang="en-US" dirty="0"/>
              <a:t>The data itself is generated based on e-learning website features and user behavior. </a:t>
            </a:r>
          </a:p>
          <a:p>
            <a:pPr>
              <a:buFont typeface="Courier New" panose="02070309020205020404" pitchFamily="49" charset="0"/>
              <a:buChar char="o"/>
            </a:pPr>
            <a:r>
              <a:rPr lang="en-US" dirty="0"/>
              <a:t>The data ranges from January 2017 to December 2018.</a:t>
            </a:r>
          </a:p>
          <a:p>
            <a:pPr>
              <a:buFont typeface="Courier New" panose="02070309020205020404" pitchFamily="49" charset="0"/>
              <a:buChar char="o"/>
            </a:pPr>
            <a:r>
              <a:rPr lang="en-US" dirty="0"/>
              <a:t>There are 13644 rows and 11 columns (features).</a:t>
            </a:r>
          </a:p>
          <a:p>
            <a:pPr>
              <a:buFont typeface="Courier New" panose="02070309020205020404" pitchFamily="49" charset="0"/>
              <a:buChar char="o"/>
            </a:pPr>
            <a:r>
              <a:rPr lang="en-US" dirty="0"/>
              <a:t>There are 1001 unique account IDs  in the dataset.</a:t>
            </a:r>
          </a:p>
          <a:p>
            <a:pPr marL="0" indent="0">
              <a:buNone/>
            </a:pPr>
            <a:br>
              <a:rPr lang="en-US" dirty="0"/>
            </a:br>
            <a:endParaRPr lang="en-US" dirty="0"/>
          </a:p>
          <a:p>
            <a:pPr marL="0" indent="0">
              <a:buNone/>
            </a:pPr>
            <a:endParaRPr lang="en-US" dirty="0"/>
          </a:p>
        </p:txBody>
      </p:sp>
      <p:sp>
        <p:nvSpPr>
          <p:cNvPr id="4" name="TextBox 3">
            <a:extLst>
              <a:ext uri="{FF2B5EF4-FFF2-40B4-BE49-F238E27FC236}">
                <a16:creationId xmlns:a16="http://schemas.microsoft.com/office/drawing/2014/main" id="{18CA08D4-4CAC-2D4D-8FC4-3109E0ABCE75}"/>
              </a:ext>
            </a:extLst>
          </p:cNvPr>
          <p:cNvSpPr txBox="1"/>
          <p:nvPr/>
        </p:nvSpPr>
        <p:spPr>
          <a:xfrm>
            <a:off x="5118447" y="806193"/>
            <a:ext cx="6281873" cy="369332"/>
          </a:xfrm>
          <a:prstGeom prst="rect">
            <a:avLst/>
          </a:prstGeom>
          <a:noFill/>
        </p:spPr>
        <p:txBody>
          <a:bodyPr wrap="square" rtlCol="0">
            <a:spAutoFit/>
          </a:bodyPr>
          <a:lstStyle/>
          <a:p>
            <a:r>
              <a:rPr lang="en-US" dirty="0"/>
              <a:t>About the Dataset</a:t>
            </a:r>
          </a:p>
        </p:txBody>
      </p:sp>
    </p:spTree>
    <p:extLst>
      <p:ext uri="{BB962C8B-B14F-4D97-AF65-F5344CB8AC3E}">
        <p14:creationId xmlns:p14="http://schemas.microsoft.com/office/powerpoint/2010/main" val="225131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C65B-A5CB-F949-8E75-E731F35F3125}"/>
              </a:ext>
            </a:extLst>
          </p:cNvPr>
          <p:cNvSpPr>
            <a:spLocks noGrp="1"/>
          </p:cNvSpPr>
          <p:nvPr>
            <p:ph type="title"/>
          </p:nvPr>
        </p:nvSpPr>
        <p:spPr/>
        <p:txBody>
          <a:bodyPr/>
          <a:lstStyle/>
          <a:p>
            <a:r>
              <a:rPr lang="en-US" dirty="0"/>
              <a:t>Key Findings</a:t>
            </a:r>
          </a:p>
        </p:txBody>
      </p:sp>
    </p:spTree>
    <p:extLst>
      <p:ext uri="{BB962C8B-B14F-4D97-AF65-F5344CB8AC3E}">
        <p14:creationId xmlns:p14="http://schemas.microsoft.com/office/powerpoint/2010/main" val="332597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ACD8-40CF-8F4C-9649-5FE3F23AC3FC}"/>
              </a:ext>
            </a:extLst>
          </p:cNvPr>
          <p:cNvSpPr>
            <a:spLocks noGrp="1"/>
          </p:cNvSpPr>
          <p:nvPr>
            <p:ph type="title"/>
          </p:nvPr>
        </p:nvSpPr>
        <p:spPr/>
        <p:txBody>
          <a:bodyPr>
            <a:normAutofit/>
          </a:bodyPr>
          <a:lstStyle/>
          <a:p>
            <a:pPr algn="just">
              <a:lnSpc>
                <a:spcPct val="100000"/>
              </a:lnSpc>
            </a:pPr>
            <a:r>
              <a:rPr lang="en-US" sz="2000" spc="0" dirty="0">
                <a:solidFill>
                  <a:schemeClr val="bg1"/>
                </a:solidFill>
                <a:latin typeface="+mn-lt"/>
                <a:ea typeface="+mn-ea"/>
                <a:cs typeface="+mn-cs"/>
              </a:rPr>
              <a:t>Rise in the number of visits between Aug’17 and May’18 </a:t>
            </a:r>
          </a:p>
        </p:txBody>
      </p:sp>
      <p:sp>
        <p:nvSpPr>
          <p:cNvPr id="3" name="Content Placeholder 2">
            <a:extLst>
              <a:ext uri="{FF2B5EF4-FFF2-40B4-BE49-F238E27FC236}">
                <a16:creationId xmlns:a16="http://schemas.microsoft.com/office/drawing/2014/main" id="{3CAB48F8-0FB8-E347-9E41-EA8AF36E4157}"/>
              </a:ext>
            </a:extLst>
          </p:cNvPr>
          <p:cNvSpPr>
            <a:spLocks noGrp="1"/>
          </p:cNvSpPr>
          <p:nvPr>
            <p:ph idx="1"/>
          </p:nvPr>
        </p:nvSpPr>
        <p:spPr>
          <a:xfrm>
            <a:off x="5569527" y="3066472"/>
            <a:ext cx="5733841" cy="3371273"/>
          </a:xfrm>
        </p:spPr>
        <p:txBody>
          <a:bodyPr>
            <a:normAutofit/>
          </a:bodyPr>
          <a:lstStyle/>
          <a:p>
            <a:pPr algn="just">
              <a:buFont typeface="Courier New" panose="02070309020205020404" pitchFamily="49" charset="0"/>
              <a:buChar char="o"/>
            </a:pPr>
            <a:r>
              <a:rPr lang="en-US" sz="1400" dirty="0"/>
              <a:t>We see a sharp rise in the number of visits in August 2017 and a sharp drop in the number of visits in May 2018.</a:t>
            </a:r>
          </a:p>
          <a:p>
            <a:pPr algn="just">
              <a:buFont typeface="Courier New" panose="02070309020205020404" pitchFamily="49" charset="0"/>
              <a:buChar char="o"/>
            </a:pPr>
            <a:r>
              <a:rPr lang="en-US" sz="1400" dirty="0"/>
              <a:t>Additionally, page views, searches, view time, etc. show similar trends.</a:t>
            </a:r>
          </a:p>
          <a:p>
            <a:pPr algn="just">
              <a:buFont typeface="Wingdings" pitchFamily="2" charset="2"/>
              <a:buChar char="v"/>
            </a:pPr>
            <a:r>
              <a:rPr lang="en-US" sz="1400" dirty="0"/>
              <a:t>Note: It would be beneficial to know the reasons behind the rise and fall of customer activity on the website. </a:t>
            </a:r>
          </a:p>
        </p:txBody>
      </p:sp>
      <p:sp>
        <p:nvSpPr>
          <p:cNvPr id="5" name="TextBox 4">
            <a:extLst>
              <a:ext uri="{FF2B5EF4-FFF2-40B4-BE49-F238E27FC236}">
                <a16:creationId xmlns:a16="http://schemas.microsoft.com/office/drawing/2014/main" id="{F1FD2849-6B87-3944-B3F8-269C2BC39D8A}"/>
              </a:ext>
            </a:extLst>
          </p:cNvPr>
          <p:cNvSpPr txBox="1"/>
          <p:nvPr/>
        </p:nvSpPr>
        <p:spPr>
          <a:xfrm>
            <a:off x="888631" y="1786629"/>
            <a:ext cx="1787092" cy="369332"/>
          </a:xfrm>
          <a:prstGeom prst="rect">
            <a:avLst/>
          </a:prstGeom>
          <a:noFill/>
        </p:spPr>
        <p:txBody>
          <a:bodyPr wrap="none" rtlCol="0">
            <a:spAutoFit/>
          </a:bodyPr>
          <a:lstStyle/>
          <a:p>
            <a:r>
              <a:rPr lang="en-US" dirty="0">
                <a:solidFill>
                  <a:schemeClr val="bg1"/>
                </a:solidFill>
              </a:rPr>
              <a:t>Key Finding #1</a:t>
            </a:r>
          </a:p>
        </p:txBody>
      </p:sp>
      <p:pic>
        <p:nvPicPr>
          <p:cNvPr id="6" name="Picture 5" descr="Chart, line chart&#10;&#10;Description automatically generated">
            <a:extLst>
              <a:ext uri="{FF2B5EF4-FFF2-40B4-BE49-F238E27FC236}">
                <a16:creationId xmlns:a16="http://schemas.microsoft.com/office/drawing/2014/main" id="{67F82A88-6418-A144-988D-D3A0BB15BEB4}"/>
              </a:ext>
            </a:extLst>
          </p:cNvPr>
          <p:cNvPicPr>
            <a:picLocks noChangeAspect="1"/>
          </p:cNvPicPr>
          <p:nvPr/>
        </p:nvPicPr>
        <p:blipFill>
          <a:blip r:embed="rId2"/>
          <a:stretch>
            <a:fillRect/>
          </a:stretch>
        </p:blipFill>
        <p:spPr>
          <a:xfrm>
            <a:off x="5569528" y="249866"/>
            <a:ext cx="5733842" cy="2897445"/>
          </a:xfrm>
          <a:prstGeom prst="rect">
            <a:avLst/>
          </a:prstGeom>
        </p:spPr>
      </p:pic>
    </p:spTree>
    <p:extLst>
      <p:ext uri="{BB962C8B-B14F-4D97-AF65-F5344CB8AC3E}">
        <p14:creationId xmlns:p14="http://schemas.microsoft.com/office/powerpoint/2010/main" val="396060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ACD8-40CF-8F4C-9649-5FE3F23AC3FC}"/>
              </a:ext>
            </a:extLst>
          </p:cNvPr>
          <p:cNvSpPr>
            <a:spLocks noGrp="1"/>
          </p:cNvSpPr>
          <p:nvPr>
            <p:ph type="title"/>
          </p:nvPr>
        </p:nvSpPr>
        <p:spPr/>
        <p:txBody>
          <a:bodyPr>
            <a:normAutofit/>
          </a:bodyPr>
          <a:lstStyle/>
          <a:p>
            <a:pPr algn="just">
              <a:lnSpc>
                <a:spcPct val="100000"/>
              </a:lnSpc>
            </a:pPr>
            <a:r>
              <a:rPr lang="en-US" sz="2000" spc="0" dirty="0">
                <a:solidFill>
                  <a:schemeClr val="bg1"/>
                </a:solidFill>
                <a:latin typeface="+mn-lt"/>
                <a:ea typeface="+mn-ea"/>
                <a:cs typeface="+mn-cs"/>
              </a:rPr>
              <a:t>Rise in the number of existing customers’ visits but no change for new customers* in Aug’17 to May’18 </a:t>
            </a:r>
          </a:p>
        </p:txBody>
      </p:sp>
      <p:sp>
        <p:nvSpPr>
          <p:cNvPr id="3" name="Content Placeholder 2">
            <a:extLst>
              <a:ext uri="{FF2B5EF4-FFF2-40B4-BE49-F238E27FC236}">
                <a16:creationId xmlns:a16="http://schemas.microsoft.com/office/drawing/2014/main" id="{3CAB48F8-0FB8-E347-9E41-EA8AF36E4157}"/>
              </a:ext>
            </a:extLst>
          </p:cNvPr>
          <p:cNvSpPr>
            <a:spLocks noGrp="1"/>
          </p:cNvSpPr>
          <p:nvPr>
            <p:ph idx="1"/>
          </p:nvPr>
        </p:nvSpPr>
        <p:spPr>
          <a:xfrm>
            <a:off x="5569527" y="3066472"/>
            <a:ext cx="5733841" cy="3371273"/>
          </a:xfrm>
        </p:spPr>
        <p:txBody>
          <a:bodyPr>
            <a:normAutofit/>
          </a:bodyPr>
          <a:lstStyle/>
          <a:p>
            <a:pPr algn="just">
              <a:buFont typeface="Courier New" panose="02070309020205020404" pitchFamily="49" charset="0"/>
              <a:buChar char="o"/>
            </a:pPr>
            <a:r>
              <a:rPr lang="en-US" sz="1400" dirty="0"/>
              <a:t>We see a sharp rise in the number of existing customers’ visits in August 2017 and a sharp drop in the number of visits in May 2018.</a:t>
            </a:r>
          </a:p>
          <a:p>
            <a:pPr algn="just">
              <a:buFont typeface="Courier New" panose="02070309020205020404" pitchFamily="49" charset="0"/>
              <a:buChar char="o"/>
            </a:pPr>
            <a:r>
              <a:rPr lang="en-US" sz="1400" dirty="0"/>
              <a:t>However, there is no significant change in the activity level by new users within the date range.</a:t>
            </a:r>
          </a:p>
          <a:p>
            <a:pPr algn="just">
              <a:buFont typeface="Courier New" panose="02070309020205020404" pitchFamily="49" charset="0"/>
              <a:buChar char="o"/>
            </a:pPr>
            <a:r>
              <a:rPr lang="en-US" sz="1400" dirty="0"/>
              <a:t>This signifies that the platform could target new customers. </a:t>
            </a:r>
          </a:p>
          <a:p>
            <a:pPr algn="just">
              <a:buFont typeface="Wingdings" pitchFamily="2" charset="2"/>
              <a:buChar char="v"/>
            </a:pPr>
            <a:r>
              <a:rPr lang="en-US" sz="1400" dirty="0"/>
              <a:t>Note: Why is the platform unable to acquire a significant number of new customers? For existing customers, why is there a sharp rise and drop – why does their loyalty waiver after May’18?</a:t>
            </a:r>
          </a:p>
        </p:txBody>
      </p:sp>
      <p:sp>
        <p:nvSpPr>
          <p:cNvPr id="5" name="TextBox 4">
            <a:extLst>
              <a:ext uri="{FF2B5EF4-FFF2-40B4-BE49-F238E27FC236}">
                <a16:creationId xmlns:a16="http://schemas.microsoft.com/office/drawing/2014/main" id="{F1FD2849-6B87-3944-B3F8-269C2BC39D8A}"/>
              </a:ext>
            </a:extLst>
          </p:cNvPr>
          <p:cNvSpPr txBox="1"/>
          <p:nvPr/>
        </p:nvSpPr>
        <p:spPr>
          <a:xfrm>
            <a:off x="888631" y="1786629"/>
            <a:ext cx="1787092" cy="369332"/>
          </a:xfrm>
          <a:prstGeom prst="rect">
            <a:avLst/>
          </a:prstGeom>
          <a:noFill/>
        </p:spPr>
        <p:txBody>
          <a:bodyPr wrap="none" rtlCol="0">
            <a:spAutoFit/>
          </a:bodyPr>
          <a:lstStyle/>
          <a:p>
            <a:r>
              <a:rPr lang="en-US" dirty="0">
                <a:solidFill>
                  <a:schemeClr val="bg1"/>
                </a:solidFill>
              </a:rPr>
              <a:t>Key Finding #2</a:t>
            </a:r>
          </a:p>
        </p:txBody>
      </p:sp>
      <p:pic>
        <p:nvPicPr>
          <p:cNvPr id="13" name="Picture 12" descr="Chart, line chart&#10;&#10;Description automatically generated">
            <a:extLst>
              <a:ext uri="{FF2B5EF4-FFF2-40B4-BE49-F238E27FC236}">
                <a16:creationId xmlns:a16="http://schemas.microsoft.com/office/drawing/2014/main" id="{67E21394-9945-D948-9FB3-A814B30F6580}"/>
              </a:ext>
            </a:extLst>
          </p:cNvPr>
          <p:cNvPicPr>
            <a:picLocks noChangeAspect="1"/>
          </p:cNvPicPr>
          <p:nvPr/>
        </p:nvPicPr>
        <p:blipFill>
          <a:blip r:embed="rId2"/>
          <a:stretch>
            <a:fillRect/>
          </a:stretch>
        </p:blipFill>
        <p:spPr>
          <a:xfrm>
            <a:off x="5569527" y="291284"/>
            <a:ext cx="5733842" cy="2990691"/>
          </a:xfrm>
          <a:prstGeom prst="rect">
            <a:avLst/>
          </a:prstGeom>
        </p:spPr>
      </p:pic>
      <p:sp>
        <p:nvSpPr>
          <p:cNvPr id="16" name="TextBox 15">
            <a:extLst>
              <a:ext uri="{FF2B5EF4-FFF2-40B4-BE49-F238E27FC236}">
                <a16:creationId xmlns:a16="http://schemas.microsoft.com/office/drawing/2014/main" id="{3BC065E9-6A89-DC41-83FD-D0C555A66E4F}"/>
              </a:ext>
            </a:extLst>
          </p:cNvPr>
          <p:cNvSpPr txBox="1"/>
          <p:nvPr/>
        </p:nvSpPr>
        <p:spPr>
          <a:xfrm>
            <a:off x="5993429" y="6566377"/>
            <a:ext cx="4886036" cy="230832"/>
          </a:xfrm>
          <a:prstGeom prst="rect">
            <a:avLst/>
          </a:prstGeom>
          <a:noFill/>
        </p:spPr>
        <p:txBody>
          <a:bodyPr wrap="square" rtlCol="0">
            <a:spAutoFit/>
          </a:bodyPr>
          <a:lstStyle/>
          <a:p>
            <a:r>
              <a:rPr lang="en-US" sz="900" dirty="0">
                <a:solidFill>
                  <a:srgbClr val="F81B02"/>
                </a:solidFill>
              </a:rPr>
              <a:t>* New Customers indicate customers who have not visited the platform before</a:t>
            </a:r>
          </a:p>
        </p:txBody>
      </p:sp>
    </p:spTree>
    <p:extLst>
      <p:ext uri="{BB962C8B-B14F-4D97-AF65-F5344CB8AC3E}">
        <p14:creationId xmlns:p14="http://schemas.microsoft.com/office/powerpoint/2010/main" val="326071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ACD8-40CF-8F4C-9649-5FE3F23AC3FC}"/>
              </a:ext>
            </a:extLst>
          </p:cNvPr>
          <p:cNvSpPr>
            <a:spLocks noGrp="1"/>
          </p:cNvSpPr>
          <p:nvPr>
            <p:ph type="title"/>
          </p:nvPr>
        </p:nvSpPr>
        <p:spPr/>
        <p:txBody>
          <a:bodyPr>
            <a:normAutofit/>
          </a:bodyPr>
          <a:lstStyle/>
          <a:p>
            <a:pPr algn="just">
              <a:lnSpc>
                <a:spcPct val="100000"/>
              </a:lnSpc>
            </a:pPr>
            <a:r>
              <a:rPr lang="en-US" sz="2000" spc="0" dirty="0">
                <a:solidFill>
                  <a:schemeClr val="bg1"/>
                </a:solidFill>
                <a:latin typeface="+mn-lt"/>
                <a:ea typeface="+mn-ea"/>
                <a:cs typeface="+mn-cs"/>
              </a:rPr>
              <a:t>There is a downward trend in the average view time per visit</a:t>
            </a:r>
          </a:p>
        </p:txBody>
      </p:sp>
      <p:sp>
        <p:nvSpPr>
          <p:cNvPr id="3" name="Content Placeholder 2">
            <a:extLst>
              <a:ext uri="{FF2B5EF4-FFF2-40B4-BE49-F238E27FC236}">
                <a16:creationId xmlns:a16="http://schemas.microsoft.com/office/drawing/2014/main" id="{3CAB48F8-0FB8-E347-9E41-EA8AF36E4157}"/>
              </a:ext>
            </a:extLst>
          </p:cNvPr>
          <p:cNvSpPr>
            <a:spLocks noGrp="1"/>
          </p:cNvSpPr>
          <p:nvPr>
            <p:ph idx="1"/>
          </p:nvPr>
        </p:nvSpPr>
        <p:spPr>
          <a:xfrm>
            <a:off x="5569527" y="3066472"/>
            <a:ext cx="5733841" cy="3371273"/>
          </a:xfrm>
        </p:spPr>
        <p:txBody>
          <a:bodyPr>
            <a:normAutofit/>
          </a:bodyPr>
          <a:lstStyle/>
          <a:p>
            <a:pPr algn="just">
              <a:buFont typeface="Courier New" panose="02070309020205020404" pitchFamily="49" charset="0"/>
              <a:buChar char="o"/>
            </a:pPr>
            <a:r>
              <a:rPr lang="en-US" sz="1400" dirty="0"/>
              <a:t>We observe a downward trend in the average view time per visit by users over the date range. </a:t>
            </a:r>
          </a:p>
          <a:p>
            <a:pPr algn="just">
              <a:buFont typeface="Courier New" panose="02070309020205020404" pitchFamily="49" charset="0"/>
              <a:buChar char="o"/>
            </a:pPr>
            <a:r>
              <a:rPr lang="en-US" sz="1400" dirty="0"/>
              <a:t>This implies that users are spending lesser time on the platform viewing videos per visit as compared to before. </a:t>
            </a:r>
          </a:p>
          <a:p>
            <a:pPr algn="just">
              <a:buFont typeface="Wingdings" pitchFamily="2" charset="2"/>
              <a:buChar char="v"/>
            </a:pPr>
            <a:r>
              <a:rPr lang="en-US" sz="1400" dirty="0"/>
              <a:t>Note: Why are the customers spending less time as compared to before – are they losing interest? Do we need to produce more engaging content?</a:t>
            </a:r>
          </a:p>
        </p:txBody>
      </p:sp>
      <p:sp>
        <p:nvSpPr>
          <p:cNvPr id="5" name="TextBox 4">
            <a:extLst>
              <a:ext uri="{FF2B5EF4-FFF2-40B4-BE49-F238E27FC236}">
                <a16:creationId xmlns:a16="http://schemas.microsoft.com/office/drawing/2014/main" id="{F1FD2849-6B87-3944-B3F8-269C2BC39D8A}"/>
              </a:ext>
            </a:extLst>
          </p:cNvPr>
          <p:cNvSpPr txBox="1"/>
          <p:nvPr/>
        </p:nvSpPr>
        <p:spPr>
          <a:xfrm>
            <a:off x="888631" y="1786629"/>
            <a:ext cx="1787092" cy="369332"/>
          </a:xfrm>
          <a:prstGeom prst="rect">
            <a:avLst/>
          </a:prstGeom>
          <a:noFill/>
        </p:spPr>
        <p:txBody>
          <a:bodyPr wrap="none" rtlCol="0">
            <a:spAutoFit/>
          </a:bodyPr>
          <a:lstStyle/>
          <a:p>
            <a:r>
              <a:rPr lang="en-US" dirty="0">
                <a:solidFill>
                  <a:schemeClr val="bg1"/>
                </a:solidFill>
              </a:rPr>
              <a:t>Key Finding #3</a:t>
            </a:r>
          </a:p>
        </p:txBody>
      </p:sp>
      <p:pic>
        <p:nvPicPr>
          <p:cNvPr id="13" name="Picture 12">
            <a:extLst>
              <a:ext uri="{FF2B5EF4-FFF2-40B4-BE49-F238E27FC236}">
                <a16:creationId xmlns:a16="http://schemas.microsoft.com/office/drawing/2014/main" id="{67E21394-9945-D948-9FB3-A814B30F6580}"/>
              </a:ext>
            </a:extLst>
          </p:cNvPr>
          <p:cNvPicPr>
            <a:picLocks noChangeAspect="1"/>
          </p:cNvPicPr>
          <p:nvPr/>
        </p:nvPicPr>
        <p:blipFill>
          <a:blip r:embed="rId2"/>
          <a:srcRect/>
          <a:stretch/>
        </p:blipFill>
        <p:spPr>
          <a:xfrm>
            <a:off x="5569527" y="331274"/>
            <a:ext cx="5733842" cy="2910710"/>
          </a:xfrm>
          <a:prstGeom prst="rect">
            <a:avLst/>
          </a:prstGeom>
        </p:spPr>
      </p:pic>
    </p:spTree>
    <p:extLst>
      <p:ext uri="{BB962C8B-B14F-4D97-AF65-F5344CB8AC3E}">
        <p14:creationId xmlns:p14="http://schemas.microsoft.com/office/powerpoint/2010/main" val="194356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ACD8-40CF-8F4C-9649-5FE3F23AC3FC}"/>
              </a:ext>
            </a:extLst>
          </p:cNvPr>
          <p:cNvSpPr>
            <a:spLocks noGrp="1"/>
          </p:cNvSpPr>
          <p:nvPr>
            <p:ph type="title"/>
          </p:nvPr>
        </p:nvSpPr>
        <p:spPr/>
        <p:txBody>
          <a:bodyPr>
            <a:normAutofit/>
          </a:bodyPr>
          <a:lstStyle/>
          <a:p>
            <a:pPr algn="just">
              <a:lnSpc>
                <a:spcPct val="100000"/>
              </a:lnSpc>
            </a:pPr>
            <a:r>
              <a:rPr lang="en-US" sz="2000" spc="0" dirty="0">
                <a:solidFill>
                  <a:schemeClr val="bg1"/>
                </a:solidFill>
                <a:latin typeface="+mn-lt"/>
                <a:ea typeface="+mn-ea"/>
                <a:cs typeface="+mn-cs"/>
              </a:rPr>
              <a:t>There is a downward trend in the average number of clips viewed per visit</a:t>
            </a:r>
          </a:p>
        </p:txBody>
      </p:sp>
      <p:sp>
        <p:nvSpPr>
          <p:cNvPr id="3" name="Content Placeholder 2">
            <a:extLst>
              <a:ext uri="{FF2B5EF4-FFF2-40B4-BE49-F238E27FC236}">
                <a16:creationId xmlns:a16="http://schemas.microsoft.com/office/drawing/2014/main" id="{3CAB48F8-0FB8-E347-9E41-EA8AF36E4157}"/>
              </a:ext>
            </a:extLst>
          </p:cNvPr>
          <p:cNvSpPr>
            <a:spLocks noGrp="1"/>
          </p:cNvSpPr>
          <p:nvPr>
            <p:ph idx="1"/>
          </p:nvPr>
        </p:nvSpPr>
        <p:spPr>
          <a:xfrm>
            <a:off x="5569527" y="3066472"/>
            <a:ext cx="5733841" cy="3371273"/>
          </a:xfrm>
        </p:spPr>
        <p:txBody>
          <a:bodyPr>
            <a:normAutofit/>
          </a:bodyPr>
          <a:lstStyle/>
          <a:p>
            <a:pPr algn="just">
              <a:buFont typeface="Courier New" panose="02070309020205020404" pitchFamily="49" charset="0"/>
              <a:buChar char="o"/>
            </a:pPr>
            <a:r>
              <a:rPr lang="en-US" sz="1400" dirty="0"/>
              <a:t>We observe a downward trend in the average number of clips viewed per visit by users over the date range. This implies that users are watching fewer clips on each visit than before.</a:t>
            </a:r>
          </a:p>
          <a:p>
            <a:pPr algn="just">
              <a:buFont typeface="Courier New" panose="02070309020205020404" pitchFamily="49" charset="0"/>
              <a:buChar char="o"/>
            </a:pPr>
            <a:r>
              <a:rPr lang="en-US" sz="1400" dirty="0"/>
              <a:t>Further, the duration of the clips viewed has not increased*, which begs the question of why is the clip viewership per visit going down? </a:t>
            </a:r>
          </a:p>
          <a:p>
            <a:pPr algn="just">
              <a:buFont typeface="Courier New" panose="02070309020205020404" pitchFamily="49" charset="0"/>
              <a:buChar char="o"/>
            </a:pPr>
            <a:r>
              <a:rPr lang="en-US" sz="1400" dirty="0"/>
              <a:t>We also notice a one-off spike in January’18 for average clips viewed.  </a:t>
            </a:r>
          </a:p>
          <a:p>
            <a:pPr algn="just">
              <a:buFont typeface="Wingdings" pitchFamily="2" charset="2"/>
              <a:buChar char="v"/>
            </a:pPr>
            <a:r>
              <a:rPr lang="en-US" sz="1400" dirty="0"/>
              <a:t>Note: Have the clips become less interesting? Or is there a limited amount of engaging content which is exhausted over time?</a:t>
            </a:r>
          </a:p>
        </p:txBody>
      </p:sp>
      <p:sp>
        <p:nvSpPr>
          <p:cNvPr id="5" name="TextBox 4">
            <a:extLst>
              <a:ext uri="{FF2B5EF4-FFF2-40B4-BE49-F238E27FC236}">
                <a16:creationId xmlns:a16="http://schemas.microsoft.com/office/drawing/2014/main" id="{F1FD2849-6B87-3944-B3F8-269C2BC39D8A}"/>
              </a:ext>
            </a:extLst>
          </p:cNvPr>
          <p:cNvSpPr txBox="1"/>
          <p:nvPr/>
        </p:nvSpPr>
        <p:spPr>
          <a:xfrm>
            <a:off x="888631" y="1786629"/>
            <a:ext cx="1787092" cy="369332"/>
          </a:xfrm>
          <a:prstGeom prst="rect">
            <a:avLst/>
          </a:prstGeom>
          <a:noFill/>
        </p:spPr>
        <p:txBody>
          <a:bodyPr wrap="none" rtlCol="0">
            <a:spAutoFit/>
          </a:bodyPr>
          <a:lstStyle/>
          <a:p>
            <a:r>
              <a:rPr lang="en-US" dirty="0">
                <a:solidFill>
                  <a:schemeClr val="bg1"/>
                </a:solidFill>
              </a:rPr>
              <a:t>Key Finding #4</a:t>
            </a:r>
          </a:p>
        </p:txBody>
      </p:sp>
      <p:pic>
        <p:nvPicPr>
          <p:cNvPr id="13" name="Picture 12">
            <a:extLst>
              <a:ext uri="{FF2B5EF4-FFF2-40B4-BE49-F238E27FC236}">
                <a16:creationId xmlns:a16="http://schemas.microsoft.com/office/drawing/2014/main" id="{67E21394-9945-D948-9FB3-A814B30F6580}"/>
              </a:ext>
            </a:extLst>
          </p:cNvPr>
          <p:cNvPicPr>
            <a:picLocks noChangeAspect="1"/>
          </p:cNvPicPr>
          <p:nvPr/>
        </p:nvPicPr>
        <p:blipFill>
          <a:blip r:embed="rId2"/>
          <a:srcRect/>
          <a:stretch/>
        </p:blipFill>
        <p:spPr>
          <a:xfrm>
            <a:off x="5571873" y="331274"/>
            <a:ext cx="5729149" cy="2910710"/>
          </a:xfrm>
          <a:prstGeom prst="rect">
            <a:avLst/>
          </a:prstGeom>
        </p:spPr>
      </p:pic>
      <p:sp>
        <p:nvSpPr>
          <p:cNvPr id="6" name="TextBox 5">
            <a:extLst>
              <a:ext uri="{FF2B5EF4-FFF2-40B4-BE49-F238E27FC236}">
                <a16:creationId xmlns:a16="http://schemas.microsoft.com/office/drawing/2014/main" id="{4501FEF8-1C00-E04B-B35A-1CE88B1E448C}"/>
              </a:ext>
            </a:extLst>
          </p:cNvPr>
          <p:cNvSpPr txBox="1"/>
          <p:nvPr/>
        </p:nvSpPr>
        <p:spPr>
          <a:xfrm>
            <a:off x="5771756" y="6322329"/>
            <a:ext cx="4886036" cy="230832"/>
          </a:xfrm>
          <a:prstGeom prst="rect">
            <a:avLst/>
          </a:prstGeom>
          <a:noFill/>
        </p:spPr>
        <p:txBody>
          <a:bodyPr wrap="square" rtlCol="0">
            <a:spAutoFit/>
          </a:bodyPr>
          <a:lstStyle/>
          <a:p>
            <a:r>
              <a:rPr lang="en-US" sz="900" dirty="0">
                <a:solidFill>
                  <a:srgbClr val="F81B02"/>
                </a:solidFill>
              </a:rPr>
              <a:t>*For more details, please refer to Appendix 1</a:t>
            </a:r>
          </a:p>
        </p:txBody>
      </p:sp>
    </p:spTree>
    <p:extLst>
      <p:ext uri="{BB962C8B-B14F-4D97-AF65-F5344CB8AC3E}">
        <p14:creationId xmlns:p14="http://schemas.microsoft.com/office/powerpoint/2010/main" val="41732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ACD8-40CF-8F4C-9649-5FE3F23AC3FC}"/>
              </a:ext>
            </a:extLst>
          </p:cNvPr>
          <p:cNvSpPr>
            <a:spLocks noGrp="1"/>
          </p:cNvSpPr>
          <p:nvPr>
            <p:ph type="title"/>
          </p:nvPr>
        </p:nvSpPr>
        <p:spPr/>
        <p:txBody>
          <a:bodyPr>
            <a:normAutofit/>
          </a:bodyPr>
          <a:lstStyle/>
          <a:p>
            <a:pPr algn="just">
              <a:lnSpc>
                <a:spcPct val="100000"/>
              </a:lnSpc>
            </a:pPr>
            <a:r>
              <a:rPr lang="en-US" sz="2000" spc="0" dirty="0">
                <a:solidFill>
                  <a:schemeClr val="bg1"/>
                </a:solidFill>
                <a:latin typeface="+mn-lt"/>
                <a:ea typeface="+mn-ea"/>
                <a:cs typeface="+mn-cs"/>
              </a:rPr>
              <a:t>Majority of users visit less than 13 times</a:t>
            </a:r>
          </a:p>
        </p:txBody>
      </p:sp>
      <p:sp>
        <p:nvSpPr>
          <p:cNvPr id="3" name="Content Placeholder 2">
            <a:extLst>
              <a:ext uri="{FF2B5EF4-FFF2-40B4-BE49-F238E27FC236}">
                <a16:creationId xmlns:a16="http://schemas.microsoft.com/office/drawing/2014/main" id="{3CAB48F8-0FB8-E347-9E41-EA8AF36E4157}"/>
              </a:ext>
            </a:extLst>
          </p:cNvPr>
          <p:cNvSpPr>
            <a:spLocks noGrp="1"/>
          </p:cNvSpPr>
          <p:nvPr>
            <p:ph idx="1"/>
          </p:nvPr>
        </p:nvSpPr>
        <p:spPr>
          <a:xfrm>
            <a:off x="7246133" y="2828013"/>
            <a:ext cx="4465576" cy="2796932"/>
          </a:xfrm>
        </p:spPr>
        <p:txBody>
          <a:bodyPr>
            <a:normAutofit/>
          </a:bodyPr>
          <a:lstStyle/>
          <a:p>
            <a:pPr algn="just">
              <a:buFont typeface="Courier New" panose="02070309020205020404" pitchFamily="49" charset="0"/>
              <a:buChar char="o"/>
            </a:pPr>
            <a:r>
              <a:rPr lang="en-US" sz="1400" dirty="0"/>
              <a:t>16% of users visit the platform only once. 45% of users visit only 5 or fewer times*. </a:t>
            </a:r>
          </a:p>
          <a:p>
            <a:pPr algn="just">
              <a:buFont typeface="Courier New" panose="02070309020205020404" pitchFamily="49" charset="0"/>
              <a:buChar char="o"/>
            </a:pPr>
            <a:r>
              <a:rPr lang="en-US" sz="1400" dirty="0"/>
              <a:t>72% of users do not visit the platform more than 13 times, whereas 28% of users visit the platform 14 or more times within the date range.</a:t>
            </a:r>
          </a:p>
          <a:p>
            <a:pPr algn="just">
              <a:buFont typeface="Wingdings" pitchFamily="2" charset="2"/>
              <a:buChar char="v"/>
            </a:pPr>
            <a:r>
              <a:rPr lang="en-US" sz="1400" dirty="0"/>
              <a:t>Note: Why is the majority of user base not visiting more than 13 times? How can we increase customer retention?</a:t>
            </a:r>
          </a:p>
        </p:txBody>
      </p:sp>
      <p:sp>
        <p:nvSpPr>
          <p:cNvPr id="5" name="TextBox 4">
            <a:extLst>
              <a:ext uri="{FF2B5EF4-FFF2-40B4-BE49-F238E27FC236}">
                <a16:creationId xmlns:a16="http://schemas.microsoft.com/office/drawing/2014/main" id="{F1FD2849-6B87-3944-B3F8-269C2BC39D8A}"/>
              </a:ext>
            </a:extLst>
          </p:cNvPr>
          <p:cNvSpPr txBox="1"/>
          <p:nvPr/>
        </p:nvSpPr>
        <p:spPr>
          <a:xfrm>
            <a:off x="888631" y="1786629"/>
            <a:ext cx="1787092" cy="369332"/>
          </a:xfrm>
          <a:prstGeom prst="rect">
            <a:avLst/>
          </a:prstGeom>
          <a:noFill/>
        </p:spPr>
        <p:txBody>
          <a:bodyPr wrap="none" rtlCol="0">
            <a:spAutoFit/>
          </a:bodyPr>
          <a:lstStyle/>
          <a:p>
            <a:r>
              <a:rPr lang="en-US" dirty="0">
                <a:solidFill>
                  <a:schemeClr val="bg1"/>
                </a:solidFill>
              </a:rPr>
              <a:t>Key Finding #5</a:t>
            </a:r>
          </a:p>
        </p:txBody>
      </p:sp>
      <p:sp>
        <p:nvSpPr>
          <p:cNvPr id="6" name="TextBox 5">
            <a:extLst>
              <a:ext uri="{FF2B5EF4-FFF2-40B4-BE49-F238E27FC236}">
                <a16:creationId xmlns:a16="http://schemas.microsoft.com/office/drawing/2014/main" id="{4501FEF8-1C00-E04B-B35A-1CE88B1E448C}"/>
              </a:ext>
            </a:extLst>
          </p:cNvPr>
          <p:cNvSpPr txBox="1"/>
          <p:nvPr/>
        </p:nvSpPr>
        <p:spPr>
          <a:xfrm>
            <a:off x="7539549" y="6252987"/>
            <a:ext cx="4886036" cy="230832"/>
          </a:xfrm>
          <a:prstGeom prst="rect">
            <a:avLst/>
          </a:prstGeom>
          <a:noFill/>
        </p:spPr>
        <p:txBody>
          <a:bodyPr wrap="square" rtlCol="0">
            <a:spAutoFit/>
          </a:bodyPr>
          <a:lstStyle/>
          <a:p>
            <a:r>
              <a:rPr lang="en-US" sz="900" dirty="0">
                <a:solidFill>
                  <a:srgbClr val="F81B02"/>
                </a:solidFill>
              </a:rPr>
              <a:t>*For more details, please refer to Appendix 2</a:t>
            </a:r>
          </a:p>
        </p:txBody>
      </p:sp>
      <p:pic>
        <p:nvPicPr>
          <p:cNvPr id="9" name="Picture 8">
            <a:extLst>
              <a:ext uri="{FF2B5EF4-FFF2-40B4-BE49-F238E27FC236}">
                <a16:creationId xmlns:a16="http://schemas.microsoft.com/office/drawing/2014/main" id="{02672C6F-3843-BB49-AC41-3B9BFC4949DD}"/>
              </a:ext>
            </a:extLst>
          </p:cNvPr>
          <p:cNvPicPr>
            <a:picLocks noChangeAspect="1"/>
          </p:cNvPicPr>
          <p:nvPr/>
        </p:nvPicPr>
        <p:blipFill>
          <a:blip r:embed="rId2"/>
          <a:stretch>
            <a:fillRect/>
          </a:stretch>
        </p:blipFill>
        <p:spPr>
          <a:xfrm>
            <a:off x="4822704" y="374181"/>
            <a:ext cx="6778170" cy="2471462"/>
          </a:xfrm>
          <a:prstGeom prst="rect">
            <a:avLst/>
          </a:prstGeom>
        </p:spPr>
      </p:pic>
      <p:pic>
        <p:nvPicPr>
          <p:cNvPr id="7" name="Picture 6">
            <a:extLst>
              <a:ext uri="{FF2B5EF4-FFF2-40B4-BE49-F238E27FC236}">
                <a16:creationId xmlns:a16="http://schemas.microsoft.com/office/drawing/2014/main" id="{D64F8095-1ADD-F342-87E9-7D9C7A07C41D}"/>
              </a:ext>
            </a:extLst>
          </p:cNvPr>
          <p:cNvPicPr>
            <a:picLocks noChangeAspect="1"/>
          </p:cNvPicPr>
          <p:nvPr/>
        </p:nvPicPr>
        <p:blipFill rotWithShape="1">
          <a:blip r:embed="rId3"/>
          <a:srcRect r="13893"/>
          <a:stretch/>
        </p:blipFill>
        <p:spPr>
          <a:xfrm>
            <a:off x="4895660" y="2845643"/>
            <a:ext cx="2296058" cy="2058866"/>
          </a:xfrm>
          <a:prstGeom prst="rect">
            <a:avLst/>
          </a:prstGeom>
        </p:spPr>
      </p:pic>
    </p:spTree>
    <p:extLst>
      <p:ext uri="{BB962C8B-B14F-4D97-AF65-F5344CB8AC3E}">
        <p14:creationId xmlns:p14="http://schemas.microsoft.com/office/powerpoint/2010/main" val="277706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87B9-1B36-C940-AAE8-01664089AA34}"/>
              </a:ext>
            </a:extLst>
          </p:cNvPr>
          <p:cNvSpPr>
            <a:spLocks noGrp="1"/>
          </p:cNvSpPr>
          <p:nvPr>
            <p:ph type="title"/>
          </p:nvPr>
        </p:nvSpPr>
        <p:spPr/>
        <p:txBody>
          <a:bodyPr/>
          <a:lstStyle/>
          <a:p>
            <a:r>
              <a:rPr lang="en-US" dirty="0"/>
              <a:t>Recommendations &amp; Conclusion </a:t>
            </a:r>
          </a:p>
        </p:txBody>
      </p:sp>
    </p:spTree>
    <p:extLst>
      <p:ext uri="{BB962C8B-B14F-4D97-AF65-F5344CB8AC3E}">
        <p14:creationId xmlns:p14="http://schemas.microsoft.com/office/powerpoint/2010/main" val="36732106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184</TotalTime>
  <Words>866</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 Light</vt:lpstr>
      <vt:lpstr>Courier New</vt:lpstr>
      <vt:lpstr>Rockwell</vt:lpstr>
      <vt:lpstr>Wingdings</vt:lpstr>
      <vt:lpstr>Atlas</vt:lpstr>
      <vt:lpstr>Marketing Analytics</vt:lpstr>
      <vt:lpstr>The Data</vt:lpstr>
      <vt:lpstr>Key Findings</vt:lpstr>
      <vt:lpstr>Rise in the number of visits between Aug’17 and May’18 </vt:lpstr>
      <vt:lpstr>Rise in the number of existing customers’ visits but no change for new customers* in Aug’17 to May’18 </vt:lpstr>
      <vt:lpstr>There is a downward trend in the average view time per visit</vt:lpstr>
      <vt:lpstr>There is a downward trend in the average number of clips viewed per visit</vt:lpstr>
      <vt:lpstr>Majority of users visit less than 13 times</vt:lpstr>
      <vt:lpstr>Recommendations &amp; Conclusion </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PLURALSIGHT</dc:title>
  <dc:creator>Rachit Chadha</dc:creator>
  <cp:lastModifiedBy>Rachit Chadha</cp:lastModifiedBy>
  <cp:revision>11</cp:revision>
  <dcterms:created xsi:type="dcterms:W3CDTF">2021-11-14T21:58:08Z</dcterms:created>
  <dcterms:modified xsi:type="dcterms:W3CDTF">2021-11-29T20:21:52Z</dcterms:modified>
</cp:coreProperties>
</file>