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1387" y="375919"/>
            <a:ext cx="335280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732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732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732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9732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732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9732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280159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533400" y="0"/>
                </a:moveTo>
                <a:lnTo>
                  <a:pt x="0" y="0"/>
                </a:lnTo>
                <a:lnTo>
                  <a:pt x="0" y="228600"/>
                </a:lnTo>
                <a:lnTo>
                  <a:pt x="533400" y="228600"/>
                </a:lnTo>
                <a:lnTo>
                  <a:pt x="533400" y="0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90549" y="1280159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48" y="0"/>
                </a:moveTo>
                <a:lnTo>
                  <a:pt x="0" y="0"/>
                </a:lnTo>
                <a:lnTo>
                  <a:pt x="0" y="228600"/>
                </a:lnTo>
                <a:lnTo>
                  <a:pt x="8553448" y="228600"/>
                </a:lnTo>
                <a:lnTo>
                  <a:pt x="8553448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387" y="375919"/>
            <a:ext cx="57359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9732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482" y="1551939"/>
            <a:ext cx="7781035" cy="414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7323A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it-osx-installer/" TargetMode="External"/><Relationship Id="rId2" Type="http://schemas.openxmlformats.org/officeDocument/2006/relationships/hyperlink" Target="http://git-scm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forwindows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liu2014@mit.edu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53327"/>
            <a:ext cx="2240280" cy="713740"/>
          </a:xfrm>
          <a:custGeom>
            <a:avLst/>
            <a:gdLst/>
            <a:ahLst/>
            <a:cxnLst/>
            <a:rect l="l" t="t" r="r" b="b"/>
            <a:pathLst>
              <a:path w="2240280" h="713740">
                <a:moveTo>
                  <a:pt x="2240279" y="0"/>
                </a:moveTo>
                <a:lnTo>
                  <a:pt x="0" y="0"/>
                </a:lnTo>
                <a:lnTo>
                  <a:pt x="0" y="713231"/>
                </a:lnTo>
                <a:lnTo>
                  <a:pt x="2240279" y="713231"/>
                </a:lnTo>
                <a:lnTo>
                  <a:pt x="2240279" y="0"/>
                </a:lnTo>
                <a:close/>
              </a:path>
            </a:pathLst>
          </a:custGeom>
          <a:solidFill>
            <a:srgbClr val="A945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59151" y="6044183"/>
            <a:ext cx="6784975" cy="713740"/>
          </a:xfrm>
          <a:custGeom>
            <a:avLst/>
            <a:gdLst/>
            <a:ahLst/>
            <a:cxnLst/>
            <a:rect l="l" t="t" r="r" b="b"/>
            <a:pathLst>
              <a:path w="6784975" h="713740">
                <a:moveTo>
                  <a:pt x="6784846" y="0"/>
                </a:moveTo>
                <a:lnTo>
                  <a:pt x="0" y="0"/>
                </a:lnTo>
                <a:lnTo>
                  <a:pt x="0" y="713231"/>
                </a:lnTo>
                <a:lnTo>
                  <a:pt x="6784846" y="713231"/>
                </a:lnTo>
                <a:lnTo>
                  <a:pt x="6784846" y="0"/>
                </a:lnTo>
                <a:close/>
              </a:path>
            </a:pathLst>
          </a:custGeom>
          <a:solidFill>
            <a:srgbClr val="7A7A7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946012" y="2273300"/>
            <a:ext cx="32569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75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44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97323A"/>
                </a:solidFill>
                <a:latin typeface="Arial MT"/>
                <a:cs typeface="Arial MT"/>
              </a:rPr>
              <a:t>&amp;</a:t>
            </a:r>
            <a:r>
              <a:rPr sz="44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4400" spc="-505" dirty="0">
                <a:solidFill>
                  <a:srgbClr val="97323A"/>
                </a:solidFill>
                <a:latin typeface="Arial MT"/>
                <a:cs typeface="Arial MT"/>
              </a:rPr>
              <a:t>GITHUB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7607" y="2933699"/>
            <a:ext cx="583374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200" spc="-345" dirty="0">
                <a:solidFill>
                  <a:srgbClr val="97323A"/>
                </a:solidFill>
                <a:latin typeface="Arial MT"/>
                <a:cs typeface="Arial MT"/>
              </a:rPr>
              <a:t>Basics</a:t>
            </a:r>
            <a:r>
              <a:rPr sz="32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3200" spc="10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3200" spc="-150" dirty="0">
                <a:solidFill>
                  <a:srgbClr val="97323A"/>
                </a:solidFill>
                <a:latin typeface="Arial MT"/>
                <a:cs typeface="Arial MT"/>
              </a:rPr>
              <a:t>Distributed</a:t>
            </a:r>
            <a:r>
              <a:rPr sz="3200" spc="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3200" spc="-254" dirty="0">
                <a:solidFill>
                  <a:srgbClr val="97323A"/>
                </a:solidFill>
                <a:latin typeface="Arial MT"/>
                <a:cs typeface="Arial MT"/>
              </a:rPr>
              <a:t>Version</a:t>
            </a:r>
            <a:r>
              <a:rPr sz="32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3200" spc="-120" dirty="0">
                <a:solidFill>
                  <a:srgbClr val="97323A"/>
                </a:solidFill>
                <a:latin typeface="Arial MT"/>
                <a:cs typeface="Arial MT"/>
              </a:rPr>
              <a:t>Control</a:t>
            </a:r>
            <a:endParaRPr sz="32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endParaRPr sz="1600" dirty="0">
              <a:latin typeface="Arial"/>
              <a:cs typeface="Arial"/>
            </a:endParaRPr>
          </a:p>
        </p:txBody>
      </p:sp>
      <p:pic>
        <p:nvPicPr>
          <p:cNvPr id="15" name="Picture 1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39B152D-6E37-7078-D0CA-E4C2297AAD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6945"/>
            <a:ext cx="3124199" cy="733323"/>
          </a:xfrm>
          <a:prstGeom prst="rect">
            <a:avLst/>
          </a:prstGeom>
        </p:spPr>
      </p:pic>
      <p:pic>
        <p:nvPicPr>
          <p:cNvPr id="17" name="Picture 16" descr="A screen shot of a video game&#10;&#10;Description automatically generated">
            <a:extLst>
              <a:ext uri="{FF2B5EF4-FFF2-40B4-BE49-F238E27FC236}">
                <a16:creationId xmlns:a16="http://schemas.microsoft.com/office/drawing/2014/main" id="{4A219CD9-10BC-C863-6ACE-6714ACBBF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605275"/>
            <a:ext cx="4510088" cy="20628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Basic</a:t>
            </a:r>
            <a:r>
              <a:rPr spc="5" dirty="0"/>
              <a:t> </a:t>
            </a:r>
            <a:r>
              <a:rPr spc="-13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057297"/>
            <a:ext cx="7658100" cy="28733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6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Add</a:t>
            </a:r>
            <a:r>
              <a:rPr sz="2800" spc="-1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files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1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be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97323A"/>
                </a:solidFill>
                <a:latin typeface="Arial MT"/>
                <a:cs typeface="Arial MT"/>
              </a:rPr>
              <a:t>committed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with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97323A"/>
                </a:solidFill>
                <a:latin typeface="Arial"/>
                <a:cs typeface="Arial"/>
              </a:rPr>
              <a:t>add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&lt;filename&gt;</a:t>
            </a:r>
            <a:endParaRPr sz="280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59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8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90" dirty="0">
                <a:solidFill>
                  <a:srgbClr val="97323A"/>
                </a:solidFill>
                <a:latin typeface="Arial MT"/>
                <a:cs typeface="Arial MT"/>
              </a:rPr>
              <a:t>Puts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file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80" dirty="0">
                <a:solidFill>
                  <a:srgbClr val="97323A"/>
                </a:solidFill>
                <a:latin typeface="Arial MT"/>
                <a:cs typeface="Arial MT"/>
              </a:rPr>
              <a:t>“staging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area”</a:t>
            </a:r>
            <a:endParaRPr sz="25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65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Create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97323A"/>
                </a:solidFill>
                <a:latin typeface="Arial MT"/>
                <a:cs typeface="Arial MT"/>
              </a:rPr>
              <a:t>commit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(a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“snapshot”)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added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files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with</a:t>
            </a:r>
            <a:endParaRPr sz="2800">
              <a:latin typeface="Arial MT"/>
              <a:cs typeface="Arial MT"/>
            </a:endParaRPr>
          </a:p>
          <a:p>
            <a:pPr marL="330200">
              <a:lnSpc>
                <a:spcPct val="100000"/>
              </a:lnSpc>
              <a:spcBef>
                <a:spcPts val="40"/>
              </a:spcBef>
            </a:pP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50" dirty="0">
                <a:solidFill>
                  <a:srgbClr val="97323A"/>
                </a:solidFill>
                <a:latin typeface="Arial"/>
                <a:cs typeface="Arial"/>
              </a:rPr>
              <a:t>commit</a:t>
            </a:r>
            <a:r>
              <a:rPr sz="2800" spc="-250" dirty="0">
                <a:solidFill>
                  <a:srgbClr val="97323A"/>
                </a:solidFill>
                <a:latin typeface="Arial MT"/>
                <a:cs typeface="Arial MT"/>
              </a:rPr>
              <a:t>,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97323A"/>
                </a:solidFill>
                <a:latin typeface="Arial MT"/>
                <a:cs typeface="Arial MT"/>
              </a:rPr>
              <a:t>followed</a:t>
            </a:r>
            <a:r>
              <a:rPr sz="2800" spc="-10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by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97323A"/>
                </a:solidFill>
                <a:latin typeface="Arial MT"/>
                <a:cs typeface="Arial MT"/>
              </a:rPr>
              <a:t>commit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97323A"/>
                </a:solidFill>
                <a:latin typeface="Arial MT"/>
                <a:cs typeface="Arial MT"/>
              </a:rPr>
              <a:t>message</a:t>
            </a:r>
            <a:endParaRPr sz="2800">
              <a:latin typeface="Arial MT"/>
              <a:cs typeface="Arial MT"/>
            </a:endParaRPr>
          </a:p>
          <a:p>
            <a:pPr marL="330200" marR="840105" indent="-317500">
              <a:lnSpc>
                <a:spcPct val="101200"/>
              </a:lnSpc>
              <a:spcBef>
                <a:spcPts val="60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335" dirty="0">
                <a:solidFill>
                  <a:srgbClr val="97323A"/>
                </a:solidFill>
                <a:latin typeface="Arial MT"/>
                <a:cs typeface="Arial MT"/>
              </a:rPr>
              <a:t>Use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54" dirty="0">
                <a:solidFill>
                  <a:srgbClr val="97323A"/>
                </a:solidFill>
                <a:latin typeface="Arial"/>
                <a:cs typeface="Arial"/>
              </a:rPr>
              <a:t>status</a:t>
            </a:r>
            <a:r>
              <a:rPr sz="2800" b="1" spc="-4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97323A"/>
                </a:solidFill>
                <a:latin typeface="Arial MT"/>
                <a:cs typeface="Arial MT"/>
              </a:rPr>
              <a:t>see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current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97323A"/>
                </a:solidFill>
                <a:latin typeface="Arial MT"/>
                <a:cs typeface="Arial MT"/>
              </a:rPr>
              <a:t>status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your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working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tree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19"/>
            <a:ext cx="4448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/>
              <a:t>The</a:t>
            </a:r>
            <a:r>
              <a:rPr spc="-10" dirty="0"/>
              <a:t> </a:t>
            </a:r>
            <a:r>
              <a:rPr dirty="0"/>
              <a:t>git</a:t>
            </a:r>
            <a:r>
              <a:rPr spc="-90" dirty="0"/>
              <a:t> </a:t>
            </a:r>
            <a:r>
              <a:rPr spc="-355" dirty="0"/>
              <a:t>status</a:t>
            </a:r>
            <a:r>
              <a:rPr spc="-10" dirty="0"/>
              <a:t> </a:t>
            </a:r>
            <a:r>
              <a:rPr spc="-204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981200"/>
            <a:ext cx="8804620" cy="3809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19"/>
            <a:ext cx="3930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/>
              <a:t>The</a:t>
            </a:r>
            <a:r>
              <a:rPr spc="-10" dirty="0"/>
              <a:t> </a:t>
            </a:r>
            <a:r>
              <a:rPr dirty="0"/>
              <a:t>git</a:t>
            </a:r>
            <a:r>
              <a:rPr spc="-245" dirty="0"/>
              <a:t> </a:t>
            </a:r>
            <a:r>
              <a:rPr spc="-20" dirty="0"/>
              <a:t>log</a:t>
            </a:r>
            <a:r>
              <a:rPr spc="-125" dirty="0"/>
              <a:t> </a:t>
            </a:r>
            <a:r>
              <a:rPr spc="-204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09799"/>
            <a:ext cx="8717278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19"/>
            <a:ext cx="3815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/>
              <a:t>The</a:t>
            </a:r>
            <a:r>
              <a:rPr spc="-10" dirty="0"/>
              <a:t> </a:t>
            </a:r>
            <a:r>
              <a:rPr spc="-195" dirty="0"/>
              <a:t>staging</a:t>
            </a:r>
            <a:r>
              <a:rPr spc="-95" dirty="0"/>
              <a:t> </a:t>
            </a:r>
            <a:r>
              <a:rPr spc="-30" dirty="0"/>
              <a:t>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141219"/>
            <a:ext cx="7805420" cy="88391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30200" marR="5080" indent="-317500">
              <a:lnSpc>
                <a:spcPct val="101200"/>
              </a:lnSpc>
              <a:spcBef>
                <a:spcPts val="6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2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add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takes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45" dirty="0">
                <a:solidFill>
                  <a:srgbClr val="97323A"/>
                </a:solidFill>
                <a:latin typeface="Arial MT"/>
                <a:cs typeface="Arial MT"/>
              </a:rPr>
              <a:t>snapshot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file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that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will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be </a:t>
            </a:r>
            <a:r>
              <a:rPr sz="2800" spc="-200" dirty="0">
                <a:solidFill>
                  <a:srgbClr val="97323A"/>
                </a:solidFill>
                <a:latin typeface="Arial MT"/>
                <a:cs typeface="Arial MT"/>
              </a:rPr>
              <a:t>committed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A9454A"/>
                </a:solidFill>
                <a:latin typeface="Wingdings"/>
                <a:cs typeface="Wingdings"/>
              </a:rPr>
              <a:t></a:t>
            </a:r>
            <a:r>
              <a:rPr sz="2800" spc="10" dirty="0">
                <a:solidFill>
                  <a:srgbClr val="A9454A"/>
                </a:solidFill>
                <a:latin typeface="Times New Roman"/>
                <a:cs typeface="Times New Roman"/>
              </a:rPr>
              <a:t> </a:t>
            </a:r>
            <a:r>
              <a:rPr sz="2800" spc="-200" dirty="0">
                <a:solidFill>
                  <a:srgbClr val="A9454A"/>
                </a:solidFill>
                <a:latin typeface="Arial MT"/>
                <a:cs typeface="Arial MT"/>
              </a:rPr>
              <a:t>you</a:t>
            </a:r>
            <a:r>
              <a:rPr sz="2800" spc="-10" dirty="0">
                <a:solidFill>
                  <a:srgbClr val="A9454A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A9454A"/>
                </a:solidFill>
                <a:latin typeface="Arial MT"/>
                <a:cs typeface="Arial MT"/>
              </a:rPr>
              <a:t>can</a:t>
            </a:r>
            <a:r>
              <a:rPr sz="2800" spc="-10" dirty="0">
                <a:solidFill>
                  <a:srgbClr val="A9454A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A9454A"/>
                </a:solidFill>
                <a:latin typeface="Arial MT"/>
                <a:cs typeface="Arial MT"/>
              </a:rPr>
              <a:t>change</a:t>
            </a:r>
            <a:r>
              <a:rPr sz="2800" spc="-10" dirty="0">
                <a:solidFill>
                  <a:srgbClr val="A9454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A9454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A9454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A9454A"/>
                </a:solidFill>
                <a:latin typeface="Arial MT"/>
                <a:cs typeface="Arial MT"/>
              </a:rPr>
              <a:t>file</a:t>
            </a:r>
            <a:r>
              <a:rPr sz="2800" spc="-20" dirty="0">
                <a:solidFill>
                  <a:srgbClr val="A9454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A9454A"/>
                </a:solidFill>
                <a:latin typeface="Arial MT"/>
                <a:cs typeface="Arial MT"/>
              </a:rPr>
              <a:t>after</a:t>
            </a:r>
            <a:r>
              <a:rPr sz="2800" spc="-15" dirty="0">
                <a:solidFill>
                  <a:srgbClr val="A9454A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A9454A"/>
                </a:solidFill>
                <a:latin typeface="Arial MT"/>
                <a:cs typeface="Arial MT"/>
              </a:rPr>
              <a:t>adding</a:t>
            </a:r>
            <a:r>
              <a:rPr sz="2800" spc="-20" dirty="0">
                <a:solidFill>
                  <a:srgbClr val="A9454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A9454A"/>
                </a:solidFill>
                <a:latin typeface="Arial MT"/>
                <a:cs typeface="Arial MT"/>
              </a:rPr>
              <a:t>it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352798"/>
            <a:ext cx="8082114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19"/>
            <a:ext cx="3815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/>
              <a:t>The</a:t>
            </a:r>
            <a:r>
              <a:rPr spc="-10" dirty="0"/>
              <a:t> </a:t>
            </a:r>
            <a:r>
              <a:rPr spc="-195" dirty="0"/>
              <a:t>staging</a:t>
            </a:r>
            <a:r>
              <a:rPr spc="-95" dirty="0"/>
              <a:t> </a:t>
            </a:r>
            <a:r>
              <a:rPr spc="-30" dirty="0"/>
              <a:t>area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141219"/>
            <a:ext cx="7990205" cy="3556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30200" marR="962025" indent="-317500">
              <a:lnSpc>
                <a:spcPct val="101200"/>
              </a:lnSpc>
              <a:spcBef>
                <a:spcPts val="6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45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97323A"/>
                </a:solidFill>
                <a:latin typeface="Arial MT"/>
                <a:cs typeface="Arial MT"/>
              </a:rPr>
              <a:t>unstage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file,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but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97323A"/>
                </a:solidFill>
                <a:latin typeface="Arial MT"/>
                <a:cs typeface="Arial MT"/>
              </a:rPr>
              <a:t>retain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your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97323A"/>
                </a:solidFill>
                <a:latin typeface="Arial MT"/>
                <a:cs typeface="Arial MT"/>
              </a:rPr>
              <a:t>changes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the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working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tree: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7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40" dirty="0">
                <a:solidFill>
                  <a:srgbClr val="97323A"/>
                </a:solidFill>
                <a:latin typeface="Arial MT"/>
                <a:cs typeface="Arial MT"/>
              </a:rPr>
              <a:t>reset</a:t>
            </a:r>
            <a:r>
              <a:rPr sz="25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330" dirty="0">
                <a:solidFill>
                  <a:srgbClr val="97323A"/>
                </a:solidFill>
                <a:latin typeface="Arial MT"/>
                <a:cs typeface="Arial MT"/>
              </a:rPr>
              <a:t>HEAD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&lt;filename&gt;</a:t>
            </a:r>
            <a:endParaRPr sz="2500">
              <a:latin typeface="Arial MT"/>
              <a:cs typeface="Arial MT"/>
            </a:endParaRPr>
          </a:p>
          <a:p>
            <a:pPr marL="330200" marR="450215" indent="-317500">
              <a:lnSpc>
                <a:spcPts val="3300"/>
              </a:lnSpc>
              <a:spcBef>
                <a:spcPts val="91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45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25" dirty="0">
                <a:solidFill>
                  <a:srgbClr val="97323A"/>
                </a:solidFill>
                <a:latin typeface="Arial MT"/>
                <a:cs typeface="Arial MT"/>
              </a:rPr>
              <a:t>discard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current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97323A"/>
                </a:solidFill>
                <a:latin typeface="Arial MT"/>
                <a:cs typeface="Arial MT"/>
              </a:rPr>
              <a:t>changes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working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20" dirty="0">
                <a:solidFill>
                  <a:srgbClr val="97323A"/>
                </a:solidFill>
                <a:latin typeface="Arial MT"/>
                <a:cs typeface="Arial MT"/>
              </a:rPr>
              <a:t>tree,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and </a:t>
            </a:r>
            <a:r>
              <a:rPr sz="2800" spc="-235" dirty="0">
                <a:solidFill>
                  <a:srgbClr val="97323A"/>
                </a:solidFill>
                <a:latin typeface="Arial MT"/>
                <a:cs typeface="Arial MT"/>
              </a:rPr>
              <a:t>make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it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look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97323A"/>
                </a:solidFill>
                <a:latin typeface="Arial MT"/>
                <a:cs typeface="Arial MT"/>
              </a:rPr>
              <a:t>like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last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commit: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0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00" dirty="0">
                <a:solidFill>
                  <a:srgbClr val="97323A"/>
                </a:solidFill>
                <a:latin typeface="Arial MT"/>
                <a:cs typeface="Arial MT"/>
              </a:rPr>
              <a:t>checkout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-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-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 &lt;filename&gt;</a:t>
            </a:r>
            <a:endParaRPr sz="2500">
              <a:latin typeface="Arial MT"/>
              <a:cs typeface="Arial MT"/>
            </a:endParaRPr>
          </a:p>
          <a:p>
            <a:pPr marL="647700" marR="5080" indent="-279400">
              <a:lnSpc>
                <a:spcPts val="2950"/>
              </a:lnSpc>
              <a:spcBef>
                <a:spcPts val="74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14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b="1" spc="-345" dirty="0">
                <a:solidFill>
                  <a:srgbClr val="97323A"/>
                </a:solidFill>
                <a:latin typeface="Arial"/>
                <a:cs typeface="Arial"/>
              </a:rPr>
              <a:t>Be</a:t>
            </a:r>
            <a:r>
              <a:rPr sz="2500" b="1" spc="-2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spc="-185" dirty="0">
                <a:solidFill>
                  <a:srgbClr val="97323A"/>
                </a:solidFill>
                <a:latin typeface="Arial"/>
                <a:cs typeface="Arial"/>
              </a:rPr>
              <a:t>careful!</a:t>
            </a:r>
            <a:r>
              <a:rPr sz="2500" b="1" spc="-2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spc="-290" dirty="0">
                <a:solidFill>
                  <a:srgbClr val="97323A"/>
                </a:solidFill>
                <a:latin typeface="Arial"/>
                <a:cs typeface="Arial"/>
              </a:rPr>
              <a:t>You</a:t>
            </a:r>
            <a:r>
              <a:rPr sz="2500" b="1" spc="-2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dirty="0">
                <a:solidFill>
                  <a:srgbClr val="97323A"/>
                </a:solidFill>
                <a:latin typeface="Arial"/>
                <a:cs typeface="Arial"/>
              </a:rPr>
              <a:t>will</a:t>
            </a:r>
            <a:r>
              <a:rPr sz="2500" b="1" spc="-2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spc="-204" dirty="0">
                <a:solidFill>
                  <a:srgbClr val="97323A"/>
                </a:solidFill>
                <a:latin typeface="Arial"/>
                <a:cs typeface="Arial"/>
              </a:rPr>
              <a:t>lose</a:t>
            </a:r>
            <a:r>
              <a:rPr sz="2500" b="1" spc="-2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spc="-175" dirty="0">
                <a:solidFill>
                  <a:srgbClr val="97323A"/>
                </a:solidFill>
                <a:latin typeface="Arial"/>
                <a:cs typeface="Arial"/>
              </a:rPr>
              <a:t>your</a:t>
            </a:r>
            <a:r>
              <a:rPr sz="2500" b="1" spc="-2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spc="-235" dirty="0">
                <a:solidFill>
                  <a:srgbClr val="97323A"/>
                </a:solidFill>
                <a:latin typeface="Arial"/>
                <a:cs typeface="Arial"/>
              </a:rPr>
              <a:t>changes</a:t>
            </a:r>
            <a:r>
              <a:rPr sz="2500" b="1" spc="-2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spc="-165" dirty="0">
                <a:solidFill>
                  <a:srgbClr val="97323A"/>
                </a:solidFill>
                <a:latin typeface="Arial"/>
                <a:cs typeface="Arial"/>
              </a:rPr>
              <a:t>and</a:t>
            </a:r>
            <a:r>
              <a:rPr sz="2500" b="1" spc="-2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spc="-204" dirty="0">
                <a:solidFill>
                  <a:srgbClr val="97323A"/>
                </a:solidFill>
                <a:latin typeface="Arial"/>
                <a:cs typeface="Arial"/>
              </a:rPr>
              <a:t>not</a:t>
            </a:r>
            <a:r>
              <a:rPr sz="2500" b="1" spc="-2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spc="-204" dirty="0">
                <a:solidFill>
                  <a:srgbClr val="97323A"/>
                </a:solidFill>
                <a:latin typeface="Arial"/>
                <a:cs typeface="Arial"/>
              </a:rPr>
              <a:t>get</a:t>
            </a:r>
            <a:r>
              <a:rPr sz="2500" b="1" spc="-2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500" b="1" spc="-185" dirty="0">
                <a:solidFill>
                  <a:srgbClr val="97323A"/>
                </a:solidFill>
                <a:latin typeface="Arial"/>
                <a:cs typeface="Arial"/>
              </a:rPr>
              <a:t>them </a:t>
            </a:r>
            <a:r>
              <a:rPr sz="2500" b="1" spc="-50" dirty="0">
                <a:solidFill>
                  <a:srgbClr val="97323A"/>
                </a:solidFill>
                <a:latin typeface="Arial"/>
                <a:cs typeface="Arial"/>
              </a:rPr>
              <a:t>back!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Removing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2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141219"/>
            <a:ext cx="7988934" cy="1823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30200" marR="5080" indent="-317500">
              <a:lnSpc>
                <a:spcPct val="101200"/>
              </a:lnSpc>
              <a:spcBef>
                <a:spcPts val="6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45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remove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file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from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working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tree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next </a:t>
            </a:r>
            <a:r>
              <a:rPr sz="2800" spc="-250" dirty="0">
                <a:solidFill>
                  <a:srgbClr val="97323A"/>
                </a:solidFill>
                <a:latin typeface="Arial MT"/>
                <a:cs typeface="Arial MT"/>
              </a:rPr>
              <a:t>commit,</a:t>
            </a:r>
            <a:r>
              <a:rPr sz="28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simply</a:t>
            </a:r>
            <a:r>
              <a:rPr sz="2800" spc="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1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97323A"/>
                </a:solidFill>
                <a:latin typeface="Arial"/>
                <a:cs typeface="Arial"/>
              </a:rPr>
              <a:t>rm</a:t>
            </a:r>
            <a:r>
              <a:rPr sz="2800" b="1" spc="-1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&lt;filename&gt;</a:t>
            </a:r>
            <a:endParaRPr sz="2800">
              <a:latin typeface="Arial"/>
              <a:cs typeface="Arial"/>
            </a:endParaRPr>
          </a:p>
          <a:p>
            <a:pPr marL="330200" marR="74295" indent="-317500">
              <a:lnSpc>
                <a:spcPct val="101200"/>
              </a:lnSpc>
              <a:spcBef>
                <a:spcPts val="60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45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remove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it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from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next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97323A"/>
                </a:solidFill>
                <a:latin typeface="Arial MT"/>
                <a:cs typeface="Arial MT"/>
              </a:rPr>
              <a:t>commit,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but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keep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file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in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working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20" dirty="0">
                <a:solidFill>
                  <a:srgbClr val="97323A"/>
                </a:solidFill>
                <a:latin typeface="Arial MT"/>
                <a:cs typeface="Arial MT"/>
              </a:rPr>
              <a:t>tree,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do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97323A"/>
                </a:solidFill>
                <a:latin typeface="Arial"/>
                <a:cs typeface="Arial"/>
              </a:rPr>
              <a:t>rm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97323A"/>
                </a:solidFill>
                <a:latin typeface="Arial"/>
                <a:cs typeface="Arial"/>
              </a:rPr>
              <a:t>--</a:t>
            </a:r>
            <a:r>
              <a:rPr sz="2800" b="1" spc="-260" dirty="0">
                <a:solidFill>
                  <a:srgbClr val="97323A"/>
                </a:solidFill>
                <a:latin typeface="Arial"/>
                <a:cs typeface="Arial"/>
              </a:rPr>
              <a:t>cached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&lt;filename&gt;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Viewing</a:t>
            </a:r>
            <a:r>
              <a:rPr spc="-95" dirty="0"/>
              <a:t> </a:t>
            </a:r>
            <a:r>
              <a:rPr spc="-10" dirty="0"/>
              <a:t>diffs</a:t>
            </a:r>
            <a:r>
              <a:rPr spc="-17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10" dirty="0"/>
              <a:t>files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3682" y="1786053"/>
            <a:ext cx="5018047" cy="462775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Viewing</a:t>
            </a:r>
            <a:r>
              <a:rPr spc="-95" dirty="0"/>
              <a:t> </a:t>
            </a:r>
            <a:r>
              <a:rPr spc="-10" dirty="0"/>
              <a:t>diffs</a:t>
            </a:r>
            <a:r>
              <a:rPr spc="-17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10" dirty="0"/>
              <a:t>files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057400"/>
            <a:ext cx="6508644" cy="373379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/>
              <a:t>The</a:t>
            </a:r>
            <a:r>
              <a:rPr spc="-10" dirty="0"/>
              <a:t> </a:t>
            </a:r>
            <a:r>
              <a:rPr spc="-135" dirty="0"/>
              <a:t>.gitignore</a:t>
            </a:r>
            <a:r>
              <a:rPr spc="-110" dirty="0"/>
              <a:t> </a:t>
            </a:r>
            <a:r>
              <a:rPr spc="-20"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33219"/>
            <a:ext cx="7969250" cy="43535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5080" indent="-317500">
              <a:lnSpc>
                <a:spcPts val="3400"/>
              </a:lnSpc>
              <a:spcBef>
                <a:spcPts val="280"/>
              </a:spcBef>
              <a:buSzPct val="58620"/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	</a:t>
            </a:r>
            <a:r>
              <a:rPr sz="2900" spc="-185" dirty="0">
                <a:solidFill>
                  <a:srgbClr val="97323A"/>
                </a:solidFill>
                <a:latin typeface="Arial MT"/>
                <a:cs typeface="Arial MT"/>
              </a:rPr>
              <a:t>Specifies</a:t>
            </a:r>
            <a:r>
              <a:rPr sz="29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95" dirty="0">
                <a:solidFill>
                  <a:srgbClr val="97323A"/>
                </a:solidFill>
                <a:latin typeface="Arial MT"/>
                <a:cs typeface="Arial MT"/>
              </a:rPr>
              <a:t>files</a:t>
            </a:r>
            <a:r>
              <a:rPr sz="2900" spc="-10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80" dirty="0">
                <a:solidFill>
                  <a:srgbClr val="97323A"/>
                </a:solidFill>
                <a:latin typeface="Arial MT"/>
                <a:cs typeface="Arial MT"/>
              </a:rPr>
              <a:t>that</a:t>
            </a:r>
            <a:r>
              <a:rPr sz="2900" spc="-1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04" dirty="0">
                <a:solidFill>
                  <a:srgbClr val="97323A"/>
                </a:solidFill>
                <a:latin typeface="Arial MT"/>
                <a:cs typeface="Arial MT"/>
              </a:rPr>
              <a:t>you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14" dirty="0">
                <a:solidFill>
                  <a:srgbClr val="97323A"/>
                </a:solidFill>
                <a:latin typeface="Arial MT"/>
                <a:cs typeface="Arial MT"/>
              </a:rPr>
              <a:t>don’t</a:t>
            </a:r>
            <a:r>
              <a:rPr sz="2900" spc="-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65" dirty="0">
                <a:solidFill>
                  <a:srgbClr val="97323A"/>
                </a:solidFill>
                <a:latin typeface="Arial MT"/>
                <a:cs typeface="Arial MT"/>
              </a:rPr>
              <a:t>want</a:t>
            </a:r>
            <a:r>
              <a:rPr sz="29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9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9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95" dirty="0">
                <a:solidFill>
                  <a:srgbClr val="97323A"/>
                </a:solidFill>
                <a:latin typeface="Arial MT"/>
                <a:cs typeface="Arial MT"/>
              </a:rPr>
              <a:t>track</a:t>
            </a:r>
            <a:r>
              <a:rPr sz="29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0" dirty="0">
                <a:solidFill>
                  <a:srgbClr val="97323A"/>
                </a:solidFill>
                <a:latin typeface="Arial MT"/>
                <a:cs typeface="Arial MT"/>
              </a:rPr>
              <a:t>under </a:t>
            </a:r>
            <a:r>
              <a:rPr sz="2900" spc="-220" dirty="0">
                <a:solidFill>
                  <a:srgbClr val="97323A"/>
                </a:solidFill>
                <a:latin typeface="Arial MT"/>
                <a:cs typeface="Arial MT"/>
              </a:rPr>
              <a:t>version</a:t>
            </a:r>
            <a:r>
              <a:rPr sz="2900" spc="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0" dirty="0">
                <a:solidFill>
                  <a:srgbClr val="97323A"/>
                </a:solidFill>
                <a:latin typeface="Arial MT"/>
                <a:cs typeface="Arial MT"/>
              </a:rPr>
              <a:t>control</a:t>
            </a:r>
            <a:endParaRPr sz="2900">
              <a:latin typeface="Arial MT"/>
              <a:cs typeface="Arial MT"/>
            </a:endParaRPr>
          </a:p>
          <a:p>
            <a:pPr marL="330200" marR="410209" indent="-317500">
              <a:lnSpc>
                <a:spcPct val="100600"/>
              </a:lnSpc>
              <a:spcBef>
                <a:spcPts val="600"/>
              </a:spcBef>
              <a:buSzPct val="58620"/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	</a:t>
            </a:r>
            <a:r>
              <a:rPr sz="2900" spc="-270" dirty="0">
                <a:solidFill>
                  <a:srgbClr val="97323A"/>
                </a:solidFill>
                <a:latin typeface="Arial MT"/>
                <a:cs typeface="Arial MT"/>
              </a:rPr>
              <a:t>Commonly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54" dirty="0">
                <a:solidFill>
                  <a:srgbClr val="97323A"/>
                </a:solidFill>
                <a:latin typeface="Arial MT"/>
                <a:cs typeface="Arial MT"/>
              </a:rPr>
              <a:t>used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for</a:t>
            </a:r>
            <a:r>
              <a:rPr sz="29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60" dirty="0">
                <a:solidFill>
                  <a:srgbClr val="97323A"/>
                </a:solidFill>
                <a:latin typeface="Arial MT"/>
                <a:cs typeface="Arial MT"/>
              </a:rPr>
              <a:t>compiled</a:t>
            </a:r>
            <a:r>
              <a:rPr sz="29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25" dirty="0">
                <a:solidFill>
                  <a:srgbClr val="97323A"/>
                </a:solidFill>
                <a:latin typeface="Arial MT"/>
                <a:cs typeface="Arial MT"/>
              </a:rPr>
              <a:t>files,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45" dirty="0">
                <a:solidFill>
                  <a:srgbClr val="97323A"/>
                </a:solidFill>
                <a:latin typeface="Arial MT"/>
                <a:cs typeface="Arial MT"/>
              </a:rPr>
              <a:t>binaries,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large </a:t>
            </a:r>
            <a:r>
              <a:rPr sz="2900" spc="-245" dirty="0">
                <a:solidFill>
                  <a:srgbClr val="97323A"/>
                </a:solidFill>
                <a:latin typeface="Arial MT"/>
                <a:cs typeface="Arial MT"/>
              </a:rPr>
              <a:t>asset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95" dirty="0">
                <a:solidFill>
                  <a:srgbClr val="97323A"/>
                </a:solidFill>
                <a:latin typeface="Arial MT"/>
                <a:cs typeface="Arial MT"/>
              </a:rPr>
              <a:t>files</a:t>
            </a:r>
            <a:r>
              <a:rPr sz="29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55" dirty="0">
                <a:solidFill>
                  <a:srgbClr val="97323A"/>
                </a:solidFill>
                <a:latin typeface="Arial MT"/>
                <a:cs typeface="Arial MT"/>
              </a:rPr>
              <a:t>(e.g.</a:t>
            </a:r>
            <a:r>
              <a:rPr sz="29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60" dirty="0">
                <a:solidFill>
                  <a:srgbClr val="97323A"/>
                </a:solidFill>
                <a:latin typeface="Arial MT"/>
                <a:cs typeface="Arial MT"/>
              </a:rPr>
              <a:t>images)</a:t>
            </a:r>
            <a:endParaRPr sz="29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20"/>
              </a:spcBef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245" dirty="0">
                <a:solidFill>
                  <a:srgbClr val="97323A"/>
                </a:solidFill>
                <a:latin typeface="Arial MT"/>
                <a:cs typeface="Arial MT"/>
              </a:rPr>
              <a:t>Can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345" dirty="0">
                <a:solidFill>
                  <a:srgbClr val="97323A"/>
                </a:solidFill>
                <a:latin typeface="Arial MT"/>
                <a:cs typeface="Arial MT"/>
              </a:rPr>
              <a:t>use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25" dirty="0">
                <a:solidFill>
                  <a:srgbClr val="97323A"/>
                </a:solidFill>
                <a:latin typeface="Arial MT"/>
                <a:cs typeface="Arial MT"/>
              </a:rPr>
              <a:t>wildcards</a:t>
            </a:r>
            <a:r>
              <a:rPr sz="29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55" dirty="0">
                <a:solidFill>
                  <a:srgbClr val="97323A"/>
                </a:solidFill>
                <a:latin typeface="Arial MT"/>
                <a:cs typeface="Arial MT"/>
              </a:rPr>
              <a:t>(e.g.</a:t>
            </a:r>
            <a:r>
              <a:rPr sz="29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25" dirty="0">
                <a:solidFill>
                  <a:srgbClr val="97323A"/>
                </a:solidFill>
                <a:latin typeface="Arial MT"/>
                <a:cs typeface="Arial MT"/>
              </a:rPr>
              <a:t>*.pyc,</a:t>
            </a:r>
            <a:r>
              <a:rPr sz="29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90" dirty="0">
                <a:solidFill>
                  <a:srgbClr val="97323A"/>
                </a:solidFill>
                <a:latin typeface="Arial MT"/>
                <a:cs typeface="Arial MT"/>
              </a:rPr>
              <a:t>*.png,</a:t>
            </a:r>
            <a:r>
              <a:rPr sz="29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90" dirty="0">
                <a:solidFill>
                  <a:srgbClr val="97323A"/>
                </a:solidFill>
                <a:latin typeface="Arial MT"/>
                <a:cs typeface="Arial MT"/>
              </a:rPr>
              <a:t>Images/*,</a:t>
            </a:r>
            <a:r>
              <a:rPr sz="29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etc.)</a:t>
            </a:r>
            <a:endParaRPr sz="2900">
              <a:latin typeface="Arial MT"/>
              <a:cs typeface="Arial MT"/>
            </a:endParaRPr>
          </a:p>
          <a:p>
            <a:pPr marL="330200" marR="133350" indent="-317500">
              <a:lnSpc>
                <a:spcPts val="3400"/>
              </a:lnSpc>
              <a:spcBef>
                <a:spcPts val="900"/>
              </a:spcBef>
              <a:buSzPct val="58620"/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	</a:t>
            </a:r>
            <a:r>
              <a:rPr sz="2900" spc="-340" dirty="0">
                <a:solidFill>
                  <a:srgbClr val="97323A"/>
                </a:solidFill>
                <a:latin typeface="Arial MT"/>
                <a:cs typeface="Arial MT"/>
              </a:rPr>
              <a:t>Be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5" dirty="0">
                <a:solidFill>
                  <a:srgbClr val="97323A"/>
                </a:solidFill>
                <a:latin typeface="Arial MT"/>
                <a:cs typeface="Arial MT"/>
              </a:rPr>
              <a:t>careful</a:t>
            </a:r>
            <a:r>
              <a:rPr sz="2900" spc="-9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900" spc="-1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65" dirty="0">
                <a:solidFill>
                  <a:srgbClr val="97323A"/>
                </a:solidFill>
                <a:latin typeface="Arial MT"/>
                <a:cs typeface="Arial MT"/>
              </a:rPr>
              <a:t>if</a:t>
            </a:r>
            <a:r>
              <a:rPr sz="2900" spc="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04" dirty="0">
                <a:solidFill>
                  <a:srgbClr val="97323A"/>
                </a:solidFill>
                <a:latin typeface="Arial MT"/>
                <a:cs typeface="Arial MT"/>
              </a:rPr>
              <a:t>you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add</a:t>
            </a:r>
            <a:r>
              <a:rPr sz="29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file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85" dirty="0">
                <a:solidFill>
                  <a:srgbClr val="97323A"/>
                </a:solidFill>
                <a:latin typeface="Arial MT"/>
                <a:cs typeface="Arial MT"/>
              </a:rPr>
              <a:t>.gitignore</a:t>
            </a:r>
            <a:r>
              <a:rPr sz="29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after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55" dirty="0">
                <a:solidFill>
                  <a:srgbClr val="97323A"/>
                </a:solidFill>
                <a:latin typeface="Arial MT"/>
                <a:cs typeface="Arial MT"/>
              </a:rPr>
              <a:t>it’s </a:t>
            </a:r>
            <a:r>
              <a:rPr sz="2900" spc="-30" dirty="0">
                <a:solidFill>
                  <a:srgbClr val="97323A"/>
                </a:solidFill>
                <a:latin typeface="Arial MT"/>
                <a:cs typeface="Arial MT"/>
              </a:rPr>
              <a:t>already</a:t>
            </a:r>
            <a:r>
              <a:rPr sz="2900" spc="-114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75" dirty="0">
                <a:solidFill>
                  <a:srgbClr val="97323A"/>
                </a:solidFill>
                <a:latin typeface="Arial MT"/>
                <a:cs typeface="Arial MT"/>
              </a:rPr>
              <a:t>been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14" dirty="0">
                <a:solidFill>
                  <a:srgbClr val="97323A"/>
                </a:solidFill>
                <a:latin typeface="Arial MT"/>
                <a:cs typeface="Arial MT"/>
              </a:rPr>
              <a:t>tracked,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90" dirty="0">
                <a:solidFill>
                  <a:srgbClr val="97323A"/>
                </a:solidFill>
                <a:latin typeface="Arial MT"/>
                <a:cs typeface="Arial MT"/>
              </a:rPr>
              <a:t>potential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345" dirty="0">
                <a:solidFill>
                  <a:srgbClr val="97323A"/>
                </a:solidFill>
                <a:latin typeface="Arial MT"/>
                <a:cs typeface="Arial MT"/>
              </a:rPr>
              <a:t>issues</a:t>
            </a:r>
            <a:endParaRPr sz="2900">
              <a:latin typeface="Arial MT"/>
              <a:cs typeface="Arial MT"/>
            </a:endParaRPr>
          </a:p>
          <a:p>
            <a:pPr marL="330200" marR="2063750" indent="-317500">
              <a:lnSpc>
                <a:spcPct val="100600"/>
              </a:lnSpc>
              <a:spcBef>
                <a:spcPts val="595"/>
              </a:spcBef>
              <a:buSzPct val="58620"/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	</a:t>
            </a:r>
            <a:r>
              <a:rPr sz="2900" spc="-2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9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35" dirty="0">
                <a:solidFill>
                  <a:srgbClr val="97323A"/>
                </a:solidFill>
                <a:latin typeface="Arial MT"/>
                <a:cs typeface="Arial MT"/>
              </a:rPr>
              <a:t>list</a:t>
            </a:r>
            <a:r>
              <a:rPr sz="29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900" spc="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25" dirty="0">
                <a:solidFill>
                  <a:srgbClr val="97323A"/>
                </a:solidFill>
                <a:latin typeface="Arial MT"/>
                <a:cs typeface="Arial MT"/>
              </a:rPr>
              <a:t>recommended</a:t>
            </a:r>
            <a:r>
              <a:rPr sz="29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95" dirty="0">
                <a:solidFill>
                  <a:srgbClr val="97323A"/>
                </a:solidFill>
                <a:latin typeface="Arial MT"/>
                <a:cs typeface="Arial MT"/>
              </a:rPr>
              <a:t>.gitignore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80" dirty="0">
                <a:solidFill>
                  <a:srgbClr val="97323A"/>
                </a:solidFill>
                <a:latin typeface="Arial MT"/>
                <a:cs typeface="Arial MT"/>
              </a:rPr>
              <a:t>files: </a:t>
            </a:r>
            <a:r>
              <a:rPr sz="2900" u="sng" spc="-35" dirty="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 MT"/>
                <a:cs typeface="Arial MT"/>
              </a:rPr>
              <a:t>https://github.com/github/gitignore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8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523999"/>
              <a:ext cx="9144000" cy="1143000"/>
            </a:xfrm>
            <a:custGeom>
              <a:avLst/>
              <a:gdLst/>
              <a:ahLst/>
              <a:cxnLst/>
              <a:rect l="l" t="t" r="r" b="b"/>
              <a:pathLst>
                <a:path w="9144000" h="1143000">
                  <a:moveTo>
                    <a:pt x="9143998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9143998" y="1142999"/>
                  </a:lnTo>
                  <a:lnTo>
                    <a:pt x="9143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00199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1295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295400" y="9906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9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339" y="2694939"/>
            <a:ext cx="4565015" cy="31115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What</a:t>
            </a:r>
            <a:r>
              <a:rPr sz="2800" spc="-1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97323A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branch?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210" dirty="0">
                <a:solidFill>
                  <a:srgbClr val="97323A"/>
                </a:solidFill>
                <a:latin typeface="Arial MT"/>
                <a:cs typeface="Arial MT"/>
              </a:rPr>
              <a:t>Branching</a:t>
            </a:r>
            <a:r>
              <a:rPr sz="2800" spc="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05" dirty="0">
                <a:solidFill>
                  <a:srgbClr val="97323A"/>
                </a:solidFill>
                <a:latin typeface="Arial MT"/>
                <a:cs typeface="Arial MT"/>
              </a:rPr>
              <a:t>commands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4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70" dirty="0">
                <a:solidFill>
                  <a:srgbClr val="97323A"/>
                </a:solidFill>
                <a:latin typeface="Arial MT"/>
                <a:cs typeface="Arial MT"/>
              </a:rPr>
              <a:t>HEAD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pointer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05" dirty="0">
                <a:solidFill>
                  <a:srgbClr val="97323A"/>
                </a:solidFill>
                <a:latin typeface="Arial MT"/>
                <a:cs typeface="Arial MT"/>
              </a:rPr>
              <a:t>Basics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merging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05" dirty="0">
                <a:solidFill>
                  <a:srgbClr val="97323A"/>
                </a:solidFill>
                <a:latin typeface="Arial MT"/>
                <a:cs typeface="Arial MT"/>
              </a:rPr>
              <a:t>Basics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rebasing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Aside: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reset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80" dirty="0">
                <a:solidFill>
                  <a:srgbClr val="97323A"/>
                </a:solidFill>
                <a:latin typeface="Arial MT"/>
                <a:cs typeface="Arial MT"/>
              </a:rPr>
              <a:t>command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1600199"/>
            <a:ext cx="7772400" cy="990600"/>
          </a:xfrm>
          <a:prstGeom prst="rect">
            <a:avLst/>
          </a:prstGeom>
          <a:solidFill>
            <a:srgbClr val="7A7A7A"/>
          </a:solidFill>
        </p:spPr>
        <p:txBody>
          <a:bodyPr vert="horz" wrap="square" lIns="0" tIns="2209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40"/>
              </a:spcBef>
            </a:pPr>
            <a:r>
              <a:rPr sz="3600" spc="-430" dirty="0">
                <a:solidFill>
                  <a:srgbClr val="FFFFFF"/>
                </a:solidFill>
              </a:rPr>
              <a:t>Use</a:t>
            </a:r>
            <a:r>
              <a:rPr sz="3600" spc="40" dirty="0">
                <a:solidFill>
                  <a:srgbClr val="FFFFFF"/>
                </a:solidFill>
              </a:rPr>
              <a:t> </a:t>
            </a:r>
            <a:r>
              <a:rPr sz="3600" spc="-325" dirty="0">
                <a:solidFill>
                  <a:srgbClr val="FFFFFF"/>
                </a:solidFill>
              </a:rPr>
              <a:t>case</a:t>
            </a:r>
            <a:r>
              <a:rPr sz="3600" spc="4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#2:</a:t>
            </a:r>
            <a:r>
              <a:rPr sz="3600" spc="45" dirty="0">
                <a:solidFill>
                  <a:srgbClr val="FFFFFF"/>
                </a:solidFill>
              </a:rPr>
              <a:t> </a:t>
            </a:r>
            <a:r>
              <a:rPr sz="3600" spc="-70" dirty="0">
                <a:solidFill>
                  <a:srgbClr val="FFFFFF"/>
                </a:solidFill>
              </a:rPr>
              <a:t>branching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19"/>
            <a:ext cx="2186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062479"/>
            <a:ext cx="7950834" cy="2159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396875" algn="l"/>
              </a:tabLst>
            </a:pP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What</a:t>
            </a:r>
            <a:r>
              <a:rPr sz="2900" spc="-1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60" dirty="0">
                <a:solidFill>
                  <a:srgbClr val="97323A"/>
                </a:solidFill>
                <a:latin typeface="Arial MT"/>
                <a:cs typeface="Arial MT"/>
              </a:rPr>
              <a:t>is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30" dirty="0">
                <a:solidFill>
                  <a:srgbClr val="97323A"/>
                </a:solidFill>
                <a:latin typeface="Arial MT"/>
                <a:cs typeface="Arial MT"/>
              </a:rPr>
              <a:t>Git?</a:t>
            </a:r>
            <a:r>
              <a:rPr sz="29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40" dirty="0">
                <a:solidFill>
                  <a:srgbClr val="97323A"/>
                </a:solidFill>
                <a:latin typeface="Arial MT"/>
                <a:cs typeface="Arial MT"/>
              </a:rPr>
              <a:t>Installation</a:t>
            </a:r>
            <a:r>
              <a:rPr sz="29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0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9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setup</a:t>
            </a:r>
            <a:endParaRPr sz="2900">
              <a:latin typeface="Arial MT"/>
              <a:cs typeface="Arial MT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96875" algn="l"/>
              </a:tabLst>
            </a:pPr>
            <a:r>
              <a:rPr sz="2900" spc="-175" dirty="0">
                <a:solidFill>
                  <a:srgbClr val="97323A"/>
                </a:solidFill>
                <a:latin typeface="Arial MT"/>
                <a:cs typeface="Arial MT"/>
              </a:rPr>
              <a:t>Introduction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9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20" dirty="0">
                <a:solidFill>
                  <a:srgbClr val="97323A"/>
                </a:solidFill>
                <a:latin typeface="Arial MT"/>
                <a:cs typeface="Arial MT"/>
              </a:rPr>
              <a:t>version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45" dirty="0">
                <a:solidFill>
                  <a:srgbClr val="97323A"/>
                </a:solidFill>
                <a:latin typeface="Arial MT"/>
                <a:cs typeface="Arial MT"/>
              </a:rPr>
              <a:t>control;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85" dirty="0">
                <a:solidFill>
                  <a:srgbClr val="97323A"/>
                </a:solidFill>
                <a:latin typeface="Arial MT"/>
                <a:cs typeface="Arial MT"/>
              </a:rPr>
              <a:t>basic</a:t>
            </a:r>
            <a:r>
              <a:rPr sz="29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0" dirty="0">
                <a:solidFill>
                  <a:srgbClr val="97323A"/>
                </a:solidFill>
                <a:latin typeface="Arial MT"/>
                <a:cs typeface="Arial MT"/>
              </a:rPr>
              <a:t>workflow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85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9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endParaRPr sz="2900">
              <a:latin typeface="Arial MT"/>
              <a:cs typeface="Arial MT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96875" algn="l"/>
              </a:tabLst>
            </a:pPr>
            <a:r>
              <a:rPr sz="2900" spc="-200" dirty="0">
                <a:solidFill>
                  <a:srgbClr val="97323A"/>
                </a:solidFill>
                <a:latin typeface="Arial MT"/>
                <a:cs typeface="Arial MT"/>
              </a:rPr>
              <a:t>Branching,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60" dirty="0">
                <a:solidFill>
                  <a:srgbClr val="97323A"/>
                </a:solidFill>
                <a:latin typeface="Arial MT"/>
                <a:cs typeface="Arial MT"/>
              </a:rPr>
              <a:t>merging,</a:t>
            </a:r>
            <a:r>
              <a:rPr sz="29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0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9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0" dirty="0">
                <a:solidFill>
                  <a:srgbClr val="97323A"/>
                </a:solidFill>
                <a:latin typeface="Arial MT"/>
                <a:cs typeface="Arial MT"/>
              </a:rPr>
              <a:t>rebasing</a:t>
            </a:r>
            <a:endParaRPr sz="2900">
              <a:latin typeface="Arial MT"/>
              <a:cs typeface="Arial MT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96875" algn="l"/>
              </a:tabLst>
            </a:pPr>
            <a:r>
              <a:rPr sz="2900" spc="-105" dirty="0">
                <a:solidFill>
                  <a:srgbClr val="97323A"/>
                </a:solidFill>
                <a:latin typeface="Arial MT"/>
                <a:cs typeface="Arial MT"/>
              </a:rPr>
              <a:t>Working</a:t>
            </a:r>
            <a:r>
              <a:rPr sz="2900" spc="-9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25" dirty="0">
                <a:solidFill>
                  <a:srgbClr val="97323A"/>
                </a:solidFill>
                <a:latin typeface="Arial MT"/>
                <a:cs typeface="Arial MT"/>
              </a:rPr>
              <a:t>with</a:t>
            </a:r>
            <a:r>
              <a:rPr sz="29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15" dirty="0">
                <a:solidFill>
                  <a:srgbClr val="97323A"/>
                </a:solidFill>
                <a:latin typeface="Arial MT"/>
                <a:cs typeface="Arial MT"/>
              </a:rPr>
              <a:t>remotes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0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9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Github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195" dirty="0"/>
              <a:t> </a:t>
            </a:r>
            <a:r>
              <a:rPr spc="-390"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345" dirty="0"/>
              <a:t>branch?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141219"/>
            <a:ext cx="7848600" cy="27635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30200" marR="5080" indent="-317500">
              <a:lnSpc>
                <a:spcPct val="101200"/>
              </a:lnSpc>
              <a:spcBef>
                <a:spcPts val="6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165" dirty="0">
                <a:solidFill>
                  <a:srgbClr val="97323A"/>
                </a:solidFill>
                <a:latin typeface="Arial MT"/>
                <a:cs typeface="Arial MT"/>
              </a:rPr>
              <a:t>Visualize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project’s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development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97323A"/>
                </a:solidFill>
                <a:latin typeface="Arial MT"/>
                <a:cs typeface="Arial MT"/>
              </a:rPr>
              <a:t>as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97323A"/>
                </a:solidFill>
                <a:latin typeface="Arial MT"/>
                <a:cs typeface="Arial MT"/>
              </a:rPr>
              <a:t>“linked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list”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of </a:t>
            </a:r>
            <a:r>
              <a:rPr sz="2800" spc="-290" dirty="0">
                <a:solidFill>
                  <a:srgbClr val="97323A"/>
                </a:solidFill>
                <a:latin typeface="Arial MT"/>
                <a:cs typeface="Arial MT"/>
              </a:rPr>
              <a:t>commits.</a:t>
            </a:r>
            <a:endParaRPr sz="2800">
              <a:latin typeface="Arial MT"/>
              <a:cs typeface="Arial MT"/>
            </a:endParaRPr>
          </a:p>
          <a:p>
            <a:pPr marL="330200" marR="472440" indent="-317500">
              <a:lnSpc>
                <a:spcPct val="101200"/>
              </a:lnSpc>
              <a:spcBef>
                <a:spcPts val="60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When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development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track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97323A"/>
                </a:solidFill>
                <a:latin typeface="Arial MT"/>
                <a:cs typeface="Arial MT"/>
              </a:rPr>
              <a:t>splits,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45" dirty="0">
                <a:solidFill>
                  <a:srgbClr val="97323A"/>
                </a:solidFill>
                <a:latin typeface="Arial MT"/>
                <a:cs typeface="Arial MT"/>
              </a:rPr>
              <a:t>new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branch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is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created.</a:t>
            </a:r>
            <a:endParaRPr sz="2800">
              <a:latin typeface="Arial MT"/>
              <a:cs typeface="Arial MT"/>
            </a:endParaRPr>
          </a:p>
          <a:p>
            <a:pPr marL="330200" marR="345440" indent="-317500">
              <a:lnSpc>
                <a:spcPts val="3300"/>
              </a:lnSpc>
              <a:spcBef>
                <a:spcPts val="90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26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Git,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are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actually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97323A"/>
                </a:solidFill>
                <a:latin typeface="Arial MT"/>
                <a:cs typeface="Arial MT"/>
              </a:rPr>
              <a:t>just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pointer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these </a:t>
            </a:r>
            <a:r>
              <a:rPr sz="2800" spc="-300" dirty="0">
                <a:solidFill>
                  <a:srgbClr val="97323A"/>
                </a:solidFill>
                <a:latin typeface="Arial MT"/>
                <a:cs typeface="Arial MT"/>
              </a:rPr>
              <a:t>commits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Branching</a:t>
            </a:r>
            <a:r>
              <a:rPr spc="10" dirty="0"/>
              <a:t> </a:t>
            </a:r>
            <a:r>
              <a:rPr spc="-47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047239"/>
            <a:ext cx="7614284" cy="30353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254" dirty="0">
                <a:solidFill>
                  <a:srgbClr val="97323A"/>
                </a:solidFill>
                <a:latin typeface="Arial MT"/>
                <a:cs typeface="Arial MT"/>
              </a:rPr>
              <a:t>List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all</a:t>
            </a:r>
            <a:r>
              <a:rPr sz="2800" spc="-1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0" dirty="0">
                <a:solidFill>
                  <a:srgbClr val="97323A"/>
                </a:solidFill>
                <a:latin typeface="Arial MT"/>
                <a:cs typeface="Arial MT"/>
              </a:rPr>
              <a:t>project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40" dirty="0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endParaRPr sz="2800">
              <a:latin typeface="Arial"/>
              <a:cs typeface="Arial"/>
            </a:endParaRPr>
          </a:p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Create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45" dirty="0">
                <a:solidFill>
                  <a:srgbClr val="97323A"/>
                </a:solidFill>
                <a:latin typeface="Arial MT"/>
                <a:cs typeface="Arial MT"/>
              </a:rPr>
              <a:t>new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branch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40" dirty="0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25" dirty="0">
                <a:solidFill>
                  <a:srgbClr val="97323A"/>
                </a:solidFill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  <a:p>
            <a:pPr marL="332105" indent="-31940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210" dirty="0">
                <a:solidFill>
                  <a:srgbClr val="97323A"/>
                </a:solidFill>
                <a:latin typeface="Arial MT"/>
                <a:cs typeface="Arial MT"/>
              </a:rPr>
              <a:t>Switch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to</a:t>
            </a:r>
            <a:r>
              <a:rPr sz="2800" spc="-1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branch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90" dirty="0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97323A"/>
                </a:solidFill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Create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immediately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97323A"/>
                </a:solidFill>
                <a:latin typeface="Arial MT"/>
                <a:cs typeface="Arial MT"/>
              </a:rPr>
              <a:t>switch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90" dirty="0">
                <a:solidFill>
                  <a:srgbClr val="97323A"/>
                </a:solidFill>
                <a:latin typeface="Arial"/>
                <a:cs typeface="Arial"/>
              </a:rPr>
              <a:t>checkout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97323A"/>
                </a:solidFill>
                <a:latin typeface="Arial"/>
                <a:cs typeface="Arial"/>
              </a:rPr>
              <a:t>–b</a:t>
            </a:r>
            <a:endParaRPr sz="28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40"/>
              </a:spcBef>
            </a:pPr>
            <a:r>
              <a:rPr sz="2800" b="1" spc="-75" dirty="0">
                <a:solidFill>
                  <a:srgbClr val="97323A"/>
                </a:solidFill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  <a:p>
            <a:pPr marL="332105" indent="-31940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Delete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branch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50" dirty="0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04" dirty="0">
                <a:solidFill>
                  <a:srgbClr val="97323A"/>
                </a:solidFill>
                <a:latin typeface="Arial"/>
                <a:cs typeface="Arial"/>
              </a:rPr>
              <a:t>–d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55" dirty="0">
                <a:solidFill>
                  <a:srgbClr val="97323A"/>
                </a:solidFill>
                <a:latin typeface="Arial"/>
                <a:cs typeface="Arial"/>
              </a:rPr>
              <a:t>&lt;branchname&gt;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Stashing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047239"/>
            <a:ext cx="7808595" cy="28829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05" dirty="0">
                <a:solidFill>
                  <a:srgbClr val="97323A"/>
                </a:solidFill>
                <a:latin typeface="Arial MT"/>
                <a:cs typeface="Arial MT"/>
              </a:rPr>
              <a:t>Working</a:t>
            </a:r>
            <a:r>
              <a:rPr sz="2800" spc="-9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tree</a:t>
            </a:r>
            <a:r>
              <a:rPr sz="2800" spc="-1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15" dirty="0">
                <a:solidFill>
                  <a:srgbClr val="97323A"/>
                </a:solidFill>
                <a:latin typeface="Arial MT"/>
                <a:cs typeface="Arial MT"/>
              </a:rPr>
              <a:t>must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be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97323A"/>
                </a:solidFill>
                <a:latin typeface="Arial MT"/>
                <a:cs typeface="Arial MT"/>
              </a:rPr>
              <a:t>clean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97323A"/>
                </a:solidFill>
                <a:latin typeface="Arial MT"/>
                <a:cs typeface="Arial MT"/>
              </a:rPr>
              <a:t>when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switching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endParaRPr sz="2800" dirty="0">
              <a:latin typeface="Arial MT"/>
              <a:cs typeface="Arial MT"/>
            </a:endParaRPr>
          </a:p>
          <a:p>
            <a:pPr marL="330200" marR="207010" indent="-317500">
              <a:lnSpc>
                <a:spcPts val="3300"/>
              </a:lnSpc>
              <a:spcBef>
                <a:spcPts val="90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270" dirty="0">
                <a:solidFill>
                  <a:srgbClr val="97323A"/>
                </a:solidFill>
                <a:latin typeface="Arial MT"/>
                <a:cs typeface="Arial MT"/>
              </a:rPr>
              <a:t>Stash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97323A"/>
                </a:solidFill>
                <a:latin typeface="Arial MT"/>
                <a:cs typeface="Arial MT"/>
              </a:rPr>
              <a:t>changes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that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97323A"/>
                </a:solidFill>
                <a:latin typeface="Arial MT"/>
                <a:cs typeface="Arial MT"/>
              </a:rPr>
              <a:t>you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don’t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want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97323A"/>
                </a:solidFill>
                <a:latin typeface="Arial MT"/>
                <a:cs typeface="Arial MT"/>
              </a:rPr>
              <a:t>commit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at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that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time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75" dirty="0">
                <a:solidFill>
                  <a:srgbClr val="97323A"/>
                </a:solidFill>
                <a:latin typeface="Arial"/>
                <a:cs typeface="Arial"/>
              </a:rPr>
              <a:t>stash</a:t>
            </a:r>
            <a:endParaRPr sz="2800" dirty="0">
              <a:latin typeface="Arial"/>
              <a:cs typeface="Arial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14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90" dirty="0">
                <a:solidFill>
                  <a:srgbClr val="97323A"/>
                </a:solidFill>
                <a:latin typeface="Arial MT"/>
                <a:cs typeface="Arial MT"/>
              </a:rPr>
              <a:t>Puts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a</a:t>
            </a:r>
            <a:r>
              <a:rPr sz="25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45" dirty="0">
                <a:solidFill>
                  <a:srgbClr val="97323A"/>
                </a:solidFill>
                <a:latin typeface="Arial MT"/>
                <a:cs typeface="Arial MT"/>
              </a:rPr>
              <a:t>stash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onto</a:t>
            </a:r>
            <a:r>
              <a:rPr sz="25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stack</a:t>
            </a:r>
            <a:endParaRPr sz="2500" dirty="0">
              <a:latin typeface="Arial MT"/>
              <a:cs typeface="Arial MT"/>
            </a:endParaRPr>
          </a:p>
          <a:p>
            <a:pPr marL="330200" marR="482600" indent="-317500">
              <a:lnSpc>
                <a:spcPct val="101200"/>
              </a:lnSpc>
              <a:spcBef>
                <a:spcPts val="61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185" dirty="0">
                <a:solidFill>
                  <a:srgbClr val="97323A"/>
                </a:solidFill>
                <a:latin typeface="Arial MT"/>
                <a:cs typeface="Arial MT"/>
              </a:rPr>
              <a:t>Later,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apply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90" dirty="0">
                <a:solidFill>
                  <a:srgbClr val="97323A"/>
                </a:solidFill>
                <a:latin typeface="Arial MT"/>
                <a:cs typeface="Arial MT"/>
              </a:rPr>
              <a:t>most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recent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97323A"/>
                </a:solidFill>
                <a:latin typeface="Arial MT"/>
                <a:cs typeface="Arial MT"/>
              </a:rPr>
              <a:t>stashed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97323A"/>
                </a:solidFill>
                <a:latin typeface="Arial MT"/>
                <a:cs typeface="Arial MT"/>
              </a:rPr>
              <a:t>changes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and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remove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that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97323A"/>
                </a:solidFill>
                <a:latin typeface="Arial MT"/>
                <a:cs typeface="Arial MT"/>
              </a:rPr>
              <a:t>stash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65" dirty="0">
                <a:solidFill>
                  <a:srgbClr val="97323A"/>
                </a:solidFill>
                <a:latin typeface="Arial"/>
                <a:cs typeface="Arial"/>
              </a:rPr>
              <a:t>stash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97323A"/>
                </a:solidFill>
                <a:latin typeface="Arial"/>
                <a:cs typeface="Arial"/>
              </a:rPr>
              <a:t>pop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35" dirty="0"/>
              <a:t>The</a:t>
            </a:r>
            <a:r>
              <a:rPr dirty="0"/>
              <a:t> </a:t>
            </a:r>
            <a:r>
              <a:rPr spc="-615" dirty="0"/>
              <a:t>HEAD</a:t>
            </a:r>
            <a:r>
              <a:rPr spc="5" dirty="0"/>
              <a:t> </a:t>
            </a:r>
            <a:r>
              <a:rPr spc="-130" dirty="0"/>
              <a:t>pointer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51939"/>
            <a:ext cx="7463155" cy="14732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Recall: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all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simply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pointer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97323A"/>
                </a:solidFill>
                <a:latin typeface="Arial MT"/>
                <a:cs typeface="Arial MT"/>
              </a:rPr>
              <a:t>commit</a:t>
            </a:r>
            <a:endParaRPr sz="2800">
              <a:latin typeface="Arial MT"/>
              <a:cs typeface="Arial MT"/>
            </a:endParaRPr>
          </a:p>
          <a:p>
            <a:pPr marL="330200" marR="5080" indent="-317500">
              <a:lnSpc>
                <a:spcPct val="101200"/>
              </a:lnSpc>
              <a:spcBef>
                <a:spcPts val="60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350" dirty="0">
                <a:solidFill>
                  <a:srgbClr val="97323A"/>
                </a:solidFill>
                <a:latin typeface="Arial MT"/>
                <a:cs typeface="Arial MT"/>
              </a:rPr>
              <a:t>HEAD: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special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pointer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current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branch,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25" dirty="0">
                <a:solidFill>
                  <a:srgbClr val="97323A"/>
                </a:solidFill>
                <a:latin typeface="Arial MT"/>
                <a:cs typeface="Arial MT"/>
              </a:rPr>
              <a:t>moves </a:t>
            </a:r>
            <a:r>
              <a:rPr sz="2800" spc="-160" dirty="0">
                <a:solidFill>
                  <a:srgbClr val="97323A"/>
                </a:solidFill>
                <a:latin typeface="Arial MT"/>
                <a:cs typeface="Arial MT"/>
              </a:rPr>
              <a:t>around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97323A"/>
                </a:solidFill>
                <a:latin typeface="Arial MT"/>
                <a:cs typeface="Arial MT"/>
              </a:rPr>
              <a:t>as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97323A"/>
                </a:solidFill>
                <a:latin typeface="Arial MT"/>
                <a:cs typeface="Arial MT"/>
              </a:rPr>
              <a:t>you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97323A"/>
                </a:solidFill>
                <a:latin typeface="Arial MT"/>
                <a:cs typeface="Arial MT"/>
              </a:rPr>
              <a:t>switch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4100" y="3352798"/>
            <a:ext cx="4063998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Merging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913" y="1600200"/>
            <a:ext cx="6396869" cy="41104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Merging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913" y="1600200"/>
            <a:ext cx="6396869" cy="41104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0739" y="3843019"/>
            <a:ext cx="31203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1.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97323A"/>
                </a:solidFill>
                <a:latin typeface="Arial MT"/>
                <a:cs typeface="Arial MT"/>
              </a:rPr>
              <a:t>checkout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65" dirty="0">
                <a:solidFill>
                  <a:srgbClr val="97323A"/>
                </a:solidFill>
                <a:latin typeface="Arial MT"/>
                <a:cs typeface="Arial MT"/>
              </a:rPr>
              <a:t>master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00153" y="1654232"/>
            <a:ext cx="1475740" cy="789940"/>
            <a:chOff x="3300153" y="1654232"/>
            <a:chExt cx="1475740" cy="7899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0153" y="1654232"/>
              <a:ext cx="1475508" cy="7897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52800" y="1676400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1371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371600" y="6858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1676400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0"/>
                  </a:moveTo>
                  <a:lnTo>
                    <a:pt x="1371599" y="0"/>
                  </a:lnTo>
                  <a:lnTo>
                    <a:pt x="1371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999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57800" y="1869439"/>
            <a:ext cx="136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80065" y="1941021"/>
            <a:ext cx="802640" cy="291465"/>
            <a:chOff x="4680065" y="1941021"/>
            <a:chExt cx="802640" cy="29146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0065" y="1941021"/>
              <a:ext cx="802178" cy="29094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724398" y="2019299"/>
              <a:ext cx="584835" cy="36830"/>
            </a:xfrm>
            <a:custGeom>
              <a:avLst/>
              <a:gdLst/>
              <a:ahLst/>
              <a:cxnLst/>
              <a:rect l="l" t="t" r="r" b="b"/>
              <a:pathLst>
                <a:path w="584835" h="36830">
                  <a:moveTo>
                    <a:pt x="0" y="0"/>
                  </a:moveTo>
                  <a:lnTo>
                    <a:pt x="584444" y="36527"/>
                  </a:lnTo>
                </a:path>
              </a:pathLst>
            </a:custGeom>
            <a:ln w="19049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5521" y="1992255"/>
              <a:ext cx="118477" cy="117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435" y="1757030"/>
            <a:ext cx="7345873" cy="3946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Merging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3843019"/>
            <a:ext cx="3261995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3715">
              <a:lnSpc>
                <a:spcPts val="3329"/>
              </a:lnSpc>
              <a:spcBef>
                <a:spcPts val="100"/>
              </a:spcBef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97323A"/>
                </a:solidFill>
                <a:latin typeface="Arial MT"/>
                <a:cs typeface="Arial MT"/>
              </a:rPr>
              <a:t>checkout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65" dirty="0">
                <a:solidFill>
                  <a:srgbClr val="97323A"/>
                </a:solidFill>
                <a:latin typeface="Arial MT"/>
                <a:cs typeface="Arial MT"/>
              </a:rPr>
              <a:t>master</a:t>
            </a:r>
            <a:endParaRPr sz="2800">
              <a:latin typeface="Arial MT"/>
              <a:cs typeface="Arial MT"/>
            </a:endParaRPr>
          </a:p>
          <a:p>
            <a:pPr marL="526415" indent="-513715">
              <a:lnSpc>
                <a:spcPts val="3329"/>
              </a:lnSpc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merge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iss53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28952" y="1733203"/>
            <a:ext cx="1475740" cy="786130"/>
            <a:chOff x="5128952" y="1733203"/>
            <a:chExt cx="1475740" cy="7861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8952" y="1733203"/>
              <a:ext cx="1475508" cy="7855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81598" y="1752599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1371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371600" y="6858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1598" y="1752599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0"/>
                  </a:moveTo>
                  <a:lnTo>
                    <a:pt x="1371599" y="0"/>
                  </a:lnTo>
                  <a:lnTo>
                    <a:pt x="1371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999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86598" y="1945639"/>
            <a:ext cx="136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08863" y="1978428"/>
            <a:ext cx="802640" cy="295275"/>
            <a:chOff x="6508863" y="1978428"/>
            <a:chExt cx="802640" cy="2952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8863" y="1978428"/>
              <a:ext cx="802178" cy="2951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53198" y="2057399"/>
              <a:ext cx="584835" cy="36830"/>
            </a:xfrm>
            <a:custGeom>
              <a:avLst/>
              <a:gdLst/>
              <a:ahLst/>
              <a:cxnLst/>
              <a:rect l="l" t="t" r="r" b="b"/>
              <a:pathLst>
                <a:path w="584834" h="36830">
                  <a:moveTo>
                    <a:pt x="0" y="0"/>
                  </a:moveTo>
                  <a:lnTo>
                    <a:pt x="584444" y="36527"/>
                  </a:lnTo>
                </a:path>
              </a:pathLst>
            </a:custGeom>
            <a:ln w="19049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4321" y="2030355"/>
              <a:ext cx="118477" cy="117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435" y="1757030"/>
            <a:ext cx="7345873" cy="3946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Merging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0739" y="3843019"/>
            <a:ext cx="3937000" cy="215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3715">
              <a:lnSpc>
                <a:spcPts val="3329"/>
              </a:lnSpc>
              <a:spcBef>
                <a:spcPts val="100"/>
              </a:spcBef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97323A"/>
                </a:solidFill>
                <a:latin typeface="Arial MT"/>
                <a:cs typeface="Arial MT"/>
              </a:rPr>
              <a:t>checkout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master</a:t>
            </a:r>
            <a:endParaRPr sz="2800">
              <a:latin typeface="Arial MT"/>
              <a:cs typeface="Arial MT"/>
            </a:endParaRPr>
          </a:p>
          <a:p>
            <a:pPr marL="526415" indent="-513715">
              <a:lnSpc>
                <a:spcPts val="3329"/>
              </a:lnSpc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merge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iss53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1200"/>
              </a:lnSpc>
            </a:pP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Note: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merge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creates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10" dirty="0">
                <a:solidFill>
                  <a:srgbClr val="97323A"/>
                </a:solidFill>
                <a:latin typeface="Arial"/>
                <a:cs typeface="Arial"/>
              </a:rPr>
              <a:t>new </a:t>
            </a:r>
            <a:r>
              <a:rPr sz="2800" b="1" spc="-254" dirty="0">
                <a:solidFill>
                  <a:srgbClr val="97323A"/>
                </a:solidFill>
                <a:latin typeface="Arial"/>
                <a:cs typeface="Arial"/>
              </a:rPr>
              <a:t>commit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with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2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parents!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28952" y="1733203"/>
            <a:ext cx="1475740" cy="786130"/>
            <a:chOff x="5128952" y="1733203"/>
            <a:chExt cx="1475740" cy="7861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8952" y="1733203"/>
              <a:ext cx="1475508" cy="7855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81598" y="1752599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13716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1371600" y="6858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81598" y="1752599"/>
              <a:ext cx="1371600" cy="685800"/>
            </a:xfrm>
            <a:custGeom>
              <a:avLst/>
              <a:gdLst/>
              <a:ahLst/>
              <a:cxnLst/>
              <a:rect l="l" t="t" r="r" b="b"/>
              <a:pathLst>
                <a:path w="1371600" h="685800">
                  <a:moveTo>
                    <a:pt x="0" y="0"/>
                  </a:moveTo>
                  <a:lnTo>
                    <a:pt x="1371599" y="0"/>
                  </a:lnTo>
                  <a:lnTo>
                    <a:pt x="1371599" y="685799"/>
                  </a:lnTo>
                  <a:lnTo>
                    <a:pt x="0" y="685799"/>
                  </a:lnTo>
                  <a:lnTo>
                    <a:pt x="0" y="0"/>
                  </a:lnTo>
                  <a:close/>
                </a:path>
              </a:pathLst>
            </a:custGeom>
            <a:ln w="9999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86598" y="1945639"/>
            <a:ext cx="1362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508863" y="1978428"/>
            <a:ext cx="802640" cy="295275"/>
            <a:chOff x="6508863" y="1978428"/>
            <a:chExt cx="802640" cy="2952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8863" y="1978428"/>
              <a:ext cx="802178" cy="29510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53198" y="2057399"/>
              <a:ext cx="584835" cy="36830"/>
            </a:xfrm>
            <a:custGeom>
              <a:avLst/>
              <a:gdLst/>
              <a:ahLst/>
              <a:cxnLst/>
              <a:rect l="l" t="t" r="r" b="b"/>
              <a:pathLst>
                <a:path w="584834" h="36830">
                  <a:moveTo>
                    <a:pt x="0" y="0"/>
                  </a:moveTo>
                  <a:lnTo>
                    <a:pt x="584444" y="36527"/>
                  </a:lnTo>
                </a:path>
              </a:pathLst>
            </a:custGeom>
            <a:ln w="19049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4321" y="2030355"/>
              <a:ext cx="118477" cy="1176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Merge</a:t>
            </a:r>
            <a:r>
              <a:rPr spc="-100" dirty="0"/>
              <a:t> </a:t>
            </a:r>
            <a:r>
              <a:rPr spc="-450" dirty="0"/>
              <a:t>commits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590799"/>
            <a:ext cx="4319718" cy="37337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575297"/>
            <a:ext cx="4114798" cy="37493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633219"/>
            <a:ext cx="5929630" cy="7467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sz="2400" spc="-125" dirty="0">
                <a:solidFill>
                  <a:srgbClr val="97323A"/>
                </a:solidFill>
                <a:latin typeface="Arial MT"/>
                <a:cs typeface="Arial MT"/>
              </a:rPr>
              <a:t>Before</a:t>
            </a:r>
            <a:r>
              <a:rPr sz="24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155" dirty="0">
                <a:solidFill>
                  <a:srgbClr val="97323A"/>
                </a:solidFill>
                <a:latin typeface="Arial MT"/>
                <a:cs typeface="Arial MT"/>
              </a:rPr>
              <a:t>merge…master</a:t>
            </a:r>
            <a:r>
              <a:rPr sz="24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97323A"/>
                </a:solidFill>
                <a:latin typeface="Arial MT"/>
                <a:cs typeface="Arial MT"/>
              </a:rPr>
              <a:t>new</a:t>
            </a:r>
            <a:r>
              <a:rPr sz="24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175" dirty="0">
                <a:solidFill>
                  <a:srgbClr val="97323A"/>
                </a:solidFill>
                <a:latin typeface="Arial MT"/>
                <a:cs typeface="Arial MT"/>
              </a:rPr>
              <a:t>have</a:t>
            </a:r>
            <a:r>
              <a:rPr sz="24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97323A"/>
                </a:solidFill>
                <a:latin typeface="Arial MT"/>
                <a:cs typeface="Arial MT"/>
              </a:rPr>
              <a:t>diverged </a:t>
            </a:r>
            <a:r>
              <a:rPr sz="2400" spc="-220" dirty="0">
                <a:solidFill>
                  <a:srgbClr val="97323A"/>
                </a:solidFill>
                <a:latin typeface="Arial MT"/>
                <a:cs typeface="Arial MT"/>
              </a:rPr>
              <a:t>(commit</a:t>
            </a:r>
            <a:r>
              <a:rPr sz="24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7323A"/>
                </a:solidFill>
                <a:latin typeface="Arial MT"/>
                <a:cs typeface="Arial MT"/>
              </a:rPr>
              <a:t>3</a:t>
            </a:r>
            <a:r>
              <a:rPr sz="24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97323A"/>
                </a:solidFill>
                <a:latin typeface="Arial MT"/>
                <a:cs typeface="Arial MT"/>
              </a:rPr>
              <a:t>on</a:t>
            </a:r>
            <a:r>
              <a:rPr sz="24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97323A"/>
                </a:solidFill>
                <a:latin typeface="Arial MT"/>
                <a:cs typeface="Arial MT"/>
              </a:rPr>
              <a:t>master</a:t>
            </a:r>
            <a:r>
              <a:rPr sz="24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245" dirty="0">
                <a:solidFill>
                  <a:srgbClr val="97323A"/>
                </a:solidFill>
                <a:latin typeface="Arial MT"/>
                <a:cs typeface="Arial MT"/>
              </a:rPr>
              <a:t>vs.</a:t>
            </a:r>
            <a:r>
              <a:rPr sz="24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97323A"/>
                </a:solidFill>
                <a:latin typeface="Arial MT"/>
                <a:cs typeface="Arial MT"/>
              </a:rPr>
              <a:t>commit</a:t>
            </a:r>
            <a:r>
              <a:rPr sz="24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97323A"/>
                </a:solidFill>
                <a:latin typeface="Arial MT"/>
                <a:cs typeface="Arial MT"/>
              </a:rPr>
              <a:t>1</a:t>
            </a:r>
            <a:r>
              <a:rPr sz="24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220" dirty="0">
                <a:solidFill>
                  <a:srgbClr val="97323A"/>
                </a:solidFill>
                <a:latin typeface="Arial MT"/>
                <a:cs typeface="Arial MT"/>
              </a:rPr>
              <a:t>on</a:t>
            </a:r>
            <a:r>
              <a:rPr sz="24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210" dirty="0">
                <a:solidFill>
                  <a:srgbClr val="97323A"/>
                </a:solidFill>
                <a:latin typeface="Arial MT"/>
                <a:cs typeface="Arial MT"/>
              </a:rPr>
              <a:t>new</a:t>
            </a:r>
            <a:r>
              <a:rPr sz="24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97323A"/>
                </a:solidFill>
                <a:latin typeface="Arial MT"/>
                <a:cs typeface="Arial MT"/>
              </a:rPr>
              <a:t>branch)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Merge</a:t>
            </a:r>
            <a:r>
              <a:rPr spc="-100" dirty="0"/>
              <a:t> </a:t>
            </a:r>
            <a:r>
              <a:rPr spc="-450" dirty="0"/>
              <a:t>commits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7112" y="304799"/>
            <a:ext cx="7078345" cy="5829300"/>
            <a:chOff x="1837112" y="304799"/>
            <a:chExt cx="7078345" cy="5829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304799"/>
              <a:ext cx="4800598" cy="58292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7112" y="901930"/>
              <a:ext cx="2780606" cy="19493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04999" y="1260192"/>
              <a:ext cx="2298700" cy="1483360"/>
            </a:xfrm>
            <a:custGeom>
              <a:avLst/>
              <a:gdLst/>
              <a:ahLst/>
              <a:cxnLst/>
              <a:rect l="l" t="t" r="r" b="b"/>
              <a:pathLst>
                <a:path w="2298700" h="1483360">
                  <a:moveTo>
                    <a:pt x="0" y="1483006"/>
                  </a:moveTo>
                  <a:lnTo>
                    <a:pt x="2298660" y="0"/>
                  </a:lnTo>
                </a:path>
              </a:pathLst>
            </a:custGeom>
            <a:ln w="76199">
              <a:solidFill>
                <a:srgbClr val="A94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1215" y="1219199"/>
              <a:ext cx="366395" cy="315595"/>
            </a:xfrm>
            <a:custGeom>
              <a:avLst/>
              <a:gdLst/>
              <a:ahLst/>
              <a:cxnLst/>
              <a:rect l="l" t="t" r="r" b="b"/>
              <a:pathLst>
                <a:path w="366395" h="315594">
                  <a:moveTo>
                    <a:pt x="324363" y="81986"/>
                  </a:moveTo>
                  <a:lnTo>
                    <a:pt x="238907" y="81986"/>
                  </a:lnTo>
                  <a:lnTo>
                    <a:pt x="148673" y="259730"/>
                  </a:lnTo>
                  <a:lnTo>
                    <a:pt x="144630" y="274309"/>
                  </a:lnTo>
                  <a:lnTo>
                    <a:pt x="146428" y="288804"/>
                  </a:lnTo>
                  <a:lnTo>
                    <a:pt x="153531" y="301567"/>
                  </a:lnTo>
                  <a:lnTo>
                    <a:pt x="165399" y="310950"/>
                  </a:lnTo>
                  <a:lnTo>
                    <a:pt x="179979" y="314993"/>
                  </a:lnTo>
                  <a:lnTo>
                    <a:pt x="194474" y="313195"/>
                  </a:lnTo>
                  <a:lnTo>
                    <a:pt x="207237" y="306092"/>
                  </a:lnTo>
                  <a:lnTo>
                    <a:pt x="216620" y="294223"/>
                  </a:lnTo>
                  <a:lnTo>
                    <a:pt x="324363" y="81986"/>
                  </a:lnTo>
                  <a:close/>
                </a:path>
                <a:path w="366395" h="315594">
                  <a:moveTo>
                    <a:pt x="365984" y="0"/>
                  </a:moveTo>
                  <a:lnTo>
                    <a:pt x="36351" y="14808"/>
                  </a:lnTo>
                  <a:lnTo>
                    <a:pt x="2325" y="39629"/>
                  </a:lnTo>
                  <a:lnTo>
                    <a:pt x="0" y="54579"/>
                  </a:lnTo>
                  <a:lnTo>
                    <a:pt x="3656" y="69260"/>
                  </a:lnTo>
                  <a:lnTo>
                    <a:pt x="12356" y="80992"/>
                  </a:lnTo>
                  <a:lnTo>
                    <a:pt x="24821" y="88606"/>
                  </a:lnTo>
                  <a:lnTo>
                    <a:pt x="39771" y="90932"/>
                  </a:lnTo>
                  <a:lnTo>
                    <a:pt x="238907" y="81986"/>
                  </a:lnTo>
                  <a:lnTo>
                    <a:pt x="324363" y="81986"/>
                  </a:lnTo>
                  <a:lnTo>
                    <a:pt x="365984" y="0"/>
                  </a:lnTo>
                  <a:close/>
                </a:path>
              </a:pathLst>
            </a:custGeom>
            <a:solidFill>
              <a:srgbClr val="A9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9985" y="640078"/>
              <a:ext cx="2207028" cy="37822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14798" y="685800"/>
              <a:ext cx="2057400" cy="228600"/>
            </a:xfrm>
            <a:custGeom>
              <a:avLst/>
              <a:gdLst/>
              <a:ahLst/>
              <a:cxnLst/>
              <a:rect l="l" t="t" r="r" b="b"/>
              <a:pathLst>
                <a:path w="2057400" h="228600">
                  <a:moveTo>
                    <a:pt x="0" y="0"/>
                  </a:moveTo>
                  <a:lnTo>
                    <a:pt x="2057399" y="0"/>
                  </a:lnTo>
                  <a:lnTo>
                    <a:pt x="20573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A94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60538" y="2395219"/>
            <a:ext cx="164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97323A"/>
                </a:solidFill>
                <a:latin typeface="Arial"/>
                <a:cs typeface="Arial"/>
              </a:rPr>
              <a:t>Old</a:t>
            </a:r>
            <a:r>
              <a:rPr sz="1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97323A"/>
                </a:solidFill>
                <a:latin typeface="Arial"/>
                <a:cs typeface="Arial"/>
              </a:rPr>
              <a:t>tip</a:t>
            </a:r>
            <a:r>
              <a:rPr sz="1800" b="1" spc="-2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7323A"/>
                </a:solidFill>
                <a:latin typeface="Arial"/>
                <a:cs typeface="Arial"/>
              </a:rPr>
              <a:t>of</a:t>
            </a:r>
            <a:r>
              <a:rPr sz="1800" b="1" spc="-8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97323A"/>
                </a:solidFill>
                <a:latin typeface="Arial"/>
                <a:cs typeface="Arial"/>
              </a:rPr>
              <a:t>master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8140" y="3462019"/>
            <a:ext cx="2125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97323A"/>
                </a:solidFill>
                <a:latin typeface="Arial"/>
                <a:cs typeface="Arial"/>
              </a:rPr>
              <a:t>Old</a:t>
            </a:r>
            <a:r>
              <a:rPr sz="1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1800" b="1" spc="-110" dirty="0">
                <a:solidFill>
                  <a:srgbClr val="97323A"/>
                </a:solidFill>
                <a:latin typeface="Arial"/>
                <a:cs typeface="Arial"/>
              </a:rPr>
              <a:t>tip</a:t>
            </a:r>
            <a:r>
              <a:rPr sz="1800" b="1" spc="-2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97323A"/>
                </a:solidFill>
                <a:latin typeface="Arial"/>
                <a:cs typeface="Arial"/>
              </a:rPr>
              <a:t>of</a:t>
            </a:r>
            <a:r>
              <a:rPr sz="1800" b="1" spc="-5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1800" b="1" spc="-114" dirty="0">
                <a:solidFill>
                  <a:srgbClr val="97323A"/>
                </a:solidFill>
                <a:latin typeface="Arial"/>
                <a:cs typeface="Arial"/>
              </a:rPr>
              <a:t>new</a:t>
            </a:r>
            <a:r>
              <a:rPr sz="1800" b="1" spc="-2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1800" b="1" spc="-130" dirty="0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19"/>
            <a:ext cx="28257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What</a:t>
            </a:r>
            <a:r>
              <a:rPr spc="-265" dirty="0"/>
              <a:t> </a:t>
            </a:r>
            <a:r>
              <a:rPr spc="-390" dirty="0"/>
              <a:t>is</a:t>
            </a:r>
            <a:r>
              <a:rPr spc="-15" dirty="0"/>
              <a:t> </a:t>
            </a:r>
            <a:r>
              <a:rPr spc="-175" dirty="0"/>
              <a:t>Git?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047239"/>
            <a:ext cx="7881620" cy="355346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i="1" spc="-160" dirty="0">
                <a:solidFill>
                  <a:srgbClr val="A9454A"/>
                </a:solidFill>
                <a:latin typeface="Arial"/>
                <a:cs typeface="Arial"/>
              </a:rPr>
              <a:t>distributed</a:t>
            </a:r>
            <a:r>
              <a:rPr sz="2800" i="1" spc="15" dirty="0">
                <a:solidFill>
                  <a:srgbClr val="A9454A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97323A"/>
                </a:solidFill>
                <a:latin typeface="Arial MT"/>
                <a:cs typeface="Arial MT"/>
              </a:rPr>
              <a:t>version</a:t>
            </a:r>
            <a:r>
              <a:rPr sz="28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60" dirty="0">
                <a:solidFill>
                  <a:srgbClr val="97323A"/>
                </a:solidFill>
                <a:latin typeface="Arial MT"/>
                <a:cs typeface="Arial MT"/>
              </a:rPr>
              <a:t>control</a:t>
            </a:r>
            <a:r>
              <a:rPr sz="2800" spc="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80" dirty="0">
                <a:solidFill>
                  <a:srgbClr val="97323A"/>
                </a:solidFill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few</a:t>
            </a:r>
            <a:r>
              <a:rPr sz="2800" spc="-1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35" dirty="0">
                <a:solidFill>
                  <a:srgbClr val="97323A"/>
                </a:solidFill>
                <a:latin typeface="Arial MT"/>
                <a:cs typeface="Arial MT"/>
              </a:rPr>
              <a:t>use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90" dirty="0">
                <a:solidFill>
                  <a:srgbClr val="97323A"/>
                </a:solidFill>
                <a:latin typeface="Arial MT"/>
                <a:cs typeface="Arial MT"/>
              </a:rPr>
              <a:t>cases: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1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Keep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30" dirty="0">
                <a:solidFill>
                  <a:srgbClr val="97323A"/>
                </a:solidFill>
                <a:latin typeface="Arial MT"/>
                <a:cs typeface="Arial MT"/>
              </a:rPr>
              <a:t>history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500" spc="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previous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75" dirty="0">
                <a:solidFill>
                  <a:srgbClr val="97323A"/>
                </a:solidFill>
                <a:latin typeface="Arial MT"/>
                <a:cs typeface="Arial MT"/>
              </a:rPr>
              <a:t>versions</a:t>
            </a:r>
            <a:endParaRPr sz="25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0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145" dirty="0">
                <a:solidFill>
                  <a:srgbClr val="97323A"/>
                </a:solidFill>
                <a:latin typeface="Arial MT"/>
                <a:cs typeface="Arial MT"/>
              </a:rPr>
              <a:t>Develop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90" dirty="0">
                <a:solidFill>
                  <a:srgbClr val="97323A"/>
                </a:solidFill>
                <a:latin typeface="Arial MT"/>
                <a:cs typeface="Arial MT"/>
              </a:rPr>
              <a:t>simultaneously</a:t>
            </a:r>
            <a:r>
              <a:rPr sz="25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29" dirty="0">
                <a:solidFill>
                  <a:srgbClr val="97323A"/>
                </a:solidFill>
                <a:latin typeface="Arial MT"/>
                <a:cs typeface="Arial MT"/>
              </a:rPr>
              <a:t>on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30" dirty="0">
                <a:solidFill>
                  <a:srgbClr val="97323A"/>
                </a:solidFill>
                <a:latin typeface="Arial MT"/>
                <a:cs typeface="Arial MT"/>
              </a:rPr>
              <a:t>different</a:t>
            </a:r>
            <a:r>
              <a:rPr sz="25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30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endParaRPr sz="2500">
              <a:latin typeface="Arial MT"/>
              <a:cs typeface="Arial MT"/>
            </a:endParaRPr>
          </a:p>
          <a:p>
            <a:pPr marL="927100" marR="231775" lvl="1" indent="-228600">
              <a:lnSpc>
                <a:spcPct val="102299"/>
              </a:lnSpc>
              <a:spcBef>
                <a:spcPts val="390"/>
              </a:spcBef>
              <a:buSzPct val="75000"/>
              <a:buFont typeface="Wingdings"/>
              <a:buChar char=""/>
              <a:tabLst>
                <a:tab pos="927100" algn="l"/>
              </a:tabLst>
            </a:pPr>
            <a:r>
              <a:rPr sz="2200" spc="-155" dirty="0">
                <a:solidFill>
                  <a:srgbClr val="97323A"/>
                </a:solidFill>
                <a:latin typeface="Arial MT"/>
                <a:cs typeface="Arial MT"/>
              </a:rPr>
              <a:t>Easily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try </a:t>
            </a:r>
            <a:r>
              <a:rPr sz="2200" spc="-150" dirty="0">
                <a:solidFill>
                  <a:srgbClr val="97323A"/>
                </a:solidFill>
                <a:latin typeface="Arial MT"/>
                <a:cs typeface="Arial MT"/>
              </a:rPr>
              <a:t>out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90" dirty="0">
                <a:solidFill>
                  <a:srgbClr val="97323A"/>
                </a:solidFill>
                <a:latin typeface="Arial MT"/>
                <a:cs typeface="Arial MT"/>
              </a:rPr>
              <a:t>new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10" dirty="0">
                <a:solidFill>
                  <a:srgbClr val="97323A"/>
                </a:solidFill>
                <a:latin typeface="Arial MT"/>
                <a:cs typeface="Arial MT"/>
              </a:rPr>
              <a:t>features,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70" dirty="0">
                <a:solidFill>
                  <a:srgbClr val="97323A"/>
                </a:solidFill>
                <a:latin typeface="Arial MT"/>
                <a:cs typeface="Arial MT"/>
              </a:rPr>
              <a:t>integrate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204" dirty="0">
                <a:solidFill>
                  <a:srgbClr val="97323A"/>
                </a:solidFill>
                <a:latin typeface="Arial MT"/>
                <a:cs typeface="Arial MT"/>
              </a:rPr>
              <a:t>them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0" dirty="0">
                <a:solidFill>
                  <a:srgbClr val="97323A"/>
                </a:solidFill>
                <a:latin typeface="Arial MT"/>
                <a:cs typeface="Arial MT"/>
              </a:rPr>
              <a:t>into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20" dirty="0">
                <a:solidFill>
                  <a:srgbClr val="97323A"/>
                </a:solidFill>
                <a:latin typeface="Arial MT"/>
                <a:cs typeface="Arial MT"/>
              </a:rPr>
              <a:t>production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97323A"/>
                </a:solidFill>
                <a:latin typeface="Arial MT"/>
                <a:cs typeface="Arial MT"/>
              </a:rPr>
              <a:t>or </a:t>
            </a:r>
            <a:r>
              <a:rPr sz="2200" spc="-130" dirty="0">
                <a:solidFill>
                  <a:srgbClr val="97323A"/>
                </a:solidFill>
                <a:latin typeface="Arial MT"/>
                <a:cs typeface="Arial MT"/>
              </a:rPr>
              <a:t>throw</a:t>
            </a:r>
            <a:r>
              <a:rPr sz="22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204" dirty="0">
                <a:solidFill>
                  <a:srgbClr val="97323A"/>
                </a:solidFill>
                <a:latin typeface="Arial MT"/>
                <a:cs typeface="Arial MT"/>
              </a:rPr>
              <a:t>them</a:t>
            </a:r>
            <a:r>
              <a:rPr sz="22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97323A"/>
                </a:solidFill>
                <a:latin typeface="Arial MT"/>
                <a:cs typeface="Arial MT"/>
              </a:rPr>
              <a:t>out</a:t>
            </a:r>
            <a:endParaRPr sz="22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09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6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97323A"/>
                </a:solidFill>
                <a:latin typeface="Arial MT"/>
                <a:cs typeface="Arial MT"/>
              </a:rPr>
              <a:t>Collaborate</a:t>
            </a:r>
            <a:r>
              <a:rPr sz="25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5" dirty="0">
                <a:solidFill>
                  <a:srgbClr val="97323A"/>
                </a:solidFill>
                <a:latin typeface="Arial MT"/>
                <a:cs typeface="Arial MT"/>
              </a:rPr>
              <a:t>with</a:t>
            </a:r>
            <a:r>
              <a:rPr sz="25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14" dirty="0">
                <a:solidFill>
                  <a:srgbClr val="97323A"/>
                </a:solidFill>
                <a:latin typeface="Arial MT"/>
                <a:cs typeface="Arial MT"/>
              </a:rPr>
              <a:t>other</a:t>
            </a:r>
            <a:r>
              <a:rPr sz="25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developers</a:t>
            </a:r>
            <a:endParaRPr sz="2500">
              <a:latin typeface="Arial MT"/>
              <a:cs typeface="Arial MT"/>
            </a:endParaRPr>
          </a:p>
          <a:p>
            <a:pPr marL="926465" lvl="1" indent="-227965">
              <a:lnSpc>
                <a:spcPct val="100000"/>
              </a:lnSpc>
              <a:spcBef>
                <a:spcPts val="550"/>
              </a:spcBef>
              <a:buSzPct val="75000"/>
              <a:buFont typeface="Wingdings"/>
              <a:buChar char=""/>
              <a:tabLst>
                <a:tab pos="926465" algn="l"/>
              </a:tabLst>
            </a:pPr>
            <a:r>
              <a:rPr sz="2200" spc="-180" dirty="0">
                <a:solidFill>
                  <a:srgbClr val="97323A"/>
                </a:solidFill>
                <a:latin typeface="Arial MT"/>
                <a:cs typeface="Arial MT"/>
              </a:rPr>
              <a:t>“Push”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85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“pull”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40" dirty="0">
                <a:solidFill>
                  <a:srgbClr val="97323A"/>
                </a:solidFill>
                <a:latin typeface="Arial MT"/>
                <a:cs typeface="Arial MT"/>
              </a:rPr>
              <a:t>code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5" dirty="0">
                <a:solidFill>
                  <a:srgbClr val="97323A"/>
                </a:solidFill>
                <a:latin typeface="Arial MT"/>
                <a:cs typeface="Arial MT"/>
              </a:rPr>
              <a:t>from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60" dirty="0">
                <a:solidFill>
                  <a:srgbClr val="97323A"/>
                </a:solidFill>
                <a:latin typeface="Arial MT"/>
                <a:cs typeface="Arial MT"/>
              </a:rPr>
              <a:t>hosted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20" dirty="0">
                <a:solidFill>
                  <a:srgbClr val="97323A"/>
                </a:solidFill>
                <a:latin typeface="Arial MT"/>
                <a:cs typeface="Arial MT"/>
              </a:rPr>
              <a:t>repositories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270" dirty="0">
                <a:solidFill>
                  <a:srgbClr val="97323A"/>
                </a:solidFill>
                <a:latin typeface="Arial MT"/>
                <a:cs typeface="Arial MT"/>
              </a:rPr>
              <a:t>such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200" dirty="0">
                <a:solidFill>
                  <a:srgbClr val="97323A"/>
                </a:solidFill>
                <a:latin typeface="Arial MT"/>
                <a:cs typeface="Arial MT"/>
              </a:rPr>
              <a:t>as</a:t>
            </a:r>
            <a:r>
              <a:rPr sz="22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97323A"/>
                </a:solidFill>
                <a:latin typeface="Arial MT"/>
                <a:cs typeface="Arial MT"/>
              </a:rPr>
              <a:t>Github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Merge</a:t>
            </a:r>
            <a:r>
              <a:rPr spc="-100" dirty="0"/>
              <a:t> </a:t>
            </a:r>
            <a:r>
              <a:rPr spc="-285" dirty="0"/>
              <a:t>conflicts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33219"/>
            <a:ext cx="7691755" cy="18110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0200" marR="5080" indent="-317500">
              <a:lnSpc>
                <a:spcPts val="3300"/>
              </a:lnSpc>
              <a:spcBef>
                <a:spcPts val="26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270" dirty="0">
                <a:solidFill>
                  <a:srgbClr val="97323A"/>
                </a:solidFill>
                <a:latin typeface="Arial MT"/>
                <a:cs typeface="Arial MT"/>
              </a:rPr>
              <a:t>Sometimes,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25" dirty="0">
                <a:solidFill>
                  <a:srgbClr val="97323A"/>
                </a:solidFill>
                <a:latin typeface="Arial MT"/>
                <a:cs typeface="Arial MT"/>
              </a:rPr>
              <a:t>two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will</a:t>
            </a:r>
            <a:r>
              <a:rPr sz="2800" spc="-1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edit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95" dirty="0">
                <a:solidFill>
                  <a:srgbClr val="97323A"/>
                </a:solidFill>
                <a:latin typeface="Arial MT"/>
                <a:cs typeface="Arial MT"/>
              </a:rPr>
              <a:t>same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45" dirty="0">
                <a:solidFill>
                  <a:srgbClr val="97323A"/>
                </a:solidFill>
                <a:latin typeface="Arial MT"/>
                <a:cs typeface="Arial MT"/>
              </a:rPr>
              <a:t>piece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of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code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different</a:t>
            </a:r>
            <a:r>
              <a:rPr sz="2800" spc="-1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ways.</a:t>
            </a:r>
            <a:endParaRPr sz="2800">
              <a:latin typeface="Arial MT"/>
              <a:cs typeface="Arial MT"/>
            </a:endParaRPr>
          </a:p>
          <a:p>
            <a:pPr marL="330200" marR="682625" indent="-317500">
              <a:lnSpc>
                <a:spcPts val="3300"/>
              </a:lnSpc>
              <a:spcBef>
                <a:spcPts val="80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260" dirty="0">
                <a:solidFill>
                  <a:srgbClr val="97323A"/>
                </a:solidFill>
                <a:latin typeface="Arial MT"/>
                <a:cs typeface="Arial MT"/>
              </a:rPr>
              <a:t>Must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resolve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conflict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97323A"/>
                </a:solidFill>
                <a:latin typeface="Arial MT"/>
                <a:cs typeface="Arial MT"/>
              </a:rPr>
              <a:t>manually,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97323A"/>
                </a:solidFill>
                <a:latin typeface="Arial MT"/>
                <a:cs typeface="Arial MT"/>
              </a:rPr>
              <a:t>then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add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the 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conflicting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files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explicitly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97323A"/>
                </a:solidFill>
                <a:latin typeface="Arial MT"/>
                <a:cs typeface="Arial MT"/>
              </a:rPr>
              <a:t>commit.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657599"/>
            <a:ext cx="6235698" cy="761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4648199"/>
            <a:ext cx="2082800" cy="15367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12540" y="5443219"/>
            <a:ext cx="197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97323A"/>
                </a:solidFill>
                <a:latin typeface="Arial MT"/>
                <a:cs typeface="Arial MT"/>
              </a:rPr>
              <a:t>Conflict</a:t>
            </a:r>
            <a:r>
              <a:rPr sz="24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145" dirty="0">
                <a:solidFill>
                  <a:srgbClr val="97323A"/>
                </a:solidFill>
                <a:latin typeface="Arial MT"/>
                <a:cs typeface="Arial MT"/>
              </a:rPr>
              <a:t>markers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Merge</a:t>
            </a:r>
            <a:r>
              <a:rPr spc="-100" dirty="0"/>
              <a:t> </a:t>
            </a:r>
            <a:r>
              <a:rPr spc="-285" dirty="0"/>
              <a:t>conflicts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904999"/>
            <a:ext cx="6184898" cy="1320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733799"/>
            <a:ext cx="4508498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Rebasing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141219"/>
            <a:ext cx="7984490" cy="31064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0200" marR="473709" indent="-317500">
              <a:lnSpc>
                <a:spcPct val="100200"/>
              </a:lnSpc>
              <a:spcBef>
                <a:spcPts val="9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Instead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97323A"/>
                </a:solidFill>
                <a:latin typeface="Arial MT"/>
                <a:cs typeface="Arial MT"/>
              </a:rPr>
              <a:t>merge,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97323A"/>
                </a:solidFill>
                <a:latin typeface="Arial MT"/>
                <a:cs typeface="Arial MT"/>
              </a:rPr>
              <a:t>which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creates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75" dirty="0">
                <a:solidFill>
                  <a:srgbClr val="97323A"/>
                </a:solidFill>
                <a:latin typeface="Arial"/>
                <a:cs typeface="Arial"/>
              </a:rPr>
              <a:t>new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65" dirty="0">
                <a:solidFill>
                  <a:srgbClr val="97323A"/>
                </a:solidFill>
                <a:latin typeface="Arial"/>
                <a:cs typeface="Arial"/>
              </a:rPr>
              <a:t>commit 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originating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from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40" dirty="0">
                <a:solidFill>
                  <a:srgbClr val="97323A"/>
                </a:solidFill>
                <a:latin typeface="Arial MT"/>
                <a:cs typeface="Arial MT"/>
              </a:rPr>
              <a:t>both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0" dirty="0">
                <a:solidFill>
                  <a:srgbClr val="97323A"/>
                </a:solidFill>
                <a:latin typeface="Arial MT"/>
                <a:cs typeface="Arial MT"/>
              </a:rPr>
              <a:t>branches,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 </a:t>
            </a:r>
            <a:r>
              <a:rPr sz="2800" b="1" spc="-229" dirty="0">
                <a:solidFill>
                  <a:srgbClr val="97323A"/>
                </a:solidFill>
                <a:latin typeface="Arial"/>
                <a:cs typeface="Arial"/>
              </a:rPr>
              <a:t>rebase</a:t>
            </a:r>
            <a:r>
              <a:rPr sz="2800" b="1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takes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the </a:t>
            </a:r>
            <a:r>
              <a:rPr sz="2800" spc="-245" dirty="0">
                <a:solidFill>
                  <a:srgbClr val="97323A"/>
                </a:solidFill>
                <a:latin typeface="Arial MT"/>
                <a:cs typeface="Arial MT"/>
              </a:rPr>
              <a:t>contents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97323A"/>
                </a:solidFill>
                <a:latin typeface="Arial MT"/>
                <a:cs typeface="Arial MT"/>
              </a:rPr>
              <a:t>one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branch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after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“split”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25" dirty="0">
                <a:solidFill>
                  <a:srgbClr val="97323A"/>
                </a:solidFill>
                <a:latin typeface="Arial MT"/>
                <a:cs typeface="Arial MT"/>
              </a:rPr>
              <a:t>moves </a:t>
            </a:r>
            <a:r>
              <a:rPr sz="2800" spc="-254" dirty="0">
                <a:solidFill>
                  <a:srgbClr val="97323A"/>
                </a:solidFill>
                <a:latin typeface="Arial MT"/>
                <a:cs typeface="Arial MT"/>
              </a:rPr>
              <a:t>them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to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end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40" dirty="0">
                <a:solidFill>
                  <a:srgbClr val="97323A"/>
                </a:solidFill>
                <a:latin typeface="Arial MT"/>
                <a:cs typeface="Arial MT"/>
              </a:rPr>
              <a:t>other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branch.</a:t>
            </a:r>
            <a:endParaRPr sz="2800">
              <a:latin typeface="Arial MT"/>
              <a:cs typeface="Arial MT"/>
            </a:endParaRPr>
          </a:p>
          <a:p>
            <a:pPr marL="330200" marR="5080" indent="-317500">
              <a:lnSpc>
                <a:spcPct val="99700"/>
              </a:lnSpc>
              <a:spcBef>
                <a:spcPts val="75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34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97323A"/>
                </a:solidFill>
                <a:latin typeface="Arial MT"/>
                <a:cs typeface="Arial MT"/>
              </a:rPr>
              <a:t>command</a:t>
            </a:r>
            <a:r>
              <a:rPr sz="2800" spc="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1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97323A"/>
                </a:solidFill>
                <a:latin typeface="Arial"/>
                <a:cs typeface="Arial"/>
              </a:rPr>
              <a:t>rebase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97323A"/>
                </a:solidFill>
                <a:latin typeface="Arial"/>
                <a:cs typeface="Arial"/>
              </a:rPr>
              <a:t>&lt;basebranch&gt;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takes</a:t>
            </a:r>
            <a:r>
              <a:rPr sz="2800" spc="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your </a:t>
            </a:r>
            <a:r>
              <a:rPr sz="2800" spc="-140" dirty="0">
                <a:solidFill>
                  <a:srgbClr val="97323A"/>
                </a:solidFill>
                <a:latin typeface="Arial MT"/>
                <a:cs typeface="Arial MT"/>
              </a:rPr>
              <a:t>currently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checked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out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branch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replays</a:t>
            </a:r>
            <a:r>
              <a:rPr sz="2800" b="1" spc="-3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97323A"/>
                </a:solidFill>
                <a:latin typeface="Arial"/>
                <a:cs typeface="Arial"/>
              </a:rPr>
              <a:t>the</a:t>
            </a:r>
            <a:r>
              <a:rPr sz="2800" b="1" spc="-3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40" dirty="0">
                <a:solidFill>
                  <a:srgbClr val="97323A"/>
                </a:solidFill>
                <a:latin typeface="Arial"/>
                <a:cs typeface="Arial"/>
              </a:rPr>
              <a:t>diffs</a:t>
            </a:r>
            <a:r>
              <a:rPr sz="2800" b="1" spc="-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on 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top</a:t>
            </a:r>
            <a:r>
              <a:rPr sz="2800" spc="-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5" dirty="0">
                <a:solidFill>
                  <a:srgbClr val="97323A"/>
                </a:solidFill>
                <a:latin typeface="Arial MT"/>
                <a:cs typeface="Arial MT"/>
              </a:rPr>
              <a:t>basebranch.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Rebasing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65" y="1774391"/>
            <a:ext cx="7540715" cy="39117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39" y="4605019"/>
            <a:ext cx="30492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1.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97323A"/>
                </a:solidFill>
                <a:latin typeface="Arial MT"/>
                <a:cs typeface="Arial MT"/>
              </a:rPr>
              <a:t>checkout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20" dirty="0">
                <a:solidFill>
                  <a:srgbClr val="97323A"/>
                </a:solidFill>
                <a:latin typeface="Arial MT"/>
                <a:cs typeface="Arial MT"/>
              </a:rPr>
              <a:t>server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9937" y="5997631"/>
            <a:ext cx="1475508" cy="7897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86198" y="6014799"/>
            <a:ext cx="1381760" cy="695960"/>
          </a:xfrm>
          <a:prstGeom prst="rect">
            <a:avLst/>
          </a:prstGeom>
          <a:solidFill>
            <a:srgbClr val="7A7A7A"/>
          </a:solidFill>
        </p:spPr>
        <p:txBody>
          <a:bodyPr vert="horz" wrap="square" lIns="0" tIns="210820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66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30141" y="5523806"/>
            <a:ext cx="295275" cy="494665"/>
            <a:chOff x="6330141" y="5523806"/>
            <a:chExt cx="295275" cy="4946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0141" y="5523806"/>
              <a:ext cx="295101" cy="4946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76998" y="5664004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27959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8045" y="5638799"/>
              <a:ext cx="117908" cy="115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Rebasing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165" y="1774391"/>
            <a:ext cx="7540715" cy="39117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3539" y="4946312"/>
            <a:ext cx="3191510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3715">
              <a:lnSpc>
                <a:spcPts val="3329"/>
              </a:lnSpc>
              <a:spcBef>
                <a:spcPts val="100"/>
              </a:spcBef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97323A"/>
                </a:solidFill>
                <a:latin typeface="Arial MT"/>
                <a:cs typeface="Arial MT"/>
              </a:rPr>
              <a:t>checkout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server</a:t>
            </a:r>
            <a:endParaRPr sz="2800">
              <a:latin typeface="Arial MT"/>
              <a:cs typeface="Arial MT"/>
            </a:endParaRPr>
          </a:p>
          <a:p>
            <a:pPr marL="526415" indent="-513715">
              <a:lnSpc>
                <a:spcPts val="3329"/>
              </a:lnSpc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97323A"/>
                </a:solidFill>
                <a:latin typeface="Arial MT"/>
                <a:cs typeface="Arial MT"/>
              </a:rPr>
              <a:t>rebase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master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9937" y="5997631"/>
            <a:ext cx="1475508" cy="7897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786198" y="6014799"/>
            <a:ext cx="1381760" cy="695960"/>
          </a:xfrm>
          <a:prstGeom prst="rect">
            <a:avLst/>
          </a:prstGeom>
          <a:solidFill>
            <a:srgbClr val="7A7A7A"/>
          </a:solidFill>
        </p:spPr>
        <p:txBody>
          <a:bodyPr vert="horz" wrap="square" lIns="0" tIns="210820" rIns="0" bIns="0" rtlCol="0">
            <a:spAutoFit/>
          </a:bodyPr>
          <a:lstStyle/>
          <a:p>
            <a:pPr marL="435609">
              <a:lnSpc>
                <a:spcPct val="100000"/>
              </a:lnSpc>
              <a:spcBef>
                <a:spcPts val="166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HEAD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25585" y="3108959"/>
            <a:ext cx="5756910" cy="2909570"/>
            <a:chOff x="3125585" y="3108959"/>
            <a:chExt cx="5756910" cy="29095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30140" y="5523806"/>
              <a:ext cx="295101" cy="4946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76998" y="5664004"/>
              <a:ext cx="0" cy="280035"/>
            </a:xfrm>
            <a:custGeom>
              <a:avLst/>
              <a:gdLst/>
              <a:ahLst/>
              <a:cxnLst/>
              <a:rect l="l" t="t" r="r" b="b"/>
              <a:pathLst>
                <a:path h="280035">
                  <a:moveTo>
                    <a:pt x="0" y="27959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7A7A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8045" y="5638799"/>
              <a:ext cx="117908" cy="1159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5585" y="3690850"/>
              <a:ext cx="3882043" cy="12884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00399" y="3733799"/>
              <a:ext cx="3733800" cy="1143000"/>
            </a:xfrm>
            <a:custGeom>
              <a:avLst/>
              <a:gdLst/>
              <a:ahLst/>
              <a:cxnLst/>
              <a:rect l="l" t="t" r="r" b="b"/>
              <a:pathLst>
                <a:path w="3733800" h="1143000">
                  <a:moveTo>
                    <a:pt x="0" y="0"/>
                  </a:moveTo>
                  <a:lnTo>
                    <a:pt x="3733799" y="0"/>
                  </a:lnTo>
                  <a:lnTo>
                    <a:pt x="3733799" y="1142999"/>
                  </a:lnTo>
                  <a:lnTo>
                    <a:pt x="0" y="1142999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A94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0879" y="3108959"/>
              <a:ext cx="1841268" cy="16417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086598" y="3409389"/>
              <a:ext cx="1536700" cy="1238885"/>
            </a:xfrm>
            <a:custGeom>
              <a:avLst/>
              <a:gdLst/>
              <a:ahLst/>
              <a:cxnLst/>
              <a:rect l="l" t="t" r="r" b="b"/>
              <a:pathLst>
                <a:path w="1536700" h="1238885">
                  <a:moveTo>
                    <a:pt x="0" y="1238809"/>
                  </a:moveTo>
                  <a:lnTo>
                    <a:pt x="143668" y="1234840"/>
                  </a:lnTo>
                  <a:lnTo>
                    <a:pt x="286543" y="1224522"/>
                  </a:lnTo>
                  <a:lnTo>
                    <a:pt x="427037" y="1207059"/>
                  </a:lnTo>
                  <a:lnTo>
                    <a:pt x="564356" y="1183247"/>
                  </a:lnTo>
                  <a:lnTo>
                    <a:pt x="696912" y="1153878"/>
                  </a:lnTo>
                  <a:lnTo>
                    <a:pt x="823912" y="1118953"/>
                  </a:lnTo>
                  <a:lnTo>
                    <a:pt x="943768" y="1080059"/>
                  </a:lnTo>
                  <a:lnTo>
                    <a:pt x="1056480" y="1036403"/>
                  </a:lnTo>
                  <a:lnTo>
                    <a:pt x="1159668" y="988778"/>
                  </a:lnTo>
                  <a:lnTo>
                    <a:pt x="1253330" y="937978"/>
                  </a:lnTo>
                  <a:lnTo>
                    <a:pt x="1335087" y="884797"/>
                  </a:lnTo>
                  <a:lnTo>
                    <a:pt x="1404937" y="829234"/>
                  </a:lnTo>
                  <a:lnTo>
                    <a:pt x="1460499" y="771290"/>
                  </a:lnTo>
                  <a:lnTo>
                    <a:pt x="1502568" y="711759"/>
                  </a:lnTo>
                  <a:lnTo>
                    <a:pt x="1527968" y="651434"/>
                  </a:lnTo>
                  <a:lnTo>
                    <a:pt x="1536699" y="591109"/>
                  </a:lnTo>
                  <a:lnTo>
                    <a:pt x="1536699" y="470459"/>
                  </a:lnTo>
                  <a:lnTo>
                    <a:pt x="1535905" y="352984"/>
                  </a:lnTo>
                  <a:lnTo>
                    <a:pt x="1534318" y="244241"/>
                  </a:lnTo>
                  <a:lnTo>
                    <a:pt x="1532730" y="145815"/>
                  </a:lnTo>
                  <a:lnTo>
                    <a:pt x="1531143" y="63265"/>
                  </a:lnTo>
                  <a:lnTo>
                    <a:pt x="1529555" y="28340"/>
                  </a:lnTo>
                  <a:lnTo>
                    <a:pt x="1527701" y="0"/>
                  </a:lnTo>
                </a:path>
              </a:pathLst>
            </a:custGeom>
            <a:ln w="57149">
              <a:solidFill>
                <a:srgbClr val="A94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97168" y="3352799"/>
              <a:ext cx="256540" cy="262890"/>
            </a:xfrm>
            <a:custGeom>
              <a:avLst/>
              <a:gdLst/>
              <a:ahLst/>
              <a:cxnLst/>
              <a:rect l="l" t="t" r="r" b="b"/>
              <a:pathLst>
                <a:path w="256540" h="262889">
                  <a:moveTo>
                    <a:pt x="113429" y="0"/>
                  </a:moveTo>
                  <a:lnTo>
                    <a:pt x="2954" y="221447"/>
                  </a:lnTo>
                  <a:lnTo>
                    <a:pt x="0" y="232403"/>
                  </a:lnTo>
                  <a:lnTo>
                    <a:pt x="1425" y="243264"/>
                  </a:lnTo>
                  <a:lnTo>
                    <a:pt x="6819" y="252798"/>
                  </a:lnTo>
                  <a:lnTo>
                    <a:pt x="15769" y="259773"/>
                  </a:lnTo>
                  <a:lnTo>
                    <a:pt x="26724" y="262729"/>
                  </a:lnTo>
                  <a:lnTo>
                    <a:pt x="37586" y="261303"/>
                  </a:lnTo>
                  <a:lnTo>
                    <a:pt x="47120" y="255909"/>
                  </a:lnTo>
                  <a:lnTo>
                    <a:pt x="54095" y="246959"/>
                  </a:lnTo>
                  <a:lnTo>
                    <a:pt x="120833" y="113179"/>
                  </a:lnTo>
                  <a:lnTo>
                    <a:pt x="189769" y="113179"/>
                  </a:lnTo>
                  <a:lnTo>
                    <a:pt x="113429" y="0"/>
                  </a:lnTo>
                  <a:close/>
                </a:path>
                <a:path w="256540" h="262889">
                  <a:moveTo>
                    <a:pt x="189769" y="113179"/>
                  </a:moveTo>
                  <a:lnTo>
                    <a:pt x="120833" y="113179"/>
                  </a:lnTo>
                  <a:lnTo>
                    <a:pt x="204434" y="237124"/>
                  </a:lnTo>
                  <a:lnTo>
                    <a:pt x="212515" y="245089"/>
                  </a:lnTo>
                  <a:lnTo>
                    <a:pt x="222671" y="249195"/>
                  </a:lnTo>
                  <a:lnTo>
                    <a:pt x="233625" y="249193"/>
                  </a:lnTo>
                  <a:lnTo>
                    <a:pt x="244102" y="244835"/>
                  </a:lnTo>
                  <a:lnTo>
                    <a:pt x="252068" y="236754"/>
                  </a:lnTo>
                  <a:lnTo>
                    <a:pt x="256174" y="226598"/>
                  </a:lnTo>
                  <a:lnTo>
                    <a:pt x="256172" y="215643"/>
                  </a:lnTo>
                  <a:lnTo>
                    <a:pt x="251814" y="205167"/>
                  </a:lnTo>
                  <a:lnTo>
                    <a:pt x="189769" y="113179"/>
                  </a:lnTo>
                  <a:close/>
                </a:path>
              </a:pathLst>
            </a:custGeom>
            <a:solidFill>
              <a:srgbClr val="A9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Rebasing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39" y="4946312"/>
            <a:ext cx="3191510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3715">
              <a:lnSpc>
                <a:spcPts val="3329"/>
              </a:lnSpc>
              <a:spcBef>
                <a:spcPts val="100"/>
              </a:spcBef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9" dirty="0">
                <a:solidFill>
                  <a:srgbClr val="97323A"/>
                </a:solidFill>
                <a:latin typeface="Arial MT"/>
                <a:cs typeface="Arial MT"/>
              </a:rPr>
              <a:t>checkout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server</a:t>
            </a:r>
            <a:endParaRPr sz="2800">
              <a:latin typeface="Arial MT"/>
              <a:cs typeface="Arial MT"/>
            </a:endParaRPr>
          </a:p>
          <a:p>
            <a:pPr marL="526415" indent="-513715">
              <a:lnSpc>
                <a:spcPts val="3329"/>
              </a:lnSpc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97323A"/>
                </a:solidFill>
                <a:latin typeface="Arial MT"/>
                <a:cs typeface="Arial MT"/>
              </a:rPr>
              <a:t>rebase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master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212" y="2133599"/>
            <a:ext cx="7697753" cy="193610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Why</a:t>
            </a:r>
            <a:r>
              <a:rPr spc="-220" dirty="0"/>
              <a:t> </a:t>
            </a:r>
            <a:r>
              <a:rPr spc="-325" dirty="0"/>
              <a:t>rebase?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141219"/>
            <a:ext cx="7705725" cy="34671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30200" marR="5080" indent="-317500">
              <a:lnSpc>
                <a:spcPct val="101200"/>
              </a:lnSpc>
              <a:spcBef>
                <a:spcPts val="6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Creates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0" dirty="0">
                <a:solidFill>
                  <a:srgbClr val="97323A"/>
                </a:solidFill>
                <a:latin typeface="Arial MT"/>
                <a:cs typeface="Arial MT"/>
              </a:rPr>
              <a:t>linear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history;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often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cleaner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40" dirty="0">
                <a:solidFill>
                  <a:srgbClr val="97323A"/>
                </a:solidFill>
                <a:latin typeface="Arial MT"/>
                <a:cs typeface="Arial MT"/>
              </a:rPr>
              <a:t>easier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to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read.</a:t>
            </a:r>
            <a:endParaRPr sz="2800">
              <a:latin typeface="Arial MT"/>
              <a:cs typeface="Arial MT"/>
            </a:endParaRPr>
          </a:p>
          <a:p>
            <a:pPr marL="330200" marR="358775" indent="-317500">
              <a:lnSpc>
                <a:spcPct val="101200"/>
              </a:lnSpc>
              <a:spcBef>
                <a:spcPts val="60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But…</a:t>
            </a:r>
            <a:r>
              <a:rPr sz="2800" b="1" spc="-215" dirty="0">
                <a:solidFill>
                  <a:srgbClr val="97323A"/>
                </a:solidFill>
                <a:latin typeface="Arial"/>
                <a:cs typeface="Arial"/>
              </a:rPr>
              <a:t>DO.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97323A"/>
                </a:solidFill>
                <a:latin typeface="Arial"/>
                <a:cs typeface="Arial"/>
              </a:rPr>
              <a:t>NOT.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350" dirty="0">
                <a:solidFill>
                  <a:srgbClr val="97323A"/>
                </a:solidFill>
                <a:latin typeface="Arial"/>
                <a:cs typeface="Arial"/>
              </a:rPr>
              <a:t>EVER</a:t>
            </a:r>
            <a:r>
              <a:rPr sz="2800" spc="-350" dirty="0">
                <a:solidFill>
                  <a:srgbClr val="97323A"/>
                </a:solidFill>
                <a:latin typeface="Arial MT"/>
                <a:cs typeface="Arial MT"/>
              </a:rPr>
              <a:t>.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97323A"/>
                </a:solidFill>
                <a:latin typeface="Arial MT"/>
                <a:cs typeface="Arial MT"/>
              </a:rPr>
              <a:t>rebase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5" dirty="0">
                <a:solidFill>
                  <a:srgbClr val="97323A"/>
                </a:solidFill>
                <a:latin typeface="Arial MT"/>
                <a:cs typeface="Arial MT"/>
              </a:rPr>
              <a:t>anything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that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10" dirty="0">
                <a:solidFill>
                  <a:srgbClr val="97323A"/>
                </a:solidFill>
                <a:latin typeface="Arial MT"/>
                <a:cs typeface="Arial MT"/>
              </a:rPr>
              <a:t>has 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already</a:t>
            </a:r>
            <a:r>
              <a:rPr sz="2800" spc="-1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been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97323A"/>
                </a:solidFill>
                <a:latin typeface="Arial MT"/>
                <a:cs typeface="Arial MT"/>
              </a:rPr>
              <a:t>pushed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to</a:t>
            </a:r>
            <a:r>
              <a:rPr sz="2800" spc="-1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repo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97323A"/>
                </a:solidFill>
                <a:latin typeface="Arial MT"/>
                <a:cs typeface="Arial MT"/>
              </a:rPr>
              <a:t>someone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0" dirty="0">
                <a:solidFill>
                  <a:srgbClr val="97323A"/>
                </a:solidFill>
                <a:latin typeface="Arial MT"/>
                <a:cs typeface="Arial MT"/>
              </a:rPr>
              <a:t>else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10" dirty="0">
                <a:solidFill>
                  <a:srgbClr val="97323A"/>
                </a:solidFill>
                <a:latin typeface="Arial MT"/>
                <a:cs typeface="Arial MT"/>
              </a:rPr>
              <a:t>has access</a:t>
            </a:r>
            <a:r>
              <a:rPr sz="28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endParaRPr sz="2800">
              <a:latin typeface="Arial MT"/>
              <a:cs typeface="Arial MT"/>
            </a:endParaRPr>
          </a:p>
          <a:p>
            <a:pPr marL="647700" marR="133985" indent="-279400">
              <a:lnSpc>
                <a:spcPct val="100800"/>
              </a:lnSpc>
              <a:spcBef>
                <a:spcPts val="465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1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04" dirty="0">
                <a:solidFill>
                  <a:srgbClr val="97323A"/>
                </a:solidFill>
                <a:latin typeface="Arial MT"/>
                <a:cs typeface="Arial MT"/>
              </a:rPr>
              <a:t>Rebasing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25" dirty="0">
                <a:solidFill>
                  <a:srgbClr val="97323A"/>
                </a:solidFill>
                <a:latin typeface="Arial MT"/>
                <a:cs typeface="Arial MT"/>
              </a:rPr>
              <a:t>removes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60" dirty="0">
                <a:solidFill>
                  <a:srgbClr val="97323A"/>
                </a:solidFill>
                <a:latin typeface="Arial MT"/>
                <a:cs typeface="Arial MT"/>
              </a:rPr>
              <a:t>commits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80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25" dirty="0">
                <a:solidFill>
                  <a:srgbClr val="97323A"/>
                </a:solidFill>
                <a:latin typeface="Arial MT"/>
                <a:cs typeface="Arial MT"/>
              </a:rPr>
              <a:t>writes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15" dirty="0">
                <a:solidFill>
                  <a:srgbClr val="97323A"/>
                </a:solidFill>
                <a:latin typeface="Arial MT"/>
                <a:cs typeface="Arial MT"/>
              </a:rPr>
              <a:t>new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15" dirty="0">
                <a:solidFill>
                  <a:srgbClr val="97323A"/>
                </a:solidFill>
                <a:latin typeface="Arial MT"/>
                <a:cs typeface="Arial MT"/>
              </a:rPr>
              <a:t>ones;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but </a:t>
            </a:r>
            <a:r>
              <a:rPr sz="2500" spc="-254" dirty="0">
                <a:solidFill>
                  <a:srgbClr val="97323A"/>
                </a:solidFill>
                <a:latin typeface="Arial MT"/>
                <a:cs typeface="Arial MT"/>
              </a:rPr>
              <a:t>someone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95" dirty="0">
                <a:solidFill>
                  <a:srgbClr val="97323A"/>
                </a:solidFill>
                <a:latin typeface="Arial MT"/>
                <a:cs typeface="Arial MT"/>
              </a:rPr>
              <a:t>else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might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70" dirty="0">
                <a:solidFill>
                  <a:srgbClr val="97323A"/>
                </a:solidFill>
                <a:latin typeface="Arial MT"/>
                <a:cs typeface="Arial MT"/>
              </a:rPr>
              <a:t>have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already</a:t>
            </a:r>
            <a:r>
              <a:rPr sz="2500" spc="-114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10" dirty="0">
                <a:solidFill>
                  <a:srgbClr val="97323A"/>
                </a:solidFill>
                <a:latin typeface="Arial MT"/>
                <a:cs typeface="Arial MT"/>
              </a:rPr>
              <a:t>based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90" dirty="0">
                <a:solidFill>
                  <a:srgbClr val="97323A"/>
                </a:solidFill>
                <a:latin typeface="Arial MT"/>
                <a:cs typeface="Arial MT"/>
              </a:rPr>
              <a:t>their</a:t>
            </a:r>
            <a:r>
              <a:rPr sz="25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0" dirty="0">
                <a:solidFill>
                  <a:srgbClr val="97323A"/>
                </a:solidFill>
                <a:latin typeface="Arial MT"/>
                <a:cs typeface="Arial MT"/>
              </a:rPr>
              <a:t>work</a:t>
            </a:r>
            <a:r>
              <a:rPr sz="25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off </a:t>
            </a:r>
            <a:r>
              <a:rPr sz="2500" spc="-125" dirty="0">
                <a:solidFill>
                  <a:srgbClr val="97323A"/>
                </a:solidFill>
                <a:latin typeface="Arial MT"/>
                <a:cs typeface="Arial MT"/>
              </a:rPr>
              <a:t>your</a:t>
            </a:r>
            <a:r>
              <a:rPr sz="25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old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20" dirty="0">
                <a:solidFill>
                  <a:srgbClr val="97323A"/>
                </a:solidFill>
                <a:latin typeface="Arial MT"/>
                <a:cs typeface="Arial MT"/>
              </a:rPr>
              <a:t>commits!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19"/>
            <a:ext cx="743013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An</a:t>
            </a:r>
            <a:r>
              <a:rPr spc="-10" dirty="0"/>
              <a:t> </a:t>
            </a:r>
            <a:r>
              <a:rPr spc="-215" dirty="0"/>
              <a:t>aside…the</a:t>
            </a:r>
            <a:r>
              <a:rPr spc="-90" dirty="0"/>
              <a:t> </a:t>
            </a:r>
            <a:r>
              <a:rPr dirty="0"/>
              <a:t>git</a:t>
            </a:r>
            <a:r>
              <a:rPr spc="-45" dirty="0"/>
              <a:t> </a:t>
            </a:r>
            <a:r>
              <a:rPr spc="-254" dirty="0"/>
              <a:t>reset</a:t>
            </a:r>
            <a:r>
              <a:rPr spc="-50" dirty="0"/>
              <a:t> </a:t>
            </a:r>
            <a:r>
              <a:rPr spc="-434" dirty="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045853"/>
            <a:ext cx="7632700" cy="379031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5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3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97323A"/>
                </a:solidFill>
                <a:latin typeface="Arial MT"/>
                <a:cs typeface="Arial MT"/>
              </a:rPr>
              <a:t>versions…and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often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97323A"/>
                </a:solidFill>
                <a:latin typeface="Arial MT"/>
                <a:cs typeface="Arial MT"/>
              </a:rPr>
              <a:t>source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40" dirty="0">
                <a:solidFill>
                  <a:srgbClr val="97323A"/>
                </a:solidFill>
                <a:latin typeface="Arial MT"/>
                <a:cs typeface="Arial MT"/>
              </a:rPr>
              <a:t>much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confusion!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90"/>
              </a:spcBef>
            </a:pPr>
            <a:r>
              <a:rPr sz="150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500" spc="26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2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35" dirty="0">
                <a:solidFill>
                  <a:srgbClr val="97323A"/>
                </a:solidFill>
                <a:latin typeface="Arial MT"/>
                <a:cs typeface="Arial MT"/>
              </a:rPr>
              <a:t>reset</a:t>
            </a:r>
            <a:r>
              <a:rPr sz="22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65" dirty="0">
                <a:solidFill>
                  <a:srgbClr val="97323A"/>
                </a:solidFill>
                <a:latin typeface="Arial MT"/>
                <a:cs typeface="Arial MT"/>
              </a:rPr>
              <a:t>--</a:t>
            </a:r>
            <a:r>
              <a:rPr sz="2200" spc="-50" dirty="0">
                <a:solidFill>
                  <a:srgbClr val="97323A"/>
                </a:solidFill>
                <a:latin typeface="Arial MT"/>
                <a:cs typeface="Arial MT"/>
              </a:rPr>
              <a:t>soft</a:t>
            </a:r>
            <a:r>
              <a:rPr sz="22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55" dirty="0">
                <a:solidFill>
                  <a:srgbClr val="97323A"/>
                </a:solidFill>
                <a:latin typeface="Arial MT"/>
                <a:cs typeface="Arial MT"/>
              </a:rPr>
              <a:t>&lt;commit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480" dirty="0">
                <a:solidFill>
                  <a:srgbClr val="97323A"/>
                </a:solidFill>
                <a:latin typeface="Arial MT"/>
                <a:cs typeface="Arial MT"/>
              </a:rPr>
              <a:t>/</a:t>
            </a:r>
            <a:r>
              <a:rPr sz="22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80" dirty="0">
                <a:solidFill>
                  <a:srgbClr val="97323A"/>
                </a:solidFill>
                <a:latin typeface="Arial MT"/>
                <a:cs typeface="Arial MT"/>
              </a:rPr>
              <a:t>pointer</a:t>
            </a:r>
            <a:r>
              <a:rPr sz="22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commit&gt;</a:t>
            </a:r>
            <a:endParaRPr sz="2200">
              <a:latin typeface="Arial MT"/>
              <a:cs typeface="Arial MT"/>
            </a:endParaRPr>
          </a:p>
          <a:p>
            <a:pPr marL="647700" marR="194310" indent="-279400">
              <a:lnSpc>
                <a:spcPct val="100400"/>
              </a:lnSpc>
              <a:spcBef>
                <a:spcPts val="550"/>
              </a:spcBef>
            </a:pPr>
            <a:r>
              <a:rPr sz="150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500" spc="27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2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35" dirty="0">
                <a:solidFill>
                  <a:srgbClr val="97323A"/>
                </a:solidFill>
                <a:latin typeface="Arial MT"/>
                <a:cs typeface="Arial MT"/>
              </a:rPr>
              <a:t>reset</a:t>
            </a:r>
            <a:r>
              <a:rPr sz="22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95" dirty="0">
                <a:solidFill>
                  <a:srgbClr val="97323A"/>
                </a:solidFill>
                <a:latin typeface="Arial MT"/>
                <a:cs typeface="Arial MT"/>
              </a:rPr>
              <a:t>--</a:t>
            </a:r>
            <a:r>
              <a:rPr sz="2200" spc="-80" dirty="0">
                <a:solidFill>
                  <a:srgbClr val="97323A"/>
                </a:solidFill>
                <a:latin typeface="Arial MT"/>
                <a:cs typeface="Arial MT"/>
              </a:rPr>
              <a:t>mixed</a:t>
            </a:r>
            <a:r>
              <a:rPr sz="22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55" dirty="0">
                <a:solidFill>
                  <a:srgbClr val="97323A"/>
                </a:solidFill>
                <a:latin typeface="Arial MT"/>
                <a:cs typeface="Arial MT"/>
              </a:rPr>
              <a:t>&lt;commit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480" dirty="0">
                <a:solidFill>
                  <a:srgbClr val="97323A"/>
                </a:solidFill>
                <a:latin typeface="Arial MT"/>
                <a:cs typeface="Arial MT"/>
              </a:rPr>
              <a:t>/</a:t>
            </a:r>
            <a:r>
              <a:rPr sz="22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80" dirty="0">
                <a:solidFill>
                  <a:srgbClr val="97323A"/>
                </a:solidFill>
                <a:latin typeface="Arial MT"/>
                <a:cs typeface="Arial MT"/>
              </a:rPr>
              <a:t>pointer</a:t>
            </a:r>
            <a:r>
              <a:rPr sz="22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55" dirty="0">
                <a:solidFill>
                  <a:srgbClr val="97323A"/>
                </a:solidFill>
                <a:latin typeface="Arial MT"/>
                <a:cs typeface="Arial MT"/>
              </a:rPr>
              <a:t>commit&gt;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80" dirty="0">
                <a:solidFill>
                  <a:srgbClr val="97323A"/>
                </a:solidFill>
                <a:latin typeface="Arial MT"/>
                <a:cs typeface="Arial MT"/>
              </a:rPr>
              <a:t>(or</a:t>
            </a:r>
            <a:r>
              <a:rPr sz="22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35" dirty="0">
                <a:solidFill>
                  <a:srgbClr val="97323A"/>
                </a:solidFill>
                <a:latin typeface="Arial MT"/>
                <a:cs typeface="Arial MT"/>
              </a:rPr>
              <a:t>simply</a:t>
            </a:r>
            <a:r>
              <a:rPr sz="22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97323A"/>
                </a:solidFill>
                <a:latin typeface="Arial MT"/>
                <a:cs typeface="Arial MT"/>
              </a:rPr>
              <a:t>git 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reset)</a:t>
            </a:r>
            <a:endParaRPr sz="22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09"/>
              </a:spcBef>
            </a:pPr>
            <a:r>
              <a:rPr sz="150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500" spc="24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2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35" dirty="0">
                <a:solidFill>
                  <a:srgbClr val="97323A"/>
                </a:solidFill>
                <a:latin typeface="Arial MT"/>
                <a:cs typeface="Arial MT"/>
              </a:rPr>
              <a:t>reset</a:t>
            </a:r>
            <a:r>
              <a:rPr sz="22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65" dirty="0">
                <a:solidFill>
                  <a:srgbClr val="97323A"/>
                </a:solidFill>
                <a:latin typeface="Arial MT"/>
                <a:cs typeface="Arial MT"/>
              </a:rPr>
              <a:t>--</a:t>
            </a:r>
            <a:r>
              <a:rPr sz="2200" spc="-25" dirty="0">
                <a:solidFill>
                  <a:srgbClr val="97323A"/>
                </a:solidFill>
                <a:latin typeface="Arial MT"/>
                <a:cs typeface="Arial MT"/>
              </a:rPr>
              <a:t>hard</a:t>
            </a:r>
            <a:r>
              <a:rPr sz="22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55" dirty="0">
                <a:solidFill>
                  <a:srgbClr val="97323A"/>
                </a:solidFill>
                <a:latin typeface="Arial MT"/>
                <a:cs typeface="Arial MT"/>
              </a:rPr>
              <a:t>&lt;commit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480" dirty="0">
                <a:solidFill>
                  <a:srgbClr val="97323A"/>
                </a:solidFill>
                <a:latin typeface="Arial MT"/>
                <a:cs typeface="Arial MT"/>
              </a:rPr>
              <a:t>/</a:t>
            </a:r>
            <a:r>
              <a:rPr sz="22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80" dirty="0">
                <a:solidFill>
                  <a:srgbClr val="97323A"/>
                </a:solidFill>
                <a:latin typeface="Arial MT"/>
                <a:cs typeface="Arial MT"/>
              </a:rPr>
              <a:t>pointer</a:t>
            </a:r>
            <a:r>
              <a:rPr sz="22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2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commit&gt;</a:t>
            </a:r>
            <a:endParaRPr sz="22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10"/>
              </a:spcBef>
              <a:buSzPct val="60000"/>
              <a:buFont typeface="Wingdings"/>
              <a:buChar char=""/>
              <a:tabLst>
                <a:tab pos="332105" algn="l"/>
              </a:tabLst>
            </a:pPr>
            <a:r>
              <a:rPr sz="2500" spc="-280" dirty="0">
                <a:solidFill>
                  <a:srgbClr val="97323A"/>
                </a:solidFill>
                <a:latin typeface="Arial MT"/>
                <a:cs typeface="Arial MT"/>
              </a:rPr>
              <a:t>Reset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proceeds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3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steps:</a:t>
            </a:r>
            <a:endParaRPr sz="2500">
              <a:latin typeface="Arial MT"/>
              <a:cs typeface="Arial MT"/>
            </a:endParaRPr>
          </a:p>
          <a:p>
            <a:pPr marL="824865" lvl="1" indent="-456565">
              <a:lnSpc>
                <a:spcPct val="100000"/>
              </a:lnSpc>
              <a:spcBef>
                <a:spcPts val="550"/>
              </a:spcBef>
              <a:buClr>
                <a:srgbClr val="676767"/>
              </a:buClr>
              <a:buSzPct val="68181"/>
              <a:buAutoNum type="arabicPeriod"/>
              <a:tabLst>
                <a:tab pos="824865" algn="l"/>
              </a:tabLst>
            </a:pPr>
            <a:r>
              <a:rPr sz="2200" spc="-155" dirty="0">
                <a:solidFill>
                  <a:srgbClr val="97323A"/>
                </a:solidFill>
                <a:latin typeface="Arial MT"/>
                <a:cs typeface="Arial MT"/>
              </a:rPr>
              <a:t>Move</a:t>
            </a:r>
            <a:r>
              <a:rPr sz="22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290" dirty="0">
                <a:solidFill>
                  <a:srgbClr val="97323A"/>
                </a:solidFill>
                <a:latin typeface="Arial MT"/>
                <a:cs typeface="Arial MT"/>
              </a:rPr>
              <a:t>HEAD</a:t>
            </a:r>
            <a:r>
              <a:rPr sz="22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pointer</a:t>
            </a:r>
            <a:endParaRPr sz="2200">
              <a:latin typeface="Arial MT"/>
              <a:cs typeface="Arial MT"/>
            </a:endParaRPr>
          </a:p>
          <a:p>
            <a:pPr marL="824865" lvl="1" indent="-456565">
              <a:lnSpc>
                <a:spcPct val="100000"/>
              </a:lnSpc>
              <a:spcBef>
                <a:spcPts val="560"/>
              </a:spcBef>
              <a:buClr>
                <a:srgbClr val="676767"/>
              </a:buClr>
              <a:buSzPct val="68181"/>
              <a:buAutoNum type="arabicPeriod"/>
              <a:tabLst>
                <a:tab pos="824865" algn="l"/>
              </a:tabLst>
            </a:pPr>
            <a:r>
              <a:rPr sz="2200" spc="-70" dirty="0">
                <a:solidFill>
                  <a:srgbClr val="97323A"/>
                </a:solidFill>
                <a:latin typeface="Arial MT"/>
                <a:cs typeface="Arial MT"/>
              </a:rPr>
              <a:t>Update</a:t>
            </a:r>
            <a:r>
              <a:rPr sz="2200" spc="-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55" dirty="0">
                <a:solidFill>
                  <a:srgbClr val="97323A"/>
                </a:solidFill>
                <a:latin typeface="Arial MT"/>
                <a:cs typeface="Arial MT"/>
              </a:rPr>
              <a:t>index/staging</a:t>
            </a:r>
            <a:r>
              <a:rPr sz="2200" spc="-1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area</a:t>
            </a:r>
            <a:r>
              <a:rPr sz="22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2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90" dirty="0">
                <a:solidFill>
                  <a:srgbClr val="97323A"/>
                </a:solidFill>
                <a:latin typeface="Arial MT"/>
                <a:cs typeface="Arial MT"/>
              </a:rPr>
              <a:t>new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95" dirty="0">
                <a:solidFill>
                  <a:srgbClr val="97323A"/>
                </a:solidFill>
                <a:latin typeface="Arial MT"/>
                <a:cs typeface="Arial MT"/>
              </a:rPr>
              <a:t>contents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310" dirty="0">
                <a:solidFill>
                  <a:srgbClr val="97323A"/>
                </a:solidFill>
                <a:latin typeface="Arial MT"/>
                <a:cs typeface="Arial MT"/>
              </a:rPr>
              <a:t>HEAD</a:t>
            </a:r>
            <a:endParaRPr sz="2200">
              <a:latin typeface="Arial MT"/>
              <a:cs typeface="Arial MT"/>
            </a:endParaRPr>
          </a:p>
          <a:p>
            <a:pPr marL="824865" lvl="1" indent="-456565">
              <a:lnSpc>
                <a:spcPct val="100000"/>
              </a:lnSpc>
              <a:spcBef>
                <a:spcPts val="560"/>
              </a:spcBef>
              <a:buClr>
                <a:srgbClr val="676767"/>
              </a:buClr>
              <a:buSzPct val="68181"/>
              <a:buAutoNum type="arabicPeriod"/>
              <a:tabLst>
                <a:tab pos="824865" algn="l"/>
              </a:tabLst>
            </a:pPr>
            <a:r>
              <a:rPr sz="2200" spc="-70" dirty="0">
                <a:solidFill>
                  <a:srgbClr val="97323A"/>
                </a:solidFill>
                <a:latin typeface="Arial MT"/>
                <a:cs typeface="Arial MT"/>
              </a:rPr>
              <a:t>Update</a:t>
            </a:r>
            <a:r>
              <a:rPr sz="22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0" dirty="0">
                <a:solidFill>
                  <a:srgbClr val="97323A"/>
                </a:solidFill>
                <a:latin typeface="Arial MT"/>
                <a:cs typeface="Arial MT"/>
              </a:rPr>
              <a:t>working</a:t>
            </a:r>
            <a:r>
              <a:rPr sz="22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directory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</a:t>
            </a:r>
            <a:r>
              <a:rPr spc="-210" dirty="0"/>
              <a:t> </a:t>
            </a:r>
            <a:r>
              <a:rPr spc="-370" dirty="0"/>
              <a:t>steps</a:t>
            </a:r>
            <a:r>
              <a:rPr spc="-10" dirty="0"/>
              <a:t> </a:t>
            </a:r>
            <a:r>
              <a:rPr dirty="0"/>
              <a:t>to</a:t>
            </a:r>
            <a:r>
              <a:rPr spc="-110" dirty="0"/>
              <a:t> </a:t>
            </a:r>
            <a:r>
              <a:rPr spc="-265" dirty="0"/>
              <a:t>reset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487" y="1551939"/>
            <a:ext cx="7739380" cy="38735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AutoNum type="arabicPeriod"/>
              <a:tabLst>
                <a:tab pos="469265" algn="l"/>
              </a:tabLst>
            </a:pPr>
            <a:r>
              <a:rPr sz="2800" spc="-195" dirty="0">
                <a:solidFill>
                  <a:srgbClr val="97323A"/>
                </a:solidFill>
                <a:latin typeface="Arial MT"/>
                <a:cs typeface="Arial MT"/>
              </a:rPr>
              <a:t>Move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70" dirty="0">
                <a:solidFill>
                  <a:srgbClr val="97323A"/>
                </a:solidFill>
                <a:latin typeface="Arial MT"/>
                <a:cs typeface="Arial MT"/>
              </a:rPr>
              <a:t>HEAD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pointer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5" dirty="0">
                <a:solidFill>
                  <a:srgbClr val="97323A"/>
                </a:solidFill>
                <a:latin typeface="Arial MT"/>
                <a:cs typeface="Arial MT"/>
              </a:rPr>
              <a:t>soft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97323A"/>
                </a:solidFill>
                <a:latin typeface="Arial MT"/>
                <a:cs typeface="Arial MT"/>
              </a:rPr>
              <a:t>stops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here.</a:t>
            </a:r>
            <a:endParaRPr sz="2800">
              <a:latin typeface="Arial MT"/>
              <a:cs typeface="Arial MT"/>
            </a:endParaRPr>
          </a:p>
          <a:p>
            <a:pPr marL="469900" marR="5080" indent="-457200">
              <a:lnSpc>
                <a:spcPct val="101200"/>
              </a:lnSpc>
              <a:spcBef>
                <a:spcPts val="600"/>
              </a:spcBef>
              <a:buSzPct val="58928"/>
              <a:buAutoNum type="arabicPeriod"/>
              <a:tabLst>
                <a:tab pos="469900" algn="l"/>
              </a:tabLst>
            </a:pPr>
            <a:r>
              <a:rPr sz="2800" spc="-90" dirty="0">
                <a:solidFill>
                  <a:srgbClr val="97323A"/>
                </a:solidFill>
                <a:latin typeface="Arial MT"/>
                <a:cs typeface="Arial MT"/>
              </a:rPr>
              <a:t>Update</a:t>
            </a:r>
            <a:r>
              <a:rPr sz="2800" spc="-10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index/staging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area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45" dirty="0">
                <a:solidFill>
                  <a:srgbClr val="97323A"/>
                </a:solidFill>
                <a:latin typeface="Arial MT"/>
                <a:cs typeface="Arial MT"/>
              </a:rPr>
              <a:t>new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97323A"/>
                </a:solidFill>
                <a:latin typeface="Arial MT"/>
                <a:cs typeface="Arial MT"/>
              </a:rPr>
              <a:t>contents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70" dirty="0">
                <a:solidFill>
                  <a:srgbClr val="97323A"/>
                </a:solidFill>
                <a:latin typeface="Arial MT"/>
                <a:cs typeface="Arial MT"/>
              </a:rPr>
              <a:t>HEAD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45" dirty="0">
                <a:solidFill>
                  <a:srgbClr val="97323A"/>
                </a:solidFill>
                <a:latin typeface="Arial MT"/>
                <a:cs typeface="Arial MT"/>
              </a:rPr>
              <a:t>mixed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97323A"/>
                </a:solidFill>
                <a:latin typeface="Arial MT"/>
                <a:cs typeface="Arial MT"/>
              </a:rPr>
              <a:t>stops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here.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40"/>
              </a:spcBef>
              <a:buSzPct val="58928"/>
              <a:buAutoNum type="arabicPeriod"/>
              <a:tabLst>
                <a:tab pos="469265" algn="l"/>
              </a:tabLst>
            </a:pPr>
            <a:r>
              <a:rPr sz="2800" spc="-90" dirty="0">
                <a:solidFill>
                  <a:srgbClr val="97323A"/>
                </a:solidFill>
                <a:latin typeface="Arial MT"/>
                <a:cs typeface="Arial MT"/>
              </a:rPr>
              <a:t>Update</a:t>
            </a:r>
            <a:r>
              <a:rPr sz="2800" spc="-10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working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directory</a:t>
            </a:r>
            <a:r>
              <a:rPr sz="2800" spc="-1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hard</a:t>
            </a:r>
            <a:r>
              <a:rPr sz="28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40" dirty="0">
                <a:solidFill>
                  <a:srgbClr val="97323A"/>
                </a:solidFill>
                <a:latin typeface="Arial MT"/>
                <a:cs typeface="Arial MT"/>
              </a:rPr>
              <a:t>stops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here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Arial MT"/>
              <a:cs typeface="Arial MT"/>
            </a:endParaRPr>
          </a:p>
          <a:p>
            <a:pPr marL="12700" marR="114300" algn="just">
              <a:lnSpc>
                <a:spcPct val="99700"/>
              </a:lnSpc>
            </a:pPr>
            <a:r>
              <a:rPr sz="2800" b="1" spc="-220" dirty="0">
                <a:solidFill>
                  <a:srgbClr val="97323A"/>
                </a:solidFill>
                <a:latin typeface="Arial"/>
                <a:cs typeface="Arial"/>
              </a:rPr>
              <a:t>Note:</a:t>
            </a:r>
            <a:r>
              <a:rPr sz="2800" b="1" spc="1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70" dirty="0">
                <a:solidFill>
                  <a:srgbClr val="97323A"/>
                </a:solidFill>
                <a:latin typeface="Arial"/>
                <a:cs typeface="Arial"/>
              </a:rPr>
              <a:t>reset</a:t>
            </a:r>
            <a:r>
              <a:rPr sz="2800" b="1" spc="7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97323A"/>
                </a:solidFill>
                <a:latin typeface="Arial"/>
                <a:cs typeface="Arial"/>
              </a:rPr>
              <a:t>--</a:t>
            </a:r>
            <a:r>
              <a:rPr sz="2800" b="1" spc="-190" dirty="0">
                <a:solidFill>
                  <a:srgbClr val="97323A"/>
                </a:solidFill>
                <a:latin typeface="Arial"/>
                <a:cs typeface="Arial"/>
              </a:rPr>
              <a:t>hard</a:t>
            </a:r>
            <a:r>
              <a:rPr sz="2800" b="1" spc="4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97323A"/>
                </a:solidFill>
                <a:latin typeface="Arial"/>
                <a:cs typeface="Arial"/>
              </a:rPr>
              <a:t>overwrites</a:t>
            </a:r>
            <a:r>
              <a:rPr sz="2800" b="1" spc="5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75" dirty="0">
                <a:solidFill>
                  <a:srgbClr val="97323A"/>
                </a:solidFill>
                <a:latin typeface="Arial"/>
                <a:cs typeface="Arial"/>
              </a:rPr>
              <a:t>the</a:t>
            </a:r>
            <a:r>
              <a:rPr sz="2800" b="1" spc="8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75" dirty="0">
                <a:solidFill>
                  <a:srgbClr val="97323A"/>
                </a:solidFill>
                <a:latin typeface="Arial"/>
                <a:cs typeface="Arial"/>
              </a:rPr>
              <a:t>working</a:t>
            </a:r>
            <a:r>
              <a:rPr sz="2800" b="1" spc="6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35" dirty="0">
                <a:solidFill>
                  <a:srgbClr val="97323A"/>
                </a:solidFill>
                <a:latin typeface="Arial"/>
                <a:cs typeface="Arial"/>
              </a:rPr>
              <a:t>directory. </a:t>
            </a:r>
            <a:r>
              <a:rPr sz="2800" b="1" spc="-305" dirty="0">
                <a:solidFill>
                  <a:srgbClr val="97323A"/>
                </a:solidFill>
                <a:latin typeface="Arial"/>
                <a:cs typeface="Arial"/>
              </a:rPr>
              <a:t>This</a:t>
            </a:r>
            <a:r>
              <a:rPr sz="2800" b="1" spc="11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97323A"/>
                </a:solidFill>
                <a:latin typeface="Arial"/>
                <a:cs typeface="Arial"/>
              </a:rPr>
              <a:t>is</a:t>
            </a:r>
            <a:r>
              <a:rPr sz="2800" b="1" spc="8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25" dirty="0">
                <a:solidFill>
                  <a:srgbClr val="97323A"/>
                </a:solidFill>
                <a:latin typeface="Arial"/>
                <a:cs typeface="Arial"/>
              </a:rPr>
              <a:t>another</a:t>
            </a:r>
            <a:r>
              <a:rPr sz="2800" b="1" spc="3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97323A"/>
                </a:solidFill>
                <a:latin typeface="Arial"/>
                <a:cs typeface="Arial"/>
              </a:rPr>
              <a:t>command</a:t>
            </a:r>
            <a:r>
              <a:rPr sz="2800" b="1" spc="9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90" dirty="0">
                <a:solidFill>
                  <a:srgbClr val="97323A"/>
                </a:solidFill>
                <a:latin typeface="Arial"/>
                <a:cs typeface="Arial"/>
              </a:rPr>
              <a:t>that</a:t>
            </a:r>
            <a:r>
              <a:rPr sz="2800" b="1" spc="4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310" dirty="0">
                <a:solidFill>
                  <a:srgbClr val="97323A"/>
                </a:solidFill>
                <a:latin typeface="Arial"/>
                <a:cs typeface="Arial"/>
              </a:rPr>
              <a:t>can</a:t>
            </a:r>
            <a:r>
              <a:rPr sz="2800" b="1" spc="114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97323A"/>
                </a:solidFill>
                <a:latin typeface="Arial"/>
                <a:cs typeface="Arial"/>
              </a:rPr>
              <a:t>potentially</a:t>
            </a:r>
            <a:r>
              <a:rPr sz="2800" b="1" spc="8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90" dirty="0">
                <a:solidFill>
                  <a:srgbClr val="97323A"/>
                </a:solidFill>
                <a:latin typeface="Arial"/>
                <a:cs typeface="Arial"/>
              </a:rPr>
              <a:t>cause </a:t>
            </a:r>
            <a:r>
              <a:rPr sz="2800" b="1" spc="-265" dirty="0">
                <a:solidFill>
                  <a:srgbClr val="97323A"/>
                </a:solidFill>
                <a:latin typeface="Arial"/>
                <a:cs typeface="Arial"/>
              </a:rPr>
              <a:t>loss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97323A"/>
                </a:solidFill>
                <a:latin typeface="Arial"/>
                <a:cs typeface="Arial"/>
              </a:rPr>
              <a:t>of</a:t>
            </a:r>
            <a:r>
              <a:rPr sz="2800" b="1" spc="-13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data!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8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523999"/>
              <a:ext cx="9144000" cy="1143000"/>
            </a:xfrm>
            <a:custGeom>
              <a:avLst/>
              <a:gdLst/>
              <a:ahLst/>
              <a:cxnLst/>
              <a:rect l="l" t="t" r="r" b="b"/>
              <a:pathLst>
                <a:path w="9144000" h="1143000">
                  <a:moveTo>
                    <a:pt x="9143998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9143998" y="1142999"/>
                  </a:lnTo>
                  <a:lnTo>
                    <a:pt x="9143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00199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1295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295400" y="9906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9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339" y="2694939"/>
            <a:ext cx="4265295" cy="25908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Creating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repo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0" dirty="0">
                <a:solidFill>
                  <a:srgbClr val="97323A"/>
                </a:solidFill>
                <a:latin typeface="Arial MT"/>
                <a:cs typeface="Arial MT"/>
              </a:rPr>
              <a:t>on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Github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25" dirty="0">
                <a:solidFill>
                  <a:srgbClr val="97323A"/>
                </a:solidFill>
                <a:latin typeface="Arial MT"/>
                <a:cs typeface="Arial MT"/>
              </a:rPr>
              <a:t>Remotes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235" dirty="0">
                <a:solidFill>
                  <a:srgbClr val="97323A"/>
                </a:solidFill>
                <a:latin typeface="Arial MT"/>
                <a:cs typeface="Arial MT"/>
              </a:rPr>
              <a:t>Remote-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tracking</a:t>
            </a:r>
            <a:r>
              <a:rPr sz="2800" spc="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65" dirty="0">
                <a:solidFill>
                  <a:srgbClr val="97323A"/>
                </a:solidFill>
                <a:latin typeface="Arial MT"/>
                <a:cs typeface="Arial MT"/>
              </a:rPr>
              <a:t>Push,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20" dirty="0">
                <a:solidFill>
                  <a:srgbClr val="97323A"/>
                </a:solidFill>
                <a:latin typeface="Arial MT"/>
                <a:cs typeface="Arial MT"/>
              </a:rPr>
              <a:t>fetch,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pull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4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clone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80" dirty="0">
                <a:solidFill>
                  <a:srgbClr val="97323A"/>
                </a:solidFill>
                <a:latin typeface="Arial MT"/>
                <a:cs typeface="Arial MT"/>
              </a:rPr>
              <a:t>command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1600199"/>
            <a:ext cx="7772400" cy="990600"/>
          </a:xfrm>
          <a:prstGeom prst="rect">
            <a:avLst/>
          </a:prstGeom>
          <a:solidFill>
            <a:srgbClr val="7A7A7A"/>
          </a:solidFill>
        </p:spPr>
        <p:txBody>
          <a:bodyPr vert="horz" wrap="square" lIns="0" tIns="2209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40"/>
              </a:spcBef>
            </a:pPr>
            <a:r>
              <a:rPr sz="3600" spc="-430" dirty="0">
                <a:solidFill>
                  <a:srgbClr val="FFFFFF"/>
                </a:solidFill>
              </a:rPr>
              <a:t>Use</a:t>
            </a:r>
            <a:r>
              <a:rPr sz="3600" spc="40" dirty="0">
                <a:solidFill>
                  <a:srgbClr val="FFFFFF"/>
                </a:solidFill>
              </a:rPr>
              <a:t> </a:t>
            </a:r>
            <a:r>
              <a:rPr sz="3600" spc="-325" dirty="0">
                <a:solidFill>
                  <a:srgbClr val="FFFFFF"/>
                </a:solidFill>
              </a:rPr>
              <a:t>case</a:t>
            </a:r>
            <a:r>
              <a:rPr sz="3600" spc="4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#3:</a:t>
            </a:r>
            <a:r>
              <a:rPr sz="3600" spc="45" dirty="0">
                <a:solidFill>
                  <a:srgbClr val="FFFFFF"/>
                </a:solidFill>
              </a:rPr>
              <a:t> </a:t>
            </a:r>
            <a:r>
              <a:rPr sz="3600" spc="-45" dirty="0">
                <a:solidFill>
                  <a:srgbClr val="FFFFFF"/>
                </a:solidFill>
              </a:rPr>
              <a:t>collaboration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Key</a:t>
            </a:r>
            <a:r>
              <a:rPr dirty="0"/>
              <a:t> </a:t>
            </a:r>
            <a:r>
              <a:rPr spc="-360" dirty="0"/>
              <a:t>improvements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057297"/>
            <a:ext cx="7626350" cy="324040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6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b="1" i="1" spc="-310" dirty="0">
                <a:solidFill>
                  <a:srgbClr val="A9454A"/>
                </a:solidFill>
                <a:latin typeface="Arial"/>
                <a:cs typeface="Arial"/>
              </a:rPr>
              <a:t>distributed</a:t>
            </a:r>
            <a:r>
              <a:rPr sz="2800" b="1" i="1" spc="5" dirty="0">
                <a:solidFill>
                  <a:srgbClr val="A9454A"/>
                </a:solidFill>
                <a:latin typeface="Arial"/>
                <a:cs typeface="Arial"/>
              </a:rPr>
              <a:t> </a:t>
            </a:r>
            <a:r>
              <a:rPr sz="2800" spc="-210" dirty="0">
                <a:solidFill>
                  <a:srgbClr val="97323A"/>
                </a:solidFill>
                <a:latin typeface="Arial MT"/>
                <a:cs typeface="Arial MT"/>
              </a:rPr>
              <a:t>version</a:t>
            </a:r>
            <a:r>
              <a:rPr sz="28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60" dirty="0">
                <a:solidFill>
                  <a:srgbClr val="97323A"/>
                </a:solidFill>
                <a:latin typeface="Arial MT"/>
                <a:cs typeface="Arial MT"/>
              </a:rPr>
              <a:t>control</a:t>
            </a:r>
            <a:r>
              <a:rPr sz="28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80" dirty="0">
                <a:solidFill>
                  <a:srgbClr val="97323A"/>
                </a:solidFill>
                <a:latin typeface="Arial MT"/>
                <a:cs typeface="Arial MT"/>
              </a:rPr>
              <a:t>system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9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14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10" dirty="0">
                <a:solidFill>
                  <a:srgbClr val="97323A"/>
                </a:solidFill>
                <a:latin typeface="Arial MT"/>
                <a:cs typeface="Arial MT"/>
              </a:rPr>
              <a:t>Everyone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15" dirty="0">
                <a:solidFill>
                  <a:srgbClr val="97323A"/>
                </a:solidFill>
                <a:latin typeface="Arial MT"/>
                <a:cs typeface="Arial MT"/>
              </a:rPr>
              <a:t>can</a:t>
            </a:r>
            <a:r>
              <a:rPr sz="25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95" dirty="0">
                <a:solidFill>
                  <a:srgbClr val="97323A"/>
                </a:solidFill>
                <a:latin typeface="Arial MT"/>
                <a:cs typeface="Arial MT"/>
              </a:rPr>
              <a:t>act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25" dirty="0">
                <a:solidFill>
                  <a:srgbClr val="97323A"/>
                </a:solidFill>
                <a:latin typeface="Arial MT"/>
                <a:cs typeface="Arial MT"/>
              </a:rPr>
              <a:t>as</a:t>
            </a:r>
            <a:r>
              <a:rPr sz="25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5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“server”</a:t>
            </a:r>
            <a:endParaRPr sz="2500">
              <a:latin typeface="Arial MT"/>
              <a:cs typeface="Arial MT"/>
            </a:endParaRPr>
          </a:p>
          <a:p>
            <a:pPr marL="647700" marR="5080" indent="-279400">
              <a:lnSpc>
                <a:spcPct val="101699"/>
              </a:lnSpc>
              <a:spcBef>
                <a:spcPts val="45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0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10" dirty="0">
                <a:solidFill>
                  <a:srgbClr val="97323A"/>
                </a:solidFill>
                <a:latin typeface="Arial MT"/>
                <a:cs typeface="Arial MT"/>
              </a:rPr>
              <a:t>Everyone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mirrors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0" dirty="0">
                <a:solidFill>
                  <a:srgbClr val="97323A"/>
                </a:solidFill>
                <a:latin typeface="Arial MT"/>
                <a:cs typeface="Arial MT"/>
              </a:rPr>
              <a:t>entire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95" dirty="0">
                <a:solidFill>
                  <a:srgbClr val="97323A"/>
                </a:solidFill>
                <a:latin typeface="Arial MT"/>
                <a:cs typeface="Arial MT"/>
              </a:rPr>
              <a:t>repository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35" dirty="0">
                <a:solidFill>
                  <a:srgbClr val="97323A"/>
                </a:solidFill>
                <a:latin typeface="Arial MT"/>
                <a:cs typeface="Arial MT"/>
              </a:rPr>
              <a:t>instead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500" spc="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5" dirty="0">
                <a:solidFill>
                  <a:srgbClr val="97323A"/>
                </a:solidFill>
                <a:latin typeface="Arial MT"/>
                <a:cs typeface="Arial MT"/>
              </a:rPr>
              <a:t>simply </a:t>
            </a:r>
            <a:r>
              <a:rPr sz="2500" spc="-175" dirty="0">
                <a:solidFill>
                  <a:srgbClr val="97323A"/>
                </a:solidFill>
                <a:latin typeface="Arial MT"/>
                <a:cs typeface="Arial MT"/>
              </a:rPr>
              <a:t>checking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out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95" dirty="0">
                <a:solidFill>
                  <a:srgbClr val="97323A"/>
                </a:solidFill>
                <a:latin typeface="Arial MT"/>
                <a:cs typeface="Arial MT"/>
              </a:rPr>
              <a:t>latest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80" dirty="0">
                <a:solidFill>
                  <a:srgbClr val="97323A"/>
                </a:solidFill>
                <a:latin typeface="Arial MT"/>
                <a:cs typeface="Arial MT"/>
              </a:rPr>
              <a:t>version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500" spc="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code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5" dirty="0">
                <a:solidFill>
                  <a:srgbClr val="97323A"/>
                </a:solidFill>
                <a:latin typeface="Arial MT"/>
                <a:cs typeface="Arial MT"/>
              </a:rPr>
              <a:t>(unlike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90" dirty="0">
                <a:solidFill>
                  <a:srgbClr val="97323A"/>
                </a:solidFill>
                <a:latin typeface="Arial MT"/>
                <a:cs typeface="Arial MT"/>
              </a:rPr>
              <a:t>svn)</a:t>
            </a:r>
            <a:endParaRPr sz="2500">
              <a:latin typeface="Arial MT"/>
              <a:cs typeface="Arial MT"/>
            </a:endParaRPr>
          </a:p>
          <a:p>
            <a:pPr marL="430530" indent="-417830">
              <a:lnSpc>
                <a:spcPct val="100000"/>
              </a:lnSpc>
              <a:spcBef>
                <a:spcPts val="700"/>
              </a:spcBef>
              <a:buSzPct val="58928"/>
              <a:buFont typeface="Wingdings"/>
              <a:buChar char=""/>
              <a:tabLst>
                <a:tab pos="430530" algn="l"/>
              </a:tabLst>
            </a:pPr>
            <a:r>
              <a:rPr sz="2800" spc="-165" dirty="0">
                <a:solidFill>
                  <a:srgbClr val="97323A"/>
                </a:solidFill>
                <a:latin typeface="Arial MT"/>
                <a:cs typeface="Arial MT"/>
              </a:rPr>
              <a:t>Many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local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operations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3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Cheap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0" dirty="0">
                <a:solidFill>
                  <a:srgbClr val="97323A"/>
                </a:solidFill>
                <a:latin typeface="Arial MT"/>
                <a:cs typeface="Arial MT"/>
              </a:rPr>
              <a:t>create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15" dirty="0">
                <a:solidFill>
                  <a:srgbClr val="97323A"/>
                </a:solidFill>
                <a:latin typeface="Arial MT"/>
                <a:cs typeface="Arial MT"/>
              </a:rPr>
              <a:t>new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90" dirty="0">
                <a:solidFill>
                  <a:srgbClr val="97323A"/>
                </a:solidFill>
                <a:latin typeface="Arial MT"/>
                <a:cs typeface="Arial MT"/>
              </a:rPr>
              <a:t>branches,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85" dirty="0">
                <a:solidFill>
                  <a:srgbClr val="97323A"/>
                </a:solidFill>
                <a:latin typeface="Arial MT"/>
                <a:cs typeface="Arial MT"/>
              </a:rPr>
              <a:t>merge,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etc.</a:t>
            </a:r>
            <a:endParaRPr sz="25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7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140" dirty="0">
                <a:solidFill>
                  <a:srgbClr val="97323A"/>
                </a:solidFill>
                <a:latin typeface="Arial MT"/>
                <a:cs typeface="Arial MT"/>
              </a:rPr>
              <a:t>Speed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10" dirty="0">
                <a:solidFill>
                  <a:srgbClr val="97323A"/>
                </a:solidFill>
                <a:latin typeface="Arial MT"/>
                <a:cs typeface="Arial MT"/>
              </a:rPr>
              <a:t>increases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25" dirty="0">
                <a:solidFill>
                  <a:srgbClr val="97323A"/>
                </a:solidFill>
                <a:latin typeface="Arial MT"/>
                <a:cs typeface="Arial MT"/>
              </a:rPr>
              <a:t>over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0" dirty="0">
                <a:solidFill>
                  <a:srgbClr val="97323A"/>
                </a:solidFill>
                <a:latin typeface="Arial MT"/>
                <a:cs typeface="Arial MT"/>
              </a:rPr>
              <a:t>non-</a:t>
            </a:r>
            <a:r>
              <a:rPr sz="2500" spc="-100" dirty="0">
                <a:solidFill>
                  <a:srgbClr val="97323A"/>
                </a:solidFill>
                <a:latin typeface="Arial MT"/>
                <a:cs typeface="Arial MT"/>
              </a:rPr>
              <a:t>distributed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65" dirty="0">
                <a:solidFill>
                  <a:srgbClr val="97323A"/>
                </a:solidFill>
                <a:latin typeface="Arial MT"/>
                <a:cs typeface="Arial MT"/>
              </a:rPr>
              <a:t>systems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75" dirty="0">
                <a:solidFill>
                  <a:srgbClr val="97323A"/>
                </a:solidFill>
                <a:latin typeface="Arial MT"/>
                <a:cs typeface="Arial MT"/>
              </a:rPr>
              <a:t>like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325" dirty="0">
                <a:solidFill>
                  <a:srgbClr val="97323A"/>
                </a:solidFill>
                <a:latin typeface="Arial MT"/>
                <a:cs typeface="Arial MT"/>
              </a:rPr>
              <a:t>svn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Remotes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33219"/>
            <a:ext cx="7662545" cy="338582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0200" marR="266065" indent="-317500">
              <a:lnSpc>
                <a:spcPts val="3300"/>
              </a:lnSpc>
              <a:spcBef>
                <a:spcPts val="26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target</a:t>
            </a:r>
            <a:r>
              <a:rPr sz="2800" spc="-1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5" dirty="0">
                <a:solidFill>
                  <a:srgbClr val="97323A"/>
                </a:solidFill>
                <a:latin typeface="Arial MT"/>
                <a:cs typeface="Arial MT"/>
              </a:rPr>
              <a:t>computer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that</a:t>
            </a:r>
            <a:r>
              <a:rPr sz="2800" spc="-1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85" dirty="0">
                <a:solidFill>
                  <a:srgbClr val="97323A"/>
                </a:solidFill>
                <a:latin typeface="Arial MT"/>
                <a:cs typeface="Arial MT"/>
              </a:rPr>
              <a:t>has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repos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that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97323A"/>
                </a:solidFill>
                <a:latin typeface="Arial MT"/>
                <a:cs typeface="Arial MT"/>
              </a:rPr>
              <a:t>you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45" dirty="0">
                <a:solidFill>
                  <a:srgbClr val="97323A"/>
                </a:solidFill>
                <a:latin typeface="Arial MT"/>
                <a:cs typeface="Arial MT"/>
              </a:rPr>
              <a:t>can </a:t>
            </a:r>
            <a:r>
              <a:rPr sz="2800" spc="-320" dirty="0">
                <a:solidFill>
                  <a:srgbClr val="97323A"/>
                </a:solidFill>
                <a:latin typeface="Arial MT"/>
                <a:cs typeface="Arial MT"/>
              </a:rPr>
              <a:t>access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-5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Via</a:t>
            </a:r>
            <a:r>
              <a:rPr sz="25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5" dirty="0">
                <a:solidFill>
                  <a:srgbClr val="97323A"/>
                </a:solidFill>
                <a:latin typeface="Arial MT"/>
                <a:cs typeface="Arial MT"/>
              </a:rPr>
              <a:t>http(s),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335" dirty="0">
                <a:solidFill>
                  <a:srgbClr val="97323A"/>
                </a:solidFill>
                <a:latin typeface="Arial MT"/>
                <a:cs typeface="Arial MT"/>
              </a:rPr>
              <a:t>ssh,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or</a:t>
            </a:r>
            <a:r>
              <a:rPr sz="25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5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protocols</a:t>
            </a:r>
            <a:endParaRPr sz="25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65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97323A"/>
                </a:solidFill>
                <a:latin typeface="Arial"/>
                <a:cs typeface="Arial"/>
              </a:rPr>
              <a:t>remote</a:t>
            </a:r>
            <a:r>
              <a:rPr sz="2800" b="1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97323A"/>
                </a:solidFill>
                <a:latin typeface="Arial"/>
                <a:cs typeface="Arial"/>
              </a:rPr>
              <a:t>add</a:t>
            </a:r>
            <a:r>
              <a:rPr sz="2800" b="1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97323A"/>
                </a:solidFill>
                <a:latin typeface="Arial"/>
                <a:cs typeface="Arial"/>
              </a:rPr>
              <a:t>&lt;remotename&gt;</a:t>
            </a:r>
            <a:r>
              <a:rPr sz="2800" b="1" spc="-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97323A"/>
                </a:solidFill>
                <a:latin typeface="Arial"/>
                <a:cs typeface="Arial"/>
              </a:rPr>
              <a:t>&lt;remoteaddress&gt;</a:t>
            </a:r>
            <a:endParaRPr sz="2800">
              <a:latin typeface="Arial"/>
              <a:cs typeface="Arial"/>
            </a:endParaRPr>
          </a:p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97323A"/>
                </a:solidFill>
                <a:latin typeface="Arial"/>
                <a:cs typeface="Arial"/>
              </a:rPr>
              <a:t>remote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97323A"/>
                </a:solidFill>
                <a:latin typeface="Arial"/>
                <a:cs typeface="Arial"/>
              </a:rPr>
              <a:t>–v</a:t>
            </a:r>
            <a:r>
              <a:rPr sz="2800" b="1" spc="-6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97323A"/>
                </a:solidFill>
                <a:latin typeface="Arial"/>
                <a:cs typeface="Arial"/>
              </a:rPr>
              <a:t>(view</a:t>
            </a:r>
            <a:r>
              <a:rPr sz="2800" b="1" spc="-4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85" dirty="0">
                <a:solidFill>
                  <a:srgbClr val="97323A"/>
                </a:solidFill>
                <a:latin typeface="Arial"/>
                <a:cs typeface="Arial"/>
              </a:rPr>
              <a:t>remotes)</a:t>
            </a:r>
            <a:endParaRPr sz="2800">
              <a:latin typeface="Arial"/>
              <a:cs typeface="Arial"/>
            </a:endParaRPr>
          </a:p>
          <a:p>
            <a:pPr marL="332105" indent="-31940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35" dirty="0">
                <a:solidFill>
                  <a:srgbClr val="97323A"/>
                </a:solidFill>
                <a:latin typeface="Arial"/>
                <a:cs typeface="Arial"/>
              </a:rPr>
              <a:t>remote</a:t>
            </a:r>
            <a:r>
              <a:rPr sz="2800" b="1" spc="-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29" dirty="0">
                <a:solidFill>
                  <a:srgbClr val="97323A"/>
                </a:solidFill>
                <a:latin typeface="Arial"/>
                <a:cs typeface="Arial"/>
              </a:rPr>
              <a:t>rm</a:t>
            </a:r>
            <a:r>
              <a:rPr sz="2800" b="1" spc="-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97323A"/>
                </a:solidFill>
                <a:latin typeface="Arial"/>
                <a:cs typeface="Arial"/>
              </a:rPr>
              <a:t>&lt;remotename&gt;</a:t>
            </a:r>
            <a:endParaRPr sz="2800">
              <a:latin typeface="Arial"/>
              <a:cs typeface="Arial"/>
            </a:endParaRPr>
          </a:p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Often,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with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35" dirty="0">
                <a:solidFill>
                  <a:srgbClr val="97323A"/>
                </a:solidFill>
                <a:latin typeface="Arial MT"/>
                <a:cs typeface="Arial MT"/>
              </a:rPr>
              <a:t>one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remote,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97323A"/>
                </a:solidFill>
                <a:latin typeface="Arial MT"/>
                <a:cs typeface="Arial MT"/>
              </a:rPr>
              <a:t>we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60" dirty="0">
                <a:solidFill>
                  <a:srgbClr val="97323A"/>
                </a:solidFill>
                <a:latin typeface="Arial MT"/>
                <a:cs typeface="Arial MT"/>
              </a:rPr>
              <a:t>name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it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“origin”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Authenticating</a:t>
            </a:r>
            <a:r>
              <a:rPr spc="-60" dirty="0"/>
              <a:t> </a:t>
            </a:r>
            <a:r>
              <a:rPr dirty="0"/>
              <a:t>to</a:t>
            </a:r>
            <a:r>
              <a:rPr spc="-250" dirty="0"/>
              <a:t> </a:t>
            </a:r>
            <a:r>
              <a:rPr spc="-155" dirty="0"/>
              <a:t>Github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062479"/>
            <a:ext cx="7969884" cy="19812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20"/>
              </a:spcBef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285" dirty="0">
                <a:solidFill>
                  <a:srgbClr val="97323A"/>
                </a:solidFill>
                <a:latin typeface="Arial MT"/>
                <a:cs typeface="Arial MT"/>
              </a:rPr>
              <a:t>Sometimes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75" dirty="0">
                <a:solidFill>
                  <a:srgbClr val="97323A"/>
                </a:solidFill>
                <a:latin typeface="Arial MT"/>
                <a:cs typeface="Arial MT"/>
              </a:rPr>
              <a:t>recommends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440" dirty="0">
                <a:solidFill>
                  <a:srgbClr val="97323A"/>
                </a:solidFill>
                <a:latin typeface="Arial MT"/>
                <a:cs typeface="Arial MT"/>
              </a:rPr>
              <a:t>HTTPS,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0" dirty="0">
                <a:solidFill>
                  <a:srgbClr val="97323A"/>
                </a:solidFill>
                <a:latin typeface="Arial MT"/>
                <a:cs typeface="Arial MT"/>
              </a:rPr>
              <a:t>but</a:t>
            </a:r>
            <a:r>
              <a:rPr sz="29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0" dirty="0">
                <a:solidFill>
                  <a:srgbClr val="97323A"/>
                </a:solidFill>
                <a:latin typeface="Arial MT"/>
                <a:cs typeface="Arial MT"/>
              </a:rPr>
              <a:t>often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459" dirty="0">
                <a:solidFill>
                  <a:srgbClr val="97323A"/>
                </a:solidFill>
                <a:latin typeface="Arial MT"/>
                <a:cs typeface="Arial MT"/>
              </a:rPr>
              <a:t>SSH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65" dirty="0">
                <a:solidFill>
                  <a:srgbClr val="97323A"/>
                </a:solidFill>
                <a:latin typeface="Arial MT"/>
                <a:cs typeface="Arial MT"/>
              </a:rPr>
              <a:t>easier</a:t>
            </a:r>
            <a:endParaRPr sz="2900">
              <a:latin typeface="Arial MT"/>
              <a:cs typeface="Arial MT"/>
            </a:endParaRPr>
          </a:p>
          <a:p>
            <a:pPr marL="330200" marR="581660" indent="-317500">
              <a:lnSpc>
                <a:spcPct val="100600"/>
              </a:lnSpc>
              <a:spcBef>
                <a:spcPts val="700"/>
              </a:spcBef>
              <a:buSzPct val="58620"/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	</a:t>
            </a:r>
            <a:r>
              <a:rPr sz="2900" spc="-130" dirty="0">
                <a:solidFill>
                  <a:srgbClr val="97323A"/>
                </a:solidFill>
                <a:latin typeface="Arial MT"/>
                <a:cs typeface="Arial MT"/>
              </a:rPr>
              <a:t>Need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25" dirty="0">
                <a:solidFill>
                  <a:srgbClr val="97323A"/>
                </a:solidFill>
                <a:latin typeface="Arial MT"/>
                <a:cs typeface="Arial MT"/>
              </a:rPr>
              <a:t>generate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keypair: </a:t>
            </a:r>
            <a:r>
              <a:rPr sz="2900" u="sng" spc="-95" dirty="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 MT"/>
                <a:cs typeface="Arial MT"/>
              </a:rPr>
              <a:t>https://help.github.com/articles/generating-</a:t>
            </a:r>
            <a:r>
              <a:rPr sz="2900" u="sng" spc="-310" dirty="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 MT"/>
                <a:cs typeface="Arial MT"/>
              </a:rPr>
              <a:t>ssh-</a:t>
            </a:r>
            <a:r>
              <a:rPr sz="2900" spc="-310" dirty="0">
                <a:solidFill>
                  <a:srgbClr val="F7B615"/>
                </a:solidFill>
                <a:latin typeface="Arial MT"/>
                <a:cs typeface="Arial MT"/>
              </a:rPr>
              <a:t> </a:t>
            </a:r>
            <a:r>
              <a:rPr sz="2900" u="sng" spc="-280" dirty="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 MT"/>
                <a:cs typeface="Arial MT"/>
              </a:rPr>
              <a:t>keys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Github</a:t>
            </a:r>
            <a:r>
              <a:rPr spc="-75" dirty="0"/>
              <a:t> </a:t>
            </a:r>
            <a:r>
              <a:rPr spc="-270" dirty="0"/>
              <a:t>–</a:t>
            </a:r>
            <a:r>
              <a:rPr spc="-35" dirty="0"/>
              <a:t> </a:t>
            </a:r>
            <a:r>
              <a:rPr spc="-695" dirty="0"/>
              <a:t>SSH</a:t>
            </a:r>
            <a:r>
              <a:rPr spc="-10" dirty="0"/>
              <a:t> </a:t>
            </a:r>
            <a:r>
              <a:rPr spc="-415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54479"/>
            <a:ext cx="7698740" cy="29718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20"/>
              </a:spcBef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175" dirty="0">
                <a:solidFill>
                  <a:srgbClr val="97323A"/>
                </a:solidFill>
                <a:latin typeface="Arial MT"/>
                <a:cs typeface="Arial MT"/>
              </a:rPr>
              <a:t>cd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90" dirty="0">
                <a:solidFill>
                  <a:srgbClr val="97323A"/>
                </a:solidFill>
                <a:latin typeface="Arial MT"/>
                <a:cs typeface="Arial MT"/>
              </a:rPr>
              <a:t>~/.ssh;</a:t>
            </a:r>
            <a:r>
              <a:rPr sz="29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80" dirty="0">
                <a:solidFill>
                  <a:srgbClr val="97323A"/>
                </a:solidFill>
                <a:latin typeface="Arial MT"/>
                <a:cs typeface="Arial MT"/>
              </a:rPr>
              <a:t>ls</a:t>
            </a:r>
            <a:endParaRPr sz="2900">
              <a:latin typeface="Arial MT"/>
              <a:cs typeface="Arial MT"/>
            </a:endParaRPr>
          </a:p>
          <a:p>
            <a:pPr marL="330200" marR="5080" indent="-317500">
              <a:lnSpc>
                <a:spcPct val="100600"/>
              </a:lnSpc>
              <a:spcBef>
                <a:spcPts val="600"/>
              </a:spcBef>
              <a:buSzPct val="58620"/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	If</a:t>
            </a:r>
            <a:r>
              <a:rPr sz="29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9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file</a:t>
            </a:r>
            <a:r>
              <a:rPr sz="29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10" dirty="0">
                <a:solidFill>
                  <a:srgbClr val="97323A"/>
                </a:solidFill>
                <a:latin typeface="Arial MT"/>
                <a:cs typeface="Arial MT"/>
              </a:rPr>
              <a:t>named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30" dirty="0">
                <a:solidFill>
                  <a:srgbClr val="97323A"/>
                </a:solidFill>
                <a:latin typeface="Arial MT"/>
                <a:cs typeface="Arial MT"/>
              </a:rPr>
              <a:t>id_dsa.pub</a:t>
            </a:r>
            <a:r>
              <a:rPr sz="29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7323A"/>
                </a:solidFill>
                <a:latin typeface="Arial MT"/>
                <a:cs typeface="Arial MT"/>
              </a:rPr>
              <a:t>or</a:t>
            </a:r>
            <a:r>
              <a:rPr sz="29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125" dirty="0">
                <a:solidFill>
                  <a:srgbClr val="97323A"/>
                </a:solidFill>
                <a:latin typeface="Arial MT"/>
                <a:cs typeface="Arial MT"/>
              </a:rPr>
              <a:t>id_rsa.pub</a:t>
            </a:r>
            <a:r>
              <a:rPr sz="29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15" dirty="0">
                <a:solidFill>
                  <a:srgbClr val="97323A"/>
                </a:solidFill>
                <a:latin typeface="Arial MT"/>
                <a:cs typeface="Arial MT"/>
              </a:rPr>
              <a:t>does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80" dirty="0">
                <a:solidFill>
                  <a:srgbClr val="97323A"/>
                </a:solidFill>
                <a:latin typeface="Arial MT"/>
                <a:cs typeface="Arial MT"/>
              </a:rPr>
              <a:t>not 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exist:</a:t>
            </a:r>
            <a:endParaRPr sz="29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70"/>
              </a:spcBef>
            </a:pPr>
            <a:r>
              <a:rPr sz="1800" spc="270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800" spc="-2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600" spc="-275" dirty="0">
                <a:solidFill>
                  <a:srgbClr val="97323A"/>
                </a:solidFill>
                <a:latin typeface="Arial MT"/>
                <a:cs typeface="Arial MT"/>
              </a:rPr>
              <a:t>ssh-</a:t>
            </a:r>
            <a:r>
              <a:rPr sz="2600" spc="-210" dirty="0">
                <a:solidFill>
                  <a:srgbClr val="97323A"/>
                </a:solidFill>
                <a:latin typeface="Arial MT"/>
                <a:cs typeface="Arial MT"/>
              </a:rPr>
              <a:t>keygen</a:t>
            </a:r>
            <a:r>
              <a:rPr sz="26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600" spc="-25" dirty="0">
                <a:solidFill>
                  <a:srgbClr val="97323A"/>
                </a:solidFill>
                <a:latin typeface="Arial MT"/>
                <a:cs typeface="Arial MT"/>
              </a:rPr>
              <a:t>-</a:t>
            </a:r>
            <a:r>
              <a:rPr sz="2600" dirty="0">
                <a:solidFill>
                  <a:srgbClr val="97323A"/>
                </a:solidFill>
                <a:latin typeface="Arial MT"/>
                <a:cs typeface="Arial MT"/>
              </a:rPr>
              <a:t>t</a:t>
            </a:r>
            <a:r>
              <a:rPr sz="26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600" spc="-165" dirty="0">
                <a:solidFill>
                  <a:srgbClr val="97323A"/>
                </a:solidFill>
                <a:latin typeface="Arial MT"/>
                <a:cs typeface="Arial MT"/>
              </a:rPr>
              <a:t>dsa</a:t>
            </a:r>
            <a:r>
              <a:rPr sz="26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600" spc="-110" dirty="0">
                <a:solidFill>
                  <a:srgbClr val="97323A"/>
                </a:solidFill>
                <a:latin typeface="Arial MT"/>
                <a:cs typeface="Arial MT"/>
              </a:rPr>
              <a:t>-</a:t>
            </a:r>
            <a:r>
              <a:rPr sz="2600" spc="-225" dirty="0">
                <a:solidFill>
                  <a:srgbClr val="97323A"/>
                </a:solidFill>
                <a:latin typeface="Arial MT"/>
                <a:cs typeface="Arial MT"/>
              </a:rPr>
              <a:t>C</a:t>
            </a:r>
            <a:r>
              <a:rPr sz="26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600" spc="-20" dirty="0">
                <a:solidFill>
                  <a:srgbClr val="97323A"/>
                </a:solidFill>
                <a:latin typeface="Arial MT"/>
                <a:cs typeface="Arial MT"/>
              </a:rPr>
              <a:t>“&lt;your </a:t>
            </a:r>
            <a:r>
              <a:rPr sz="2600" spc="-114" dirty="0">
                <a:solidFill>
                  <a:srgbClr val="97323A"/>
                </a:solidFill>
                <a:latin typeface="Arial MT"/>
                <a:cs typeface="Arial MT"/>
              </a:rPr>
              <a:t>email</a:t>
            </a:r>
            <a:r>
              <a:rPr sz="26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97323A"/>
                </a:solidFill>
                <a:latin typeface="Arial MT"/>
                <a:cs typeface="Arial MT"/>
              </a:rPr>
              <a:t>here&gt;”</a:t>
            </a:r>
            <a:endParaRPr sz="26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80"/>
              </a:spcBef>
            </a:pPr>
            <a:r>
              <a:rPr sz="1800" spc="270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800" spc="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600" spc="-310" dirty="0">
                <a:solidFill>
                  <a:srgbClr val="97323A"/>
                </a:solidFill>
                <a:latin typeface="Arial MT"/>
                <a:cs typeface="Arial MT"/>
              </a:rPr>
              <a:t>ssh-</a:t>
            </a:r>
            <a:r>
              <a:rPr sz="2600" dirty="0">
                <a:solidFill>
                  <a:srgbClr val="97323A"/>
                </a:solidFill>
                <a:latin typeface="Arial MT"/>
                <a:cs typeface="Arial MT"/>
              </a:rPr>
              <a:t>add</a:t>
            </a:r>
            <a:r>
              <a:rPr sz="26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97323A"/>
                </a:solidFill>
                <a:latin typeface="Arial MT"/>
                <a:cs typeface="Arial MT"/>
              </a:rPr>
              <a:t>id_dsa</a:t>
            </a:r>
            <a:endParaRPr sz="26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630"/>
              </a:spcBef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105" dirty="0">
                <a:solidFill>
                  <a:srgbClr val="97323A"/>
                </a:solidFill>
                <a:latin typeface="Arial MT"/>
                <a:cs typeface="Arial MT"/>
              </a:rPr>
              <a:t>pbcopy</a:t>
            </a:r>
            <a:r>
              <a:rPr sz="2900" spc="-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235" dirty="0">
                <a:solidFill>
                  <a:srgbClr val="97323A"/>
                </a:solidFill>
                <a:latin typeface="Arial MT"/>
                <a:cs typeface="Arial MT"/>
              </a:rPr>
              <a:t>&lt;</a:t>
            </a:r>
            <a:r>
              <a:rPr sz="29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75" dirty="0">
                <a:solidFill>
                  <a:srgbClr val="97323A"/>
                </a:solidFill>
                <a:latin typeface="Arial MT"/>
                <a:cs typeface="Arial MT"/>
              </a:rPr>
              <a:t>~/.ssh/id_dsa.pub</a:t>
            </a:r>
            <a:r>
              <a:rPr sz="29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900" spc="-240" dirty="0">
                <a:solidFill>
                  <a:srgbClr val="97323A"/>
                </a:solidFill>
                <a:latin typeface="Arial MT"/>
                <a:cs typeface="Arial MT"/>
              </a:rPr>
              <a:t>(on</a:t>
            </a:r>
            <a:r>
              <a:rPr sz="2900" spc="-10" dirty="0">
                <a:solidFill>
                  <a:srgbClr val="97323A"/>
                </a:solidFill>
                <a:latin typeface="Arial MT"/>
                <a:cs typeface="Arial MT"/>
              </a:rPr>
              <a:t> Macs)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0549" y="1280159"/>
            <a:ext cx="8553450" cy="5166360"/>
            <a:chOff x="590549" y="1280159"/>
            <a:chExt cx="8553450" cy="51663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371600"/>
              <a:ext cx="7543798" cy="50746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2770" y="1325879"/>
              <a:ext cx="527858" cy="53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96198" y="1371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0"/>
                  </a:moveTo>
                  <a:lnTo>
                    <a:pt x="381000" y="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A94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9585" y="3308464"/>
              <a:ext cx="1978428" cy="5278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4400" y="3352799"/>
              <a:ext cx="1828800" cy="381000"/>
            </a:xfrm>
            <a:custGeom>
              <a:avLst/>
              <a:gdLst/>
              <a:ahLst/>
              <a:cxnLst/>
              <a:rect l="l" t="t" r="r" b="b"/>
              <a:pathLst>
                <a:path w="1828800" h="381000">
                  <a:moveTo>
                    <a:pt x="0" y="0"/>
                  </a:moveTo>
                  <a:lnTo>
                    <a:pt x="1828799" y="0"/>
                  </a:lnTo>
                  <a:lnTo>
                    <a:pt x="1828799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A94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199" y="2165464"/>
              <a:ext cx="989214" cy="52785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91398" y="2209799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0"/>
                  </a:moveTo>
                  <a:lnTo>
                    <a:pt x="838199" y="0"/>
                  </a:lnTo>
                  <a:lnTo>
                    <a:pt x="838199" y="381000"/>
                  </a:lnTo>
                  <a:lnTo>
                    <a:pt x="0" y="381000"/>
                  </a:lnTo>
                  <a:lnTo>
                    <a:pt x="0" y="0"/>
                  </a:lnTo>
                  <a:close/>
                </a:path>
              </a:pathLst>
            </a:custGeom>
            <a:ln w="57149">
              <a:solidFill>
                <a:srgbClr val="A94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Github</a:t>
            </a:r>
            <a:r>
              <a:rPr spc="-75" dirty="0"/>
              <a:t> </a:t>
            </a:r>
            <a:r>
              <a:rPr spc="-270" dirty="0"/>
              <a:t>–</a:t>
            </a:r>
            <a:r>
              <a:rPr spc="-35" dirty="0"/>
              <a:t> </a:t>
            </a:r>
            <a:r>
              <a:rPr spc="-695" dirty="0"/>
              <a:t>SSH</a:t>
            </a:r>
            <a:r>
              <a:rPr spc="-10" dirty="0"/>
              <a:t> </a:t>
            </a:r>
            <a:r>
              <a:rPr spc="-415" dirty="0"/>
              <a:t>keys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12940" y="718819"/>
            <a:ext cx="1525270" cy="5664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97323A"/>
                </a:solidFill>
                <a:latin typeface="Arial MT"/>
                <a:cs typeface="Arial MT"/>
              </a:rPr>
              <a:t>1.</a:t>
            </a:r>
            <a:r>
              <a:rPr sz="1800" spc="-110" dirty="0">
                <a:solidFill>
                  <a:srgbClr val="97323A"/>
                </a:solidFill>
                <a:latin typeface="Arial MT"/>
                <a:cs typeface="Arial MT"/>
              </a:rPr>
              <a:t> Click</a:t>
            </a:r>
            <a:r>
              <a:rPr sz="1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97323A"/>
                </a:solidFill>
                <a:latin typeface="Arial MT"/>
                <a:cs typeface="Arial MT"/>
              </a:rPr>
              <a:t>“account </a:t>
            </a:r>
            <a:r>
              <a:rPr sz="1800" spc="-10" dirty="0">
                <a:solidFill>
                  <a:srgbClr val="97323A"/>
                </a:solidFill>
                <a:latin typeface="Arial MT"/>
                <a:cs typeface="Arial MT"/>
              </a:rPr>
              <a:t>settings”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39" y="3843019"/>
            <a:ext cx="121348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97323A"/>
                </a:solidFill>
                <a:latin typeface="Arial MT"/>
                <a:cs typeface="Arial MT"/>
              </a:rPr>
              <a:t>2.</a:t>
            </a:r>
            <a:r>
              <a:rPr sz="1800" spc="-110" dirty="0">
                <a:solidFill>
                  <a:srgbClr val="97323A"/>
                </a:solidFill>
                <a:latin typeface="Arial MT"/>
                <a:cs typeface="Arial MT"/>
              </a:rPr>
              <a:t> Click</a:t>
            </a:r>
            <a:r>
              <a:rPr sz="1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85" dirty="0">
                <a:solidFill>
                  <a:srgbClr val="97323A"/>
                </a:solidFill>
                <a:latin typeface="Arial MT"/>
                <a:cs typeface="Arial MT"/>
              </a:rPr>
              <a:t>“SSH </a:t>
            </a:r>
            <a:r>
              <a:rPr sz="1800" spc="-10" dirty="0">
                <a:solidFill>
                  <a:srgbClr val="97323A"/>
                </a:solidFill>
                <a:latin typeface="Arial MT"/>
                <a:cs typeface="Arial MT"/>
              </a:rPr>
              <a:t>Keys”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1540" y="2776219"/>
            <a:ext cx="122364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97323A"/>
                </a:solidFill>
                <a:latin typeface="Arial MT"/>
                <a:cs typeface="Arial MT"/>
              </a:rPr>
              <a:t>3.</a:t>
            </a:r>
            <a:r>
              <a:rPr sz="1800" spc="-110" dirty="0">
                <a:solidFill>
                  <a:srgbClr val="97323A"/>
                </a:solidFill>
                <a:latin typeface="Arial MT"/>
                <a:cs typeface="Arial MT"/>
              </a:rPr>
              <a:t> Click</a:t>
            </a:r>
            <a:r>
              <a:rPr sz="1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97323A"/>
                </a:solidFill>
                <a:latin typeface="Arial MT"/>
                <a:cs typeface="Arial MT"/>
              </a:rPr>
              <a:t>“Add </a:t>
            </a:r>
            <a:r>
              <a:rPr sz="1800" spc="-275" dirty="0">
                <a:solidFill>
                  <a:srgbClr val="97323A"/>
                </a:solidFill>
                <a:latin typeface="Arial MT"/>
                <a:cs typeface="Arial MT"/>
              </a:rPr>
              <a:t>SSH</a:t>
            </a:r>
            <a:r>
              <a:rPr sz="18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97323A"/>
                </a:solidFill>
                <a:latin typeface="Arial MT"/>
                <a:cs typeface="Arial MT"/>
              </a:rPr>
              <a:t>key”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55340" y="4757419"/>
            <a:ext cx="205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97323A"/>
                </a:solidFill>
                <a:latin typeface="Arial MT"/>
                <a:cs typeface="Arial MT"/>
              </a:rPr>
              <a:t>4.</a:t>
            </a:r>
            <a:r>
              <a:rPr sz="1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80" dirty="0">
                <a:solidFill>
                  <a:srgbClr val="97323A"/>
                </a:solidFill>
                <a:latin typeface="Arial MT"/>
                <a:cs typeface="Arial MT"/>
              </a:rPr>
              <a:t>Paste</a:t>
            </a:r>
            <a:r>
              <a:rPr sz="1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97323A"/>
                </a:solidFill>
                <a:latin typeface="Arial MT"/>
                <a:cs typeface="Arial MT"/>
              </a:rPr>
              <a:t>your</a:t>
            </a:r>
            <a:r>
              <a:rPr sz="1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97323A"/>
                </a:solidFill>
                <a:latin typeface="Arial MT"/>
                <a:cs typeface="Arial MT"/>
              </a:rPr>
              <a:t>key</a:t>
            </a:r>
            <a:r>
              <a:rPr sz="1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97323A"/>
                </a:solidFill>
                <a:latin typeface="Arial MT"/>
                <a:cs typeface="Arial MT"/>
              </a:rPr>
              <a:t>here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1387" y="375919"/>
            <a:ext cx="3238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75" dirty="0">
                <a:solidFill>
                  <a:srgbClr val="97323A"/>
                </a:solidFill>
                <a:latin typeface="Arial MT"/>
                <a:cs typeface="Arial MT"/>
              </a:rPr>
              <a:t>Create</a:t>
            </a:r>
            <a:r>
              <a:rPr sz="44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44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4400" spc="-100" dirty="0">
                <a:solidFill>
                  <a:srgbClr val="97323A"/>
                </a:solidFill>
                <a:latin typeface="Arial MT"/>
                <a:cs typeface="Arial MT"/>
              </a:rPr>
              <a:t>repo</a:t>
            </a:r>
            <a:endParaRPr sz="44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066799"/>
            <a:ext cx="7391400" cy="5419725"/>
            <a:chOff x="914400" y="1066799"/>
            <a:chExt cx="7391400" cy="5419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066799"/>
              <a:ext cx="7391398" cy="54196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1468" y="1641763"/>
              <a:ext cx="3557846" cy="4322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05198" y="1676400"/>
              <a:ext cx="3429000" cy="304800"/>
            </a:xfrm>
            <a:custGeom>
              <a:avLst/>
              <a:gdLst/>
              <a:ahLst/>
              <a:cxnLst/>
              <a:rect l="l" t="t" r="r" b="b"/>
              <a:pathLst>
                <a:path w="3429000" h="304800">
                  <a:moveTo>
                    <a:pt x="0" y="0"/>
                  </a:moveTo>
                  <a:lnTo>
                    <a:pt x="3428999" y="0"/>
                  </a:lnTo>
                  <a:lnTo>
                    <a:pt x="3428999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A945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88938" y="1252219"/>
            <a:ext cx="1180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40" dirty="0">
                <a:solidFill>
                  <a:srgbClr val="97323A"/>
                </a:solidFill>
                <a:latin typeface="Arial MT"/>
                <a:cs typeface="Arial MT"/>
              </a:rPr>
              <a:t>Repo</a:t>
            </a:r>
            <a:r>
              <a:rPr sz="2400" spc="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400" spc="-445" dirty="0">
                <a:solidFill>
                  <a:srgbClr val="97323A"/>
                </a:solidFill>
                <a:latin typeface="Arial MT"/>
                <a:cs typeface="Arial MT"/>
              </a:rPr>
              <a:t>URL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19"/>
            <a:ext cx="4601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Pushing</a:t>
            </a:r>
            <a:r>
              <a:rPr spc="-10" dirty="0"/>
              <a:t> </a:t>
            </a:r>
            <a:r>
              <a:rPr spc="-160" dirty="0"/>
              <a:t>and</a:t>
            </a:r>
            <a:r>
              <a:rPr spc="-140" dirty="0"/>
              <a:t> </a:t>
            </a:r>
            <a:r>
              <a:rPr spc="-165" dirty="0"/>
              <a:t>fetching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141219"/>
            <a:ext cx="7942580" cy="22301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30200" marR="5080" indent="-317500">
              <a:lnSpc>
                <a:spcPct val="101200"/>
              </a:lnSpc>
              <a:spcBef>
                <a:spcPts val="6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70" dirty="0">
                <a:solidFill>
                  <a:srgbClr val="97323A"/>
                </a:solidFill>
                <a:latin typeface="Arial"/>
                <a:cs typeface="Arial"/>
              </a:rPr>
              <a:t>push</a:t>
            </a:r>
            <a:r>
              <a:rPr sz="2800" b="1" spc="-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97323A"/>
                </a:solidFill>
                <a:latin typeface="Arial"/>
                <a:cs typeface="Arial"/>
              </a:rPr>
              <a:t>&lt;remotename&gt;</a:t>
            </a:r>
            <a:r>
              <a:rPr sz="2800" b="1" spc="-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97323A"/>
                </a:solidFill>
                <a:latin typeface="Arial"/>
                <a:cs typeface="Arial"/>
              </a:rPr>
              <a:t>&lt;branchname&gt;</a:t>
            </a:r>
            <a:r>
              <a:rPr sz="2800" b="1" spc="2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spc="-305" dirty="0">
                <a:solidFill>
                  <a:srgbClr val="97323A"/>
                </a:solidFill>
                <a:latin typeface="Arial MT"/>
                <a:cs typeface="Arial MT"/>
              </a:rPr>
              <a:t>sends</a:t>
            </a:r>
            <a:r>
              <a:rPr sz="2800" spc="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your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code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0" dirty="0">
                <a:solidFill>
                  <a:srgbClr val="97323A"/>
                </a:solidFill>
                <a:latin typeface="Arial MT"/>
                <a:cs typeface="Arial MT"/>
              </a:rPr>
              <a:t>branch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5" dirty="0">
                <a:solidFill>
                  <a:srgbClr val="97323A"/>
                </a:solidFill>
                <a:latin typeface="Arial MT"/>
                <a:cs typeface="Arial MT"/>
              </a:rPr>
              <a:t>up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to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remote</a:t>
            </a:r>
            <a:endParaRPr sz="2800">
              <a:latin typeface="Arial MT"/>
              <a:cs typeface="Arial MT"/>
            </a:endParaRPr>
          </a:p>
          <a:p>
            <a:pPr marL="647700" marR="1136015" indent="-279400">
              <a:lnSpc>
                <a:spcPct val="101699"/>
              </a:lnSpc>
              <a:spcBef>
                <a:spcPts val="434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7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55" dirty="0">
                <a:solidFill>
                  <a:srgbClr val="97323A"/>
                </a:solidFill>
                <a:latin typeface="Arial MT"/>
                <a:cs typeface="Arial MT"/>
              </a:rPr>
              <a:t>Often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95" dirty="0">
                <a:solidFill>
                  <a:srgbClr val="97323A"/>
                </a:solidFill>
                <a:latin typeface="Arial MT"/>
                <a:cs typeface="Arial MT"/>
              </a:rPr>
              <a:t>just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50" dirty="0">
                <a:solidFill>
                  <a:srgbClr val="97323A"/>
                </a:solidFill>
                <a:latin typeface="Arial MT"/>
                <a:cs typeface="Arial MT"/>
              </a:rPr>
              <a:t>push: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depends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29" dirty="0">
                <a:solidFill>
                  <a:srgbClr val="97323A"/>
                </a:solidFill>
                <a:latin typeface="Arial MT"/>
                <a:cs typeface="Arial MT"/>
              </a:rPr>
              <a:t>on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80" dirty="0">
                <a:solidFill>
                  <a:srgbClr val="97323A"/>
                </a:solidFill>
                <a:latin typeface="Arial MT"/>
                <a:cs typeface="Arial MT"/>
              </a:rPr>
              <a:t>settings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95" dirty="0">
                <a:solidFill>
                  <a:srgbClr val="97323A"/>
                </a:solidFill>
                <a:latin typeface="Arial MT"/>
                <a:cs typeface="Arial MT"/>
              </a:rPr>
              <a:t>but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55" dirty="0">
                <a:solidFill>
                  <a:srgbClr val="97323A"/>
                </a:solidFill>
                <a:latin typeface="Arial MT"/>
                <a:cs typeface="Arial MT"/>
              </a:rPr>
              <a:t>often </a:t>
            </a:r>
            <a:r>
              <a:rPr sz="2500" spc="-120" dirty="0">
                <a:solidFill>
                  <a:srgbClr val="97323A"/>
                </a:solidFill>
                <a:latin typeface="Arial MT"/>
                <a:cs typeface="Arial MT"/>
              </a:rPr>
              <a:t>equivalent</a:t>
            </a:r>
            <a:r>
              <a:rPr sz="25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500" spc="-10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5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65" dirty="0">
                <a:solidFill>
                  <a:srgbClr val="97323A"/>
                </a:solidFill>
                <a:latin typeface="Arial MT"/>
                <a:cs typeface="Arial MT"/>
              </a:rPr>
              <a:t>push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75" dirty="0">
                <a:solidFill>
                  <a:srgbClr val="97323A"/>
                </a:solidFill>
                <a:latin typeface="Arial MT"/>
                <a:cs typeface="Arial MT"/>
              </a:rPr>
              <a:t>origin</a:t>
            </a:r>
            <a:r>
              <a:rPr sz="25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master</a:t>
            </a:r>
            <a:endParaRPr sz="25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0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40" dirty="0">
                <a:solidFill>
                  <a:srgbClr val="97323A"/>
                </a:solidFill>
                <a:latin typeface="Arial"/>
                <a:cs typeface="Arial"/>
              </a:rPr>
              <a:t>fetch</a:t>
            </a:r>
            <a:r>
              <a:rPr sz="2800" b="1" spc="-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97323A"/>
                </a:solidFill>
                <a:latin typeface="Arial"/>
                <a:cs typeface="Arial"/>
              </a:rPr>
              <a:t>&lt;remotename&gt;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Remote</a:t>
            </a:r>
            <a:r>
              <a:rPr spc="-10" dirty="0"/>
              <a:t> </a:t>
            </a:r>
            <a:r>
              <a:rPr spc="-170" dirty="0"/>
              <a:t>tracking</a:t>
            </a:r>
            <a:r>
              <a:rPr spc="-85" dirty="0"/>
              <a:t> </a:t>
            </a:r>
            <a:r>
              <a:rPr spc="-330" dirty="0"/>
              <a:t>branches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141219"/>
            <a:ext cx="7928609" cy="35115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30200" marR="5080" indent="-317500">
              <a:lnSpc>
                <a:spcPct val="101200"/>
              </a:lnSpc>
              <a:spcBef>
                <a:spcPts val="60"/>
              </a:spcBef>
              <a:buFont typeface="Wingdings"/>
              <a:buChar char=""/>
              <a:tabLst>
                <a:tab pos="330200" algn="l"/>
                <a:tab pos="332105" algn="l"/>
              </a:tabLst>
            </a:pPr>
            <a:r>
              <a:rPr sz="1650" dirty="0">
                <a:solidFill>
                  <a:srgbClr val="97323A"/>
                </a:solidFill>
                <a:latin typeface="Times New Roman"/>
                <a:cs typeface="Times New Roman"/>
              </a:rPr>
              <a:t>	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When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97323A"/>
                </a:solidFill>
                <a:latin typeface="Arial MT"/>
                <a:cs typeface="Arial MT"/>
              </a:rPr>
              <a:t>you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do</a:t>
            </a: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20" dirty="0">
                <a:solidFill>
                  <a:srgbClr val="97323A"/>
                </a:solidFill>
                <a:latin typeface="Arial MT"/>
                <a:cs typeface="Arial MT"/>
              </a:rPr>
              <a:t>fetch,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0" dirty="0">
                <a:solidFill>
                  <a:srgbClr val="97323A"/>
                </a:solidFill>
                <a:latin typeface="Arial MT"/>
                <a:cs typeface="Arial MT"/>
              </a:rPr>
              <a:t>you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don’t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immediately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75" dirty="0">
                <a:solidFill>
                  <a:srgbClr val="97323A"/>
                </a:solidFill>
                <a:latin typeface="Arial MT"/>
                <a:cs typeface="Arial MT"/>
              </a:rPr>
              <a:t>see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the </a:t>
            </a:r>
            <a:r>
              <a:rPr sz="2800" spc="-245" dirty="0">
                <a:solidFill>
                  <a:srgbClr val="97323A"/>
                </a:solidFill>
                <a:latin typeface="Arial MT"/>
                <a:cs typeface="Arial MT"/>
              </a:rPr>
              <a:t>changes.</a:t>
            </a:r>
            <a:r>
              <a:rPr sz="2800" spc="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Why?</a:t>
            </a:r>
            <a:endParaRPr sz="28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260" dirty="0">
                <a:solidFill>
                  <a:srgbClr val="97323A"/>
                </a:solidFill>
                <a:latin typeface="Arial MT"/>
                <a:cs typeface="Arial MT"/>
              </a:rPr>
              <a:t>Changes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are</a:t>
            </a:r>
            <a:r>
              <a:rPr sz="2800" spc="-1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0" dirty="0">
                <a:solidFill>
                  <a:srgbClr val="97323A"/>
                </a:solidFill>
                <a:latin typeface="Arial MT"/>
                <a:cs typeface="Arial MT"/>
              </a:rPr>
              <a:t>fetched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5" dirty="0">
                <a:solidFill>
                  <a:srgbClr val="97323A"/>
                </a:solidFill>
                <a:latin typeface="Arial MT"/>
                <a:cs typeface="Arial MT"/>
              </a:rPr>
              <a:t>“</a:t>
            </a:r>
            <a:r>
              <a:rPr sz="2800" b="1" spc="-185" dirty="0">
                <a:solidFill>
                  <a:srgbClr val="97323A"/>
                </a:solidFill>
                <a:latin typeface="Arial"/>
                <a:cs typeface="Arial"/>
              </a:rPr>
              <a:t>remote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220" dirty="0">
                <a:solidFill>
                  <a:srgbClr val="97323A"/>
                </a:solidFill>
                <a:latin typeface="Arial"/>
                <a:cs typeface="Arial"/>
              </a:rPr>
              <a:t>tracking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97323A"/>
                </a:solidFill>
                <a:latin typeface="Arial"/>
                <a:cs typeface="Arial"/>
              </a:rPr>
              <a:t>branch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”</a:t>
            </a:r>
            <a:endParaRPr sz="2800">
              <a:latin typeface="Arial MT"/>
              <a:cs typeface="Arial MT"/>
            </a:endParaRPr>
          </a:p>
          <a:p>
            <a:pPr marL="647700" marR="210185" indent="-279400">
              <a:lnSpc>
                <a:spcPts val="2950"/>
              </a:lnSpc>
              <a:spcBef>
                <a:spcPts val="73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3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40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associated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5" dirty="0">
                <a:solidFill>
                  <a:srgbClr val="97323A"/>
                </a:solidFill>
                <a:latin typeface="Arial MT"/>
                <a:cs typeface="Arial MT"/>
              </a:rPr>
              <a:t>with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75" dirty="0">
                <a:solidFill>
                  <a:srgbClr val="97323A"/>
                </a:solidFill>
                <a:latin typeface="Arial MT"/>
                <a:cs typeface="Arial MT"/>
              </a:rPr>
              <a:t>remote,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95" dirty="0">
                <a:solidFill>
                  <a:srgbClr val="97323A"/>
                </a:solidFill>
                <a:latin typeface="Arial MT"/>
                <a:cs typeface="Arial MT"/>
              </a:rPr>
              <a:t>but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treat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29" dirty="0">
                <a:solidFill>
                  <a:srgbClr val="97323A"/>
                </a:solidFill>
                <a:latin typeface="Arial MT"/>
                <a:cs typeface="Arial MT"/>
              </a:rPr>
              <a:t>them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97323A"/>
                </a:solidFill>
                <a:latin typeface="Arial MT"/>
                <a:cs typeface="Arial MT"/>
              </a:rPr>
              <a:t>like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50" dirty="0">
                <a:solidFill>
                  <a:srgbClr val="97323A"/>
                </a:solidFill>
                <a:latin typeface="Arial MT"/>
                <a:cs typeface="Arial MT"/>
              </a:rPr>
              <a:t>a </a:t>
            </a:r>
            <a:r>
              <a:rPr sz="2500" spc="-80" dirty="0">
                <a:solidFill>
                  <a:srgbClr val="97323A"/>
                </a:solidFill>
                <a:latin typeface="Arial MT"/>
                <a:cs typeface="Arial MT"/>
              </a:rPr>
              <a:t>local</a:t>
            </a:r>
            <a:r>
              <a:rPr sz="2500" spc="-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branch</a:t>
            </a:r>
            <a:endParaRPr sz="2500">
              <a:latin typeface="Arial MT"/>
              <a:cs typeface="Arial MT"/>
            </a:endParaRPr>
          </a:p>
          <a:p>
            <a:pPr marL="647700" marR="90170" indent="-279400">
              <a:lnSpc>
                <a:spcPct val="101699"/>
              </a:lnSpc>
              <a:spcBef>
                <a:spcPts val="405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10" dirty="0">
                <a:solidFill>
                  <a:srgbClr val="97323A"/>
                </a:solidFill>
                <a:latin typeface="Arial MT"/>
                <a:cs typeface="Arial MT"/>
              </a:rPr>
              <a:t>Can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5" dirty="0">
                <a:solidFill>
                  <a:srgbClr val="97323A"/>
                </a:solidFill>
                <a:latin typeface="Arial MT"/>
                <a:cs typeface="Arial MT"/>
              </a:rPr>
              <a:t>merge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5" dirty="0">
                <a:solidFill>
                  <a:srgbClr val="97323A"/>
                </a:solidFill>
                <a:latin typeface="Arial MT"/>
                <a:cs typeface="Arial MT"/>
              </a:rPr>
              <a:t>with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25" dirty="0">
                <a:solidFill>
                  <a:srgbClr val="97323A"/>
                </a:solidFill>
                <a:latin typeface="Arial MT"/>
                <a:cs typeface="Arial MT"/>
              </a:rPr>
              <a:t>your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current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75" dirty="0">
                <a:solidFill>
                  <a:srgbClr val="97323A"/>
                </a:solidFill>
                <a:latin typeface="Arial MT"/>
                <a:cs typeface="Arial MT"/>
              </a:rPr>
              <a:t>master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(git </a:t>
            </a:r>
            <a:r>
              <a:rPr sz="2500" spc="-200" dirty="0">
                <a:solidFill>
                  <a:srgbClr val="97323A"/>
                </a:solidFill>
                <a:latin typeface="Arial MT"/>
                <a:cs typeface="Arial MT"/>
              </a:rPr>
              <a:t>checkout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25" dirty="0">
                <a:solidFill>
                  <a:srgbClr val="97323A"/>
                </a:solidFill>
                <a:latin typeface="Arial MT"/>
                <a:cs typeface="Arial MT"/>
              </a:rPr>
              <a:t>master;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5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5" dirty="0">
                <a:solidFill>
                  <a:srgbClr val="97323A"/>
                </a:solidFill>
                <a:latin typeface="Arial MT"/>
                <a:cs typeface="Arial MT"/>
              </a:rPr>
              <a:t>merge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 origin/master)</a:t>
            </a:r>
            <a:endParaRPr sz="25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5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14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310" dirty="0">
                <a:solidFill>
                  <a:srgbClr val="97323A"/>
                </a:solidFill>
                <a:latin typeface="Arial MT"/>
                <a:cs typeface="Arial MT"/>
              </a:rPr>
              <a:t>Even</a:t>
            </a:r>
            <a:r>
              <a:rPr sz="2500" spc="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better…rebase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Remote</a:t>
            </a:r>
            <a:r>
              <a:rPr spc="-10" dirty="0"/>
              <a:t> </a:t>
            </a:r>
            <a:r>
              <a:rPr spc="-170" dirty="0"/>
              <a:t>tracking</a:t>
            </a:r>
            <a:r>
              <a:rPr spc="-85" dirty="0"/>
              <a:t> </a:t>
            </a:r>
            <a:r>
              <a:rPr spc="-330" dirty="0"/>
              <a:t>branches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065" y="1600200"/>
            <a:ext cx="4667954" cy="447666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/>
              <a:t>Remote</a:t>
            </a:r>
            <a:r>
              <a:rPr spc="-10" dirty="0"/>
              <a:t> </a:t>
            </a:r>
            <a:r>
              <a:rPr spc="-170" dirty="0"/>
              <a:t>tracking</a:t>
            </a:r>
            <a:r>
              <a:rPr spc="-85" dirty="0"/>
              <a:t> </a:t>
            </a:r>
            <a:r>
              <a:rPr spc="-330" dirty="0"/>
              <a:t>branches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309" y="1600200"/>
            <a:ext cx="7973238" cy="449579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8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523999"/>
              <a:ext cx="9144000" cy="1143000"/>
            </a:xfrm>
            <a:custGeom>
              <a:avLst/>
              <a:gdLst/>
              <a:ahLst/>
              <a:cxnLst/>
              <a:rect l="l" t="t" r="r" b="b"/>
              <a:pathLst>
                <a:path w="9144000" h="1143000">
                  <a:moveTo>
                    <a:pt x="9143998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9143998" y="1142999"/>
                  </a:lnTo>
                  <a:lnTo>
                    <a:pt x="9143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00199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1295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295400" y="9906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9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339" y="2679417"/>
            <a:ext cx="5602605" cy="26130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6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270" dirty="0">
                <a:solidFill>
                  <a:srgbClr val="97323A"/>
                </a:solidFill>
                <a:latin typeface="Arial MT"/>
                <a:cs typeface="Arial MT"/>
              </a:rPr>
              <a:t>Basic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workflow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endParaRPr sz="2800">
              <a:latin typeface="Arial MT"/>
              <a:cs typeface="Arial MT"/>
            </a:endParaRPr>
          </a:p>
          <a:p>
            <a:pPr marL="1104265" lvl="1" indent="-456565">
              <a:lnSpc>
                <a:spcPct val="100000"/>
              </a:lnSpc>
              <a:spcBef>
                <a:spcPts val="490"/>
              </a:spcBef>
              <a:buClr>
                <a:srgbClr val="676767"/>
              </a:buClr>
              <a:buSzPct val="69444"/>
              <a:buFont typeface="Wingdings"/>
              <a:buChar char=""/>
              <a:tabLst>
                <a:tab pos="1104265" algn="l"/>
              </a:tabLst>
            </a:pPr>
            <a:r>
              <a:rPr sz="1800" spc="-75" dirty="0">
                <a:solidFill>
                  <a:srgbClr val="97323A"/>
                </a:solidFill>
                <a:latin typeface="Arial MT"/>
                <a:cs typeface="Arial MT"/>
              </a:rPr>
              <a:t>Adding,</a:t>
            </a:r>
            <a:r>
              <a:rPr sz="1800" spc="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97323A"/>
                </a:solidFill>
                <a:latin typeface="Arial MT"/>
                <a:cs typeface="Arial MT"/>
              </a:rPr>
              <a:t>committing,</a:t>
            </a:r>
            <a:r>
              <a:rPr sz="1800" spc="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97323A"/>
                </a:solidFill>
                <a:latin typeface="Arial MT"/>
                <a:cs typeface="Arial MT"/>
              </a:rPr>
              <a:t>viewing</a:t>
            </a:r>
            <a:r>
              <a:rPr sz="1800" spc="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97323A"/>
                </a:solidFill>
                <a:latin typeface="Arial MT"/>
                <a:cs typeface="Arial MT"/>
              </a:rPr>
              <a:t>diffs</a:t>
            </a:r>
            <a:endParaRPr sz="1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9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275" dirty="0">
                <a:solidFill>
                  <a:srgbClr val="97323A"/>
                </a:solidFill>
                <a:latin typeface="Arial MT"/>
                <a:cs typeface="Arial MT"/>
              </a:rPr>
              <a:t>Branches</a:t>
            </a:r>
            <a:endParaRPr sz="2800">
              <a:latin typeface="Arial MT"/>
              <a:cs typeface="Arial MT"/>
            </a:endParaRPr>
          </a:p>
          <a:p>
            <a:pPr marL="1104265" lvl="1" indent="-456565">
              <a:lnSpc>
                <a:spcPct val="100000"/>
              </a:lnSpc>
              <a:spcBef>
                <a:spcPts val="590"/>
              </a:spcBef>
              <a:buClr>
                <a:srgbClr val="676767"/>
              </a:buClr>
              <a:buSzPct val="69444"/>
              <a:buFont typeface="Wingdings"/>
              <a:buChar char=""/>
              <a:tabLst>
                <a:tab pos="1104265" algn="l"/>
              </a:tabLst>
            </a:pPr>
            <a:r>
              <a:rPr sz="1800" spc="-225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245" dirty="0">
                <a:solidFill>
                  <a:srgbClr val="97323A"/>
                </a:solidFill>
                <a:latin typeface="Arial MT"/>
                <a:cs typeface="Arial MT"/>
              </a:rPr>
              <a:t>HEAD</a:t>
            </a:r>
            <a:r>
              <a:rPr sz="1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97323A"/>
                </a:solidFill>
                <a:latin typeface="Arial MT"/>
                <a:cs typeface="Arial MT"/>
              </a:rPr>
              <a:t>pointer,</a:t>
            </a:r>
            <a:r>
              <a:rPr sz="1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97323A"/>
                </a:solidFill>
                <a:latin typeface="Arial MT"/>
                <a:cs typeface="Arial MT"/>
              </a:rPr>
              <a:t>merging,</a:t>
            </a:r>
            <a:r>
              <a:rPr sz="180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97323A"/>
                </a:solidFill>
                <a:latin typeface="Arial MT"/>
                <a:cs typeface="Arial MT"/>
              </a:rPr>
              <a:t>rebasing</a:t>
            </a:r>
            <a:endParaRPr sz="1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9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25" dirty="0">
                <a:solidFill>
                  <a:srgbClr val="97323A"/>
                </a:solidFill>
                <a:latin typeface="Arial MT"/>
                <a:cs typeface="Arial MT"/>
              </a:rPr>
              <a:t>Remotes</a:t>
            </a:r>
            <a:endParaRPr sz="2800">
              <a:latin typeface="Arial MT"/>
              <a:cs typeface="Arial MT"/>
            </a:endParaRPr>
          </a:p>
          <a:p>
            <a:pPr marL="1104265" lvl="1" indent="-456565">
              <a:lnSpc>
                <a:spcPct val="100000"/>
              </a:lnSpc>
              <a:spcBef>
                <a:spcPts val="590"/>
              </a:spcBef>
              <a:buClr>
                <a:srgbClr val="676767"/>
              </a:buClr>
              <a:buSzPct val="69444"/>
              <a:buFont typeface="Wingdings"/>
              <a:buChar char=""/>
              <a:tabLst>
                <a:tab pos="1104265" algn="l"/>
              </a:tabLst>
            </a:pPr>
            <a:r>
              <a:rPr sz="1800" spc="-190" dirty="0">
                <a:solidFill>
                  <a:srgbClr val="97323A"/>
                </a:solidFill>
                <a:latin typeface="Arial MT"/>
                <a:cs typeface="Arial MT"/>
              </a:rPr>
              <a:t>Pushing</a:t>
            </a:r>
            <a:r>
              <a:rPr sz="1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55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97323A"/>
                </a:solidFill>
                <a:latin typeface="Arial MT"/>
                <a:cs typeface="Arial MT"/>
              </a:rPr>
              <a:t>fetching;</a:t>
            </a:r>
            <a:r>
              <a:rPr sz="1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97323A"/>
                </a:solidFill>
                <a:latin typeface="Arial MT"/>
                <a:cs typeface="Arial MT"/>
              </a:rPr>
              <a:t>quick</a:t>
            </a:r>
            <a:r>
              <a:rPr sz="1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97323A"/>
                </a:solidFill>
                <a:latin typeface="Arial MT"/>
                <a:cs typeface="Arial MT"/>
              </a:rPr>
              <a:t>introduction</a:t>
            </a:r>
            <a:r>
              <a:rPr sz="1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97323A"/>
                </a:solidFill>
                <a:latin typeface="Arial MT"/>
                <a:cs typeface="Arial MT"/>
              </a:rPr>
              <a:t>Github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1600199"/>
            <a:ext cx="7772400" cy="990600"/>
          </a:xfrm>
          <a:prstGeom prst="rect">
            <a:avLst/>
          </a:prstGeom>
          <a:solidFill>
            <a:srgbClr val="7A7A7A"/>
          </a:solidFill>
        </p:spPr>
        <p:txBody>
          <a:bodyPr vert="horz" wrap="square" lIns="0" tIns="2209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40"/>
              </a:spcBef>
            </a:pPr>
            <a:r>
              <a:rPr sz="3600" spc="-335" dirty="0">
                <a:solidFill>
                  <a:srgbClr val="FFFFFF"/>
                </a:solidFill>
              </a:rPr>
              <a:t>In</a:t>
            </a:r>
            <a:r>
              <a:rPr sz="3600" spc="-5" dirty="0">
                <a:solidFill>
                  <a:srgbClr val="FFFFFF"/>
                </a:solidFill>
              </a:rPr>
              <a:t> </a:t>
            </a:r>
            <a:r>
              <a:rPr sz="3600" spc="-300" dirty="0">
                <a:solidFill>
                  <a:srgbClr val="FFFFFF"/>
                </a:solidFill>
              </a:rPr>
              <a:t>summary…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Installation</a:t>
            </a:r>
            <a:r>
              <a:rPr spc="-80" dirty="0"/>
              <a:t> </a:t>
            </a:r>
            <a:r>
              <a:rPr spc="-160" dirty="0"/>
              <a:t>and</a:t>
            </a:r>
            <a:r>
              <a:rPr spc="-75" dirty="0"/>
              <a:t> </a:t>
            </a:r>
            <a:r>
              <a:rPr spc="-335" dirty="0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633219"/>
            <a:ext cx="740918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97323A"/>
              </a:buClr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u="heavy" dirty="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 MT"/>
                <a:cs typeface="Arial MT"/>
                <a:hlinkClick r:id="rId2"/>
              </a:rPr>
              <a:t>http://git-</a:t>
            </a:r>
            <a:r>
              <a:rPr sz="2800" u="heavy" spc="-165" dirty="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Arial MT"/>
                <a:cs typeface="Arial MT"/>
                <a:hlinkClick r:id="rId2"/>
              </a:rPr>
              <a:t>scm.com/download</a:t>
            </a:r>
            <a:r>
              <a:rPr sz="2800" spc="60" dirty="0">
                <a:solidFill>
                  <a:srgbClr val="F7B615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(try</a:t>
            </a:r>
            <a:r>
              <a:rPr sz="2800" spc="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25" dirty="0">
                <a:solidFill>
                  <a:srgbClr val="97323A"/>
                </a:solidFill>
                <a:latin typeface="Arial MT"/>
                <a:cs typeface="Arial MT"/>
              </a:rPr>
              <a:t>this</a:t>
            </a:r>
            <a:r>
              <a:rPr sz="2800" spc="7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first)</a:t>
            </a:r>
            <a:endParaRPr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20"/>
              </a:spcBef>
              <a:buFont typeface="Wingdings"/>
              <a:buChar char=""/>
            </a:pPr>
            <a:endParaRPr sz="2800" dirty="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240" dirty="0">
                <a:solidFill>
                  <a:srgbClr val="97323A"/>
                </a:solidFill>
                <a:latin typeface="Arial MT"/>
                <a:cs typeface="Arial MT"/>
              </a:rPr>
              <a:t>Linux: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apt-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get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25" dirty="0">
                <a:solidFill>
                  <a:srgbClr val="97323A"/>
                </a:solidFill>
                <a:latin typeface="Arial MT"/>
                <a:cs typeface="Arial MT"/>
              </a:rPr>
              <a:t>install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git-</a:t>
            </a:r>
            <a:r>
              <a:rPr lang="en-IN" sz="2800" spc="-20" dirty="0">
                <a:solidFill>
                  <a:srgbClr val="97323A"/>
                </a:solidFill>
                <a:latin typeface="Arial MT"/>
                <a:cs typeface="Arial MT"/>
              </a:rPr>
              <a:t>all</a:t>
            </a:r>
            <a:endParaRPr sz="2800" dirty="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Mac:</a:t>
            </a:r>
            <a:r>
              <a:rPr lang="en-IN" sz="2800" spc="-190" dirty="0">
                <a:solidFill>
                  <a:srgbClr val="97323A"/>
                </a:solidFill>
                <a:latin typeface="Arial MT"/>
                <a:cs typeface="Arial MT"/>
                <a:hlinkClick r:id="rId3"/>
              </a:rPr>
              <a:t>https://sourceforge.net/projects/git-osx-installer/</a:t>
            </a:r>
            <a:endParaRPr sz="2600" dirty="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65" dirty="0">
                <a:solidFill>
                  <a:srgbClr val="97323A"/>
                </a:solidFill>
                <a:latin typeface="Arial MT"/>
                <a:cs typeface="Arial MT"/>
              </a:rPr>
              <a:t>Windows:</a:t>
            </a:r>
            <a:r>
              <a:rPr lang="en-IN"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lang="en-IN" sz="2800" spc="-5" dirty="0">
                <a:solidFill>
                  <a:srgbClr val="97323A"/>
                </a:solidFill>
                <a:latin typeface="Arial MT"/>
                <a:cs typeface="Arial MT"/>
                <a:hlinkClick r:id="rId4"/>
              </a:rPr>
              <a:t>https://gitforwindows.org/</a:t>
            </a:r>
            <a:endParaRPr lang="en-IN" sz="2800" spc="-5" dirty="0">
              <a:solidFill>
                <a:srgbClr val="97323A"/>
              </a:solidFill>
              <a:latin typeface="Arial MT"/>
              <a:cs typeface="Arial MT"/>
            </a:endParaRPr>
          </a:p>
          <a:p>
            <a:pPr marL="12700" lvl="7">
              <a:spcBef>
                <a:spcPts val="740"/>
              </a:spcBef>
              <a:buSzPct val="58928"/>
              <a:tabLst>
                <a:tab pos="332105" algn="l"/>
              </a:tabLst>
            </a:pPr>
            <a:r>
              <a:rPr lang="en-IN" sz="2200" spc="-5" dirty="0">
                <a:solidFill>
                  <a:srgbClr val="97323A"/>
                </a:solidFill>
                <a:latin typeface="Arial MT"/>
                <a:cs typeface="Arial MT"/>
              </a:rPr>
              <a:t>                       GIT BASH</a:t>
            </a:r>
            <a:endParaRPr sz="2200" dirty="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610"/>
              </a:spcBef>
              <a:buSzPct val="60000"/>
              <a:buFont typeface="Wingdings"/>
              <a:buChar char=""/>
              <a:tabLst>
                <a:tab pos="332105" algn="l"/>
              </a:tabLst>
            </a:pPr>
            <a:r>
              <a:rPr sz="2500" spc="-220" dirty="0">
                <a:solidFill>
                  <a:srgbClr val="97323A"/>
                </a:solidFill>
                <a:latin typeface="Arial MT"/>
                <a:cs typeface="Arial MT"/>
              </a:rPr>
              <a:t>Eclipse</a:t>
            </a:r>
            <a:r>
              <a:rPr sz="2500" spc="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10" dirty="0">
                <a:solidFill>
                  <a:srgbClr val="97323A"/>
                </a:solidFill>
                <a:latin typeface="Arial MT"/>
                <a:cs typeface="Arial MT"/>
              </a:rPr>
              <a:t>extensions</a:t>
            </a:r>
            <a:r>
              <a:rPr sz="2500" spc="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305" dirty="0">
                <a:solidFill>
                  <a:srgbClr val="97323A"/>
                </a:solidFill>
                <a:latin typeface="Arial MT"/>
                <a:cs typeface="Arial MT"/>
              </a:rPr>
              <a:t>such</a:t>
            </a:r>
            <a:r>
              <a:rPr sz="2500" spc="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25" dirty="0">
                <a:solidFill>
                  <a:srgbClr val="97323A"/>
                </a:solidFill>
                <a:latin typeface="Arial MT"/>
                <a:cs typeface="Arial MT"/>
              </a:rPr>
              <a:t>as</a:t>
            </a:r>
            <a:r>
              <a:rPr sz="2500" spc="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eGit</a:t>
            </a:r>
            <a:endParaRPr sz="2500" dirty="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00"/>
              </a:spcBef>
              <a:buSzPct val="60000"/>
              <a:buFont typeface="Wingdings"/>
              <a:buChar char=""/>
              <a:tabLst>
                <a:tab pos="332105" algn="l"/>
              </a:tabLst>
            </a:pPr>
            <a:r>
              <a:rPr sz="2500" spc="-105" dirty="0">
                <a:solidFill>
                  <a:srgbClr val="97323A"/>
                </a:solidFill>
                <a:latin typeface="Arial MT"/>
                <a:cs typeface="Arial MT"/>
              </a:rPr>
              <a:t>Github</a:t>
            </a:r>
            <a:r>
              <a:rPr sz="25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GUI</a:t>
            </a:r>
            <a:endParaRPr sz="2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First</a:t>
            </a:r>
            <a:r>
              <a:rPr spc="-5" dirty="0"/>
              <a:t> </a:t>
            </a:r>
            <a:r>
              <a:rPr spc="-260" dirty="0"/>
              <a:t>time</a:t>
            </a:r>
            <a:r>
              <a:rPr spc="-5" dirty="0"/>
              <a:t> </a:t>
            </a:r>
            <a:r>
              <a:rPr spc="-335" dirty="0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2047239"/>
            <a:ext cx="7637145" cy="32169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1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config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--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global</a:t>
            </a:r>
            <a:r>
              <a:rPr sz="2800" spc="-6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70" dirty="0">
                <a:solidFill>
                  <a:srgbClr val="97323A"/>
                </a:solidFill>
                <a:latin typeface="Arial MT"/>
                <a:cs typeface="Arial MT"/>
              </a:rPr>
              <a:t>user.name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“Charles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Liu”</a:t>
            </a:r>
            <a:endParaRPr sz="2800" dirty="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config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--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global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user.email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“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  <a:hlinkClick r:id="rId2"/>
              </a:rPr>
              <a:t>cliu2014@mit.edu”</a:t>
            </a:r>
            <a:endParaRPr sz="2800" dirty="0">
              <a:latin typeface="Arial MT"/>
              <a:cs typeface="Arial MT"/>
            </a:endParaRPr>
          </a:p>
          <a:p>
            <a:pPr marL="647700" marR="5080" indent="-279400">
              <a:lnSpc>
                <a:spcPct val="101699"/>
              </a:lnSpc>
              <a:spcBef>
                <a:spcPts val="434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3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95" dirty="0">
                <a:solidFill>
                  <a:srgbClr val="97323A"/>
                </a:solidFill>
                <a:latin typeface="Arial MT"/>
                <a:cs typeface="Arial MT"/>
              </a:rPr>
              <a:t>This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10" dirty="0">
                <a:solidFill>
                  <a:srgbClr val="97323A"/>
                </a:solidFill>
                <a:latin typeface="Arial MT"/>
                <a:cs typeface="Arial MT"/>
              </a:rPr>
              <a:t>email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15" dirty="0">
                <a:solidFill>
                  <a:srgbClr val="97323A"/>
                </a:solidFill>
                <a:latin typeface="Arial MT"/>
                <a:cs typeface="Arial MT"/>
              </a:rPr>
              <a:t>should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be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95" dirty="0">
                <a:solidFill>
                  <a:srgbClr val="97323A"/>
                </a:solidFill>
                <a:latin typeface="Arial MT"/>
                <a:cs typeface="Arial MT"/>
              </a:rPr>
              <a:t>registered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35" dirty="0">
                <a:solidFill>
                  <a:srgbClr val="97323A"/>
                </a:solidFill>
                <a:latin typeface="Arial MT"/>
                <a:cs typeface="Arial MT"/>
              </a:rPr>
              <a:t>your</a:t>
            </a:r>
            <a:r>
              <a:rPr sz="25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5" dirty="0">
                <a:solidFill>
                  <a:srgbClr val="97323A"/>
                </a:solidFill>
                <a:latin typeface="Arial MT"/>
                <a:cs typeface="Arial MT"/>
              </a:rPr>
              <a:t>Github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85" dirty="0">
                <a:solidFill>
                  <a:srgbClr val="97323A"/>
                </a:solidFill>
                <a:latin typeface="Arial MT"/>
                <a:cs typeface="Arial MT"/>
              </a:rPr>
              <a:t>(more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75" dirty="0">
                <a:solidFill>
                  <a:srgbClr val="97323A"/>
                </a:solidFill>
                <a:latin typeface="Arial MT"/>
                <a:cs typeface="Arial MT"/>
              </a:rPr>
              <a:t>on </a:t>
            </a:r>
            <a:r>
              <a:rPr sz="2500" spc="-200" dirty="0">
                <a:solidFill>
                  <a:srgbClr val="97323A"/>
                </a:solidFill>
                <a:latin typeface="Arial MT"/>
                <a:cs typeface="Arial MT"/>
              </a:rPr>
              <a:t>this</a:t>
            </a:r>
            <a:r>
              <a:rPr sz="25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later)</a:t>
            </a:r>
            <a:endParaRPr sz="2500" dirty="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0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254" dirty="0">
                <a:solidFill>
                  <a:srgbClr val="97323A"/>
                </a:solidFill>
                <a:latin typeface="Arial MT"/>
                <a:cs typeface="Arial MT"/>
              </a:rPr>
              <a:t>Line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40" dirty="0">
                <a:solidFill>
                  <a:srgbClr val="97323A"/>
                </a:solidFill>
                <a:latin typeface="Arial MT"/>
                <a:cs typeface="Arial MT"/>
              </a:rPr>
              <a:t>breaks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135" dirty="0">
                <a:solidFill>
                  <a:srgbClr val="97323A"/>
                </a:solidFill>
                <a:latin typeface="Arial MT"/>
                <a:cs typeface="Arial MT"/>
              </a:rPr>
              <a:t>(\r\n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65" dirty="0">
                <a:solidFill>
                  <a:srgbClr val="97323A"/>
                </a:solidFill>
                <a:latin typeface="Arial MT"/>
                <a:cs typeface="Arial MT"/>
              </a:rPr>
              <a:t>Windows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80" dirty="0">
                <a:solidFill>
                  <a:srgbClr val="97323A"/>
                </a:solidFill>
                <a:latin typeface="Arial MT"/>
                <a:cs typeface="Arial MT"/>
              </a:rPr>
              <a:t>vs.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140" dirty="0">
                <a:solidFill>
                  <a:srgbClr val="97323A"/>
                </a:solidFill>
                <a:latin typeface="Arial MT"/>
                <a:cs typeface="Arial MT"/>
              </a:rPr>
              <a:t>\n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Mac/Linux)</a:t>
            </a:r>
            <a:endParaRPr sz="2800" dirty="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sz="150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500" spc="30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200" spc="-105" dirty="0">
                <a:solidFill>
                  <a:srgbClr val="97323A"/>
                </a:solidFill>
                <a:latin typeface="Arial MT"/>
                <a:cs typeface="Arial MT"/>
              </a:rPr>
              <a:t>Mac/Linux:</a:t>
            </a:r>
            <a:r>
              <a:rPr sz="22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2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90" dirty="0">
                <a:solidFill>
                  <a:srgbClr val="97323A"/>
                </a:solidFill>
                <a:latin typeface="Arial MT"/>
                <a:cs typeface="Arial MT"/>
              </a:rPr>
              <a:t>config</a:t>
            </a:r>
            <a:r>
              <a:rPr sz="22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--</a:t>
            </a:r>
            <a:r>
              <a:rPr sz="2200" spc="-20" dirty="0">
                <a:solidFill>
                  <a:srgbClr val="97323A"/>
                </a:solidFill>
                <a:latin typeface="Arial MT"/>
                <a:cs typeface="Arial MT"/>
              </a:rPr>
              <a:t>global</a:t>
            </a:r>
            <a:r>
              <a:rPr sz="22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85" dirty="0">
                <a:solidFill>
                  <a:srgbClr val="97323A"/>
                </a:solidFill>
                <a:latin typeface="Arial MT"/>
                <a:cs typeface="Arial MT"/>
              </a:rPr>
              <a:t>core.autocrlf</a:t>
            </a:r>
            <a:r>
              <a:rPr sz="2200" spc="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input</a:t>
            </a:r>
            <a:endParaRPr sz="2200" dirty="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60"/>
              </a:spcBef>
            </a:pPr>
            <a:r>
              <a:rPr sz="150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500" spc="28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200" spc="-135" dirty="0">
                <a:solidFill>
                  <a:srgbClr val="97323A"/>
                </a:solidFill>
                <a:latin typeface="Arial MT"/>
                <a:cs typeface="Arial MT"/>
              </a:rPr>
              <a:t>Windows:</a:t>
            </a:r>
            <a:r>
              <a:rPr sz="22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2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90" dirty="0">
                <a:solidFill>
                  <a:srgbClr val="97323A"/>
                </a:solidFill>
                <a:latin typeface="Arial MT"/>
                <a:cs typeface="Arial MT"/>
              </a:rPr>
              <a:t>config</a:t>
            </a:r>
            <a:r>
              <a:rPr sz="22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97323A"/>
                </a:solidFill>
                <a:latin typeface="Arial MT"/>
                <a:cs typeface="Arial MT"/>
              </a:rPr>
              <a:t>--</a:t>
            </a:r>
            <a:r>
              <a:rPr sz="2200" spc="-20" dirty="0">
                <a:solidFill>
                  <a:srgbClr val="97323A"/>
                </a:solidFill>
                <a:latin typeface="Arial MT"/>
                <a:cs typeface="Arial MT"/>
              </a:rPr>
              <a:t>global</a:t>
            </a:r>
            <a:r>
              <a:rPr sz="22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85" dirty="0">
                <a:solidFill>
                  <a:srgbClr val="97323A"/>
                </a:solidFill>
                <a:latin typeface="Arial MT"/>
                <a:cs typeface="Arial MT"/>
              </a:rPr>
              <a:t>core.autocrlf</a:t>
            </a:r>
            <a:r>
              <a:rPr sz="22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97323A"/>
                </a:solidFill>
                <a:latin typeface="Arial MT"/>
                <a:cs typeface="Arial MT"/>
              </a:rPr>
              <a:t>true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8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523999"/>
              <a:ext cx="9144000" cy="1143000"/>
            </a:xfrm>
            <a:custGeom>
              <a:avLst/>
              <a:gdLst/>
              <a:ahLst/>
              <a:cxnLst/>
              <a:rect l="l" t="t" r="r" b="b"/>
              <a:pathLst>
                <a:path w="9144000" h="1143000">
                  <a:moveTo>
                    <a:pt x="9143998" y="0"/>
                  </a:moveTo>
                  <a:lnTo>
                    <a:pt x="0" y="0"/>
                  </a:lnTo>
                  <a:lnTo>
                    <a:pt x="0" y="1142999"/>
                  </a:lnTo>
                  <a:lnTo>
                    <a:pt x="9143998" y="1142999"/>
                  </a:lnTo>
                  <a:lnTo>
                    <a:pt x="91439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00199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1295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295400" y="9906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945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50339" y="2694939"/>
            <a:ext cx="4422775" cy="36195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270" dirty="0">
                <a:solidFill>
                  <a:srgbClr val="97323A"/>
                </a:solidFill>
                <a:latin typeface="Arial MT"/>
                <a:cs typeface="Arial MT"/>
              </a:rPr>
              <a:t>Basic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workflow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Adding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and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97323A"/>
                </a:solidFill>
                <a:latin typeface="Arial MT"/>
                <a:cs typeface="Arial MT"/>
              </a:rPr>
              <a:t>committing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files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4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log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4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30" dirty="0">
                <a:solidFill>
                  <a:srgbClr val="97323A"/>
                </a:solidFill>
                <a:latin typeface="Arial MT"/>
                <a:cs typeface="Arial MT"/>
              </a:rPr>
              <a:t>staging</a:t>
            </a:r>
            <a:r>
              <a:rPr sz="28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area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275" dirty="0">
                <a:solidFill>
                  <a:srgbClr val="97323A"/>
                </a:solidFill>
                <a:latin typeface="Arial MT"/>
                <a:cs typeface="Arial MT"/>
              </a:rPr>
              <a:t>Removing</a:t>
            </a:r>
            <a:r>
              <a:rPr sz="2800" spc="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files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140" dirty="0">
                <a:solidFill>
                  <a:srgbClr val="97323A"/>
                </a:solidFill>
                <a:latin typeface="Arial MT"/>
                <a:cs typeface="Arial MT"/>
              </a:rPr>
              <a:t>Viewing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diffs</a:t>
            </a:r>
            <a:r>
              <a:rPr sz="2800" spc="-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of</a:t>
            </a:r>
            <a:r>
              <a:rPr sz="28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files</a:t>
            </a:r>
            <a:endParaRPr sz="28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"/>
              <a:tabLst>
                <a:tab pos="469265" algn="l"/>
              </a:tabLst>
            </a:pPr>
            <a:r>
              <a:rPr sz="2800" spc="-34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95" dirty="0">
                <a:solidFill>
                  <a:srgbClr val="97323A"/>
                </a:solidFill>
                <a:latin typeface="Arial MT"/>
                <a:cs typeface="Arial MT"/>
              </a:rPr>
              <a:t>.gitignore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file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1600199"/>
            <a:ext cx="7772400" cy="990600"/>
          </a:xfrm>
          <a:prstGeom prst="rect">
            <a:avLst/>
          </a:prstGeom>
          <a:solidFill>
            <a:srgbClr val="7A7A7A"/>
          </a:solidFill>
        </p:spPr>
        <p:txBody>
          <a:bodyPr vert="horz" wrap="square" lIns="0" tIns="2209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740"/>
              </a:spcBef>
            </a:pPr>
            <a:r>
              <a:rPr sz="3600" spc="-430" dirty="0">
                <a:solidFill>
                  <a:srgbClr val="FFFFFF"/>
                </a:solidFill>
              </a:rPr>
              <a:t>Use</a:t>
            </a:r>
            <a:r>
              <a:rPr sz="3600" spc="10" dirty="0">
                <a:solidFill>
                  <a:srgbClr val="FFFFFF"/>
                </a:solidFill>
              </a:rPr>
              <a:t> </a:t>
            </a:r>
            <a:r>
              <a:rPr sz="3600" spc="-325" dirty="0">
                <a:solidFill>
                  <a:srgbClr val="FFFFFF"/>
                </a:solidFill>
              </a:rPr>
              <a:t>case</a:t>
            </a:r>
            <a:r>
              <a:rPr sz="3600" spc="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#1:</a:t>
            </a:r>
            <a:r>
              <a:rPr sz="3600" spc="15" dirty="0">
                <a:solidFill>
                  <a:srgbClr val="FFFFFF"/>
                </a:solidFill>
              </a:rPr>
              <a:t> </a:t>
            </a:r>
            <a:r>
              <a:rPr sz="3600" spc="-185" dirty="0">
                <a:solidFill>
                  <a:srgbClr val="FFFFFF"/>
                </a:solidFill>
              </a:rPr>
              <a:t>history</a:t>
            </a:r>
            <a:r>
              <a:rPr sz="3600" spc="10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of</a:t>
            </a:r>
            <a:r>
              <a:rPr sz="3600" spc="125" dirty="0">
                <a:solidFill>
                  <a:srgbClr val="FFFFFF"/>
                </a:solidFill>
              </a:rPr>
              <a:t> </a:t>
            </a:r>
            <a:r>
              <a:rPr sz="3600" spc="-320" dirty="0">
                <a:solidFill>
                  <a:srgbClr val="FFFFFF"/>
                </a:solidFill>
              </a:rPr>
              <a:t>versions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387" y="375919"/>
            <a:ext cx="209486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Big</a:t>
            </a:r>
            <a:r>
              <a:rPr spc="-5" dirty="0"/>
              <a:t> </a:t>
            </a:r>
            <a:r>
              <a:rPr spc="-195" dirty="0"/>
              <a:t>ideas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51939"/>
            <a:ext cx="7661275" cy="387222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260" dirty="0">
                <a:solidFill>
                  <a:srgbClr val="97323A"/>
                </a:solidFill>
                <a:latin typeface="Arial MT"/>
                <a:cs typeface="Arial MT"/>
              </a:rPr>
              <a:t>Snapshots,</a:t>
            </a:r>
            <a:r>
              <a:rPr sz="2800" spc="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not</a:t>
            </a:r>
            <a:r>
              <a:rPr sz="2800" spc="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deltas</a:t>
            </a:r>
            <a:endParaRPr sz="28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6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Everything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54" dirty="0">
                <a:solidFill>
                  <a:srgbClr val="97323A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60" dirty="0">
                <a:solidFill>
                  <a:srgbClr val="97323A"/>
                </a:solidFill>
                <a:latin typeface="Arial MT"/>
                <a:cs typeface="Arial MT"/>
              </a:rPr>
              <a:t>confined</a:t>
            </a:r>
            <a:r>
              <a:rPr sz="2800" spc="-3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800" spc="-1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9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.git</a:t>
            </a:r>
            <a:r>
              <a:rPr sz="2800" spc="-4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directory</a:t>
            </a:r>
            <a:endParaRPr sz="28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4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215" dirty="0">
                <a:solidFill>
                  <a:srgbClr val="97323A"/>
                </a:solidFill>
                <a:latin typeface="Arial MT"/>
                <a:cs typeface="Arial MT"/>
              </a:rPr>
              <a:t>Most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45" dirty="0">
                <a:solidFill>
                  <a:srgbClr val="97323A"/>
                </a:solidFill>
                <a:latin typeface="Arial MT"/>
                <a:cs typeface="Arial MT"/>
              </a:rPr>
              <a:t>operations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are</a:t>
            </a:r>
            <a:r>
              <a:rPr sz="2800" spc="-1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safe</a:t>
            </a:r>
            <a:r>
              <a:rPr sz="28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1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65" dirty="0">
                <a:solidFill>
                  <a:srgbClr val="97323A"/>
                </a:solidFill>
                <a:latin typeface="Arial MT"/>
                <a:cs typeface="Arial MT"/>
              </a:rPr>
              <a:t>they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20" dirty="0">
                <a:solidFill>
                  <a:srgbClr val="97323A"/>
                </a:solidFill>
                <a:latin typeface="Arial MT"/>
                <a:cs typeface="Arial MT"/>
              </a:rPr>
              <a:t>only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add</a:t>
            </a:r>
            <a:r>
              <a:rPr sz="28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89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-10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We’ll</a:t>
            </a:r>
            <a:r>
              <a:rPr sz="2500" spc="-8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talk</a:t>
            </a:r>
            <a:r>
              <a:rPr sz="25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90" dirty="0">
                <a:solidFill>
                  <a:srgbClr val="97323A"/>
                </a:solidFill>
                <a:latin typeface="Arial MT"/>
                <a:cs typeface="Arial MT"/>
              </a:rPr>
              <a:t>about</a:t>
            </a:r>
            <a:r>
              <a:rPr sz="25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0" dirty="0">
                <a:solidFill>
                  <a:srgbClr val="97323A"/>
                </a:solidFill>
                <a:latin typeface="Arial MT"/>
                <a:cs typeface="Arial MT"/>
              </a:rPr>
              <a:t>two</a:t>
            </a:r>
            <a:r>
              <a:rPr sz="25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60" dirty="0">
                <a:solidFill>
                  <a:srgbClr val="97323A"/>
                </a:solidFill>
                <a:latin typeface="Arial MT"/>
                <a:cs typeface="Arial MT"/>
              </a:rPr>
              <a:t>commands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97323A"/>
                </a:solidFill>
                <a:latin typeface="Arial MT"/>
                <a:cs typeface="Arial MT"/>
              </a:rPr>
              <a:t>that</a:t>
            </a:r>
            <a:r>
              <a:rPr sz="25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are</a:t>
            </a:r>
            <a:r>
              <a:rPr sz="2500" spc="-8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not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0" dirty="0">
                <a:solidFill>
                  <a:srgbClr val="97323A"/>
                </a:solidFill>
                <a:latin typeface="Arial MT"/>
                <a:cs typeface="Arial MT"/>
              </a:rPr>
              <a:t>safe</a:t>
            </a:r>
            <a:r>
              <a:rPr sz="2500" spc="-7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today</a:t>
            </a:r>
            <a:endParaRPr sz="25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5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3</a:t>
            </a:r>
            <a:r>
              <a:rPr sz="2800" spc="-6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possible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4" dirty="0">
                <a:solidFill>
                  <a:srgbClr val="97323A"/>
                </a:solidFill>
                <a:latin typeface="Arial MT"/>
                <a:cs typeface="Arial MT"/>
              </a:rPr>
              <a:t>states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for</a:t>
            </a:r>
            <a:r>
              <a:rPr sz="2800" spc="-2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a</a:t>
            </a:r>
            <a:r>
              <a:rPr sz="2800" spc="-3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rgbClr val="97323A"/>
                </a:solidFill>
                <a:latin typeface="Arial MT"/>
                <a:cs typeface="Arial MT"/>
              </a:rPr>
              <a:t>file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1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rgbClr val="97323A"/>
                </a:solidFill>
                <a:latin typeface="Arial MT"/>
                <a:cs typeface="Arial MT"/>
              </a:rPr>
              <a:t>Changed</a:t>
            </a:r>
            <a:endParaRPr sz="25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60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1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97323A"/>
                </a:solidFill>
                <a:latin typeface="Arial MT"/>
                <a:cs typeface="Arial MT"/>
              </a:rPr>
              <a:t>Staged</a:t>
            </a:r>
            <a:endParaRPr sz="25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50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11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65" dirty="0">
                <a:solidFill>
                  <a:srgbClr val="97323A"/>
                </a:solidFill>
                <a:latin typeface="Arial MT"/>
                <a:cs typeface="Arial MT"/>
              </a:rPr>
              <a:t>Committed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Basic</a:t>
            </a:r>
            <a:r>
              <a:rPr spc="5" dirty="0"/>
              <a:t> </a:t>
            </a:r>
            <a:r>
              <a:rPr spc="-13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1387" y="1563521"/>
            <a:ext cx="7463790" cy="14871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645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b="1" spc="-180" dirty="0">
                <a:solidFill>
                  <a:srgbClr val="97323A"/>
                </a:solidFill>
                <a:latin typeface="Arial"/>
                <a:cs typeface="Arial"/>
              </a:rPr>
              <a:t>git</a:t>
            </a:r>
            <a:r>
              <a:rPr sz="2800" b="1" spc="-3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b="1" spc="-130" dirty="0">
                <a:solidFill>
                  <a:srgbClr val="97323A"/>
                </a:solidFill>
                <a:latin typeface="Arial"/>
                <a:cs typeface="Arial"/>
              </a:rPr>
              <a:t>init</a:t>
            </a:r>
            <a:r>
              <a:rPr sz="2800" b="1" spc="-65" dirty="0">
                <a:solidFill>
                  <a:srgbClr val="97323A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–</a:t>
            </a:r>
            <a:r>
              <a:rPr sz="2800" spc="-1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4" dirty="0">
                <a:solidFill>
                  <a:srgbClr val="97323A"/>
                </a:solidFill>
                <a:latin typeface="Arial MT"/>
                <a:cs typeface="Arial MT"/>
              </a:rPr>
              <a:t>create</a:t>
            </a:r>
            <a:r>
              <a:rPr sz="2800" spc="-5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10" dirty="0">
                <a:solidFill>
                  <a:srgbClr val="97323A"/>
                </a:solidFill>
                <a:latin typeface="Arial MT"/>
                <a:cs typeface="Arial MT"/>
              </a:rPr>
              <a:t>project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8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45" dirty="0">
                <a:solidFill>
                  <a:srgbClr val="97323A"/>
                </a:solidFill>
                <a:latin typeface="Arial MT"/>
                <a:cs typeface="Arial MT"/>
              </a:rPr>
              <a:t>existing</a:t>
            </a:r>
            <a:r>
              <a:rPr sz="28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directory</a:t>
            </a:r>
            <a:endParaRPr sz="2800">
              <a:latin typeface="Arial MT"/>
              <a:cs typeface="Arial MT"/>
            </a:endParaRPr>
          </a:p>
          <a:p>
            <a:pPr marL="368300">
              <a:lnSpc>
                <a:spcPct val="100000"/>
              </a:lnSpc>
              <a:spcBef>
                <a:spcPts val="490"/>
              </a:spcBef>
            </a:pPr>
            <a:r>
              <a:rPr sz="1750" spc="235" dirty="0">
                <a:solidFill>
                  <a:srgbClr val="676767"/>
                </a:solidFill>
                <a:latin typeface="Arial MT"/>
                <a:cs typeface="Arial MT"/>
              </a:rPr>
              <a:t>🞑</a:t>
            </a:r>
            <a:r>
              <a:rPr sz="1750" spc="-3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2500" spc="-120" dirty="0">
                <a:solidFill>
                  <a:srgbClr val="97323A"/>
                </a:solidFill>
                <a:latin typeface="Arial MT"/>
                <a:cs typeface="Arial MT"/>
              </a:rPr>
              <a:t>Make</a:t>
            </a:r>
            <a:r>
              <a:rPr sz="25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Git</a:t>
            </a:r>
            <a:r>
              <a:rPr sz="25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75" dirty="0">
                <a:solidFill>
                  <a:srgbClr val="97323A"/>
                </a:solidFill>
                <a:latin typeface="Arial MT"/>
                <a:cs typeface="Arial MT"/>
              </a:rPr>
              <a:t>start</a:t>
            </a:r>
            <a:r>
              <a:rPr sz="25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to</a:t>
            </a:r>
            <a:r>
              <a:rPr sz="2500" spc="-4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70" dirty="0">
                <a:solidFill>
                  <a:srgbClr val="97323A"/>
                </a:solidFill>
                <a:latin typeface="Arial MT"/>
                <a:cs typeface="Arial MT"/>
              </a:rPr>
              <a:t>“watch”</a:t>
            </a:r>
            <a:r>
              <a:rPr sz="25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rgbClr val="97323A"/>
                </a:solidFill>
                <a:latin typeface="Arial MT"/>
                <a:cs typeface="Arial MT"/>
              </a:rPr>
              <a:t>for</a:t>
            </a:r>
            <a:r>
              <a:rPr sz="2500" spc="-5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215" dirty="0">
                <a:solidFill>
                  <a:srgbClr val="97323A"/>
                </a:solidFill>
                <a:latin typeface="Arial MT"/>
                <a:cs typeface="Arial MT"/>
              </a:rPr>
              <a:t>changes</a:t>
            </a:r>
            <a:r>
              <a:rPr sz="25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55" dirty="0">
                <a:solidFill>
                  <a:srgbClr val="97323A"/>
                </a:solidFill>
                <a:latin typeface="Arial MT"/>
                <a:cs typeface="Arial MT"/>
              </a:rPr>
              <a:t>in</a:t>
            </a:r>
            <a:r>
              <a:rPr sz="2500" spc="-2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16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500" spc="-1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500" spc="-45" dirty="0">
                <a:solidFill>
                  <a:srgbClr val="97323A"/>
                </a:solidFill>
                <a:latin typeface="Arial MT"/>
                <a:cs typeface="Arial MT"/>
              </a:rPr>
              <a:t>directory</a:t>
            </a:r>
            <a:endParaRPr sz="2500">
              <a:latin typeface="Arial MT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50"/>
              </a:spcBef>
              <a:buSzPct val="58928"/>
              <a:buFont typeface="Wingdings"/>
              <a:buChar char=""/>
              <a:tabLst>
                <a:tab pos="332105" algn="l"/>
              </a:tabLst>
            </a:pPr>
            <a:r>
              <a:rPr sz="2800" spc="-340" dirty="0">
                <a:solidFill>
                  <a:srgbClr val="97323A"/>
                </a:solidFill>
                <a:latin typeface="Arial MT"/>
                <a:cs typeface="Arial MT"/>
              </a:rPr>
              <a:t>The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80" dirty="0">
                <a:solidFill>
                  <a:srgbClr val="97323A"/>
                </a:solidFill>
                <a:latin typeface="Arial MT"/>
                <a:cs typeface="Arial MT"/>
              </a:rPr>
              <a:t>basic</a:t>
            </a:r>
            <a:r>
              <a:rPr sz="2800" spc="-5" dirty="0">
                <a:solidFill>
                  <a:srgbClr val="97323A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97323A"/>
                </a:solidFill>
                <a:latin typeface="Arial MT"/>
                <a:cs typeface="Arial MT"/>
              </a:rPr>
              <a:t>workflow: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599" y="3409235"/>
            <a:ext cx="5481128" cy="29803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1662</Words>
  <Application>Microsoft Office PowerPoint</Application>
  <PresentationFormat>On-screen Show (4:3)</PresentationFormat>
  <Paragraphs>216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Arial MT</vt:lpstr>
      <vt:lpstr>Times New Roman</vt:lpstr>
      <vt:lpstr>Wingdings</vt:lpstr>
      <vt:lpstr>Office Theme</vt:lpstr>
      <vt:lpstr>PowerPoint Presentation</vt:lpstr>
      <vt:lpstr>Overview</vt:lpstr>
      <vt:lpstr>What is Git?</vt:lpstr>
      <vt:lpstr>Key improvements</vt:lpstr>
      <vt:lpstr>Installation and setup</vt:lpstr>
      <vt:lpstr>First time setup</vt:lpstr>
      <vt:lpstr>Use case #1: history of versions</vt:lpstr>
      <vt:lpstr>Big ideas</vt:lpstr>
      <vt:lpstr>Basic workflow</vt:lpstr>
      <vt:lpstr>Basic workflow</vt:lpstr>
      <vt:lpstr>The git status output</vt:lpstr>
      <vt:lpstr>The git log output</vt:lpstr>
      <vt:lpstr>The staging area</vt:lpstr>
      <vt:lpstr>The staging area</vt:lpstr>
      <vt:lpstr>Removing a file</vt:lpstr>
      <vt:lpstr>Viewing diffs of files</vt:lpstr>
      <vt:lpstr>Viewing diffs of files</vt:lpstr>
      <vt:lpstr>The .gitignore file</vt:lpstr>
      <vt:lpstr>Use case #2: branching</vt:lpstr>
      <vt:lpstr>What is a branch?</vt:lpstr>
      <vt:lpstr>Branching commands</vt:lpstr>
      <vt:lpstr>Stashing</vt:lpstr>
      <vt:lpstr>The HEAD pointer</vt:lpstr>
      <vt:lpstr>Merging</vt:lpstr>
      <vt:lpstr>Merging</vt:lpstr>
      <vt:lpstr>Merging</vt:lpstr>
      <vt:lpstr>Merging</vt:lpstr>
      <vt:lpstr>Merge commits</vt:lpstr>
      <vt:lpstr>Merge commits</vt:lpstr>
      <vt:lpstr>Merge conflicts</vt:lpstr>
      <vt:lpstr>Merge conflicts</vt:lpstr>
      <vt:lpstr>Rebasing</vt:lpstr>
      <vt:lpstr>Rebasing</vt:lpstr>
      <vt:lpstr>Rebasing</vt:lpstr>
      <vt:lpstr>Rebasing</vt:lpstr>
      <vt:lpstr>Why rebase?</vt:lpstr>
      <vt:lpstr>An aside…the git reset command</vt:lpstr>
      <vt:lpstr>3 steps to reset</vt:lpstr>
      <vt:lpstr>Use case #3: collaboration</vt:lpstr>
      <vt:lpstr>Remotes</vt:lpstr>
      <vt:lpstr>Authenticating to Github</vt:lpstr>
      <vt:lpstr>Github – SSH keys</vt:lpstr>
      <vt:lpstr>Github – SSH keys</vt:lpstr>
      <vt:lpstr>PowerPoint Presentation</vt:lpstr>
      <vt:lpstr>Pushing and fetching</vt:lpstr>
      <vt:lpstr>Remote tracking branches</vt:lpstr>
      <vt:lpstr>Remote tracking branches</vt:lpstr>
      <vt:lpstr>Remote tracking branches</vt:lpstr>
      <vt:lpstr>In summary…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 KUMAR GUPTA</cp:lastModifiedBy>
  <cp:revision>2</cp:revision>
  <dcterms:created xsi:type="dcterms:W3CDTF">2024-01-07T12:38:02Z</dcterms:created>
  <dcterms:modified xsi:type="dcterms:W3CDTF">2024-01-07T19:21:28Z</dcterms:modified>
</cp:coreProperties>
</file>