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e55e246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e55e246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e55e246f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e55e246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e55e246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e55e246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e55e246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6e55e246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e55e246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e55e246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e55e246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e55e246f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e55e246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6e55e246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e55e246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e55e246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e55e246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e55e246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e55e246f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e55e246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e55e246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e55e246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e55e246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e55e246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e55e246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e55e246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e55e246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e55e246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VWvfW4gHhfR2lVwd1Ag3iZvitVlIJe4_/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QzXSPg3-El5bAzYZGVGhFMMnjaE-o5mH/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V7mH7xav550wOBP_DVChtd4tCr1EmAv0/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NyKmQw2nuPFSxgiJ0xRA_qlVCKY4DJPX/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1jXrT0LHU56yvLa60gT2__pp108C1JnB/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rive.google.com/file/d/1CNLdwOXsc0gf9wSDUXtbyumHWOyL1zue/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3550" y="-62"/>
            <a:ext cx="8520600" cy="238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800">
                <a:latin typeface="Nunito"/>
                <a:ea typeface="Nunito"/>
                <a:cs typeface="Nunito"/>
                <a:sym typeface="Nunito"/>
              </a:rPr>
              <a:t>AIRLINE TICKET BOOKING MANAGEMENT SYSTEM</a:t>
            </a:r>
            <a:r>
              <a:rPr lang="en-GB" sz="4800">
                <a:solidFill>
                  <a:schemeClr val="lt1"/>
                </a:solidFill>
                <a:latin typeface="Nunito"/>
                <a:ea typeface="Nunito"/>
                <a:cs typeface="Nunito"/>
                <a:sym typeface="Nunito"/>
              </a:rPr>
              <a:t> </a:t>
            </a:r>
            <a:endParaRPr sz="4800">
              <a:solidFill>
                <a:schemeClr val="lt1"/>
              </a:solidFill>
              <a:latin typeface="Nunito"/>
              <a:ea typeface="Nunito"/>
              <a:cs typeface="Nunito"/>
              <a:sym typeface="Nunito"/>
            </a:endParaRPr>
          </a:p>
        </p:txBody>
      </p:sp>
      <p:sp>
        <p:nvSpPr>
          <p:cNvPr id="55" name="Google Shape;55;p13"/>
          <p:cNvSpPr txBox="1"/>
          <p:nvPr>
            <p:ph idx="1" type="subTitle"/>
          </p:nvPr>
        </p:nvSpPr>
        <p:spPr>
          <a:xfrm>
            <a:off x="-80575" y="3294063"/>
            <a:ext cx="9144000" cy="18495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b="1" lang="en-GB" sz="1700">
                <a:solidFill>
                  <a:schemeClr val="lt1"/>
                </a:solidFill>
              </a:rPr>
              <a:t>Presented By :-     Group 34</a:t>
            </a:r>
            <a:endParaRPr b="1" sz="1700">
              <a:solidFill>
                <a:schemeClr val="lt1"/>
              </a:solidFill>
            </a:endParaRPr>
          </a:p>
          <a:p>
            <a:pPr indent="457200" lvl="0" marL="2743200" rtl="0" algn="l">
              <a:lnSpc>
                <a:spcPct val="80000"/>
              </a:lnSpc>
              <a:spcBef>
                <a:spcPts val="0"/>
              </a:spcBef>
              <a:spcAft>
                <a:spcPts val="0"/>
              </a:spcAft>
              <a:buNone/>
            </a:pPr>
            <a:r>
              <a:rPr b="1" lang="en-GB" sz="1900">
                <a:solidFill>
                  <a:srgbClr val="6D9EEB"/>
                </a:solidFill>
              </a:rPr>
              <a:t>Rachit Kumar Singh</a:t>
            </a:r>
            <a:endParaRPr b="1" sz="1900">
              <a:solidFill>
                <a:srgbClr val="6D9EEB"/>
              </a:solidFill>
            </a:endParaRPr>
          </a:p>
          <a:p>
            <a:pPr indent="457200" lvl="0" marL="2743200" rtl="0" algn="l">
              <a:lnSpc>
                <a:spcPct val="80000"/>
              </a:lnSpc>
              <a:spcBef>
                <a:spcPts val="0"/>
              </a:spcBef>
              <a:spcAft>
                <a:spcPts val="0"/>
              </a:spcAft>
              <a:buNone/>
            </a:pPr>
            <a:r>
              <a:rPr b="1" lang="en-GB" sz="1900">
                <a:solidFill>
                  <a:srgbClr val="6D9EEB"/>
                </a:solidFill>
              </a:rPr>
              <a:t>Jenil Doshi</a:t>
            </a:r>
            <a:endParaRPr b="1" sz="1900">
              <a:solidFill>
                <a:srgbClr val="6D9EEB"/>
              </a:solidFill>
            </a:endParaRPr>
          </a:p>
          <a:p>
            <a:pPr indent="457200" lvl="0" marL="2743200" rtl="0" algn="l">
              <a:lnSpc>
                <a:spcPct val="80000"/>
              </a:lnSpc>
              <a:spcBef>
                <a:spcPts val="0"/>
              </a:spcBef>
              <a:spcAft>
                <a:spcPts val="0"/>
              </a:spcAft>
              <a:buNone/>
            </a:pPr>
            <a:r>
              <a:rPr b="1" lang="en-GB" sz="1900">
                <a:solidFill>
                  <a:srgbClr val="6D9EEB"/>
                </a:solidFill>
              </a:rPr>
              <a:t>Akanksha Porwal</a:t>
            </a:r>
            <a:endParaRPr b="1" sz="1900">
              <a:solidFill>
                <a:srgbClr val="6D9EEB"/>
              </a:solidFill>
            </a:endParaRPr>
          </a:p>
          <a:p>
            <a:pPr indent="457200" lvl="0" marL="2743200" rtl="0" algn="l">
              <a:lnSpc>
                <a:spcPct val="80000"/>
              </a:lnSpc>
              <a:spcBef>
                <a:spcPts val="0"/>
              </a:spcBef>
              <a:spcAft>
                <a:spcPts val="0"/>
              </a:spcAft>
              <a:buNone/>
            </a:pPr>
            <a:r>
              <a:rPr b="1" lang="en-GB" sz="1900">
                <a:solidFill>
                  <a:srgbClr val="6D9EEB"/>
                </a:solidFill>
              </a:rPr>
              <a:t>Dipshi Jain</a:t>
            </a:r>
            <a:endParaRPr b="1" sz="1900">
              <a:solidFill>
                <a:srgbClr val="6D9EEB"/>
              </a:solidFill>
            </a:endParaRPr>
          </a:p>
          <a:p>
            <a:pPr indent="457200" lvl="0" marL="2743200" rtl="0" algn="l">
              <a:lnSpc>
                <a:spcPct val="80000"/>
              </a:lnSpc>
              <a:spcBef>
                <a:spcPts val="0"/>
              </a:spcBef>
              <a:spcAft>
                <a:spcPts val="0"/>
              </a:spcAft>
              <a:buNone/>
            </a:pPr>
            <a:r>
              <a:rPr b="1" lang="en-GB" sz="1900">
                <a:solidFill>
                  <a:srgbClr val="6D9EEB"/>
                </a:solidFill>
              </a:rPr>
              <a:t>Abhishek Singh</a:t>
            </a:r>
            <a:endParaRPr b="1" sz="1900">
              <a:solidFill>
                <a:srgbClr val="6D9EEB"/>
              </a:solidFill>
            </a:endParaRPr>
          </a:p>
          <a:p>
            <a:pPr indent="0" lvl="0" marL="0" rtl="0" algn="r">
              <a:lnSpc>
                <a:spcPct val="80000"/>
              </a:lnSpc>
              <a:spcBef>
                <a:spcPts val="0"/>
              </a:spcBef>
              <a:spcAft>
                <a:spcPts val="0"/>
              </a:spcAft>
              <a:buNone/>
            </a:pPr>
            <a:r>
              <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0676475" y="55575"/>
            <a:ext cx="51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107850" y="55575"/>
            <a:ext cx="8520600" cy="5143500"/>
          </a:xfrm>
          <a:prstGeom prst="rect">
            <a:avLst/>
          </a:prstGeom>
        </p:spPr>
        <p:txBody>
          <a:bodyPr anchorCtr="0" anchor="t" bIns="91425" lIns="91425" spcFirstLastPara="1" rIns="91425" wrap="square" tIns="91425">
            <a:normAutofit/>
          </a:bodyPr>
          <a:lstStyle/>
          <a:p>
            <a:pPr indent="0" lvl="0" marL="450000" rtl="0" algn="l">
              <a:lnSpc>
                <a:spcPct val="154000"/>
              </a:lnSpc>
              <a:spcBef>
                <a:spcPts val="0"/>
              </a:spcBef>
              <a:spcAft>
                <a:spcPts val="0"/>
              </a:spcAft>
              <a:buNone/>
            </a:pPr>
            <a:r>
              <a:rPr b="1" lang="en-GB">
                <a:solidFill>
                  <a:schemeClr val="lt1"/>
                </a:solidFill>
              </a:rPr>
              <a:t>-&gt; Output:</a:t>
            </a:r>
            <a:endParaRPr>
              <a:solidFill>
                <a:schemeClr val="lt1"/>
              </a:solidFill>
            </a:endParaRPr>
          </a:p>
        </p:txBody>
      </p:sp>
      <p:pic>
        <p:nvPicPr>
          <p:cNvPr id="112" name="Google Shape;112;p22"/>
          <p:cNvPicPr preferRelativeResize="0"/>
          <p:nvPr/>
        </p:nvPicPr>
        <p:blipFill>
          <a:blip r:embed="rId3">
            <a:alphaModFix/>
          </a:blip>
          <a:stretch>
            <a:fillRect/>
          </a:stretch>
        </p:blipFill>
        <p:spPr>
          <a:xfrm>
            <a:off x="819200" y="476250"/>
            <a:ext cx="8013100" cy="466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0555575" y="0"/>
            <a:ext cx="62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3"/>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marR="571500" rtl="0" algn="l">
              <a:lnSpc>
                <a:spcPct val="98000"/>
              </a:lnSpc>
              <a:spcBef>
                <a:spcPts val="1000"/>
              </a:spcBef>
              <a:spcAft>
                <a:spcPts val="0"/>
              </a:spcAft>
              <a:buNone/>
            </a:pPr>
            <a:r>
              <a:rPr lang="en-GB" sz="2000">
                <a:solidFill>
                  <a:schemeClr val="lt1"/>
                </a:solidFill>
              </a:rPr>
              <a:t>4</a:t>
            </a:r>
            <a:r>
              <a:rPr lang="en-GB" sz="2000">
                <a:solidFill>
                  <a:schemeClr val="lt1"/>
                </a:solidFill>
              </a:rPr>
              <a:t>.) </a:t>
            </a:r>
            <a:r>
              <a:rPr b="1" lang="en-GB" sz="2000">
                <a:solidFill>
                  <a:schemeClr val="lt1"/>
                </a:solidFill>
              </a:rPr>
              <a:t>Total</a:t>
            </a:r>
            <a:r>
              <a:rPr lang="en-GB" sz="2000">
                <a:solidFill>
                  <a:schemeClr val="lt1"/>
                </a:solidFill>
              </a:rPr>
              <a:t> </a:t>
            </a:r>
            <a:r>
              <a:rPr b="1" lang="en-GB" sz="2000">
                <a:solidFill>
                  <a:schemeClr val="lt1"/>
                </a:solidFill>
              </a:rPr>
              <a:t>Revenue generated by each airline?</a:t>
            </a:r>
            <a:endParaRPr b="1" sz="2000">
              <a:solidFill>
                <a:schemeClr val="lt1"/>
              </a:solidFill>
            </a:endParaRPr>
          </a:p>
          <a:p>
            <a:pPr indent="0" lvl="0" marL="660400" marR="571500" rtl="0" algn="l">
              <a:lnSpc>
                <a:spcPct val="98000"/>
              </a:lnSpc>
              <a:spcBef>
                <a:spcPts val="1000"/>
              </a:spcBef>
              <a:spcAft>
                <a:spcPts val="0"/>
              </a:spcAft>
              <a:buNone/>
            </a:pPr>
            <a:r>
              <a:t/>
            </a:r>
            <a:endParaRPr sz="2000">
              <a:solidFill>
                <a:schemeClr val="dk1"/>
              </a:solidFill>
            </a:endParaRPr>
          </a:p>
          <a:p>
            <a:pPr indent="0" lvl="0" marL="0" rtl="0" algn="l">
              <a:spcBef>
                <a:spcPts val="0"/>
              </a:spcBef>
              <a:spcAft>
                <a:spcPts val="0"/>
              </a:spcAft>
              <a:buNone/>
            </a:pPr>
            <a:r>
              <a:rPr b="1" lang="en-GB">
                <a:solidFill>
                  <a:schemeClr val="dk1"/>
                </a:solidFill>
              </a:rPr>
              <a:t>-&gt; SQL:</a:t>
            </a:r>
            <a:endParaRPr b="1">
              <a:solidFill>
                <a:schemeClr val="dk1"/>
              </a:solidFill>
            </a:endParaRPr>
          </a:p>
          <a:p>
            <a:pPr indent="0" lvl="0" marL="0" marR="59721" rtl="0" algn="l">
              <a:spcBef>
                <a:spcPts val="1200"/>
              </a:spcBef>
              <a:spcAft>
                <a:spcPts val="0"/>
              </a:spcAft>
              <a:buNone/>
            </a:pPr>
            <a:r>
              <a:rPr b="1" lang="en-GB" sz="1700">
                <a:solidFill>
                  <a:schemeClr val="dk1"/>
                </a:solidFill>
              </a:rPr>
              <a:t>select a_name,sum(prices) as total_revenue from airlines</a:t>
            </a:r>
            <a:endParaRPr b="1" sz="1700">
              <a:solidFill>
                <a:schemeClr val="dk1"/>
              </a:solidFill>
            </a:endParaRPr>
          </a:p>
          <a:p>
            <a:pPr indent="0" lvl="0" marL="0" marR="59721" rtl="0" algn="l">
              <a:lnSpc>
                <a:spcPct val="114090"/>
              </a:lnSpc>
              <a:spcBef>
                <a:spcPts val="1200"/>
              </a:spcBef>
              <a:spcAft>
                <a:spcPts val="0"/>
              </a:spcAft>
              <a:buNone/>
            </a:pPr>
            <a:r>
              <a:rPr b="1" lang="en-GB" sz="1700">
                <a:solidFill>
                  <a:schemeClr val="dk1"/>
                </a:solidFill>
              </a:rPr>
              <a:t>natural join flight</a:t>
            </a:r>
            <a:endParaRPr b="1" sz="1700">
              <a:solidFill>
                <a:schemeClr val="dk1"/>
              </a:solidFill>
            </a:endParaRPr>
          </a:p>
          <a:p>
            <a:pPr indent="0" lvl="0" marL="0" marR="59721" rtl="0" algn="l">
              <a:spcBef>
                <a:spcPts val="1200"/>
              </a:spcBef>
              <a:spcAft>
                <a:spcPts val="0"/>
              </a:spcAft>
              <a:buNone/>
            </a:pPr>
            <a:r>
              <a:rPr b="1" lang="en-GB" sz="1700">
                <a:solidFill>
                  <a:schemeClr val="dk1"/>
                </a:solidFill>
              </a:rPr>
              <a:t>natural join flight_details group by a_name</a:t>
            </a:r>
            <a:endParaRPr b="1" sz="1700">
              <a:solidFill>
                <a:schemeClr val="dk1"/>
              </a:solidFill>
            </a:endParaRPr>
          </a:p>
          <a:p>
            <a:pPr indent="0" lvl="0" marL="0" marR="59721" rtl="0" algn="l">
              <a:lnSpc>
                <a:spcPct val="114090"/>
              </a:lnSpc>
              <a:spcBef>
                <a:spcPts val="1200"/>
              </a:spcBef>
              <a:spcAft>
                <a:spcPts val="0"/>
              </a:spcAft>
              <a:buNone/>
            </a:pPr>
            <a:r>
              <a:rPr b="1" lang="en-GB" sz="1700">
                <a:solidFill>
                  <a:schemeClr val="dk1"/>
                </a:solidFill>
              </a:rPr>
              <a:t>order by total_revenue desc;</a:t>
            </a:r>
            <a:endParaRPr>
              <a:solidFill>
                <a:schemeClr val="dk1"/>
              </a:solidFill>
            </a:endParaRPr>
          </a:p>
          <a:p>
            <a:pPr indent="0" lvl="0" marL="0" rtl="0" algn="l">
              <a:lnSpc>
                <a:spcPct val="154000"/>
              </a:lnSpc>
              <a:spcBef>
                <a:spcPts val="1200"/>
              </a:spcBef>
              <a:spcAft>
                <a:spcPts val="0"/>
              </a:spcAft>
              <a:buNone/>
            </a:pPr>
            <a:r>
              <a:rPr b="1" lang="en-GB">
                <a:solidFill>
                  <a:schemeClr val="lt1"/>
                </a:solidFill>
              </a:rPr>
              <a:t>-&gt; Output:	</a:t>
            </a:r>
            <a:endParaRPr>
              <a:solidFill>
                <a:schemeClr val="lt1"/>
              </a:solidFill>
            </a:endParaRPr>
          </a:p>
        </p:txBody>
      </p:sp>
      <p:pic>
        <p:nvPicPr>
          <p:cNvPr id="119" name="Google Shape;119;p23"/>
          <p:cNvPicPr preferRelativeResize="0"/>
          <p:nvPr/>
        </p:nvPicPr>
        <p:blipFill>
          <a:blip r:embed="rId3">
            <a:alphaModFix/>
          </a:blip>
          <a:stretch>
            <a:fillRect/>
          </a:stretch>
        </p:blipFill>
        <p:spPr>
          <a:xfrm>
            <a:off x="5015275" y="1716900"/>
            <a:ext cx="4016575" cy="333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0555575" y="0"/>
            <a:ext cx="62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4"/>
          <p:cNvSpPr txBox="1"/>
          <p:nvPr>
            <p:ph idx="1" type="body"/>
          </p:nvPr>
        </p:nvSpPr>
        <p:spPr>
          <a:xfrm>
            <a:off x="180550" y="78400"/>
            <a:ext cx="8520600" cy="5143500"/>
          </a:xfrm>
          <a:prstGeom prst="rect">
            <a:avLst/>
          </a:prstGeom>
        </p:spPr>
        <p:txBody>
          <a:bodyPr anchorCtr="0" anchor="t" bIns="91425" lIns="91425" spcFirstLastPara="1" rIns="91425" wrap="square" tIns="91425">
            <a:normAutofit/>
          </a:bodyPr>
          <a:lstStyle/>
          <a:p>
            <a:pPr indent="0" lvl="0" marL="0" marR="571500" rtl="0" algn="l">
              <a:lnSpc>
                <a:spcPct val="98000"/>
              </a:lnSpc>
              <a:spcBef>
                <a:spcPts val="1000"/>
              </a:spcBef>
              <a:spcAft>
                <a:spcPts val="0"/>
              </a:spcAft>
              <a:buNone/>
            </a:pPr>
            <a:r>
              <a:rPr lang="en-GB" sz="2000">
                <a:solidFill>
                  <a:schemeClr val="lt1"/>
                </a:solidFill>
              </a:rPr>
              <a:t>5</a:t>
            </a:r>
            <a:r>
              <a:rPr lang="en-GB" sz="2000">
                <a:solidFill>
                  <a:schemeClr val="lt1"/>
                </a:solidFill>
              </a:rPr>
              <a:t>.) </a:t>
            </a:r>
            <a:r>
              <a:rPr b="1" lang="en-GB" sz="2000">
                <a:solidFill>
                  <a:schemeClr val="lt1"/>
                </a:solidFill>
              </a:rPr>
              <a:t>Most preferred payment mode?</a:t>
            </a:r>
            <a:endParaRPr b="1" sz="2000">
              <a:solidFill>
                <a:schemeClr val="lt1"/>
              </a:solidFill>
            </a:endParaRPr>
          </a:p>
          <a:p>
            <a:pPr indent="0" lvl="0" marL="660400" marR="571500" rtl="0" algn="l">
              <a:lnSpc>
                <a:spcPct val="98000"/>
              </a:lnSpc>
              <a:spcBef>
                <a:spcPts val="1000"/>
              </a:spcBef>
              <a:spcAft>
                <a:spcPts val="0"/>
              </a:spcAft>
              <a:buNone/>
            </a:pPr>
            <a:r>
              <a:t/>
            </a:r>
            <a:endParaRPr sz="2000">
              <a:solidFill>
                <a:schemeClr val="dk1"/>
              </a:solidFill>
            </a:endParaRPr>
          </a:p>
          <a:p>
            <a:pPr indent="0" lvl="0" marL="0" rtl="0" algn="l">
              <a:spcBef>
                <a:spcPts val="0"/>
              </a:spcBef>
              <a:spcAft>
                <a:spcPts val="0"/>
              </a:spcAft>
              <a:buNone/>
            </a:pPr>
            <a:r>
              <a:rPr b="1" lang="en-GB">
                <a:solidFill>
                  <a:schemeClr val="dk1"/>
                </a:solidFill>
              </a:rPr>
              <a:t>-&gt; SQL:</a:t>
            </a:r>
            <a:endParaRPr b="1">
              <a:solidFill>
                <a:schemeClr val="dk1"/>
              </a:solidFill>
            </a:endParaRPr>
          </a:p>
          <a:p>
            <a:pPr indent="0" lvl="0" marL="0" marR="2197100" rtl="0" algn="l">
              <a:lnSpc>
                <a:spcPct val="98000"/>
              </a:lnSpc>
              <a:spcBef>
                <a:spcPts val="1200"/>
              </a:spcBef>
              <a:spcAft>
                <a:spcPts val="0"/>
              </a:spcAft>
              <a:buNone/>
            </a:pPr>
            <a:r>
              <a:rPr b="1" lang="en-GB" sz="1700">
                <a:solidFill>
                  <a:schemeClr val="dk1"/>
                </a:solidFill>
              </a:rPr>
              <a:t>select payment_mode,count(transaction_id) from payment group by payment_mode</a:t>
            </a:r>
            <a:endParaRPr b="1" sz="1700">
              <a:solidFill>
                <a:schemeClr val="dk1"/>
              </a:solidFill>
            </a:endParaRPr>
          </a:p>
          <a:p>
            <a:pPr indent="0" lvl="0" marL="0" marR="4572000" rtl="0" algn="l">
              <a:spcBef>
                <a:spcPts val="0"/>
              </a:spcBef>
              <a:spcAft>
                <a:spcPts val="0"/>
              </a:spcAft>
              <a:buNone/>
            </a:pPr>
            <a:r>
              <a:rPr b="1" lang="en-GB" sz="1700">
                <a:solidFill>
                  <a:schemeClr val="dk1"/>
                </a:solidFill>
              </a:rPr>
              <a:t>order by count desc limit 2;</a:t>
            </a:r>
            <a:endParaRPr b="1" sz="1700">
              <a:solidFill>
                <a:schemeClr val="dk1"/>
              </a:solidFill>
            </a:endParaRPr>
          </a:p>
          <a:p>
            <a:pPr indent="0" lvl="0" marL="0" marR="59721" rtl="0" algn="l">
              <a:lnSpc>
                <a:spcPct val="114090"/>
              </a:lnSpc>
              <a:spcBef>
                <a:spcPts val="1200"/>
              </a:spcBef>
              <a:spcAft>
                <a:spcPts val="0"/>
              </a:spcAft>
              <a:buNone/>
            </a:pPr>
            <a:r>
              <a:t/>
            </a:r>
            <a:endParaRPr b="1" sz="1700">
              <a:solidFill>
                <a:schemeClr val="dk1"/>
              </a:solidFill>
            </a:endParaRPr>
          </a:p>
          <a:p>
            <a:pPr indent="0" lvl="0" marL="0" rtl="0" algn="l">
              <a:lnSpc>
                <a:spcPct val="154000"/>
              </a:lnSpc>
              <a:spcBef>
                <a:spcPts val="1200"/>
              </a:spcBef>
              <a:spcAft>
                <a:spcPts val="0"/>
              </a:spcAft>
              <a:buNone/>
            </a:pPr>
            <a:r>
              <a:rPr b="1" lang="en-GB">
                <a:solidFill>
                  <a:schemeClr val="lt1"/>
                </a:solidFill>
              </a:rPr>
              <a:t>-&gt; Output:	</a:t>
            </a:r>
            <a:endParaRPr>
              <a:solidFill>
                <a:schemeClr val="lt1"/>
              </a:solidFill>
            </a:endParaRPr>
          </a:p>
        </p:txBody>
      </p:sp>
      <p:pic>
        <p:nvPicPr>
          <p:cNvPr id="126" name="Google Shape;126;p24"/>
          <p:cNvPicPr preferRelativeResize="0"/>
          <p:nvPr/>
        </p:nvPicPr>
        <p:blipFill>
          <a:blip r:embed="rId3">
            <a:alphaModFix/>
          </a:blip>
          <a:stretch>
            <a:fillRect/>
          </a:stretch>
        </p:blipFill>
        <p:spPr>
          <a:xfrm>
            <a:off x="2392599" y="2712874"/>
            <a:ext cx="6308550" cy="231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1495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20"/>
              <a:t>OTHER QUERIES</a:t>
            </a:r>
            <a:endParaRPr sz="3620"/>
          </a:p>
        </p:txBody>
      </p:sp>
      <p:sp>
        <p:nvSpPr>
          <p:cNvPr id="132" name="Google Shape;132;p25"/>
          <p:cNvSpPr txBox="1"/>
          <p:nvPr>
            <p:ph idx="1" type="body"/>
          </p:nvPr>
        </p:nvSpPr>
        <p:spPr>
          <a:xfrm>
            <a:off x="311700" y="3795925"/>
            <a:ext cx="8520600" cy="1238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700" u="sng">
                <a:solidFill>
                  <a:schemeClr val="dk2"/>
                </a:solidFill>
                <a:hlinkClick r:id="rId3">
                  <a:extLst>
                    <a:ext uri="{A12FA001-AC4F-418D-AE19-62706E023703}">
                      <ahyp:hlinkClr val="tx"/>
                    </a:ext>
                  </a:extLst>
                </a:hlinkClick>
              </a:rPr>
              <a:t>Queries (click here)</a:t>
            </a:r>
            <a:endParaRPr sz="27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217650" y="648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11"/>
              <a:t>CONCLUSION</a:t>
            </a:r>
            <a:endParaRPr sz="3611"/>
          </a:p>
        </p:txBody>
      </p:sp>
      <p:sp>
        <p:nvSpPr>
          <p:cNvPr id="138" name="Google Shape;138;p26"/>
          <p:cNvSpPr txBox="1"/>
          <p:nvPr>
            <p:ph idx="1" type="body"/>
          </p:nvPr>
        </p:nvSpPr>
        <p:spPr>
          <a:xfrm>
            <a:off x="311700" y="1678925"/>
            <a:ext cx="8520600" cy="34647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GB" sz="3097">
                <a:solidFill>
                  <a:schemeClr val="lt1"/>
                </a:solidFill>
              </a:rPr>
              <a:t>The Airline reservation system has been a way of minimizing the clerical work, which is almost a routine and consumes the most precious time.</a:t>
            </a:r>
            <a:endParaRPr sz="3097">
              <a:solidFill>
                <a:schemeClr val="lt1"/>
              </a:solidFill>
            </a:endParaRPr>
          </a:p>
          <a:p>
            <a:pPr indent="0" lvl="0" marL="0" rtl="0" algn="l">
              <a:spcBef>
                <a:spcPts val="1200"/>
              </a:spcBef>
              <a:spcAft>
                <a:spcPts val="0"/>
              </a:spcAft>
              <a:buNone/>
            </a:pPr>
            <a:r>
              <a:t/>
            </a:r>
            <a:endParaRPr sz="3097">
              <a:solidFill>
                <a:schemeClr val="lt1"/>
              </a:solidFill>
            </a:endParaRPr>
          </a:p>
          <a:p>
            <a:pPr indent="0" lvl="0" marL="0" rtl="0" algn="l">
              <a:spcBef>
                <a:spcPts val="1200"/>
              </a:spcBef>
              <a:spcAft>
                <a:spcPts val="0"/>
              </a:spcAft>
              <a:buNone/>
            </a:pPr>
            <a:r>
              <a:rPr lang="en-GB" sz="3097">
                <a:solidFill>
                  <a:schemeClr val="lt1"/>
                </a:solidFill>
              </a:rPr>
              <a:t>This AIRLINE RESERVATION SYSTEM has been an attempt to help the user to minimize his workload along with minimizing the paper works and saving of time.</a:t>
            </a:r>
            <a:endParaRPr sz="3097">
              <a:solidFill>
                <a:schemeClr val="lt1"/>
              </a:solidFill>
            </a:endParaRPr>
          </a:p>
          <a:p>
            <a:pPr indent="0" lvl="0" marL="0" rtl="0" algn="l">
              <a:spcBef>
                <a:spcPts val="1200"/>
              </a:spcBef>
              <a:spcAft>
                <a:spcPts val="0"/>
              </a:spcAft>
              <a:buNone/>
            </a:pPr>
            <a:r>
              <a:t/>
            </a:r>
            <a:endParaRPr sz="3097">
              <a:solidFill>
                <a:schemeClr val="lt1"/>
              </a:solidFill>
            </a:endParaRPr>
          </a:p>
          <a:p>
            <a:pPr indent="0" lvl="0" marL="0" rtl="0" algn="l">
              <a:spcBef>
                <a:spcPts val="1200"/>
              </a:spcBef>
              <a:spcAft>
                <a:spcPts val="1200"/>
              </a:spcAft>
              <a:buNone/>
            </a:pPr>
            <a:r>
              <a:rPr lang="en-GB" sz="3097">
                <a:solidFill>
                  <a:schemeClr val="lt1"/>
                </a:solidFill>
              </a:rPr>
              <a:t>Almost all the difficulties of manual reservation have been removed by this system. To wind up let me welcome all the suggestions and other improvements, which the system needs so that it covers all the needs if the user in the user way.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201925" y="16525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20"/>
              <a:t>THANK YOU !!</a:t>
            </a:r>
            <a:endParaRPr sz="3620"/>
          </a:p>
        </p:txBody>
      </p:sp>
      <p:sp>
        <p:nvSpPr>
          <p:cNvPr id="144" name="Google Shape;144;p27"/>
          <p:cNvSpPr txBox="1"/>
          <p:nvPr>
            <p:ph idx="1" type="body"/>
          </p:nvPr>
        </p:nvSpPr>
        <p:spPr>
          <a:xfrm>
            <a:off x="311700" y="4431725"/>
            <a:ext cx="8520600" cy="137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74450" y="1272925"/>
            <a:ext cx="8520600" cy="143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600"/>
              <a:t>FUNCTIONAL REQUIREMENTS</a:t>
            </a:r>
            <a:endParaRPr sz="3600"/>
          </a:p>
        </p:txBody>
      </p:sp>
      <p:sp>
        <p:nvSpPr>
          <p:cNvPr id="61" name="Google Shape;61;p14"/>
          <p:cNvSpPr txBox="1"/>
          <p:nvPr>
            <p:ph idx="1" type="body"/>
          </p:nvPr>
        </p:nvSpPr>
        <p:spPr>
          <a:xfrm>
            <a:off x="374450" y="3705600"/>
            <a:ext cx="8520600" cy="143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400" u="sng">
                <a:solidFill>
                  <a:schemeClr val="dk2"/>
                </a:solidFill>
                <a:hlinkClick r:id="rId3">
                  <a:extLst>
                    <a:ext uri="{A12FA001-AC4F-418D-AE19-62706E023703}">
                      <ahyp:hlinkClr val="tx"/>
                    </a:ext>
                  </a:extLst>
                </a:hlinkClick>
              </a:rPr>
              <a:t>Functional Requirements (click here)</a:t>
            </a:r>
            <a:endParaRPr sz="2400" u="sng">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21475" y="124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ENTITY RELATIONSHIP DIAGRAM (ERD)</a:t>
            </a:r>
            <a:endParaRPr sz="3220"/>
          </a:p>
        </p:txBody>
      </p:sp>
      <p:sp>
        <p:nvSpPr>
          <p:cNvPr id="67" name="Google Shape;67;p15"/>
          <p:cNvSpPr txBox="1"/>
          <p:nvPr>
            <p:ph idx="1" type="body"/>
          </p:nvPr>
        </p:nvSpPr>
        <p:spPr>
          <a:xfrm>
            <a:off x="311700" y="3466600"/>
            <a:ext cx="8520600" cy="1023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400" u="sng">
                <a:solidFill>
                  <a:schemeClr val="dk2"/>
                </a:solidFill>
                <a:hlinkClick r:id="rId3">
                  <a:extLst>
                    <a:ext uri="{A12FA001-AC4F-418D-AE19-62706E023703}">
                      <ahyp:hlinkClr val="tx"/>
                    </a:ext>
                  </a:extLst>
                </a:hlinkClick>
              </a:rPr>
              <a:t>ERD (click here)</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86250" y="1385925"/>
            <a:ext cx="8520600" cy="95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600"/>
              <a:t>RELATIONAL MODEL</a:t>
            </a:r>
            <a:endParaRPr sz="4400"/>
          </a:p>
        </p:txBody>
      </p:sp>
      <p:sp>
        <p:nvSpPr>
          <p:cNvPr id="73" name="Google Shape;73;p16"/>
          <p:cNvSpPr txBox="1"/>
          <p:nvPr>
            <p:ph idx="1" type="body"/>
          </p:nvPr>
        </p:nvSpPr>
        <p:spPr>
          <a:xfrm>
            <a:off x="311700" y="3748875"/>
            <a:ext cx="8520600" cy="146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300" u="sng">
                <a:solidFill>
                  <a:schemeClr val="dk2"/>
                </a:solidFill>
                <a:hlinkClick r:id="rId3">
                  <a:extLst>
                    <a:ext uri="{A12FA001-AC4F-418D-AE19-62706E023703}">
                      <ahyp:hlinkClr val="tx"/>
                    </a:ext>
                  </a:extLst>
                </a:hlinkClick>
              </a:rPr>
              <a:t>Relational Model</a:t>
            </a:r>
            <a:endParaRPr sz="2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86250" y="1369050"/>
            <a:ext cx="8520600" cy="12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611"/>
              <a:t>SQL - DDL STATEMENTS</a:t>
            </a:r>
            <a:endParaRPr sz="3611"/>
          </a:p>
        </p:txBody>
      </p:sp>
      <p:sp>
        <p:nvSpPr>
          <p:cNvPr id="79" name="Google Shape;79;p17"/>
          <p:cNvSpPr txBox="1"/>
          <p:nvPr>
            <p:ph idx="1" type="body"/>
          </p:nvPr>
        </p:nvSpPr>
        <p:spPr>
          <a:xfrm>
            <a:off x="311700" y="3795925"/>
            <a:ext cx="8520600" cy="134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2700" u="sng">
                <a:solidFill>
                  <a:schemeClr val="dk2"/>
                </a:solidFill>
                <a:hlinkClick r:id="rId3">
                  <a:extLst>
                    <a:ext uri="{A12FA001-AC4F-418D-AE19-62706E023703}">
                      <ahyp:hlinkClr val="tx"/>
                    </a:ext>
                  </a:extLst>
                </a:hlinkClick>
              </a:rPr>
              <a:t>DDL (click here)</a:t>
            </a:r>
            <a:endParaRPr sz="2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201925" y="979800"/>
            <a:ext cx="8520600" cy="118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SQL - DML STATEMENTS</a:t>
            </a:r>
            <a:endParaRPr/>
          </a:p>
        </p:txBody>
      </p:sp>
      <p:sp>
        <p:nvSpPr>
          <p:cNvPr id="85" name="Google Shape;85;p18"/>
          <p:cNvSpPr txBox="1"/>
          <p:nvPr>
            <p:ph idx="1" type="subTitle"/>
          </p:nvPr>
        </p:nvSpPr>
        <p:spPr>
          <a:xfrm>
            <a:off x="311700" y="3775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u="sng">
                <a:solidFill>
                  <a:schemeClr val="lt1"/>
                </a:solidFill>
                <a:hlinkClick r:id="rId3">
                  <a:extLst>
                    <a:ext uri="{A12FA001-AC4F-418D-AE19-62706E023703}">
                      <ahyp:hlinkClr val="tx"/>
                    </a:ext>
                  </a:extLst>
                </a:hlinkClick>
              </a:rPr>
              <a:t>DML (click here)</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09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QUERIES</a:t>
            </a:r>
            <a:endParaRPr sz="3600"/>
          </a:p>
        </p:txBody>
      </p:sp>
      <p:sp>
        <p:nvSpPr>
          <p:cNvPr id="91" name="Google Shape;91;p19"/>
          <p:cNvSpPr txBox="1"/>
          <p:nvPr>
            <p:ph idx="1" type="body"/>
          </p:nvPr>
        </p:nvSpPr>
        <p:spPr>
          <a:xfrm>
            <a:off x="0" y="800775"/>
            <a:ext cx="9144000" cy="4342500"/>
          </a:xfrm>
          <a:prstGeom prst="rect">
            <a:avLst/>
          </a:prstGeom>
        </p:spPr>
        <p:txBody>
          <a:bodyPr anchorCtr="0" anchor="t" bIns="91425" lIns="91425" spcFirstLastPara="1" rIns="91425" wrap="square" tIns="91425">
            <a:normAutofit/>
          </a:bodyPr>
          <a:lstStyle/>
          <a:p>
            <a:pPr indent="-355600" lvl="0" marL="457200" rtl="0" algn="l">
              <a:spcBef>
                <a:spcPts val="400"/>
              </a:spcBef>
              <a:spcAft>
                <a:spcPts val="0"/>
              </a:spcAft>
              <a:buClr>
                <a:schemeClr val="lt1"/>
              </a:buClr>
              <a:buSzPts val="2000"/>
              <a:buAutoNum type="arabicPeriod"/>
            </a:pPr>
            <a:r>
              <a:rPr b="1" lang="en-GB" sz="2000">
                <a:solidFill>
                  <a:schemeClr val="lt1"/>
                </a:solidFill>
              </a:rPr>
              <a:t> What Percentage of passengers have negative RT-PCR?</a:t>
            </a:r>
            <a:endParaRPr b="1" sz="2000">
              <a:solidFill>
                <a:schemeClr val="lt1"/>
              </a:solidFill>
            </a:endParaRPr>
          </a:p>
          <a:p>
            <a:pPr indent="0" lvl="0" marL="0" rtl="0" algn="l">
              <a:spcBef>
                <a:spcPts val="0"/>
              </a:spcBef>
              <a:spcAft>
                <a:spcPts val="0"/>
              </a:spcAft>
              <a:buNone/>
            </a:pPr>
            <a:r>
              <a:t/>
            </a:r>
            <a:endParaRPr b="1" sz="1700">
              <a:solidFill>
                <a:schemeClr val="dk1"/>
              </a:solidFill>
            </a:endParaRPr>
          </a:p>
          <a:p>
            <a:pPr indent="450000" lvl="0" marL="0" rtl="0" algn="l">
              <a:spcBef>
                <a:spcPts val="1200"/>
              </a:spcBef>
              <a:spcAft>
                <a:spcPts val="0"/>
              </a:spcAft>
              <a:buNone/>
            </a:pPr>
            <a:r>
              <a:rPr b="1" lang="en-GB">
                <a:solidFill>
                  <a:schemeClr val="dk1"/>
                </a:solidFill>
              </a:rPr>
              <a:t>-&gt; SQL:</a:t>
            </a:r>
            <a:endParaRPr b="1">
              <a:solidFill>
                <a:schemeClr val="dk1"/>
              </a:solidFill>
            </a:endParaRPr>
          </a:p>
          <a:p>
            <a:pPr indent="-210399" lvl="0" marL="660400" marR="47478" rtl="0" algn="l">
              <a:lnSpc>
                <a:spcPct val="98000"/>
              </a:lnSpc>
              <a:spcBef>
                <a:spcPts val="1200"/>
              </a:spcBef>
              <a:spcAft>
                <a:spcPts val="0"/>
              </a:spcAft>
              <a:buNone/>
            </a:pPr>
            <a:r>
              <a:rPr b="1" lang="en-GB" sz="1700">
                <a:solidFill>
                  <a:schemeClr val="dk1"/>
                </a:solidFill>
              </a:rPr>
              <a:t>select distinct (select count(rt_pcr)from covid19_data where rt_pcr='false' )*100 / (select count(b_id) from covid19_data)</a:t>
            </a:r>
            <a:endParaRPr b="1" sz="1700">
              <a:solidFill>
                <a:schemeClr val="dk1"/>
              </a:solidFill>
            </a:endParaRPr>
          </a:p>
          <a:p>
            <a:pPr indent="0" lvl="0" marL="450000" rtl="0" algn="l">
              <a:spcBef>
                <a:spcPts val="0"/>
              </a:spcBef>
              <a:spcAft>
                <a:spcPts val="0"/>
              </a:spcAft>
              <a:buNone/>
            </a:pPr>
            <a:r>
              <a:rPr b="1" lang="en-GB" sz="1700">
                <a:solidFill>
                  <a:schemeClr val="dk1"/>
                </a:solidFill>
              </a:rPr>
              <a:t>as Perecentage_of_negative_RT_PCR from covid19_data;</a:t>
            </a:r>
            <a:endParaRPr b="1" sz="1700">
              <a:solidFill>
                <a:schemeClr val="dk1"/>
              </a:solidFill>
            </a:endParaRPr>
          </a:p>
          <a:p>
            <a:pPr indent="450000" lvl="0" marL="0" rtl="0" algn="l">
              <a:spcBef>
                <a:spcPts val="0"/>
              </a:spcBef>
              <a:spcAft>
                <a:spcPts val="0"/>
              </a:spcAft>
              <a:buNone/>
            </a:pPr>
            <a:r>
              <a:t/>
            </a:r>
            <a:endParaRPr b="1" sz="1700">
              <a:solidFill>
                <a:schemeClr val="lt1"/>
              </a:solidFill>
            </a:endParaRPr>
          </a:p>
          <a:p>
            <a:pPr indent="457200" lvl="0" marL="0" rtl="0" algn="l">
              <a:lnSpc>
                <a:spcPct val="154000"/>
              </a:lnSpc>
              <a:spcBef>
                <a:spcPts val="1200"/>
              </a:spcBef>
              <a:spcAft>
                <a:spcPts val="0"/>
              </a:spcAft>
              <a:buNone/>
            </a:pPr>
            <a:r>
              <a:rPr b="1" lang="en-GB">
                <a:solidFill>
                  <a:schemeClr val="lt1"/>
                </a:solidFill>
              </a:rPr>
              <a:t>-&gt; Output</a:t>
            </a:r>
            <a:r>
              <a:rPr b="1" lang="en-GB">
                <a:solidFill>
                  <a:schemeClr val="dk1"/>
                </a:solidFill>
              </a:rPr>
              <a:t>:	</a:t>
            </a:r>
            <a:endParaRPr b="1" sz="1700">
              <a:solidFill>
                <a:schemeClr val="dk1"/>
              </a:solidFill>
            </a:endParaRPr>
          </a:p>
          <a:p>
            <a:pPr indent="450000" lvl="0" marL="0" rtl="0" algn="l">
              <a:spcBef>
                <a:spcPts val="0"/>
              </a:spcBef>
              <a:spcAft>
                <a:spcPts val="1200"/>
              </a:spcAft>
              <a:buNone/>
            </a:pPr>
            <a:r>
              <a:t/>
            </a:r>
            <a:endParaRPr b="1" sz="1700">
              <a:solidFill>
                <a:schemeClr val="dk1"/>
              </a:solidFill>
            </a:endParaRPr>
          </a:p>
        </p:txBody>
      </p:sp>
      <p:pic>
        <p:nvPicPr>
          <p:cNvPr id="92" name="Google Shape;92;p19"/>
          <p:cNvPicPr preferRelativeResize="0"/>
          <p:nvPr/>
        </p:nvPicPr>
        <p:blipFill>
          <a:blip r:embed="rId3">
            <a:alphaModFix/>
          </a:blip>
          <a:stretch>
            <a:fillRect/>
          </a:stretch>
        </p:blipFill>
        <p:spPr>
          <a:xfrm>
            <a:off x="2702475" y="3214150"/>
            <a:ext cx="4887600" cy="183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flipH="1">
            <a:off x="10152675" y="814325"/>
            <a:ext cx="667200" cy="20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marR="571500" rtl="0" algn="l">
              <a:lnSpc>
                <a:spcPct val="98000"/>
              </a:lnSpc>
              <a:spcBef>
                <a:spcPts val="1000"/>
              </a:spcBef>
              <a:spcAft>
                <a:spcPts val="0"/>
              </a:spcAft>
              <a:buNone/>
            </a:pPr>
            <a:r>
              <a:rPr lang="en-GB" sz="2000">
                <a:solidFill>
                  <a:schemeClr val="lt1"/>
                </a:solidFill>
              </a:rPr>
              <a:t>2</a:t>
            </a:r>
            <a:r>
              <a:rPr lang="en-GB" sz="2000">
                <a:solidFill>
                  <a:schemeClr val="lt1"/>
                </a:solidFill>
              </a:rPr>
              <a:t>.) </a:t>
            </a:r>
            <a:r>
              <a:rPr b="1" lang="en-GB" sz="2000">
                <a:solidFill>
                  <a:schemeClr val="lt1"/>
                </a:solidFill>
              </a:rPr>
              <a:t>Display flight_ID,Departure_date,flight_type of all flights whose ticket price is less than 8000?</a:t>
            </a:r>
            <a:endParaRPr b="1" sz="2000">
              <a:solidFill>
                <a:schemeClr val="lt1"/>
              </a:solidFill>
            </a:endParaRPr>
          </a:p>
          <a:p>
            <a:pPr indent="0" lvl="0" marL="660400" marR="571500" rtl="0" algn="l">
              <a:lnSpc>
                <a:spcPct val="98000"/>
              </a:lnSpc>
              <a:spcBef>
                <a:spcPts val="1000"/>
              </a:spcBef>
              <a:spcAft>
                <a:spcPts val="0"/>
              </a:spcAft>
              <a:buNone/>
            </a:pPr>
            <a:r>
              <a:t/>
            </a:r>
            <a:endParaRPr sz="2000">
              <a:solidFill>
                <a:schemeClr val="dk1"/>
              </a:solidFill>
            </a:endParaRPr>
          </a:p>
          <a:p>
            <a:pPr indent="0" lvl="0" marL="0" rtl="0" algn="l">
              <a:spcBef>
                <a:spcPts val="0"/>
              </a:spcBef>
              <a:spcAft>
                <a:spcPts val="0"/>
              </a:spcAft>
              <a:buNone/>
            </a:pPr>
            <a:r>
              <a:rPr b="1" lang="en-GB">
                <a:solidFill>
                  <a:schemeClr val="dk1"/>
                </a:solidFill>
              </a:rPr>
              <a:t>-&gt; SQL:</a:t>
            </a:r>
            <a:endParaRPr b="1">
              <a:solidFill>
                <a:schemeClr val="dk1"/>
              </a:solidFill>
            </a:endParaRPr>
          </a:p>
          <a:p>
            <a:pPr indent="0" lvl="0" marL="0" marR="2336800" rtl="0" algn="l">
              <a:lnSpc>
                <a:spcPct val="98000"/>
              </a:lnSpc>
              <a:spcBef>
                <a:spcPts val="1200"/>
              </a:spcBef>
              <a:spcAft>
                <a:spcPts val="0"/>
              </a:spcAft>
              <a:buNone/>
            </a:pPr>
            <a:r>
              <a:rPr b="1" lang="en-GB" sz="1700">
                <a:solidFill>
                  <a:schemeClr val="dk1"/>
                </a:solidFill>
              </a:rPr>
              <a:t>select flight_id,departure_date,flight_type from flight f natural join booking b</a:t>
            </a:r>
            <a:endParaRPr b="1" sz="1700">
              <a:solidFill>
                <a:schemeClr val="dk1"/>
              </a:solidFill>
            </a:endParaRPr>
          </a:p>
          <a:p>
            <a:pPr indent="0" lvl="0" marL="0" marR="4140200" rtl="0" algn="l">
              <a:spcBef>
                <a:spcPts val="0"/>
              </a:spcBef>
              <a:spcAft>
                <a:spcPts val="0"/>
              </a:spcAft>
              <a:buNone/>
            </a:pPr>
            <a:r>
              <a:rPr b="1" lang="en-GB" sz="1700">
                <a:solidFill>
                  <a:schemeClr val="dk1"/>
                </a:solidFill>
              </a:rPr>
              <a:t>natural join flight_details fd where fd.prices&gt;8000;</a:t>
            </a:r>
            <a:endParaRPr b="1" sz="1700">
              <a:solidFill>
                <a:schemeClr val="dk1"/>
              </a:solidFill>
            </a:endParaRPr>
          </a:p>
          <a:p>
            <a:pPr indent="628650" lvl="0" marL="630000" rtl="0" algn="l">
              <a:spcBef>
                <a:spcPts val="0"/>
              </a:spcBef>
              <a:spcAft>
                <a:spcPts val="0"/>
              </a:spcAft>
              <a:buNone/>
            </a:pPr>
            <a:r>
              <a:t/>
            </a:r>
            <a:endParaRPr>
              <a:solidFill>
                <a:schemeClr val="dk1"/>
              </a:solidFill>
            </a:endParaRPr>
          </a:p>
          <a:p>
            <a:pPr indent="0" lvl="0" marL="0" rtl="0" algn="l">
              <a:lnSpc>
                <a:spcPct val="154000"/>
              </a:lnSpc>
              <a:spcBef>
                <a:spcPts val="1200"/>
              </a:spcBef>
              <a:spcAft>
                <a:spcPts val="0"/>
              </a:spcAft>
              <a:buNone/>
            </a:pPr>
            <a:r>
              <a:rPr b="1" lang="en-GB">
                <a:solidFill>
                  <a:schemeClr val="dk1"/>
                </a:solidFill>
              </a:rPr>
              <a:t>-</a:t>
            </a:r>
            <a:r>
              <a:rPr b="1" lang="en-GB">
                <a:solidFill>
                  <a:schemeClr val="lt1"/>
                </a:solidFill>
              </a:rPr>
              <a:t>&gt; Output:	</a:t>
            </a:r>
            <a:r>
              <a:rPr b="1" lang="en-GB">
                <a:solidFill>
                  <a:schemeClr val="dk1"/>
                </a:solidFill>
              </a:rPr>
              <a:t>	</a:t>
            </a:r>
            <a:endParaRPr b="1">
              <a:solidFill>
                <a:schemeClr val="dk1"/>
              </a:solidFill>
            </a:endParaRPr>
          </a:p>
          <a:p>
            <a:pPr indent="63000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9" name="Google Shape;99;p20"/>
          <p:cNvPicPr preferRelativeResize="0"/>
          <p:nvPr/>
        </p:nvPicPr>
        <p:blipFill>
          <a:blip r:embed="rId3">
            <a:alphaModFix/>
          </a:blip>
          <a:stretch>
            <a:fillRect/>
          </a:stretch>
        </p:blipFill>
        <p:spPr>
          <a:xfrm>
            <a:off x="2619075" y="2493350"/>
            <a:ext cx="5566901"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0515300" y="270450"/>
            <a:ext cx="922200" cy="13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270450"/>
            <a:ext cx="8520600" cy="4794600"/>
          </a:xfrm>
          <a:prstGeom prst="rect">
            <a:avLst/>
          </a:prstGeom>
        </p:spPr>
        <p:txBody>
          <a:bodyPr anchorCtr="0" anchor="t" bIns="91425" lIns="91425" spcFirstLastPara="1" rIns="91425" wrap="square" tIns="91425">
            <a:normAutofit/>
          </a:bodyPr>
          <a:lstStyle/>
          <a:p>
            <a:pPr indent="0" lvl="0" marL="431800" rtl="0" algn="l">
              <a:spcBef>
                <a:spcPts val="700"/>
              </a:spcBef>
              <a:spcAft>
                <a:spcPts val="0"/>
              </a:spcAft>
              <a:buNone/>
            </a:pPr>
            <a:r>
              <a:rPr b="1" lang="en-GB" sz="2000">
                <a:solidFill>
                  <a:schemeClr val="lt1"/>
                </a:solidFill>
              </a:rPr>
              <a:t>3.) Revenue of Airlines by Month?</a:t>
            </a:r>
            <a:endParaRPr b="1" sz="2000">
              <a:solidFill>
                <a:schemeClr val="lt1"/>
              </a:solidFill>
            </a:endParaRPr>
          </a:p>
          <a:p>
            <a:pPr indent="0" lvl="0" marL="450000" rtl="0" algn="l">
              <a:spcBef>
                <a:spcPts val="1200"/>
              </a:spcBef>
              <a:spcAft>
                <a:spcPts val="0"/>
              </a:spcAft>
              <a:buNone/>
            </a:pPr>
            <a:r>
              <a:rPr b="1" lang="en-GB" sz="1400">
                <a:solidFill>
                  <a:schemeClr val="dk1"/>
                </a:solidFill>
              </a:rPr>
              <a:t> </a:t>
            </a:r>
            <a:r>
              <a:rPr b="1" lang="en-GB">
                <a:solidFill>
                  <a:schemeClr val="dk1"/>
                </a:solidFill>
              </a:rPr>
              <a:t>-&gt; SQL:</a:t>
            </a:r>
            <a:endParaRPr b="1" sz="1400">
              <a:solidFill>
                <a:schemeClr val="dk1"/>
              </a:solidFill>
            </a:endParaRPr>
          </a:p>
          <a:p>
            <a:pPr indent="0" lvl="0" marL="450000" marR="939800" rtl="0" algn="l">
              <a:spcBef>
                <a:spcPts val="1200"/>
              </a:spcBef>
              <a:spcAft>
                <a:spcPts val="0"/>
              </a:spcAft>
              <a:buNone/>
            </a:pPr>
            <a:r>
              <a:rPr b="1" lang="en-GB" sz="1700">
                <a:solidFill>
                  <a:schemeClr val="dk1"/>
                </a:solidFill>
              </a:rPr>
              <a:t>select extract(MONTH from departure_time ) as months,sum(prices) over (partition by a_name order by extract(MONTH from departure_time ) ),a_name from airlines</a:t>
            </a:r>
            <a:endParaRPr b="1" sz="1700">
              <a:solidFill>
                <a:schemeClr val="dk1"/>
              </a:solidFill>
            </a:endParaRPr>
          </a:p>
          <a:p>
            <a:pPr indent="0" lvl="0" marL="450000" rtl="0" algn="l">
              <a:spcBef>
                <a:spcPts val="1200"/>
              </a:spcBef>
              <a:spcAft>
                <a:spcPts val="0"/>
              </a:spcAft>
              <a:buNone/>
            </a:pPr>
            <a:r>
              <a:rPr b="1" lang="en-GB" sz="1700">
                <a:solidFill>
                  <a:schemeClr val="dk1"/>
                </a:solidFill>
              </a:rPr>
              <a:t>natural join flight</a:t>
            </a:r>
            <a:endParaRPr b="1" sz="1700">
              <a:solidFill>
                <a:schemeClr val="dk1"/>
              </a:solidFill>
            </a:endParaRPr>
          </a:p>
          <a:p>
            <a:pPr indent="0" lvl="0" marL="450000" rtl="0" algn="l">
              <a:spcBef>
                <a:spcPts val="1200"/>
              </a:spcBef>
              <a:spcAft>
                <a:spcPts val="0"/>
              </a:spcAft>
              <a:buNone/>
            </a:pPr>
            <a:r>
              <a:rPr b="1" lang="en-GB" sz="1700">
                <a:solidFill>
                  <a:schemeClr val="dk1"/>
                </a:solidFill>
              </a:rPr>
              <a:t>natural join flight_details</a:t>
            </a:r>
            <a:endParaRPr b="1" sz="1700">
              <a:solidFill>
                <a:schemeClr val="dk1"/>
              </a:solidFill>
            </a:endParaRPr>
          </a:p>
          <a:p>
            <a:pPr indent="0" lvl="0" marL="450000" rtl="0" algn="l">
              <a:spcBef>
                <a:spcPts val="0"/>
              </a:spcBef>
              <a:spcAft>
                <a:spcPts val="0"/>
              </a:spcAft>
              <a:buNone/>
            </a:pPr>
            <a:r>
              <a:rPr b="1" lang="en-GB" sz="1700">
                <a:solidFill>
                  <a:schemeClr val="dk1"/>
                </a:solidFill>
              </a:rPr>
              <a:t>group by a_name,extract(MONTH from departure_time ),prices;</a:t>
            </a:r>
            <a:endParaRPr b="1" sz="1700">
              <a:solidFill>
                <a:schemeClr val="dk1"/>
              </a:solidFill>
            </a:endParaRPr>
          </a:p>
          <a:p>
            <a:pPr indent="0" lvl="0" marL="0" rtl="0" algn="l">
              <a:lnSpc>
                <a:spcPct val="154000"/>
              </a:lnSpc>
              <a:spcBef>
                <a:spcPts val="0"/>
              </a:spcBef>
              <a:spcAft>
                <a:spcPts val="0"/>
              </a:spcAft>
              <a:buNone/>
            </a:pPr>
            <a:r>
              <a:t/>
            </a:r>
            <a:endParaRPr b="1">
              <a:solidFill>
                <a:schemeClr val="dk1"/>
              </a:solidFill>
            </a:endParaRPr>
          </a:p>
          <a:p>
            <a:pPr indent="0" lvl="0" marL="450000" rtl="0" algn="l">
              <a:lnSpc>
                <a:spcPct val="154000"/>
              </a:lnSpc>
              <a:spcBef>
                <a:spcPts val="0"/>
              </a:spcBef>
              <a:spcAft>
                <a:spcPts val="0"/>
              </a:spcAft>
              <a:buNone/>
            </a:pPr>
            <a:r>
              <a:rPr b="1" lang="en-GB">
                <a:solidFill>
                  <a:schemeClr val="dk1"/>
                </a:solidFill>
              </a:rPr>
              <a:t>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