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63" r:id="rId5"/>
    <p:sldId id="268" r:id="rId6"/>
    <p:sldId id="266" r:id="rId7"/>
    <p:sldId id="280" r:id="rId8"/>
    <p:sldId id="273" r:id="rId9"/>
    <p:sldId id="264" r:id="rId10"/>
    <p:sldId id="281" r:id="rId11"/>
    <p:sldId id="272" r:id="rId12"/>
    <p:sldId id="274" r:id="rId13"/>
    <p:sldId id="275" r:id="rId14"/>
  </p:sldIdLst>
  <p:sldSz cx="32512000" cy="20320000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Gill Sans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iYzdCIPat/y+GPb05OXDKGGeWM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66C48B9-3990-4A2C-A4C3-AF3A54711292}">
  <a:tblStyle styleId="{766C48B9-3990-4A2C-A4C3-AF3A54711292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-798" y="-90"/>
      </p:cViewPr>
      <p:guideLst>
        <p:guide orient="horz" pos="6400"/>
        <p:guide pos="10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5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286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18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28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88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9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60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27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60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59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59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2370665" y="7061200"/>
            <a:ext cx="27770668" cy="6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>
            <a:spLocks noGrp="1"/>
          </p:cNvSpPr>
          <p:nvPr>
            <p:ph type="pic" idx="2"/>
          </p:nvPr>
        </p:nvSpPr>
        <p:spPr>
          <a:xfrm>
            <a:off x="17554641" y="2489199"/>
            <a:ext cx="12700001" cy="153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title"/>
          </p:nvPr>
        </p:nvSpPr>
        <p:spPr>
          <a:xfrm>
            <a:off x="2201331" y="2489199"/>
            <a:ext cx="13631337" cy="748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0"/>
              <a:buFont typeface="Helvetica Neue Light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body" idx="1"/>
          </p:nvPr>
        </p:nvSpPr>
        <p:spPr>
          <a:xfrm>
            <a:off x="2201331" y="10143066"/>
            <a:ext cx="13631337" cy="768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  <a:defRPr sz="6400"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>
            <a:spLocks noGrp="1"/>
          </p:cNvSpPr>
          <p:nvPr>
            <p:ph type="title"/>
          </p:nvPr>
        </p:nvSpPr>
        <p:spPr>
          <a:xfrm>
            <a:off x="2252131" y="2285999"/>
            <a:ext cx="280077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>
            <a:spLocks noGrp="1"/>
          </p:cNvSpPr>
          <p:nvPr>
            <p:ph type="pic" idx="2"/>
          </p:nvPr>
        </p:nvSpPr>
        <p:spPr>
          <a:xfrm>
            <a:off x="17559866" y="5333998"/>
            <a:ext cx="12700001" cy="1227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2252131" y="2285999"/>
            <a:ext cx="280077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body" idx="1"/>
          </p:nvPr>
        </p:nvSpPr>
        <p:spPr>
          <a:xfrm>
            <a:off x="2252131" y="5334000"/>
            <a:ext cx="13343471" cy="122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lvl="0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1pPr>
            <a:lvl2pPr marL="914400" lvl="1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2pPr>
            <a:lvl3pPr marL="1371600" lvl="2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3pPr>
            <a:lvl4pPr marL="1828800" lvl="3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4pPr>
            <a:lvl5pPr marL="2286000" lvl="4" indent="-542925" algn="l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 Light"/>
              <a:buChar char="•"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body" idx="1"/>
          </p:nvPr>
        </p:nvSpPr>
        <p:spPr>
          <a:xfrm>
            <a:off x="2252131" y="3386666"/>
            <a:ext cx="28007741" cy="1352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>
            <a:spLocks noGrp="1"/>
          </p:cNvSpPr>
          <p:nvPr>
            <p:ph type="pic" idx="2"/>
          </p:nvPr>
        </p:nvSpPr>
        <p:spPr>
          <a:xfrm>
            <a:off x="21014266" y="10414000"/>
            <a:ext cx="9872135" cy="7399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46"/>
          <p:cNvSpPr>
            <a:spLocks noGrp="1"/>
          </p:cNvSpPr>
          <p:nvPr>
            <p:ph type="pic" idx="3"/>
          </p:nvPr>
        </p:nvSpPr>
        <p:spPr>
          <a:xfrm>
            <a:off x="21014267" y="2523065"/>
            <a:ext cx="9872136" cy="739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46"/>
          <p:cNvSpPr>
            <a:spLocks noGrp="1"/>
          </p:cNvSpPr>
          <p:nvPr>
            <p:ph type="pic" idx="4"/>
          </p:nvPr>
        </p:nvSpPr>
        <p:spPr>
          <a:xfrm>
            <a:off x="1608665" y="2523065"/>
            <a:ext cx="18897603" cy="1529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>
            <a:spLocks noGrp="1"/>
          </p:cNvSpPr>
          <p:nvPr>
            <p:ph type="body" idx="1"/>
          </p:nvPr>
        </p:nvSpPr>
        <p:spPr>
          <a:xfrm>
            <a:off x="3183465" y="12954000"/>
            <a:ext cx="26162001" cy="98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95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Char char="•"/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body" idx="2"/>
          </p:nvPr>
        </p:nvSpPr>
        <p:spPr>
          <a:xfrm>
            <a:off x="3183465" y="9023349"/>
            <a:ext cx="26162001" cy="129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>
            <a:spLocks noGrp="1"/>
          </p:cNvSpPr>
          <p:nvPr>
            <p:ph type="pic" idx="2"/>
          </p:nvPr>
        </p:nvSpPr>
        <p:spPr>
          <a:xfrm>
            <a:off x="-2" y="1015999"/>
            <a:ext cx="32512001" cy="1828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2252131" y="2285999"/>
            <a:ext cx="280077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0"/>
              <a:buFont typeface="Helvetica Neue Light"/>
              <a:buNone/>
              <a:defRPr sz="16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2252131" y="5334000"/>
            <a:ext cx="28007741" cy="1227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normAutofit/>
          </a:bodyPr>
          <a:lstStyle>
            <a:lvl1pPr marL="457200" marR="0" lvl="0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0550" algn="l" rtl="0">
              <a:lnSpc>
                <a:spcPct val="100000"/>
              </a:lnSpc>
              <a:spcBef>
                <a:spcPts val="870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 Light"/>
              <a:buChar char="•"/>
              <a:defRPr sz="7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sldNum" idx="12"/>
          </p:nvPr>
        </p:nvSpPr>
        <p:spPr>
          <a:xfrm>
            <a:off x="15933369" y="18457331"/>
            <a:ext cx="628328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 Light"/>
              <a:buNone/>
              <a:defRPr sz="3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671486" y="3542000"/>
            <a:ext cx="25007818" cy="59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23C51"/>
              </a:buClr>
              <a:buSzPts val="40000"/>
              <a:buFont typeface="Gill Sans"/>
              <a:buNone/>
            </a:pPr>
            <a:r>
              <a:rPr lang="en-US" sz="40000" b="0" i="0" u="none" strike="noStrike" cap="none" dirty="0">
                <a:solidFill>
                  <a:srgbClr val="123C51"/>
                </a:solidFill>
                <a:latin typeface="Gill Sans"/>
                <a:ea typeface="Gill Sans"/>
                <a:cs typeface="Gill Sans"/>
                <a:sym typeface="Gill Sans"/>
              </a:rPr>
              <a:t>Explora</a:t>
            </a:r>
            <a:r>
              <a:rPr lang="en-US" sz="40000" b="0" i="0" u="none" strike="noStrike" cap="none" dirty="0">
                <a:solidFill>
                  <a:srgbClr val="C0DBE9"/>
                </a:solidFill>
                <a:latin typeface="Gill Sans"/>
                <a:ea typeface="Gill Sans"/>
                <a:cs typeface="Gill Sans"/>
                <a:sym typeface="Gill Sans"/>
              </a:rPr>
              <a:t>tory</a:t>
            </a:r>
            <a:endParaRPr dirty="0"/>
          </a:p>
        </p:txBody>
      </p:sp>
      <p:sp>
        <p:nvSpPr>
          <p:cNvPr id="115" name="Google Shape;115;p5"/>
          <p:cNvSpPr/>
          <p:nvPr/>
        </p:nvSpPr>
        <p:spPr>
          <a:xfrm>
            <a:off x="20292484" y="8241000"/>
            <a:ext cx="10199220" cy="59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23B4F"/>
              </a:buClr>
              <a:buSzPts val="40000"/>
              <a:buFont typeface="Gill Sans"/>
              <a:buNone/>
            </a:pPr>
            <a:r>
              <a:rPr lang="en-US" sz="40000" b="0" i="0" u="none" strike="noStrike" cap="none" dirty="0">
                <a:solidFill>
                  <a:srgbClr val="123B4F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 dirty="0"/>
          </a:p>
        </p:txBody>
      </p:sp>
      <p:sp>
        <p:nvSpPr>
          <p:cNvPr id="116" name="Google Shape;116;p5"/>
          <p:cNvSpPr/>
          <p:nvPr/>
        </p:nvSpPr>
        <p:spPr>
          <a:xfrm>
            <a:off x="11935886" y="12609800"/>
            <a:ext cx="18279595" cy="59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23B4F"/>
              </a:buClr>
              <a:buSzPts val="40000"/>
              <a:buFont typeface="Gill Sans"/>
              <a:buNone/>
            </a:pPr>
            <a:r>
              <a:rPr lang="en-US" sz="40000" b="0" i="0" u="none" strike="noStrike" cap="none">
                <a:solidFill>
                  <a:srgbClr val="123B4F"/>
                </a:solidFill>
                <a:latin typeface="Gill Sans"/>
                <a:ea typeface="Gill Sans"/>
                <a:cs typeface="Gill Sans"/>
                <a:sym typeface="Gill Sans"/>
              </a:rPr>
              <a:t>Ana</a:t>
            </a:r>
            <a:r>
              <a:rPr lang="en-US" sz="40000" b="0" i="0" u="none" strike="noStrike" cap="none">
                <a:solidFill>
                  <a:srgbClr val="C0DBE9"/>
                </a:solidFill>
                <a:latin typeface="Gill Sans"/>
                <a:ea typeface="Gill Sans"/>
                <a:cs typeface="Gill Sans"/>
                <a:sym typeface="Gill Sans"/>
              </a:rPr>
              <a:t>lysis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949683" y="-39870"/>
            <a:ext cx="30118984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produc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 has the highest claim rate passed ?</a:t>
            </a:r>
            <a:endParaRPr dirty="0"/>
          </a:p>
        </p:txBody>
      </p:sp>
      <p:sp>
        <p:nvSpPr>
          <p:cNvPr id="144" name="Google Shape;144;p9"/>
          <p:cNvSpPr/>
          <p:nvPr/>
        </p:nvSpPr>
        <p:spPr>
          <a:xfrm>
            <a:off x="21869281" y="6906126"/>
            <a:ext cx="10083306" cy="244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Annual Silver Plan , Annual Gold Plan has one of the highest claim rates of around 11% and 10% respectively.</a:t>
            </a: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21869281" y="4078064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91200"/>
            <a:ext cx="20612101" cy="129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8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;p9"/>
          <p:cNvSpPr/>
          <p:nvPr/>
        </p:nvSpPr>
        <p:spPr>
          <a:xfrm>
            <a:off x="949683" y="883460"/>
            <a:ext cx="3011898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What is their 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laim 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attern?</a:t>
            </a:r>
            <a:endParaRPr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98193"/>
              </p:ext>
            </p:extLst>
          </p:nvPr>
        </p:nvGraphicFramePr>
        <p:xfrm>
          <a:off x="949684" y="3840481"/>
          <a:ext cx="30658077" cy="13564953"/>
        </p:xfrm>
        <a:graphic>
          <a:graphicData uri="http://schemas.openxmlformats.org/drawingml/2006/table">
            <a:tbl>
              <a:tblPr firstRow="1" bandRow="1">
                <a:tableStyleId>{766C48B9-3990-4A2C-A4C3-AF3A54711292}</a:tableStyleId>
              </a:tblPr>
              <a:tblGrid>
                <a:gridCol w="10219359"/>
                <a:gridCol w="10219359"/>
                <a:gridCol w="10219359"/>
              </a:tblGrid>
              <a:tr h="1645919">
                <a:tc>
                  <a:txBody>
                    <a:bodyPr/>
                    <a:lstStyle/>
                    <a:p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0" dirty="0" smtClean="0"/>
                        <a:t>Top</a:t>
                      </a:r>
                      <a:r>
                        <a:rPr lang="en-IN" sz="6000" baseline="0" dirty="0" smtClean="0"/>
                        <a:t> 5 Claimed Products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0" dirty="0" smtClean="0"/>
                        <a:t>Top 5 Least Claimed Products</a:t>
                      </a:r>
                      <a:endParaRPr lang="en-IN" sz="6000" dirty="0"/>
                    </a:p>
                  </a:txBody>
                  <a:tcPr/>
                </a:tc>
              </a:tr>
              <a:tr h="2360330">
                <a:tc>
                  <a:txBody>
                    <a:bodyPr/>
                    <a:lstStyle/>
                    <a:p>
                      <a:r>
                        <a:rPr lang="en-IN" sz="4800" dirty="0" smtClean="0"/>
                        <a:t>Average Age of customer who make</a:t>
                      </a:r>
                      <a:r>
                        <a:rPr lang="en-IN" sz="4800" baseline="0" dirty="0" smtClean="0"/>
                        <a:t> claims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36 </a:t>
                      </a:r>
                      <a:r>
                        <a:rPr lang="en-IN" sz="4400" dirty="0" smtClean="0"/>
                        <a:t>years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45 years</a:t>
                      </a:r>
                      <a:endParaRPr lang="en-IN" sz="4400" dirty="0"/>
                    </a:p>
                  </a:txBody>
                  <a:tcPr/>
                </a:tc>
              </a:tr>
              <a:tr h="2546949">
                <a:tc>
                  <a:txBody>
                    <a:bodyPr/>
                    <a:lstStyle/>
                    <a:p>
                      <a: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Destination most visited by people who make the claim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Singapore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Thailand (25%),</a:t>
                      </a:r>
                      <a:r>
                        <a:rPr lang="en-IN" sz="4400" baseline="0" dirty="0" smtClean="0"/>
                        <a:t> USA (11%), China (10%)</a:t>
                      </a:r>
                      <a:endParaRPr lang="en-IN" sz="4400" dirty="0"/>
                    </a:p>
                  </a:txBody>
                  <a:tcPr/>
                </a:tc>
              </a:tr>
              <a:tr h="218855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Where did they buy insurance from? 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From</a:t>
                      </a:r>
                      <a:r>
                        <a:rPr lang="en-IN" sz="4400" baseline="0" dirty="0" smtClean="0"/>
                        <a:t> Airlines (94%) through Online channel (100%)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From Travel Agency (91%) through Online channel (93%)</a:t>
                      </a:r>
                      <a:endParaRPr lang="en-IN" sz="4400" dirty="0"/>
                    </a:p>
                  </a:txBody>
                  <a:tcPr/>
                </a:tc>
              </a:tr>
              <a:tr h="2360330">
                <a:tc>
                  <a:txBody>
                    <a:bodyPr/>
                    <a:lstStyle/>
                    <a:p>
                      <a: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Avg. Net Sales and Avg. Commission charged to them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Net Sales: 167.53</a:t>
                      </a:r>
                    </a:p>
                    <a:p>
                      <a:pPr algn="ctr"/>
                      <a:r>
                        <a:rPr lang="en-IN" sz="4400" dirty="0" smtClean="0"/>
                        <a:t>Commission: 46.23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Net Sales: 33.08</a:t>
                      </a:r>
                    </a:p>
                    <a:p>
                      <a:pPr algn="ctr"/>
                      <a:r>
                        <a:rPr lang="en-IN" sz="4400" dirty="0" smtClean="0"/>
                        <a:t>Commission: 3.80</a:t>
                      </a:r>
                      <a:endParaRPr lang="en-IN" sz="4400" dirty="0"/>
                    </a:p>
                  </a:txBody>
                  <a:tcPr/>
                </a:tc>
              </a:tr>
              <a:tr h="2188552">
                <a:tc>
                  <a:txBody>
                    <a:bodyPr/>
                    <a:lstStyle/>
                    <a:p>
                      <a: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48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Median Duration of Travel</a:t>
                      </a:r>
                      <a:endParaRPr lang="en-IN" sz="48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364 days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28 days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6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8;p7"/>
          <p:cNvSpPr/>
          <p:nvPr/>
        </p:nvSpPr>
        <p:spPr>
          <a:xfrm>
            <a:off x="2006322" y="529090"/>
            <a:ext cx="27072573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>
              <a:buClr>
                <a:srgbClr val="005493"/>
              </a:buClr>
              <a:buSzPts val="12000"/>
            </a:pP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are the top 10 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Agencies preferred by the Customers of Safe Travel, </a:t>
            </a:r>
            <a:r>
              <a:rPr lang="en-US" sz="12000" dirty="0" err="1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Inc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dirty="0"/>
          </a:p>
        </p:txBody>
      </p:sp>
      <p:sp>
        <p:nvSpPr>
          <p:cNvPr id="6" name="Google Shape;144;p9"/>
          <p:cNvSpPr/>
          <p:nvPr/>
        </p:nvSpPr>
        <p:spPr>
          <a:xfrm>
            <a:off x="12077580" y="15706510"/>
            <a:ext cx="17297519" cy="32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685800" lvl="0" indent="-685800">
              <a:buClr>
                <a:srgbClr val="005493"/>
              </a:buClr>
              <a:buSzPts val="5000"/>
              <a:buFontTx/>
              <a:buChar char="-"/>
            </a:pP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EPX is the most preferred agency followed by C2B, CWT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and JZI</a:t>
            </a:r>
          </a:p>
          <a:p>
            <a:pPr marL="685800" lvl="0" indent="-685800">
              <a:buClr>
                <a:srgbClr val="005493"/>
              </a:buClr>
              <a:buSzPts val="5000"/>
              <a:buFontTx/>
              <a:buChar char="-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sym typeface="Gill Sans"/>
              </a:rPr>
              <a:t>But the ,most number of claims are insured from C2B followed by EPX and CWT.</a:t>
            </a:r>
            <a:endParaRPr dirty="0"/>
          </a:p>
        </p:txBody>
      </p:sp>
      <p:sp>
        <p:nvSpPr>
          <p:cNvPr id="7" name="Google Shape;145;p9"/>
          <p:cNvSpPr/>
          <p:nvPr/>
        </p:nvSpPr>
        <p:spPr>
          <a:xfrm>
            <a:off x="2590681" y="16163384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71584"/>
            <a:ext cx="29717999" cy="875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9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3;p9"/>
          <p:cNvSpPr/>
          <p:nvPr/>
        </p:nvSpPr>
        <p:spPr>
          <a:xfrm>
            <a:off x="949683" y="883460"/>
            <a:ext cx="3011898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EPX</a:t>
            </a:r>
            <a:endParaRPr dirty="0"/>
          </a:p>
        </p:txBody>
      </p:sp>
      <p:sp>
        <p:nvSpPr>
          <p:cNvPr id="4" name="Google Shape;143;p9"/>
          <p:cNvSpPr/>
          <p:nvPr/>
        </p:nvSpPr>
        <p:spPr>
          <a:xfrm>
            <a:off x="949683" y="3770462"/>
            <a:ext cx="30118984" cy="106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6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are the products sold by them? What is their claim rate?</a:t>
            </a:r>
            <a:endParaRPr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83" y="4830564"/>
            <a:ext cx="21318583" cy="8572475"/>
          </a:xfrm>
          <a:prstGeom prst="rect">
            <a:avLst/>
          </a:prstGeom>
        </p:spPr>
      </p:pic>
      <p:sp>
        <p:nvSpPr>
          <p:cNvPr id="8" name="Google Shape;143;p9"/>
          <p:cNvSpPr/>
          <p:nvPr/>
        </p:nvSpPr>
        <p:spPr>
          <a:xfrm>
            <a:off x="22108772" y="5266795"/>
            <a:ext cx="10403228" cy="475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</a:pPr>
            <a:r>
              <a:rPr lang="en-US" sz="6000" dirty="0" smtClean="0">
                <a:solidFill>
                  <a:srgbClr val="005493"/>
                </a:solidFill>
                <a:latin typeface="Gill Sans"/>
                <a:sym typeface="Gill Sans"/>
              </a:rPr>
              <a:t>EPX is a Travel Agency which is into low risk products with the highest claim rate being 13.8% for 2 way comprehensive plan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Tx/>
              <a:buChar char="-"/>
            </a:pPr>
            <a:endParaRPr sz="6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11036"/>
              </p:ext>
            </p:extLst>
          </p:nvPr>
        </p:nvGraphicFramePr>
        <p:xfrm>
          <a:off x="627015" y="13403039"/>
          <a:ext cx="21214081" cy="600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681"/>
                <a:gridCol w="4563293"/>
                <a:gridCol w="6949440"/>
                <a:gridCol w="6165667"/>
              </a:tblGrid>
              <a:tr h="1170495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Average Net Sales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28.59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53.95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33.97</a:t>
                      </a:r>
                      <a:endParaRPr lang="en-IN" sz="3200" dirty="0"/>
                    </a:p>
                  </a:txBody>
                  <a:tcPr/>
                </a:tc>
              </a:tr>
              <a:tr h="1174705">
                <a:tc>
                  <a:txBody>
                    <a:bodyPr/>
                    <a:lstStyle/>
                    <a:p>
                      <a:pPr marR="0" lvl="1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u="none" strike="noStrike" cap="none" dirty="0" smtClean="0">
                          <a:sym typeface="Arial"/>
                        </a:rPr>
                        <a:t>Average Commission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1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0.28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0.19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0.64</a:t>
                      </a:r>
                      <a:endParaRPr lang="en-IN" sz="3200" dirty="0"/>
                    </a:p>
                  </a:txBody>
                  <a:tcPr/>
                </a:tc>
              </a:tr>
              <a:tr h="119965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3200" u="none" strike="noStrike" cap="none" dirty="0" smtClean="0">
                          <a:sym typeface="Arial"/>
                        </a:rPr>
                        <a:t>Distribution</a:t>
                      </a:r>
                      <a:r>
                        <a:rPr lang="en-US" sz="3200" u="none" strike="noStrike" cap="none" baseline="0" dirty="0" smtClean="0">
                          <a:sym typeface="Arial"/>
                        </a:rPr>
                        <a:t> Channel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Online (100%)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Online (98.6%)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Online (66.17%)</a:t>
                      </a: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</a:tr>
              <a:tr h="90518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Destination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Thailand (33%),</a:t>
                      </a:r>
                      <a:r>
                        <a:rPr lang="en-IN" sz="3200" b="0" i="0" u="none" strike="noStrike" cap="none" baseline="0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 US (11%), China (10%)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China</a:t>
                      </a:r>
                      <a:r>
                        <a:rPr lang="en-IN" sz="3200" baseline="0" dirty="0" smtClean="0"/>
                        <a:t> (28%), US (17%), Thailand (12%)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China (29%), US (21%), Singapore (18%), Thailand (13%)</a:t>
                      </a:r>
                      <a:endParaRPr lang="en-IN" sz="3200" dirty="0"/>
                    </a:p>
                  </a:txBody>
                  <a:tcPr/>
                </a:tc>
              </a:tr>
              <a:tr h="90518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Average Age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3200" b="0" i="0" u="none" strike="noStrike" cap="none" dirty="0" smtClean="0">
                          <a:solidFill>
                            <a:srgbClr val="000000"/>
                          </a:solidFill>
                          <a:latin typeface="Helvetica Light"/>
                          <a:ea typeface="Helvetica Light"/>
                          <a:cs typeface="Helvetica Light"/>
                          <a:sym typeface="Arial"/>
                        </a:rPr>
                        <a:t>34 years</a:t>
                      </a:r>
                      <a:endParaRPr lang="en-IN" sz="3200" b="0" i="0" u="none" strike="noStrike" cap="none" dirty="0">
                        <a:solidFill>
                          <a:srgbClr val="000000"/>
                        </a:solidFill>
                        <a:latin typeface="Helvetica Light"/>
                        <a:ea typeface="Helvetica Light"/>
                        <a:cs typeface="Helvetica Ligh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37.5 years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62 years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Google Shape;143;p9"/>
          <p:cNvSpPr/>
          <p:nvPr/>
        </p:nvSpPr>
        <p:spPr>
          <a:xfrm>
            <a:off x="22268266" y="13106465"/>
            <a:ext cx="10403228" cy="506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</a:pPr>
            <a:r>
              <a:rPr lang="en-US" sz="4000" dirty="0" smtClean="0">
                <a:solidFill>
                  <a:srgbClr val="005493"/>
                </a:solidFill>
                <a:latin typeface="Gill Sans"/>
                <a:sym typeface="Gill Sans"/>
              </a:rPr>
              <a:t>- EPX is preferred for travel to China, Thailand and US amongst the higher age range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</a:pPr>
            <a:r>
              <a:rPr lang="en-US" sz="4000" dirty="0" smtClean="0">
                <a:solidFill>
                  <a:srgbClr val="005493"/>
                </a:solidFill>
                <a:latin typeface="Gill Sans"/>
                <a:sym typeface="Gill Sans"/>
              </a:rPr>
              <a:t>- 1 way comprehensive plan preferred by the older age group, making it a high risk product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Tx/>
              <a:buChar char="-"/>
            </a:pPr>
            <a:r>
              <a:rPr lang="en-IN" sz="4000" dirty="0" smtClean="0"/>
              <a:t>Distribution channel is online </a:t>
            </a:r>
          </a:p>
          <a:p>
            <a:pPr marL="857250" marR="0" lvl="0" indent="-857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Tx/>
              <a:buChar char="-"/>
            </a:pPr>
            <a:r>
              <a:rPr lang="en-IN" sz="4000" dirty="0" smtClean="0"/>
              <a:t>- Since these are low cost products, online channel helps reduce the paperwork cost</a:t>
            </a:r>
          </a:p>
        </p:txBody>
      </p:sp>
    </p:spTree>
    <p:extLst>
      <p:ext uri="{BB962C8B-B14F-4D97-AF65-F5344CB8AC3E}">
        <p14:creationId xmlns:p14="http://schemas.microsoft.com/office/powerpoint/2010/main" val="3553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3130283" y="5186367"/>
            <a:ext cx="26251433" cy="49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Initial Assumptions</a:t>
            </a:r>
            <a:r>
              <a:rPr lang="en-US" sz="6000" b="1" i="0" u="none" strike="noStrike" cap="none" dirty="0">
                <a:solidFill>
                  <a:srgbClr val="296EAA"/>
                </a:solidFill>
                <a:latin typeface="Gill Sans"/>
                <a:ea typeface="Gill Sans"/>
                <a:cs typeface="Gill Sans"/>
                <a:sym typeface="Gill Sans"/>
              </a:rPr>
              <a:t>¶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60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r>
              <a:rPr lang="en-US" sz="6000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6000" dirty="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60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Claimed, 0: Not Claimed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Unit of Duration: Days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Unit of Net Sales and Commission is USD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•	Value of 0 in Commission: No commission was charged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ill Sans"/>
              <a:buNone/>
            </a:pPr>
            <a:endParaRPr dirty="0"/>
          </a:p>
        </p:txBody>
      </p:sp>
      <p:sp>
        <p:nvSpPr>
          <p:cNvPr id="122" name="Google Shape;122;p6"/>
          <p:cNvSpPr/>
          <p:nvPr/>
        </p:nvSpPr>
        <p:spPr>
          <a:xfrm>
            <a:off x="2997200" y="13172553"/>
            <a:ext cx="20268014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Observations from Initial Data Exploration</a:t>
            </a:r>
            <a:r>
              <a:rPr lang="en-US" sz="6000" b="1" i="0" u="none" strike="noStrike" cap="none" dirty="0">
                <a:solidFill>
                  <a:srgbClr val="296EA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¶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Duration, Net Sales and Commission are </a:t>
            </a:r>
            <a:r>
              <a:rPr lang="en-US" sz="60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Skewed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There are </a:t>
            </a:r>
            <a:r>
              <a:rPr lang="en-US" sz="60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numerical columns and </a:t>
            </a:r>
            <a:r>
              <a:rPr lang="en-US" sz="60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categorical </a:t>
            </a:r>
            <a:r>
              <a:rPr lang="en-US" sz="6000" b="0" i="0" u="none" strike="noStrike" cap="none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 and a target column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4" b="8076"/>
          <a:stretch/>
        </p:blipFill>
        <p:spPr>
          <a:xfrm>
            <a:off x="18911577" y="3309041"/>
            <a:ext cx="1695479" cy="1721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2067282" y="629460"/>
            <a:ext cx="27072573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How many 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Claims </a:t>
            </a: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were made?</a:t>
            </a:r>
            <a:endParaRPr dirty="0"/>
          </a:p>
        </p:txBody>
      </p:sp>
      <p:sp>
        <p:nvSpPr>
          <p:cNvPr id="129" name="Google Shape;129;p7"/>
          <p:cNvSpPr/>
          <p:nvPr/>
        </p:nvSpPr>
        <p:spPr>
          <a:xfrm>
            <a:off x="7083429" y="6052049"/>
            <a:ext cx="12478408" cy="32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Data is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Imbalanced</a:t>
            </a:r>
            <a:r>
              <a:rPr lang="en-US" sz="5000" b="1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500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the number of customers who have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not made any claim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is </a:t>
            </a:r>
            <a:r>
              <a:rPr lang="en-US" sz="5000" b="1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67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times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the number of customers who have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made the claim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8340729" y="4043442"/>
            <a:ext cx="7996287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47" y="3212376"/>
            <a:ext cx="2365381" cy="2365381"/>
          </a:xfrm>
          <a:prstGeom prst="rect">
            <a:avLst/>
          </a:prstGeom>
        </p:spPr>
      </p:pic>
      <p:sp>
        <p:nvSpPr>
          <p:cNvPr id="12" name="Google Shape;130;p7"/>
          <p:cNvSpPr/>
          <p:nvPr/>
        </p:nvSpPr>
        <p:spPr>
          <a:xfrm>
            <a:off x="20723229" y="11060130"/>
            <a:ext cx="11123116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Recommendation</a:t>
            </a:r>
            <a:endParaRPr dirty="0"/>
          </a:p>
        </p:txBody>
      </p:sp>
      <p:sp>
        <p:nvSpPr>
          <p:cNvPr id="13" name="Google Shape;129;p7"/>
          <p:cNvSpPr/>
          <p:nvPr/>
        </p:nvSpPr>
        <p:spPr>
          <a:xfrm>
            <a:off x="20723229" y="12977267"/>
            <a:ext cx="9279375" cy="398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 algn="just">
              <a:buClr>
                <a:srgbClr val="005493"/>
              </a:buClr>
              <a:buSzPts val="5000"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To make payment of claims more affordable for the company, we need to 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pool low risk clients</a:t>
            </a:r>
            <a:r>
              <a:rPr lang="en-US" sz="5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i.e. customers who have low probability of claiming in the future</a:t>
            </a:r>
            <a:r>
              <a:rPr lang="en-US" sz="5000" b="1" i="0" u="none" strike="noStrike" cap="none" dirty="0" smtClean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1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147" y="10813048"/>
            <a:ext cx="2477595" cy="2477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2118082" y="2204260"/>
            <a:ext cx="27072573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Does </a:t>
            </a: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ge affect </a:t>
            </a: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the Claim likelihood?</a:t>
            </a:r>
            <a:endParaRPr dirty="0"/>
          </a:p>
        </p:txBody>
      </p:sp>
      <p:sp>
        <p:nvSpPr>
          <p:cNvPr id="136" name="Google Shape;136;p8"/>
          <p:cNvSpPr/>
          <p:nvPr/>
        </p:nvSpPr>
        <p:spPr>
          <a:xfrm>
            <a:off x="17013787" y="6976567"/>
            <a:ext cx="13467198" cy="1013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Age group of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30-40 </a:t>
            </a:r>
            <a:r>
              <a:rPr lang="en-US" sz="5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years tends to claim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more</a:t>
            </a:r>
            <a:endParaRPr lang="en-US" dirty="0">
              <a:ea typeface="Gill Sa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endParaRPr lang="en-US" sz="5000" dirty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US" sz="5000" b="1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Assumption: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2.5% of customers above the age group of 70 years could have bought Travel Medical Insurance for medical tourism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endParaRPr lang="en-US" sz="5000" i="0" u="none" strike="noStrike" cap="none" dirty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US" sz="5000" b="1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Recommendation: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As the age increases, the risk to the insurance company increases. We see that the claim ratio (11%) is low for the higher age group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To offset this effec</a:t>
            </a:r>
            <a:r>
              <a:rPr lang="en-US" sz="5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 we can charge high premium for higher age groups.</a:t>
            </a:r>
            <a:endParaRPr lang="en-US" sz="5000" i="0" u="none" strike="noStrike" cap="none" dirty="0" smtClean="0">
              <a:solidFill>
                <a:srgbClr val="00549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17013787" y="4208016"/>
            <a:ext cx="4131552" cy="188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Insight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44" b="8076"/>
          <a:stretch/>
        </p:blipFill>
        <p:spPr>
          <a:xfrm>
            <a:off x="15128317" y="4011448"/>
            <a:ext cx="1695479" cy="172182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87" y="6508204"/>
            <a:ext cx="15295313" cy="960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3259413" y="1660419"/>
            <a:ext cx="16014733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Gill Sans"/>
              <a:buNone/>
            </a:pPr>
            <a:r>
              <a:rPr lang="en-US" sz="12000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Net Sales according to th</a:t>
            </a:r>
            <a:r>
              <a:rPr lang="en-US" sz="12000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e destination </a:t>
            </a:r>
            <a:endParaRPr dirty="0"/>
          </a:p>
        </p:txBody>
      </p:sp>
      <p:sp>
        <p:nvSpPr>
          <p:cNvPr id="13" name="Google Shape;136;p8"/>
          <p:cNvSpPr/>
          <p:nvPr/>
        </p:nvSpPr>
        <p:spPr>
          <a:xfrm>
            <a:off x="20483513" y="19465643"/>
            <a:ext cx="13467198" cy="90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US" sz="500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*Total Sales = Net Sales + Commission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858000"/>
            <a:ext cx="16227425" cy="1078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2136099" y="4355908"/>
            <a:ext cx="8199120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Insight: </a:t>
            </a:r>
            <a:r>
              <a:rPr lang="en-IN" sz="4400" dirty="0" smtClean="0"/>
              <a:t>Company earned the most by the travellers of Singapore.</a:t>
            </a:r>
            <a:endParaRPr lang="en-IN" sz="4400" dirty="0"/>
          </a:p>
        </p:txBody>
      </p:sp>
      <p:sp>
        <p:nvSpPr>
          <p:cNvPr id="20" name="Rectangle 19"/>
          <p:cNvSpPr/>
          <p:nvPr/>
        </p:nvSpPr>
        <p:spPr>
          <a:xfrm>
            <a:off x="22136099" y="9500828"/>
            <a:ext cx="8199120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Insight : Insurance company can now try increasing net sales for </a:t>
            </a:r>
            <a:r>
              <a:rPr lang="en-IN" sz="4400" dirty="0" smtClean="0"/>
              <a:t>other destinations too by giving some extra rebates</a:t>
            </a:r>
            <a:endParaRPr lang="en-IN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/>
          <p:nvPr/>
        </p:nvSpPr>
        <p:spPr>
          <a:xfrm>
            <a:off x="213385" y="658686"/>
            <a:ext cx="21976030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Claim counts by Destination</a:t>
            </a:r>
            <a:endParaRPr dirty="0"/>
          </a:p>
        </p:txBody>
      </p:sp>
      <p:sp>
        <p:nvSpPr>
          <p:cNvPr id="19" name="Rectangle 18"/>
          <p:cNvSpPr/>
          <p:nvPr/>
        </p:nvSpPr>
        <p:spPr>
          <a:xfrm>
            <a:off x="23953022" y="8678863"/>
            <a:ext cx="8199120" cy="710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Future: </a:t>
            </a:r>
          </a:p>
          <a:p>
            <a:pPr algn="ctr"/>
            <a:r>
              <a:rPr lang="en-IN" sz="4400" dirty="0" smtClean="0"/>
              <a:t>1. High </a:t>
            </a:r>
            <a:r>
              <a:rPr lang="en-IN" sz="4400" dirty="0"/>
              <a:t>risk customers travelling to Singapore, South Africa and USA have majorly bought the insurance from online </a:t>
            </a:r>
            <a:r>
              <a:rPr lang="en-IN" sz="4400" dirty="0" smtClean="0"/>
              <a:t>channel</a:t>
            </a:r>
          </a:p>
          <a:p>
            <a:pPr algn="ctr"/>
            <a:endParaRPr lang="en-IN" sz="4400" dirty="0"/>
          </a:p>
          <a:p>
            <a:pPr algn="ctr"/>
            <a:r>
              <a:rPr lang="en-IN" sz="4400" dirty="0" smtClean="0"/>
              <a:t>2. We will be able to analyse the data if we know the source location and purpose of travel. </a:t>
            </a:r>
            <a:endParaRPr lang="en-IN" sz="4400" dirty="0"/>
          </a:p>
        </p:txBody>
      </p:sp>
      <p:sp>
        <p:nvSpPr>
          <p:cNvPr id="21" name="Rectangle 20"/>
          <p:cNvSpPr/>
          <p:nvPr/>
        </p:nvSpPr>
        <p:spPr>
          <a:xfrm>
            <a:off x="23621999" y="928328"/>
            <a:ext cx="8199120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Insight: Travellers to Singapore, </a:t>
            </a:r>
            <a:r>
              <a:rPr lang="en-IN" sz="4400" dirty="0" smtClean="0"/>
              <a:t>China Australia </a:t>
            </a:r>
            <a:r>
              <a:rPr lang="en-IN" sz="4400" dirty="0" smtClean="0"/>
              <a:t>and </a:t>
            </a:r>
            <a:r>
              <a:rPr lang="en-IN" sz="4400" dirty="0" smtClean="0"/>
              <a:t>USA have claimed the highest</a:t>
            </a:r>
            <a:endParaRPr lang="en-IN" sz="4400" dirty="0"/>
          </a:p>
        </p:txBody>
      </p:sp>
      <p:sp>
        <p:nvSpPr>
          <p:cNvPr id="23" name="Rectangle 22"/>
          <p:cNvSpPr/>
          <p:nvPr/>
        </p:nvSpPr>
        <p:spPr>
          <a:xfrm>
            <a:off x="19627393" y="4769926"/>
            <a:ext cx="12524749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Recommendation: We should charge higher premium for travel to </a:t>
            </a:r>
            <a:r>
              <a:rPr lang="en-IN" sz="4400" dirty="0" smtClean="0"/>
              <a:t>these countries</a:t>
            </a:r>
            <a:endParaRPr lang="en-IN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78863"/>
            <a:ext cx="23317200" cy="1094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3259413" y="1660419"/>
            <a:ext cx="16014733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Gill Sans"/>
              <a:buNone/>
            </a:pPr>
            <a:r>
              <a:rPr lang="en-US" sz="12000" dirty="0" smtClean="0">
                <a:solidFill>
                  <a:srgbClr val="424242"/>
                </a:solidFill>
                <a:latin typeface="Gill Sans"/>
                <a:ea typeface="Gill Sans"/>
                <a:cs typeface="Gill Sans"/>
                <a:sym typeface="Gill Sans"/>
              </a:rPr>
              <a:t>Net Sales according to the Age Group</a:t>
            </a:r>
            <a:endParaRPr dirty="0"/>
          </a:p>
        </p:txBody>
      </p:sp>
      <p:sp>
        <p:nvSpPr>
          <p:cNvPr id="13" name="Google Shape;136;p8"/>
          <p:cNvSpPr/>
          <p:nvPr/>
        </p:nvSpPr>
        <p:spPr>
          <a:xfrm>
            <a:off x="20483513" y="19465643"/>
            <a:ext cx="13467198" cy="90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US" sz="500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*Total Sales = Net Sales + Commission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136099" y="4355908"/>
            <a:ext cx="8199120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Insight: </a:t>
            </a:r>
            <a:r>
              <a:rPr lang="en-IN" sz="4400" dirty="0" smtClean="0"/>
              <a:t>Company earned the most by the customers having age 36.</a:t>
            </a:r>
            <a:endParaRPr lang="en-IN" sz="4400" dirty="0"/>
          </a:p>
        </p:txBody>
      </p:sp>
      <p:sp>
        <p:nvSpPr>
          <p:cNvPr id="20" name="Rectangle 19"/>
          <p:cNvSpPr/>
          <p:nvPr/>
        </p:nvSpPr>
        <p:spPr>
          <a:xfrm>
            <a:off x="22136099" y="9500828"/>
            <a:ext cx="8199120" cy="3427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/>
              <a:t>Insight : Insurance company can now try increasing net sales for </a:t>
            </a:r>
            <a:r>
              <a:rPr lang="en-IN" sz="4400" dirty="0" smtClean="0"/>
              <a:t>age groups by offering new rebates for other groups.</a:t>
            </a:r>
            <a:endParaRPr lang="en-IN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6362700"/>
            <a:ext cx="18745200" cy="1135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8;p7"/>
          <p:cNvSpPr/>
          <p:nvPr/>
        </p:nvSpPr>
        <p:spPr>
          <a:xfrm>
            <a:off x="952500" y="529090"/>
            <a:ext cx="28126395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lvl="0">
              <a:buClr>
                <a:srgbClr val="005493"/>
              </a:buClr>
              <a:buSzPts val="12000"/>
            </a:pP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are the top 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 product along with agency bought </a:t>
            </a:r>
            <a:r>
              <a:rPr lang="en-US" sz="12000" dirty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by the customer?</a:t>
            </a:r>
            <a:endParaRPr dirty="0"/>
          </a:p>
        </p:txBody>
      </p:sp>
      <p:sp>
        <p:nvSpPr>
          <p:cNvPr id="6" name="Google Shape;144;p9"/>
          <p:cNvSpPr/>
          <p:nvPr/>
        </p:nvSpPr>
        <p:spPr>
          <a:xfrm>
            <a:off x="21869281" y="7939736"/>
            <a:ext cx="10083306" cy="342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Tx/>
              <a:buChar char="-"/>
            </a:pPr>
            <a:r>
              <a:rPr lang="en-IN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2 way comprehensive plan (is the most </a:t>
            </a:r>
            <a:r>
              <a:rPr lang="en-IN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preferred plan followed by </a:t>
            </a:r>
            <a:r>
              <a:rPr lang="en-IN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cancellation plan and </a:t>
            </a:r>
            <a:r>
              <a:rPr lang="en-IN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Rental Vehicle Excess Plan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Tx/>
              <a:buChar char="-"/>
            </a:pPr>
            <a:endParaRPr dirty="0"/>
          </a:p>
        </p:txBody>
      </p:sp>
      <p:sp>
        <p:nvSpPr>
          <p:cNvPr id="7" name="Google Shape;145;p9"/>
          <p:cNvSpPr/>
          <p:nvPr/>
        </p:nvSpPr>
        <p:spPr>
          <a:xfrm>
            <a:off x="21869281" y="5571584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sp>
        <p:nvSpPr>
          <p:cNvPr id="10" name="Google Shape;144;p9"/>
          <p:cNvSpPr/>
          <p:nvPr/>
        </p:nvSpPr>
        <p:spPr>
          <a:xfrm>
            <a:off x="21869281" y="12252657"/>
            <a:ext cx="10083306" cy="342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</a:pPr>
            <a:r>
              <a:rPr lang="en-IN" sz="50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Let us further deep dive into these products to see which products carry high risk and which are low risk products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Tx/>
              <a:buChar char="-"/>
            </a:pP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6563300"/>
            <a:ext cx="17907000" cy="1230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5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949683" y="-39870"/>
            <a:ext cx="30118984" cy="383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Which produc</a:t>
            </a:r>
            <a:r>
              <a:rPr lang="en-US" sz="12000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t has the highest no of claims passed ?</a:t>
            </a:r>
            <a:endParaRPr dirty="0"/>
          </a:p>
        </p:txBody>
      </p:sp>
      <p:sp>
        <p:nvSpPr>
          <p:cNvPr id="144" name="Google Shape;144;p9"/>
          <p:cNvSpPr/>
          <p:nvPr/>
        </p:nvSpPr>
        <p:spPr>
          <a:xfrm>
            <a:off x="21869281" y="6906126"/>
            <a:ext cx="10083306" cy="244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5000"/>
              <a:buFont typeface="Gill Sans"/>
              <a:buNone/>
            </a:pP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lang="en-US" sz="5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Bronze Plan ,Annual Silver Plan are the two products having highest number of claims</a:t>
            </a:r>
            <a:r>
              <a:rPr lang="en-US" dirty="0">
                <a:ea typeface="Gill Sans"/>
              </a:rPr>
              <a:t>.</a:t>
            </a: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21869281" y="4078064"/>
            <a:ext cx="7951024" cy="19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93"/>
              </a:buClr>
              <a:buSzPts val="12000"/>
              <a:buFont typeface="Gill Sans"/>
              <a:buNone/>
            </a:pPr>
            <a:r>
              <a:rPr lang="en-US" sz="12000" b="0" i="0" u="none" strike="noStrike" cap="none" dirty="0" smtClean="0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rPr>
              <a:t>Observation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4" y="5280570"/>
            <a:ext cx="19811642" cy="1268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770</Words>
  <Application>Microsoft Office PowerPoint</Application>
  <PresentationFormat>Custom</PresentationFormat>
  <Paragraphs>103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 Neue</vt:lpstr>
      <vt:lpstr>Helvetica Light</vt:lpstr>
      <vt:lpstr>Helvetica Neue Light</vt:lpstr>
      <vt:lpstr>Helvetica</vt:lpstr>
      <vt:lpstr>Gill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hp</cp:lastModifiedBy>
  <cp:revision>87</cp:revision>
  <dcterms:modified xsi:type="dcterms:W3CDTF">2021-04-05T18:48:26Z</dcterms:modified>
</cp:coreProperties>
</file>