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43"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9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r>
              <a:rPr lang="en-IN">
                <a:latin typeface="Times New Roman" panose="02020603050405020304" pitchFamily="18" charset="0"/>
                <a:cs typeface="Times New Roman" panose="02020603050405020304" pitchFamily="18" charset="0"/>
              </a:rPr>
              <a:t>EMPLOYEE PERFORMANCE ANALYSIS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gradFill rotWithShape="1">
              <a:gsLst>
                <a:gs pos="0">
                  <a:schemeClr val="accent6">
                    <a:shade val="58000"/>
                    <a:tint val="96000"/>
                    <a:satMod val="100000"/>
                    <a:lumMod val="104000"/>
                  </a:schemeClr>
                </a:gs>
                <a:gs pos="78000">
                  <a:schemeClr val="accent6">
                    <a:shade val="5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gradFill rotWithShape="1">
              <a:gsLst>
                <a:gs pos="0">
                  <a:schemeClr val="accent6">
                    <a:shade val="86000"/>
                    <a:tint val="96000"/>
                    <a:satMod val="100000"/>
                    <a:lumMod val="104000"/>
                  </a:schemeClr>
                </a:gs>
                <a:gs pos="78000">
                  <a:schemeClr val="accent6">
                    <a:shade val="8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invertIfNegative val="0"/>
          <c:trendline>
            <c:spPr>
              <a:ln w="19050" cap="rnd">
                <a:solidFill>
                  <a:schemeClr val="accent6">
                    <a:shade val="86000"/>
                  </a:schemeClr>
                </a:solidFill>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gradFill rotWithShape="1">
              <a:gsLst>
                <a:gs pos="0">
                  <a:schemeClr val="accent6">
                    <a:tint val="86000"/>
                    <a:tint val="96000"/>
                    <a:satMod val="100000"/>
                    <a:lumMod val="104000"/>
                  </a:schemeClr>
                </a:gs>
                <a:gs pos="78000">
                  <a:schemeClr val="accent6">
                    <a:tint val="8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invertIfNegative val="0"/>
          <c:trendline>
            <c:spPr>
              <a:ln w="19050" cap="rnd">
                <a:solidFill>
                  <a:schemeClr val="accent6">
                    <a:tint val="86000"/>
                  </a:schemeClr>
                </a:solidFill>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gradFill rotWithShape="1">
              <a:gsLst>
                <a:gs pos="0">
                  <a:schemeClr val="accent6">
                    <a:tint val="58000"/>
                    <a:tint val="96000"/>
                    <a:satMod val="100000"/>
                    <a:lumMod val="104000"/>
                  </a:schemeClr>
                </a:gs>
                <a:gs pos="78000">
                  <a:schemeClr val="accent6">
                    <a:tint val="5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100"/>
        <c:overlap val="-24"/>
        <c:axId val="496598936"/>
        <c:axId val="496599656"/>
      </c:barChart>
      <c:catAx>
        <c:axId val="4965989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lt1">
                  <a:lumMod val="95000"/>
                  <a:alpha val="10000"/>
                </a:schemeClr>
              </a:solidFill>
              <a:round/>
            </a:ln>
            <a:effectLst/>
          </c:spPr>
        </c:majorGridlines>
        <c:title>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crossAx val="496598936"/>
        <c:crosses val="autoZero"/>
        <c:crossBetween val="between"/>
      </c:valAx>
      <c:dTable>
        <c:showHorzBorder val="1"/>
        <c:showVertBorder val="1"/>
        <c:showOutline val="1"/>
        <c:showKeys val="0"/>
        <c:spPr>
          <a:noFill/>
          <a:ln w="9525">
            <a:solidFill>
              <a:schemeClr val="lt1">
                <a:lumMod val="95000"/>
                <a:alpha val="54000"/>
              </a:schemeClr>
            </a:solidFill>
          </a:ln>
          <a:effectLst/>
        </c:spPr>
        <c:txPr>
          <a:bodyPr rot="0" spcFirstLastPara="1" vertOverflow="ellipsis" vert="horz" wrap="square" anchor="ctr" anchorCtr="1"/>
          <a:lstStyle/>
          <a:p>
            <a:pPr rtl="0">
              <a:defRPr sz="1197" b="1"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9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9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1-279C-4941-9DAD-086F549910B7}"/>
              </c:ext>
            </c:extLst>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3-279C-4941-9DAD-086F549910B7}"/>
              </c:ext>
            </c:extLst>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5-279C-4941-9DAD-086F549910B7}"/>
              </c:ext>
            </c:extLst>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7-279C-4941-9DAD-086F549910B7}"/>
              </c:ext>
            </c:extLst>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9-279C-4941-9DAD-086F549910B7}"/>
              </c:ext>
            </c:extLst>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B-279C-4941-9DAD-086F549910B7}"/>
              </c:ext>
            </c:extLst>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D-279C-4941-9DAD-086F549910B7}"/>
              </c:ext>
            </c:extLst>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F-279C-4941-9DAD-086F549910B7}"/>
              </c:ext>
            </c:extLst>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1-279C-4941-9DAD-086F549910B7}"/>
              </c:ext>
            </c:extLst>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6-279C-4941-9DAD-086F549910B7}"/>
              </c:ext>
            </c:extLst>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8-279C-4941-9DAD-086F549910B7}"/>
              </c:ext>
            </c:extLst>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A-279C-4941-9DAD-086F549910B7}"/>
              </c:ext>
            </c:extLst>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C-279C-4941-9DAD-086F549910B7}"/>
              </c:ext>
            </c:extLst>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E-279C-4941-9DAD-086F549910B7}"/>
              </c:ext>
            </c:extLst>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0-279C-4941-9DAD-086F549910B7}"/>
              </c:ext>
            </c:extLst>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2-279C-4941-9DAD-086F549910B7}"/>
              </c:ext>
            </c:extLst>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4-279C-4941-9DAD-086F549910B7}"/>
              </c:ext>
            </c:extLst>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6-279C-4941-9DAD-086F549910B7}"/>
              </c:ext>
            </c:extLst>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B-279C-4941-9DAD-086F549910B7}"/>
              </c:ext>
            </c:extLst>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D-279C-4941-9DAD-086F549910B7}"/>
              </c:ext>
            </c:extLst>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F-279C-4941-9DAD-086F549910B7}"/>
              </c:ext>
            </c:extLst>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31-279C-4941-9DAD-086F549910B7}"/>
              </c:ext>
            </c:extLst>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33-279C-4941-9DAD-086F549910B7}"/>
              </c:ext>
            </c:extLst>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35-279C-4941-9DAD-086F549910B7}"/>
              </c:ext>
            </c:extLst>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37-279C-4941-9DAD-086F549910B7}"/>
              </c:ext>
            </c:extLst>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39-279C-4941-9DAD-086F549910B7}"/>
              </c:ext>
            </c:extLst>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3B-279C-4941-9DAD-086F549910B7}"/>
              </c:ext>
            </c:extLst>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40-279C-4941-9DAD-086F549910B7}"/>
              </c:ext>
            </c:extLst>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42-279C-4941-9DAD-086F549910B7}"/>
              </c:ext>
            </c:extLst>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44-279C-4941-9DAD-086F549910B7}"/>
              </c:ext>
            </c:extLst>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46-279C-4941-9DAD-086F549910B7}"/>
              </c:ext>
            </c:extLst>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48-279C-4941-9DAD-086F549910B7}"/>
              </c:ext>
            </c:extLst>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4A-279C-4941-9DAD-086F549910B7}"/>
              </c:ext>
            </c:extLst>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4C-279C-4941-9DAD-086F549910B7}"/>
              </c:ext>
            </c:extLst>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4E-279C-4941-9DAD-086F549910B7}"/>
              </c:ext>
            </c:extLst>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50-279C-4941-9DAD-086F549910B7}"/>
              </c:ext>
            </c:extLst>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4230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04439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69970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06909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45522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01240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95051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77447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224931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176864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659787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2364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94522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82657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996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04648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1244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30295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1026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9/10/2024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54588584"/>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 id="2147483862" r:id="rId19"/>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2057399" y="-103445"/>
            <a:ext cx="12420600" cy="2232662"/>
          </a:xfrm>
          <a:prstGeom prst="rect">
            <a:avLst/>
          </a:prstGeom>
        </p:spPr>
        <p:txBody>
          <a:bodyPr vert="horz" wrap="square" lIns="0" tIns="16510" rIns="0" bIns="0" rtlCol="0">
            <a:spAutoFit/>
          </a:bodyPr>
          <a:lstStyle/>
          <a:p>
            <a:pPr marL="3213735">
              <a:spcBef>
                <a:spcPts val="130"/>
              </a:spcBef>
            </a:pPr>
            <a:br>
              <a:rPr lang="en-US" b="1" dirty="0">
                <a:solidFill>
                  <a:srgbClr val="0F0F0F"/>
                </a:solidFill>
                <a:latin typeface="Times New Roman" panose="02020603050405020304" pitchFamily="18" charset="0"/>
                <a:cs typeface="Times New Roman" panose="02020603050405020304" pitchFamily="18" charset="0"/>
              </a:rPr>
            </a:br>
            <a:br>
              <a:rPr lang="en-US" b="1" dirty="0">
                <a:solidFill>
                  <a:srgbClr val="0F0F0F"/>
                </a:solidFill>
                <a:latin typeface="Times New Roman" panose="02020603050405020304" pitchFamily="18" charset="0"/>
                <a:cs typeface="Times New Roman" panose="02020603050405020304" pitchFamily="18" charset="0"/>
              </a:rPr>
            </a:br>
            <a:br>
              <a:rPr lang="en-US" b="1" dirty="0">
                <a:solidFill>
                  <a:srgbClr val="0F0F0F"/>
                </a:solidFill>
                <a:latin typeface="Times New Roman" panose="02020603050405020304" pitchFamily="18" charset="0"/>
                <a:cs typeface="Times New Roman" panose="02020603050405020304" pitchFamily="18" charset="0"/>
              </a:rPr>
            </a:br>
            <a:r>
              <a:rPr lang="en-US" b="1" dirty="0">
                <a:solidFill>
                  <a:srgbClr val="0F0F0F"/>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Employee</a:t>
            </a:r>
            <a:r>
              <a:rPr lang="en-US" b="1" dirty="0">
                <a:solidFill>
                  <a:srgbClr val="0F0F0F"/>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Data</a:t>
            </a:r>
            <a:r>
              <a:rPr lang="en-US" b="1" dirty="0">
                <a:solidFill>
                  <a:srgbClr val="0F0F0F"/>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Analysis</a:t>
            </a:r>
            <a:r>
              <a:rPr lang="en-US" b="1" dirty="0">
                <a:solidFill>
                  <a:srgbClr val="0F0F0F"/>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using</a:t>
            </a:r>
            <a:r>
              <a:rPr lang="en-US" b="1" dirty="0">
                <a:solidFill>
                  <a:srgbClr val="0F0F0F"/>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300" y="3314150"/>
            <a:ext cx="8277226" cy="169277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STUDENT NAME </a:t>
            </a:r>
            <a:r>
              <a:rPr lang="en-US" sz="2000" dirty="0">
                <a:latin typeface="Times New Roman" panose="02020603050405020304" pitchFamily="18" charset="0"/>
                <a:cs typeface="Times New Roman" panose="02020603050405020304" pitchFamily="18" charset="0"/>
              </a:rPr>
              <a:t>: RACHITA V</a:t>
            </a:r>
          </a:p>
          <a:p>
            <a:r>
              <a:rPr lang="en-US" sz="2000" b="1" dirty="0">
                <a:latin typeface="Times New Roman" panose="02020603050405020304" pitchFamily="18" charset="0"/>
                <a:cs typeface="Times New Roman" panose="02020603050405020304" pitchFamily="18" charset="0"/>
              </a:rPr>
              <a:t>REGISTER NO     </a:t>
            </a:r>
            <a:r>
              <a:rPr lang="en-US" sz="2000">
                <a:latin typeface="Times New Roman" panose="02020603050405020304" pitchFamily="18" charset="0"/>
                <a:cs typeface="Times New Roman" panose="02020603050405020304" pitchFamily="18" charset="0"/>
              </a:rPr>
              <a:t>: 122202115</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DEPARTMENT</a:t>
            </a:r>
            <a:r>
              <a:rPr lang="en-US" sz="2000" dirty="0">
                <a:latin typeface="Times New Roman" panose="02020603050405020304" pitchFamily="18" charset="0"/>
                <a:cs typeface="Times New Roman" panose="02020603050405020304" pitchFamily="18" charset="0"/>
              </a:rPr>
              <a:t>     : BCOM(CORPORATE SECRETARYSHIP)</a:t>
            </a:r>
          </a:p>
          <a:p>
            <a:r>
              <a:rPr lang="en-US" sz="2000" b="1" dirty="0">
                <a:latin typeface="Times New Roman" panose="02020603050405020304" pitchFamily="18" charset="0"/>
                <a:cs typeface="Times New Roman" panose="02020603050405020304" pitchFamily="18" charset="0"/>
              </a:rPr>
              <a:t>COLLEGE </a:t>
            </a:r>
            <a:r>
              <a:rPr lang="en-US" sz="2000" dirty="0">
                <a:latin typeface="Times New Roman" panose="02020603050405020304" pitchFamily="18" charset="0"/>
                <a:cs typeface="Times New Roman" panose="02020603050405020304" pitchFamily="18" charset="0"/>
              </a:rPr>
              <a:t>            :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1147425" cy="629018"/>
          </a:xfrm>
          <a:prstGeom prst="rect">
            <a:avLst/>
          </a:prstGeom>
        </p:spPr>
        <p:txBody>
          <a:bodyPr vert="horz" wrap="square" lIns="0" tIns="13335" rIns="0" bIns="0" rtlCol="0">
            <a:spAutoFit/>
          </a:bodyPr>
          <a:lstStyle/>
          <a:p>
            <a:pPr marL="12700" algn="r">
              <a:lnSpc>
                <a:spcPct val="100000"/>
              </a:lnSpc>
              <a:spcBef>
                <a:spcPts val="105"/>
              </a:spcBef>
            </a:pPr>
            <a:r>
              <a:rPr sz="4000" b="1" spc="15" dirty="0">
                <a:latin typeface="Times New Roman" panose="02020603050405020304" pitchFamily="18" charset="0"/>
                <a:cs typeface="Times New Roman" panose="02020603050405020304" pitchFamily="18" charset="0"/>
              </a:rPr>
              <a:t>M</a:t>
            </a:r>
            <a:r>
              <a:rPr sz="4000" b="1" dirty="0">
                <a:latin typeface="Times New Roman" panose="02020603050405020304" pitchFamily="18" charset="0"/>
                <a:cs typeface="Times New Roman" panose="02020603050405020304" pitchFamily="18" charset="0"/>
              </a:rPr>
              <a:t>O</a:t>
            </a:r>
            <a:r>
              <a:rPr sz="4000" b="1" spc="-15" dirty="0">
                <a:latin typeface="Times New Roman" panose="02020603050405020304" pitchFamily="18" charset="0"/>
                <a:cs typeface="Times New Roman" panose="02020603050405020304" pitchFamily="18" charset="0"/>
              </a:rPr>
              <a:t>D</a:t>
            </a:r>
            <a:r>
              <a:rPr sz="4000" b="1" spc="-35" dirty="0">
                <a:latin typeface="Times New Roman" panose="02020603050405020304" pitchFamily="18" charset="0"/>
                <a:cs typeface="Times New Roman" panose="02020603050405020304" pitchFamily="18" charset="0"/>
              </a:rPr>
              <a:t>E</a:t>
            </a:r>
            <a:r>
              <a:rPr sz="4000" b="1" spc="-30" dirty="0">
                <a:latin typeface="Times New Roman" panose="02020603050405020304" pitchFamily="18" charset="0"/>
                <a:cs typeface="Times New Roman" panose="02020603050405020304" pitchFamily="18" charset="0"/>
              </a:rPr>
              <a:t>LL</a:t>
            </a:r>
            <a:r>
              <a:rPr sz="4000" b="1" spc="-5" dirty="0">
                <a:latin typeface="Times New Roman" panose="02020603050405020304" pitchFamily="18" charset="0"/>
                <a:cs typeface="Times New Roman" panose="02020603050405020304" pitchFamily="18" charset="0"/>
              </a:rPr>
              <a:t>I</a:t>
            </a:r>
            <a:r>
              <a:rPr sz="4000" b="1" spc="30" dirty="0">
                <a:latin typeface="Times New Roman" panose="02020603050405020304" pitchFamily="18" charset="0"/>
                <a:cs typeface="Times New Roman" panose="02020603050405020304" pitchFamily="18" charset="0"/>
              </a:rPr>
              <a:t>N</a:t>
            </a:r>
            <a:r>
              <a:rPr sz="4000" b="1" spc="5" dirty="0">
                <a:latin typeface="Times New Roman" panose="02020603050405020304" pitchFamily="18" charset="0"/>
                <a:cs typeface="Times New Roman" panose="02020603050405020304" pitchFamily="18" charset="0"/>
              </a:rPr>
              <a:t>G</a:t>
            </a:r>
            <a:endParaRPr sz="400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idx="1"/>
          </p:nvPr>
        </p:nvSpPr>
        <p:spPr>
          <a:xfrm>
            <a:off x="609600" y="685800"/>
            <a:ext cx="10972800" cy="5781675"/>
          </a:xfrm>
        </p:spPr>
        <p:txBody>
          <a:bodyPr>
            <a:normAutofit fontScale="85000" lnSpcReduction="20000"/>
          </a:bodyPr>
          <a:lstStyle/>
          <a:p>
            <a:pPr>
              <a:lnSpc>
                <a:spcPct val="150000"/>
              </a:lnSpc>
            </a:pPr>
            <a:r>
              <a:rPr lang="en-US" sz="2000" b="1" dirty="0">
                <a:latin typeface="Times New Roman" panose="02020603050405020304" pitchFamily="18" charset="0"/>
                <a:cs typeface="Times New Roman" panose="02020603050405020304" pitchFamily="18" charset="0"/>
              </a:rPr>
              <a:t>DATA COLLECTION:</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Downloaded the dataset from edunet dashboard</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Opened the data in excel</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Saved the file in desktop as an(.xls) file</a:t>
            </a:r>
          </a:p>
          <a:p>
            <a:pPr>
              <a:lnSpc>
                <a:spcPct val="150000"/>
              </a:lnSpc>
            </a:pPr>
            <a:r>
              <a:rPr lang="en-US" sz="2000" b="1" dirty="0">
                <a:latin typeface="Times New Roman" panose="02020603050405020304" pitchFamily="18" charset="0"/>
                <a:cs typeface="Times New Roman" panose="02020603050405020304" pitchFamily="18" charset="0"/>
              </a:rPr>
              <a:t>FEATURE COLLECTION:</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Used conditional formatting</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Used fill color option</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Used  filter option to separate blanks in the column</a:t>
            </a:r>
          </a:p>
          <a:p>
            <a:pPr>
              <a:lnSpc>
                <a:spcPct val="150000"/>
              </a:lnSpc>
            </a:pPr>
            <a:r>
              <a:rPr lang="en-US" sz="2000" b="1" dirty="0">
                <a:latin typeface="Times New Roman" panose="02020603050405020304" pitchFamily="18" charset="0"/>
                <a:cs typeface="Times New Roman" panose="02020603050405020304" pitchFamily="18" charset="0"/>
              </a:rPr>
              <a:t>DATA CLEANING:</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Filtering the data according to our needs</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Making the data into a structured data</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Separating the important columns</a:t>
            </a:r>
          </a:p>
          <a:p>
            <a:pPr lvl="1"/>
            <a:endParaRPr lang="en-US" sz="2400" dirty="0">
              <a:latin typeface="Times New Roman" panose="02020603050405020304" pitchFamily="18" charset="0"/>
              <a:cs typeface="Times New Roman" panose="02020603050405020304" pitchFamily="18" charset="0"/>
            </a:endParaRPr>
          </a:p>
          <a:p>
            <a:pPr marL="1371600" lvl="2" indent="-457200">
              <a:buFont typeface="+mj-lt"/>
              <a:buAutoNum type="arabicPeriod"/>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09600" y="483809"/>
            <a:ext cx="2818130" cy="629018"/>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823398451"/>
              </p:ext>
            </p:extLst>
          </p:nvPr>
        </p:nvGraphicFramePr>
        <p:xfrm>
          <a:off x="1066800" y="1371600"/>
          <a:ext cx="9829800" cy="4343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597468" cy="629018"/>
          </a:xfrm>
          <a:prstGeom prst="rect">
            <a:avLst/>
          </a:prstGeom>
        </p:spPr>
        <p:txBody>
          <a:bodyPr vert="horz" wrap="square" lIns="0" tIns="13335" rIns="0" bIns="0" rtlCol="0">
            <a:spAutoFit/>
          </a:bodyPr>
          <a:lstStyle/>
          <a:p>
            <a:pPr marL="12700">
              <a:lnSpc>
                <a:spcPct val="100000"/>
              </a:lnSpc>
              <a:spcBef>
                <a:spcPts val="105"/>
              </a:spcBef>
            </a:pPr>
            <a:r>
              <a:rPr sz="4000" dirty="0">
                <a:latin typeface="Times New Roman" panose="02020603050405020304" pitchFamily="18" charset="0"/>
                <a:cs typeface="Times New Roman" panose="02020603050405020304" pitchFamily="18" charset="0"/>
              </a:rPr>
              <a:t>R</a:t>
            </a:r>
            <a:r>
              <a:rPr sz="4000" spc="-40" dirty="0">
                <a:latin typeface="Times New Roman" panose="02020603050405020304" pitchFamily="18" charset="0"/>
                <a:cs typeface="Times New Roman" panose="02020603050405020304" pitchFamily="18" charset="0"/>
              </a:rPr>
              <a:t>E</a:t>
            </a:r>
            <a:r>
              <a:rPr sz="4000" spc="15" dirty="0">
                <a:latin typeface="Times New Roman" panose="02020603050405020304" pitchFamily="18" charset="0"/>
                <a:cs typeface="Times New Roman" panose="02020603050405020304" pitchFamily="18" charset="0"/>
              </a:rPr>
              <a:t>S</a:t>
            </a:r>
            <a:r>
              <a:rPr sz="4000" spc="-30" dirty="0">
                <a:latin typeface="Times New Roman" panose="02020603050405020304" pitchFamily="18" charset="0"/>
                <a:cs typeface="Times New Roman" panose="02020603050405020304" pitchFamily="18" charset="0"/>
              </a:rPr>
              <a:t>U</a:t>
            </a:r>
            <a:r>
              <a:rPr sz="4000" spc="-405" dirty="0">
                <a:latin typeface="Times New Roman" panose="02020603050405020304" pitchFamily="18" charset="0"/>
                <a:cs typeface="Times New Roman" panose="02020603050405020304" pitchFamily="18" charset="0"/>
              </a:rPr>
              <a:t>L</a:t>
            </a:r>
            <a:r>
              <a:rPr sz="4000"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548350317"/>
              </p:ext>
            </p:extLst>
          </p:nvPr>
        </p:nvGraphicFramePr>
        <p:xfrm>
          <a:off x="1676400" y="1447800"/>
          <a:ext cx="8610600" cy="411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990601" y="838200"/>
            <a:ext cx="9524999" cy="533400"/>
          </a:xfrm>
        </p:spPr>
        <p:txBody>
          <a:bodyPr>
            <a:normAutofit fontScale="90000"/>
          </a:bodyPr>
          <a:lstStyle/>
          <a:p>
            <a:r>
              <a:rPr lang="en-US" sz="4400" dirty="0">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idx="1"/>
          </p:nvPr>
        </p:nvSpPr>
        <p:spPr>
          <a:xfrm>
            <a:off x="762000" y="1219200"/>
            <a:ext cx="10591800" cy="4648200"/>
          </a:xfrm>
        </p:spPr>
        <p:txBody>
          <a:bodyPr>
            <a:normAutofit/>
          </a:bodyPr>
          <a:lstStyle/>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In any organization, the main task is people handling because the main task is to manage people who are the main assets of the organization as they are the person to fulfil the ultimate goal of the company.</a:t>
            </a:r>
          </a:p>
          <a:p>
            <a:pPr algn="just">
              <a:lnSpc>
                <a:spcPct val="150000"/>
              </a:lnSpc>
            </a:pPr>
            <a:r>
              <a:rPr lang="en-US" sz="2000" dirty="0">
                <a:latin typeface="Times New Roman" panose="02020603050405020304" pitchFamily="18" charset="0"/>
                <a:cs typeface="Times New Roman" panose="02020603050405020304" pitchFamily="18" charset="0"/>
              </a:rPr>
              <a:t> 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838200" y="829627"/>
            <a:ext cx="7696199" cy="693780"/>
          </a:xfrm>
          <a:prstGeom prst="rect">
            <a:avLst/>
          </a:prstGeom>
        </p:spPr>
        <p:txBody>
          <a:bodyPr vert="horz" wrap="square" lIns="0" tIns="16510" rIns="0" bIns="0" rtlCol="0">
            <a:spAutoFit/>
          </a:bodyPr>
          <a:lstStyle/>
          <a:p>
            <a:pPr marL="12700">
              <a:lnSpc>
                <a:spcPct val="100000"/>
              </a:lnSpc>
              <a:spcBef>
                <a:spcPts val="130"/>
              </a:spcBef>
            </a:pPr>
            <a:r>
              <a:rPr sz="4250" b="1" spc="5" dirty="0">
                <a:solidFill>
                  <a:schemeClr val="tx1"/>
                </a:solidFill>
                <a:latin typeface="Times New Roman" panose="02020603050405020304" pitchFamily="18" charset="0"/>
                <a:cs typeface="Times New Roman" panose="02020603050405020304" pitchFamily="18" charset="0"/>
              </a:rPr>
              <a:t>PROJECT</a:t>
            </a:r>
            <a:r>
              <a:rPr sz="4250" spc="-85" dirty="0">
                <a:solidFill>
                  <a:schemeClr val="tx1"/>
                </a:solidFill>
                <a:latin typeface="+mj-lt"/>
              </a:rPr>
              <a:t> </a:t>
            </a:r>
            <a:r>
              <a:rPr sz="4400" b="1" spc="25" dirty="0">
                <a:solidFill>
                  <a:schemeClr val="tx1"/>
                </a:solidFill>
                <a:latin typeface="Times New Roman" panose="02020603050405020304" pitchFamily="18" charset="0"/>
                <a:cs typeface="Times New Roman" panose="02020603050405020304" pitchFamily="18" charset="0"/>
              </a:rPr>
              <a:t>TITLE</a:t>
            </a:r>
            <a:r>
              <a:rPr lang="en-US" sz="4400" spc="25" dirty="0">
                <a:solidFill>
                  <a:schemeClr val="tx1"/>
                </a:solidFill>
                <a:latin typeface="Times New Roman" panose="02020603050405020304" pitchFamily="18" charset="0"/>
                <a:cs typeface="Times New Roman" panose="02020603050405020304" pitchFamily="18" charset="0"/>
              </a:rPr>
              <a:t> </a:t>
            </a:r>
            <a:r>
              <a:rPr lang="en-US" sz="4400" spc="25" dirty="0">
                <a:latin typeface="Times New Roman" panose="02020603050405020304" pitchFamily="18" charset="0"/>
                <a:cs typeface="Times New Roman" panose="02020603050405020304" pitchFamily="18" charset="0"/>
              </a:rPr>
              <a:t>:</a:t>
            </a:r>
            <a:endParaRPr sz="44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466724" y="2123271"/>
            <a:ext cx="9344025" cy="144655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Employee Performance Analysis using Excel</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object 21"/>
          <p:cNvSpPr txBox="1">
            <a:spLocks noGrp="1"/>
          </p:cNvSpPr>
          <p:nvPr>
            <p:ph type="title"/>
          </p:nvPr>
        </p:nvSpPr>
        <p:spPr>
          <a:xfrm>
            <a:off x="739774" y="445388"/>
            <a:ext cx="2765425"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anose="02020603050405020304" pitchFamily="18" charset="0"/>
                <a:cs typeface="Times New Roman" panose="02020603050405020304" pitchFamily="18" charset="0"/>
              </a:rPr>
              <a:t>A</a:t>
            </a:r>
            <a:r>
              <a:rPr sz="4000" spc="-5" dirty="0">
                <a:latin typeface="Times New Roman" panose="02020603050405020304" pitchFamily="18" charset="0"/>
                <a:cs typeface="Times New Roman" panose="02020603050405020304" pitchFamily="18" charset="0"/>
              </a:rPr>
              <a:t>G</a:t>
            </a:r>
            <a:r>
              <a:rPr sz="4000" spc="-35" dirty="0">
                <a:latin typeface="Times New Roman" panose="02020603050405020304" pitchFamily="18" charset="0"/>
                <a:cs typeface="Times New Roman" panose="02020603050405020304" pitchFamily="18" charset="0"/>
              </a:rPr>
              <a:t>E</a:t>
            </a:r>
            <a:r>
              <a:rPr sz="4000" spc="15" dirty="0">
                <a:latin typeface="Times New Roman" panose="02020603050405020304" pitchFamily="18" charset="0"/>
                <a:cs typeface="Times New Roman" panose="02020603050405020304" pitchFamily="18" charset="0"/>
              </a:rPr>
              <a:t>N</a:t>
            </a:r>
            <a:r>
              <a:rPr sz="4000" dirty="0">
                <a:latin typeface="Times New Roman" panose="02020603050405020304" pitchFamily="18" charset="0"/>
                <a:cs typeface="Times New Roman" panose="02020603050405020304" pitchFamily="18" charset="0"/>
              </a:rPr>
              <a:t>D</a:t>
            </a:r>
            <a:r>
              <a:rPr lang="en-US" sz="4000" dirty="0">
                <a:latin typeface="Times New Roman" panose="02020603050405020304" pitchFamily="18" charset="0"/>
                <a:cs typeface="Times New Roman" panose="02020603050405020304" pitchFamily="18" charset="0"/>
              </a:rPr>
              <a:t>:</a:t>
            </a:r>
            <a:r>
              <a:rPr sz="4000" dirty="0">
                <a:solidFill>
                  <a:schemeClr val="bg1"/>
                </a:solidFill>
                <a:latin typeface="Times New Roman" panose="02020603050405020304" pitchFamily="18" charset="0"/>
                <a:cs typeface="Times New Roman" panose="02020603050405020304" pitchFamily="18" charset="0"/>
              </a:rPr>
              <a:t>A</a:t>
            </a:r>
            <a:r>
              <a:rPr lang="en-US" sz="4000" dirty="0">
                <a:solidFill>
                  <a:schemeClr val="bg1"/>
                </a:solidFill>
                <a:latin typeface="Times New Roman" panose="02020603050405020304" pitchFamily="18" charset="0"/>
                <a:cs typeface="Times New Roman" panose="02020603050405020304" pitchFamily="18" charset="0"/>
              </a:rPr>
              <a:t>:</a:t>
            </a:r>
            <a:r>
              <a:rPr lang="en-US" sz="4000" dirty="0">
                <a:latin typeface="Times New Roman" panose="02020603050405020304" pitchFamily="18" charset="0"/>
                <a:cs typeface="Times New Roman" panose="02020603050405020304" pitchFamily="18" charset="0"/>
              </a:rPr>
              <a:t> </a:t>
            </a:r>
            <a:endParaRPr sz="40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04020" y="390241"/>
            <a:ext cx="1068133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lang="en-US" sz="3600" spc="2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S</a:t>
            </a:r>
            <a:r>
              <a:rPr sz="3600" spc="-370" dirty="0">
                <a:latin typeface="Times New Roman" panose="02020603050405020304" pitchFamily="18" charset="0"/>
                <a:cs typeface="Times New Roman" panose="02020603050405020304" pitchFamily="18" charset="0"/>
              </a:rPr>
              <a:t>T</a:t>
            </a:r>
            <a:r>
              <a:rPr sz="3600" spc="-375" dirty="0">
                <a:latin typeface="Times New Roman" panose="02020603050405020304" pitchFamily="18" charset="0"/>
                <a:cs typeface="Times New Roman" panose="02020603050405020304" pitchFamily="18" charset="0"/>
              </a:rPr>
              <a:t>A</a:t>
            </a:r>
            <a:r>
              <a:rPr sz="3600" spc="15" dirty="0">
                <a:latin typeface="Times New Roman" panose="02020603050405020304" pitchFamily="18" charset="0"/>
                <a:cs typeface="Times New Roman" panose="02020603050405020304" pitchFamily="18" charset="0"/>
              </a:rPr>
              <a:t>T</a:t>
            </a:r>
            <a:r>
              <a:rPr sz="3600" spc="-1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ME</a:t>
            </a:r>
            <a:r>
              <a:rPr sz="3600" spc="10" dirty="0">
                <a:latin typeface="Times New Roman" panose="02020603050405020304" pitchFamily="18" charset="0"/>
                <a:cs typeface="Times New Roman" panose="02020603050405020304" pitchFamily="18" charset="0"/>
              </a:rPr>
              <a:t>NT</a:t>
            </a:r>
            <a:r>
              <a:rPr lang="en-US" sz="3600" spc="10"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sp>
        <p:nvSpPr>
          <p:cNvPr id="17" name="Text Placeholder 16">
            <a:extLst>
              <a:ext uri="{FF2B5EF4-FFF2-40B4-BE49-F238E27FC236}">
                <a16:creationId xmlns:a16="http://schemas.microsoft.com/office/drawing/2014/main" id="{1083270E-2971-683D-810E-7F172A073C9C}"/>
              </a:ext>
            </a:extLst>
          </p:cNvPr>
          <p:cNvSpPr>
            <a:spLocks noGrp="1"/>
          </p:cNvSpPr>
          <p:nvPr>
            <p:ph idx="1"/>
          </p:nvPr>
        </p:nvSpPr>
        <p:spPr>
          <a:xfrm>
            <a:off x="609600" y="1295400"/>
            <a:ext cx="9067800" cy="4457502"/>
          </a:xfrm>
        </p:spPr>
        <p:txBody>
          <a:bodyPr>
            <a:normAutofit fontScale="92500" lnSpcReduction="10000"/>
          </a:bodyPr>
          <a:lstStyle/>
          <a:p>
            <a:pPr>
              <a:lnSpc>
                <a:spcPct val="150000"/>
              </a:lnSpc>
            </a:pPr>
            <a:r>
              <a:rPr lang="en-US" sz="2800" dirty="0">
                <a:latin typeface="Times New Roman" panose="02020603050405020304" pitchFamily="18" charset="0"/>
                <a:cs typeface="Times New Roman" panose="02020603050405020304" pitchFamily="18" charset="0"/>
              </a:rPr>
              <a:t>Analyzing employee data sets is crucial for several reasons:</a:t>
            </a:r>
          </a:p>
          <a:p>
            <a:pPr marL="800100" lvl="1" indent="-342900">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Improving Employee Experience</a:t>
            </a:r>
            <a:endParaRPr lang="en-US" sz="2800" dirty="0">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Enhancing Productivity</a:t>
            </a:r>
          </a:p>
          <a:p>
            <a:pPr marL="800100" lvl="1" indent="-342900">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Informed Decision-Making</a:t>
            </a:r>
          </a:p>
          <a:p>
            <a:pPr marL="800100" lvl="1" indent="-342900">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Identifying Trends and Patterns</a:t>
            </a:r>
          </a:p>
          <a:p>
            <a:pPr marL="800100" lvl="1" indent="-342900">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Ensuring Fairness and Compliance</a:t>
            </a:r>
          </a:p>
          <a:p>
            <a:pPr marL="800100" lvl="1" indent="-342900">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Strategic Planning</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a:t>
            </a:r>
            <a:r>
              <a:rPr lang="en-US" sz="4250" spc="5"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1F063FB6-766C-C5AC-F6C3-212B857DA04C}"/>
              </a:ext>
            </a:extLst>
          </p:cNvPr>
          <p:cNvSpPr>
            <a:spLocks noGrp="1"/>
          </p:cNvSpPr>
          <p:nvPr>
            <p:ph idx="1"/>
          </p:nvPr>
        </p:nvSpPr>
        <p:spPr>
          <a:xfrm>
            <a:off x="609600" y="1371600"/>
            <a:ext cx="10972800" cy="5122941"/>
          </a:xfrm>
        </p:spPr>
        <p:txBody>
          <a:bodyPr>
            <a:normAutofit fontScale="92500" lnSpcReduction="20000"/>
          </a:bodyPr>
          <a:lstStyle/>
          <a:p>
            <a:pPr>
              <a:lnSpc>
                <a:spcPct val="150000"/>
              </a:lnSpc>
            </a:pPr>
            <a:r>
              <a:rPr lang="en-US" sz="2400" b="1" dirty="0">
                <a:latin typeface="Times New Roman" panose="02020603050405020304" pitchFamily="18" charset="0"/>
                <a:cs typeface="Times New Roman" panose="02020603050405020304" pitchFamily="18" charset="0"/>
              </a:rPr>
              <a:t>Objective:</a:t>
            </a:r>
          </a:p>
          <a:p>
            <a:pPr>
              <a:lnSpc>
                <a:spcPct val="150000"/>
              </a:lnSpc>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latin typeface="Times New Roman" panose="02020603050405020304" pitchFamily="18" charset="0"/>
                <a:cs typeface="Times New Roman" panose="02020603050405020304" pitchFamily="18" charset="0"/>
              </a:rPr>
              <a:t>Employee performance analysis is crucial for several reasons:</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Feedback and improvement</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Goal setting</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Career development</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Increased productivity</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Alignment with organisational goals</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Employee retention </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idx="1"/>
          </p:nvPr>
        </p:nvSpPr>
        <p:spPr>
          <a:xfrm>
            <a:off x="609600" y="1447800"/>
            <a:ext cx="9525000" cy="4001095"/>
          </a:xfrm>
        </p:spPr>
        <p:txBody>
          <a:bodyPr>
            <a:normAutofit lnSpcReduction="10000"/>
          </a:bodyPr>
          <a:lstStyle/>
          <a:p>
            <a:pPr>
              <a:lnSpc>
                <a:spcPct val="150000"/>
              </a:lnSpc>
            </a:pPr>
            <a:r>
              <a:rPr lang="en-US" sz="2000" dirty="0">
                <a:latin typeface="Times New Roman" panose="02020603050405020304" pitchFamily="18" charset="0"/>
                <a:cs typeface="Times New Roman" panose="02020603050405020304" pitchFamily="18" charset="0"/>
              </a:rPr>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Human resource department</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Managers and team leaders</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Executives and senior management</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Employees</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Training and development teams</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447799" y="-353219"/>
            <a:ext cx="11963400" cy="1983235"/>
          </a:xfrm>
          <a:prstGeom prst="rect">
            <a:avLst/>
          </a:prstGeom>
        </p:spPr>
        <p:txBody>
          <a:bodyPr vert="horz" wrap="square" lIns="0" tIns="13335" rIns="0" bIns="0" rtlCol="0">
            <a:spAutoFit/>
          </a:bodyPr>
          <a:lstStyle/>
          <a:p>
            <a:pPr marL="12700">
              <a:lnSpc>
                <a:spcPct val="100000"/>
              </a:lnSpc>
              <a:spcBef>
                <a:spcPts val="105"/>
              </a:spcBef>
            </a:pPr>
            <a:br>
              <a:rPr lang="en-US" sz="3200" spc="10" dirty="0">
                <a:latin typeface="Times New Roman" panose="02020603050405020304" pitchFamily="18" charset="0"/>
                <a:cs typeface="Times New Roman" panose="02020603050405020304" pitchFamily="18" charset="0"/>
              </a:rPr>
            </a:br>
            <a:br>
              <a:rPr lang="en-IN" sz="3200" spc="10" dirty="0">
                <a:latin typeface="Times New Roman" panose="02020603050405020304" pitchFamily="18" charset="0"/>
                <a:cs typeface="Times New Roman" panose="02020603050405020304" pitchFamily="18" charset="0"/>
              </a:rPr>
            </a:br>
            <a:br>
              <a:rPr lang="en-IN" sz="3200" spc="10" dirty="0">
                <a:latin typeface="Times New Roman" panose="02020603050405020304" pitchFamily="18" charset="0"/>
                <a:cs typeface="Times New Roman" panose="02020603050405020304" pitchFamily="18" charset="0"/>
              </a:rPr>
            </a:b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U</a:t>
            </a:r>
            <a:r>
              <a:rPr sz="320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 </a:t>
            </a:r>
            <a:r>
              <a:rPr sz="3200" spc="25" dirty="0">
                <a:latin typeface="Times New Roman" panose="02020603050405020304" pitchFamily="18" charset="0"/>
                <a:cs typeface="Times New Roman" panose="02020603050405020304" pitchFamily="18" charset="0"/>
              </a:rPr>
              <a:t>S</a:t>
            </a: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LU</a:t>
            </a:r>
            <a:r>
              <a:rPr sz="3200" spc="-35" dirty="0">
                <a:latin typeface="Times New Roman" panose="02020603050405020304" pitchFamily="18" charset="0"/>
                <a:cs typeface="Times New Roman" panose="02020603050405020304" pitchFamily="18" charset="0"/>
              </a:rPr>
              <a:t>T</a:t>
            </a:r>
            <a:r>
              <a:rPr sz="3200" spc="-30" dirty="0">
                <a:latin typeface="Times New Roman" panose="02020603050405020304" pitchFamily="18" charset="0"/>
                <a:cs typeface="Times New Roman" panose="02020603050405020304" pitchFamily="18" charset="0"/>
              </a:rPr>
              <a:t>I</a:t>
            </a:r>
            <a:r>
              <a:rPr sz="3200" spc="10" dirty="0">
                <a:latin typeface="Times New Roman" panose="02020603050405020304" pitchFamily="18" charset="0"/>
                <a:cs typeface="Times New Roman" panose="02020603050405020304" pitchFamily="18" charset="0"/>
              </a:rPr>
              <a:t>O</a:t>
            </a:r>
            <a:r>
              <a:rPr sz="3200" dirty="0">
                <a:latin typeface="Times New Roman" panose="02020603050405020304" pitchFamily="18" charset="0"/>
                <a:cs typeface="Times New Roman" panose="02020603050405020304" pitchFamily="18" charset="0"/>
              </a:rPr>
              <a:t>N</a:t>
            </a:r>
            <a:r>
              <a:rPr sz="3200" spc="-345" dirty="0">
                <a:latin typeface="Times New Roman" panose="02020603050405020304" pitchFamily="18" charset="0"/>
                <a:cs typeface="Times New Roman" panose="02020603050405020304" pitchFamily="18" charset="0"/>
              </a:rPr>
              <a:t> </a:t>
            </a:r>
            <a:r>
              <a:rPr sz="3200" spc="-35" dirty="0">
                <a:latin typeface="Times New Roman" panose="02020603050405020304" pitchFamily="18" charset="0"/>
                <a:cs typeface="Times New Roman" panose="02020603050405020304" pitchFamily="18" charset="0"/>
              </a:rPr>
              <a:t>A</a:t>
            </a:r>
            <a:r>
              <a:rPr sz="3200" spc="-5" dirty="0">
                <a:latin typeface="Times New Roman" panose="02020603050405020304" pitchFamily="18" charset="0"/>
                <a:cs typeface="Times New Roman" panose="02020603050405020304" pitchFamily="18" charset="0"/>
              </a:rPr>
              <a:t>N</a:t>
            </a:r>
            <a:r>
              <a:rPr sz="3200" dirty="0">
                <a:latin typeface="Times New Roman" panose="02020603050405020304" pitchFamily="18" charset="0"/>
                <a:cs typeface="Times New Roman" panose="02020603050405020304" pitchFamily="18" charset="0"/>
              </a:rPr>
              <a:t>D</a:t>
            </a:r>
            <a:r>
              <a:rPr sz="3200" spc="35" dirty="0">
                <a:latin typeface="Times New Roman" panose="02020603050405020304" pitchFamily="18" charset="0"/>
                <a:cs typeface="Times New Roman" panose="02020603050405020304" pitchFamily="18" charset="0"/>
              </a:rPr>
              <a:t> </a:t>
            </a:r>
            <a:r>
              <a:rPr sz="3200" spc="-30" dirty="0">
                <a:latin typeface="Times New Roman" panose="02020603050405020304" pitchFamily="18" charset="0"/>
                <a:cs typeface="Times New Roman" panose="02020603050405020304" pitchFamily="18" charset="0"/>
              </a:rPr>
              <a:t>I</a:t>
            </a:r>
            <a:r>
              <a:rPr sz="3200" spc="-35" dirty="0">
                <a:latin typeface="Times New Roman" panose="02020603050405020304" pitchFamily="18" charset="0"/>
                <a:cs typeface="Times New Roman" panose="02020603050405020304" pitchFamily="18" charset="0"/>
              </a:rPr>
              <a:t>T</a:t>
            </a:r>
            <a:r>
              <a:rPr sz="3200" dirty="0">
                <a:latin typeface="Times New Roman" panose="02020603050405020304" pitchFamily="18" charset="0"/>
                <a:cs typeface="Times New Roman" panose="02020603050405020304" pitchFamily="18" charset="0"/>
              </a:rPr>
              <a:t>S</a:t>
            </a:r>
            <a:r>
              <a:rPr sz="3200" spc="60" dirty="0">
                <a:latin typeface="Times New Roman" panose="02020603050405020304" pitchFamily="18" charset="0"/>
                <a:cs typeface="Times New Roman" panose="02020603050405020304" pitchFamily="18" charset="0"/>
              </a:rPr>
              <a:t> </a:t>
            </a:r>
            <a:r>
              <a:rPr sz="3200" spc="-295" dirty="0">
                <a:latin typeface="Times New Roman" panose="02020603050405020304" pitchFamily="18" charset="0"/>
                <a:cs typeface="Times New Roman" panose="02020603050405020304" pitchFamily="18" charset="0"/>
              </a:rPr>
              <a:t>V</a:t>
            </a:r>
            <a:r>
              <a:rPr sz="3200" spc="-35" dirty="0">
                <a:latin typeface="Times New Roman" panose="02020603050405020304" pitchFamily="18" charset="0"/>
                <a:cs typeface="Times New Roman" panose="02020603050405020304" pitchFamily="18" charset="0"/>
              </a:rPr>
              <a:t>A</a:t>
            </a:r>
            <a:r>
              <a:rPr sz="3200" spc="25" dirty="0">
                <a:latin typeface="Times New Roman" panose="02020603050405020304" pitchFamily="18" charset="0"/>
                <a:cs typeface="Times New Roman" panose="02020603050405020304" pitchFamily="18" charset="0"/>
              </a:rPr>
              <a:t>LU</a:t>
            </a:r>
            <a:r>
              <a:rPr sz="3200" dirty="0">
                <a:latin typeface="Times New Roman" panose="02020603050405020304" pitchFamily="18" charset="0"/>
                <a:cs typeface="Times New Roman" panose="02020603050405020304" pitchFamily="18" charset="0"/>
              </a:rPr>
              <a:t>E</a:t>
            </a:r>
            <a:r>
              <a:rPr sz="3200" spc="-65"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P</a:t>
            </a:r>
            <a:r>
              <a:rPr sz="3200" spc="-30" dirty="0">
                <a:latin typeface="Times New Roman" panose="02020603050405020304" pitchFamily="18" charset="0"/>
                <a:cs typeface="Times New Roman" panose="02020603050405020304" pitchFamily="18" charset="0"/>
              </a:rPr>
              <a:t>R</a:t>
            </a:r>
            <a:r>
              <a:rPr sz="3200" spc="10" dirty="0">
                <a:latin typeface="Times New Roman" panose="02020603050405020304" pitchFamily="18" charset="0"/>
                <a:cs typeface="Times New Roman" panose="02020603050405020304" pitchFamily="18" charset="0"/>
              </a:rPr>
              <a:t>O</a:t>
            </a:r>
            <a:r>
              <a:rPr sz="3200" spc="-15" dirty="0">
                <a:latin typeface="Times New Roman" panose="02020603050405020304" pitchFamily="18" charset="0"/>
                <a:cs typeface="Times New Roman" panose="02020603050405020304" pitchFamily="18" charset="0"/>
              </a:rPr>
              <a:t>P</a:t>
            </a: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S</a:t>
            </a:r>
            <a:r>
              <a:rPr sz="3200" spc="-30" dirty="0">
                <a:latin typeface="Times New Roman" panose="02020603050405020304" pitchFamily="18" charset="0"/>
                <a:cs typeface="Times New Roman" panose="02020603050405020304" pitchFamily="18" charset="0"/>
              </a:rPr>
              <a:t>I</a:t>
            </a:r>
            <a:r>
              <a:rPr sz="3200" spc="-35" dirty="0">
                <a:latin typeface="Times New Roman" panose="02020603050405020304" pitchFamily="18" charset="0"/>
                <a:cs typeface="Times New Roman" panose="02020603050405020304" pitchFamily="18" charset="0"/>
              </a:rPr>
              <a:t>T</a:t>
            </a:r>
            <a:r>
              <a:rPr sz="3200" spc="-30" dirty="0">
                <a:latin typeface="Times New Roman" panose="02020603050405020304" pitchFamily="18" charset="0"/>
                <a:cs typeface="Times New Roman" panose="02020603050405020304" pitchFamily="18" charset="0"/>
              </a:rPr>
              <a:t>I</a:t>
            </a:r>
            <a:r>
              <a:rPr sz="3200" spc="10" dirty="0">
                <a:latin typeface="Times New Roman" panose="02020603050405020304" pitchFamily="18" charset="0"/>
                <a:cs typeface="Times New Roman" panose="02020603050405020304" pitchFamily="18" charset="0"/>
              </a:rPr>
              <a:t>O</a:t>
            </a:r>
            <a:r>
              <a:rPr sz="3200" dirty="0">
                <a:latin typeface="Times New Roman" panose="02020603050405020304" pitchFamily="18" charset="0"/>
                <a:cs typeface="Times New Roman" panose="02020603050405020304" pitchFamily="18" charset="0"/>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457200" y="1577340"/>
            <a:ext cx="4953000" cy="4086824"/>
          </a:xfrm>
        </p:spPr>
        <p:txBody>
          <a:bodyPr/>
          <a:lstStyle/>
          <a:p>
            <a:pPr>
              <a:lnSpc>
                <a:spcPct val="150000"/>
              </a:lnSpc>
            </a:pP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SOLUTION FOR EMPLOYEE PERFORMANCE ANALYSIS :</a:t>
            </a:r>
          </a:p>
          <a:p>
            <a:pPr marL="742950" lvl="1"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Data collection and integration </a:t>
            </a:r>
          </a:p>
          <a:p>
            <a:pPr marL="742950" lvl="1"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Performance metrics</a:t>
            </a:r>
          </a:p>
          <a:p>
            <a:pPr marL="742950" lvl="1"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Advanced analytics</a:t>
            </a:r>
          </a:p>
          <a:p>
            <a:pPr marL="742950" lvl="1"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Personalised insights</a:t>
            </a:r>
          </a:p>
          <a:p>
            <a:pPr marL="742950" lvl="1"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5867400" y="1577340"/>
            <a:ext cx="4495800" cy="4483279"/>
          </a:xfrm>
        </p:spPr>
        <p:txBody>
          <a:bodyPr/>
          <a:lstStyle/>
          <a:p>
            <a:pPr>
              <a:lnSpc>
                <a:spcPct val="150000"/>
              </a:lnSpc>
            </a:pP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V</a:t>
            </a:r>
            <a:r>
              <a:rPr lang="en-IN" sz="2000" b="1" dirty="0">
                <a:latin typeface="Times New Roman" panose="02020603050405020304" pitchFamily="18" charset="0"/>
                <a:cs typeface="Times New Roman" panose="02020603050405020304" pitchFamily="18" charset="0"/>
              </a:rPr>
              <a:t>ALUE PROPOSITION :</a:t>
            </a:r>
          </a:p>
          <a:p>
            <a:pPr marL="742950" lvl="1"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Enhanced productivity</a:t>
            </a:r>
          </a:p>
          <a:p>
            <a:pPr marL="742950" lvl="1"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Employee engagement and retention</a:t>
            </a:r>
          </a:p>
          <a:p>
            <a:pPr marL="742950" lvl="1"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Data-driven decisions</a:t>
            </a:r>
          </a:p>
          <a:p>
            <a:pPr marL="742950" lvl="1"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Improved organizational performance</a:t>
            </a:r>
          </a:p>
          <a:p>
            <a:pPr marL="742950" lvl="1"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77108"/>
          </a:xfrm>
        </p:spPr>
        <p:txBody>
          <a:bodyPr>
            <a:normAutofit fontScale="90000"/>
          </a:bodyPr>
          <a:lstStyle/>
          <a:p>
            <a:r>
              <a:rPr lang="en-IN" sz="4400" dirty="0">
                <a:latin typeface="Times New Roman" panose="02020603050405020304" pitchFamily="18" charset="0"/>
                <a:cs typeface="Times New Roman" panose="02020603050405020304" pitchFamily="18" charset="0"/>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idx="1"/>
          </p:nvPr>
        </p:nvSpPr>
        <p:spPr>
          <a:xfrm>
            <a:off x="609600" y="1295400"/>
            <a:ext cx="10439400" cy="5177156"/>
          </a:xfrm>
        </p:spPr>
        <p:txBody>
          <a:bodyPr>
            <a:normAutofit fontScale="62500" lnSpcReduction="20000"/>
          </a:bodyPr>
          <a:lstStyle/>
          <a:p>
            <a:pPr marL="285750" indent="-285750" algn="just">
              <a:lnSpc>
                <a:spcPct val="150000"/>
              </a:lnSpc>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Employee ID:</a:t>
            </a:r>
            <a:r>
              <a:rPr lang="en-US" sz="2900" dirty="0">
                <a:latin typeface="Times New Roman" panose="02020603050405020304" pitchFamily="18" charset="0"/>
                <a:cs typeface="Times New Roman" panose="02020603050405020304" pitchFamily="18" charset="0"/>
              </a:rPr>
              <a:t> Unique identifier for each employee in the organization</a:t>
            </a:r>
            <a:r>
              <a:rPr lang="en-IN" sz="2900" dirty="0">
                <a:latin typeface="Times New Roman" panose="02020603050405020304" pitchFamily="18" charset="0"/>
                <a:cs typeface="Times New Roman" panose="02020603050405020304" pitchFamily="18" charset="0"/>
              </a:rPr>
              <a:t>. Described in numbers</a:t>
            </a:r>
          </a:p>
          <a:p>
            <a:pPr marL="285750" indent="-285750" algn="just">
              <a:lnSpc>
                <a:spcPct val="150000"/>
              </a:lnSpc>
              <a:buFont typeface="Wingdings" panose="05000000000000000000" pitchFamily="2" charset="2"/>
              <a:buChar char="Ø"/>
            </a:pPr>
            <a:r>
              <a:rPr lang="en-IN" sz="2900" b="1" dirty="0">
                <a:latin typeface="Times New Roman" panose="02020603050405020304" pitchFamily="18" charset="0"/>
                <a:cs typeface="Times New Roman" panose="02020603050405020304" pitchFamily="18" charset="0"/>
              </a:rPr>
              <a:t>First name: </a:t>
            </a:r>
            <a:r>
              <a:rPr lang="en-IN" sz="2900" dirty="0">
                <a:latin typeface="Times New Roman" panose="02020603050405020304" pitchFamily="18" charset="0"/>
                <a:cs typeface="Times New Roman" panose="02020603050405020304" pitchFamily="18" charset="0"/>
              </a:rPr>
              <a:t>First name of the employee in text</a:t>
            </a:r>
          </a:p>
          <a:p>
            <a:pPr marL="285750" indent="-285750" algn="just">
              <a:lnSpc>
                <a:spcPct val="150000"/>
              </a:lnSpc>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Last name: </a:t>
            </a:r>
            <a:r>
              <a:rPr lang="en-US" sz="2900" dirty="0">
                <a:latin typeface="Times New Roman" panose="02020603050405020304" pitchFamily="18" charset="0"/>
                <a:cs typeface="Times New Roman" panose="02020603050405020304" pitchFamily="18" charset="0"/>
              </a:rPr>
              <a:t>Last name of the employee in text</a:t>
            </a:r>
          </a:p>
          <a:p>
            <a:pPr marL="285750" indent="-285750" algn="just">
              <a:lnSpc>
                <a:spcPct val="150000"/>
              </a:lnSpc>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Business unit: </a:t>
            </a:r>
            <a:r>
              <a:rPr lang="en-US" sz="2900" dirty="0">
                <a:latin typeface="Times New Roman" panose="02020603050405020304" pitchFamily="18" charset="0"/>
                <a:cs typeface="Times New Roman" panose="02020603050405020304" pitchFamily="18" charset="0"/>
              </a:rPr>
              <a:t>The specific business unit or department to which the employee belongs, in text.</a:t>
            </a:r>
          </a:p>
          <a:p>
            <a:pPr marL="285750" indent="-285750" algn="just">
              <a:lnSpc>
                <a:spcPct val="150000"/>
              </a:lnSpc>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Employee status: </a:t>
            </a:r>
            <a:r>
              <a:rPr lang="en-US" sz="2900" dirty="0">
                <a:latin typeface="Times New Roman" panose="02020603050405020304" pitchFamily="18" charset="0"/>
                <a:cs typeface="Times New Roman" panose="02020603050405020304" pitchFamily="18" charset="0"/>
              </a:rPr>
              <a:t>The current employment status of the employee i.e. active, on leave, terminated.</a:t>
            </a:r>
          </a:p>
          <a:p>
            <a:pPr marL="285750" indent="-285750" algn="just">
              <a:lnSpc>
                <a:spcPct val="150000"/>
              </a:lnSpc>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Employee type: </a:t>
            </a:r>
            <a:r>
              <a:rPr lang="en-US" sz="2900" dirty="0">
                <a:latin typeface="Times New Roman" panose="02020603050405020304" pitchFamily="18" charset="0"/>
                <a:cs typeface="Times New Roman" panose="02020603050405020304" pitchFamily="18" charset="0"/>
              </a:rPr>
              <a:t>The type of employment the employee has full-time, part-time, contract.</a:t>
            </a:r>
          </a:p>
          <a:p>
            <a:pPr marL="285750" indent="-285750" algn="just">
              <a:lnSpc>
                <a:spcPct val="150000"/>
              </a:lnSpc>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Gender code: </a:t>
            </a:r>
            <a:r>
              <a:rPr lang="en-US" sz="2900" dirty="0">
                <a:latin typeface="Times New Roman" panose="02020603050405020304" pitchFamily="18" charset="0"/>
                <a:cs typeface="Times New Roman" panose="02020603050405020304" pitchFamily="18" charset="0"/>
              </a:rPr>
              <a:t>A code representing the gender of the employee, M for male, F for female, N for non-binary.</a:t>
            </a:r>
          </a:p>
          <a:p>
            <a:pPr marL="285750" indent="-285750" algn="just">
              <a:lnSpc>
                <a:spcPct val="150000"/>
              </a:lnSpc>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Performance score:</a:t>
            </a:r>
            <a:r>
              <a:rPr lang="en-US" sz="2900" dirty="0">
                <a:latin typeface="Times New Roman" panose="02020603050405020304" pitchFamily="18" charset="0"/>
                <a:cs typeface="Times New Roman" panose="02020603050405020304" pitchFamily="18" charset="0"/>
              </a:rPr>
              <a:t> A score indicating the employee’s performance level i.e. excellent, satisfactory, needs improvement.</a:t>
            </a:r>
          </a:p>
          <a:p>
            <a:pPr marL="285750" indent="-285750" algn="just">
              <a:lnSpc>
                <a:spcPct val="150000"/>
              </a:lnSpc>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Current employee rating: </a:t>
            </a:r>
            <a:r>
              <a:rPr lang="en-US" sz="2900" dirty="0">
                <a:latin typeface="Times New Roman" panose="02020603050405020304" pitchFamily="18" charset="0"/>
                <a:cs typeface="Times New Roman" panose="02020603050405020304" pitchFamily="18" charset="0"/>
              </a:rPr>
              <a:t>The current rating or evaluation of the employee’s overall performance</a:t>
            </a:r>
            <a:r>
              <a:rPr lang="en-US" sz="2900" dirty="0"/>
              <a:t>.</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100940"/>
            <a:ext cx="8480425" cy="1678665"/>
          </a:xfrm>
          <a:prstGeom prst="rect">
            <a:avLst/>
          </a:prstGeom>
        </p:spPr>
        <p:txBody>
          <a:bodyPr vert="horz" wrap="square" lIns="0" tIns="16510" rIns="0" bIns="0" rtlCol="0">
            <a:spAutoFit/>
          </a:bodyPr>
          <a:lstStyle/>
          <a:p>
            <a:pPr marL="12700">
              <a:lnSpc>
                <a:spcPct val="100000"/>
              </a:lnSpc>
              <a:spcBef>
                <a:spcPts val="130"/>
              </a:spcBef>
            </a:pPr>
            <a:br>
              <a:rPr lang="en-US" sz="3600" spc="15" dirty="0">
                <a:latin typeface="Times New Roman" panose="02020603050405020304" pitchFamily="18" charset="0"/>
                <a:cs typeface="Times New Roman" panose="02020603050405020304" pitchFamily="18" charset="0"/>
              </a:rPr>
            </a:br>
            <a:br>
              <a:rPr lang="en-IN" sz="3600" spc="15" dirty="0">
                <a:latin typeface="Times New Roman" panose="02020603050405020304" pitchFamily="18" charset="0"/>
                <a:cs typeface="Times New Roman" panose="02020603050405020304" pitchFamily="18" charset="0"/>
              </a:rPr>
            </a:br>
            <a:r>
              <a:rPr sz="3600" spc="15" dirty="0">
                <a:latin typeface="Times New Roman" panose="02020603050405020304" pitchFamily="18" charset="0"/>
                <a:cs typeface="Times New Roman" panose="02020603050405020304" pitchFamily="18" charset="0"/>
              </a:rPr>
              <a:t>THE</a:t>
            </a:r>
            <a:r>
              <a:rPr sz="3600" spc="20" dirty="0">
                <a:latin typeface="Times New Roman" panose="02020603050405020304" pitchFamily="18" charset="0"/>
                <a:cs typeface="Times New Roman" panose="02020603050405020304" pitchFamily="18" charset="0"/>
              </a:rPr>
              <a:t> </a:t>
            </a:r>
            <a:r>
              <a:rPr lang="en-US" sz="3600" spc="20" dirty="0">
                <a:latin typeface="Times New Roman" panose="02020603050405020304" pitchFamily="18" charset="0"/>
                <a:cs typeface="Times New Roman" panose="02020603050405020304" pitchFamily="18" charset="0"/>
              </a:rPr>
              <a:t>"</a:t>
            </a:r>
            <a:r>
              <a:rPr sz="3600" spc="10" dirty="0">
                <a:latin typeface="Times New Roman" panose="02020603050405020304" pitchFamily="18" charset="0"/>
                <a:cs typeface="Times New Roman" panose="02020603050405020304" pitchFamily="18" charset="0"/>
              </a:rPr>
              <a:t>WOW</a:t>
            </a:r>
            <a:r>
              <a:rPr lang="en-US" sz="3600" spc="10" dirty="0">
                <a:latin typeface="Times New Roman" panose="02020603050405020304" pitchFamily="18" charset="0"/>
                <a:cs typeface="Times New Roman" panose="02020603050405020304" pitchFamily="18" charset="0"/>
              </a:rPr>
              <a:t>"</a:t>
            </a:r>
            <a:r>
              <a:rPr sz="3600" spc="8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IN</a:t>
            </a:r>
            <a:r>
              <a:rPr sz="3600" spc="-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OUR</a:t>
            </a:r>
            <a:r>
              <a:rPr sz="3600" spc="-10"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SOLUTION</a:t>
            </a:r>
            <a:endParaRPr sz="36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143000" y="1676400"/>
            <a:ext cx="9753600" cy="3170099"/>
          </a:xfrm>
          <a:prstGeom prst="rect">
            <a:avLst/>
          </a:prstGeom>
          <a:noFill/>
        </p:spPr>
        <p:txBody>
          <a:bodyPr wrap="square" rtlCol="0">
            <a:spAutoFit/>
          </a:bodyPr>
          <a:lstStyle/>
          <a:p>
            <a:pPr lvl="0"/>
            <a:endParaRPr lang="en-US" sz="2000" b="1" i="0" dirty="0">
              <a:latin typeface="Times New Roman" panose="02020603050405020304" pitchFamily="18" charset="0"/>
              <a:cs typeface="Times New Roman" panose="02020603050405020304" pitchFamily="18" charset="0"/>
            </a:endParaRPr>
          </a:p>
          <a:p>
            <a:pPr lvl="0"/>
            <a:endParaRPr lang="en-US" sz="2000" b="1" dirty="0">
              <a:latin typeface="Times New Roman" panose="02020603050405020304" pitchFamily="18" charset="0"/>
              <a:cs typeface="Times New Roman" panose="02020603050405020304" pitchFamily="18" charset="0"/>
            </a:endParaRPr>
          </a:p>
          <a:p>
            <a:pPr lvl="0"/>
            <a:endParaRPr lang="en-US" sz="2000" b="1" i="0" dirty="0">
              <a:latin typeface="Times New Roman" panose="02020603050405020304" pitchFamily="18" charset="0"/>
              <a:cs typeface="Times New Roman" panose="02020603050405020304" pitchFamily="18" charset="0"/>
            </a:endParaRPr>
          </a:p>
          <a:p>
            <a:pPr lvl="0"/>
            <a:endParaRPr lang="en-US" sz="2000" b="1" dirty="0">
              <a:latin typeface="Times New Roman" panose="02020603050405020304" pitchFamily="18" charset="0"/>
              <a:cs typeface="Times New Roman" panose="02020603050405020304" pitchFamily="18" charset="0"/>
            </a:endParaRPr>
          </a:p>
          <a:p>
            <a:pPr lvl="0"/>
            <a:r>
              <a:rPr lang="en-US" sz="2000" b="1" i="0" dirty="0">
                <a:latin typeface="Times New Roman" panose="02020603050405020304" pitchFamily="18" charset="0"/>
                <a:cs typeface="Times New Roman" panose="02020603050405020304" pitchFamily="18" charset="0"/>
              </a:rPr>
              <a:t>     Formul</a:t>
            </a:r>
            <a:r>
              <a:rPr lang="en-US" sz="2000" b="1" dirty="0">
                <a:latin typeface="Times New Roman" panose="02020603050405020304" pitchFamily="18" charset="0"/>
                <a:cs typeface="Times New Roman" panose="02020603050405020304" pitchFamily="18" charset="0"/>
              </a:rPr>
              <a:t>a used for finding the performance level of employees</a:t>
            </a:r>
          </a:p>
          <a:p>
            <a:pPr lvl="0"/>
            <a:endParaRPr lang="en-US" sz="2000" dirty="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r>
              <a:rPr lang="en-US" sz="2000" b="0" i="0" dirty="0">
                <a:latin typeface="Times New Roman" panose="02020603050405020304" pitchFamily="18" charset="0"/>
                <a:cs typeface="Times New Roman" panose="02020603050405020304" pitchFamily="18" charset="0"/>
              </a:rPr>
              <a:t>=IFS(Z8&gt;=5,"VERY HIGH",Z8&gt;=4,"HIGH",Z8&gt;=3,"MED",Z8&gt;=2,"LOW",Z8&gt;=1,"VERY LOW")</a:t>
            </a:r>
            <a:endParaRPr lang="en-US" sz="2000" dirty="0">
              <a:latin typeface="Times New Roman" panose="02020603050405020304" pitchFamily="18" charset="0"/>
              <a:cs typeface="Times New Roman" panose="02020603050405020304" pitchFamily="18" charset="0"/>
            </a:endParaRPr>
          </a:p>
          <a:p>
            <a:pPr lvl="0">
              <a:lnSpc>
                <a:spcPct val="100000"/>
              </a:lnSpc>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331</TotalTime>
  <Words>637</Words>
  <Application>Microsoft Office PowerPoint</Application>
  <PresentationFormat>Widescreen</PresentationFormat>
  <Paragraphs>113</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Roboto</vt:lpstr>
      <vt:lpstr>Times New Roman</vt:lpstr>
      <vt:lpstr>Trebuchet MS</vt:lpstr>
      <vt:lpstr>Wingdings</vt:lpstr>
      <vt:lpstr>Vapor Trail</vt:lpstr>
      <vt:lpstr>     Employee Data Analysis using Excel  </vt:lpstr>
      <vt:lpstr>PROJECT TITLE :</vt:lpstr>
      <vt:lpstr>AGEND:A: </vt:lpstr>
      <vt:lpstr>PROBLE STATEMENT:</vt:lpstr>
      <vt:lpstr>PROJECT OVERVIEW</vt:lpstr>
      <vt:lpstr>WHO ARE THE END USERS?</vt:lpstr>
      <vt:lpstr>   OUR SOLUTION AND ITS VALUE PROPOSITION</vt:lpstr>
      <vt:lpstr>Dataset Description</vt:lpstr>
      <vt:lpstr>  THE "WOW" IN OUR SOLUTION</vt:lpstr>
      <vt:lpstr>PowerPoint Presentation</vt:lpstr>
      <vt:lpstr>RESULTS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Rachita Vijay</cp:lastModifiedBy>
  <cp:revision>18</cp:revision>
  <dcterms:created xsi:type="dcterms:W3CDTF">2024-03-29T15:07:22Z</dcterms:created>
  <dcterms:modified xsi:type="dcterms:W3CDTF">2024-09-10T13:26:58Z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