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6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14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299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754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309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404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653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524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190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961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682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123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89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480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871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774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494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4851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262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680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926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456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477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37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798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2372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1656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2580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7934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710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6108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5952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7558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0350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0919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6632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4530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14163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7108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41296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0226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28397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1877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513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919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324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648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57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09600" y="1905000"/>
            <a:ext cx="7924799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609600" y="2438400"/>
            <a:ext cx="7924799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609600" y="4419600"/>
            <a:ext cx="79247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685800" y="4876800"/>
            <a:ext cx="807719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Shape 14"/>
          <p:cNvGrpSpPr/>
          <p:nvPr/>
        </p:nvGrpSpPr>
        <p:grpSpPr>
          <a:xfrm>
            <a:off x="457200" y="5846762"/>
            <a:ext cx="8524875" cy="850899"/>
            <a:chOff x="457200" y="5846762"/>
            <a:chExt cx="8524875" cy="850899"/>
          </a:xfrm>
        </p:grpSpPr>
        <p:pic>
          <p:nvPicPr>
            <p:cNvPr id="15" name="Shape 15" descr="UNCC_Logo_whiteTPB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010400" y="5846762"/>
              <a:ext cx="1971675" cy="85089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" name="Shape 16"/>
            <p:cNvCxnSpPr/>
            <p:nvPr/>
          </p:nvCxnSpPr>
          <p:spPr>
            <a:xfrm>
              <a:off x="457200" y="6628000"/>
              <a:ext cx="6400799" cy="1434"/>
            </a:xfrm>
            <a:prstGeom prst="straightConnector1">
              <a:avLst/>
            </a:prstGeom>
            <a:noFill/>
            <a:ln w="317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800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20650" algn="l" rtl="0">
              <a:spcBef>
                <a:spcPts val="520"/>
              </a:spcBef>
              <a:buClr>
                <a:schemeClr val="lt1"/>
              </a:buClr>
              <a:buSzPct val="100000"/>
              <a:buFont typeface="Arial"/>
              <a:buChar char="–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5562600" y="1600200"/>
            <a:ext cx="31241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560"/>
              </a:spcBef>
              <a:buClr>
                <a:schemeClr val="lt1"/>
              </a:buClr>
              <a:buFont typeface="Arial"/>
              <a:buNone/>
              <a:defRPr sz="2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28" name="Shape 28"/>
          <p:cNvGrpSpPr/>
          <p:nvPr/>
        </p:nvGrpSpPr>
        <p:grpSpPr>
          <a:xfrm>
            <a:off x="457200" y="5846762"/>
            <a:ext cx="8524875" cy="850899"/>
            <a:chOff x="457200" y="5846762"/>
            <a:chExt cx="8524875" cy="850899"/>
          </a:xfrm>
        </p:grpSpPr>
        <p:pic>
          <p:nvPicPr>
            <p:cNvPr id="29" name="Shape 29" descr="UNCC_Logo_whiteTPB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010400" y="5846762"/>
              <a:ext cx="1971675" cy="85089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Shape 30"/>
            <p:cNvCxnSpPr/>
            <p:nvPr/>
          </p:nvCxnSpPr>
          <p:spPr>
            <a:xfrm>
              <a:off x="457200" y="6628000"/>
              <a:ext cx="6400799" cy="1434"/>
            </a:xfrm>
            <a:prstGeom prst="straightConnector1">
              <a:avLst/>
            </a:prstGeom>
            <a:noFill/>
            <a:ln w="317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228601"/>
            <a:ext cx="8991600" cy="1143000"/>
          </a:xfrm>
        </p:spPr>
        <p:txBody>
          <a:bodyPr/>
          <a:lstStyle>
            <a:lvl1pPr>
              <a:defRPr sz="4000" b="1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609600" y="1905000"/>
            <a:ext cx="4267200" cy="1219200"/>
          </a:xfrm>
        </p:spPr>
        <p:txBody>
          <a:bodyPr/>
          <a:lstStyle>
            <a:lvl1pPr marL="0" indent="0" algn="l">
              <a:buFontTx/>
              <a:buNone/>
              <a:defRPr sz="30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609600" y="3124200"/>
            <a:ext cx="38862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FontTx/>
              <a:buNone/>
              <a:defRPr sz="3000" baseline="0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7200" y="5846763"/>
            <a:ext cx="8524875" cy="850900"/>
            <a:chOff x="457200" y="5846763"/>
            <a:chExt cx="8524875" cy="850900"/>
          </a:xfrm>
        </p:grpSpPr>
        <p:pic>
          <p:nvPicPr>
            <p:cNvPr id="11" name="Picture 4" descr="UNCC_Logo_whiteTPB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010400" y="5846763"/>
              <a:ext cx="1971675" cy="850900"/>
            </a:xfrm>
            <a:prstGeom prst="rect">
              <a:avLst/>
            </a:prstGeom>
            <a:noFill/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457200" y="6628000"/>
              <a:ext cx="6400800" cy="1434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550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>
            <a:alphaModFix/>
          </a:blip>
          <a:stretch>
            <a:fillRect t="-999" b="-999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610599" cy="944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0" y="5486400"/>
            <a:ext cx="9144000" cy="109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 descr="BG_imageTEMPLATE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066800"/>
            <a:ext cx="91290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/>
        </p:nvSpPr>
        <p:spPr>
          <a:xfrm>
            <a:off x="0" y="685800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Diabetes Diagnosis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0" y="3276600"/>
            <a:ext cx="9144000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Sunday, May 15, 2017</a:t>
            </a:r>
          </a:p>
          <a:p>
            <a:pPr marL="0" marR="0" lvl="0" indent="0" algn="l" rtl="0">
              <a:spcBef>
                <a:spcPts val="1200"/>
              </a:spcBef>
              <a:buSzPct val="25000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Team Members :	                                      Team Name :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Anjani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Nalla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Analytical Miners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Rachit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Choksi</a:t>
            </a:r>
            <a:endParaRPr lang="en-US"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Dinesh Kota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Ajitesh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Janaswamy</a:t>
            </a:r>
            <a:endParaRPr lang="en-US"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Akshay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Kadari</a:t>
            </a:r>
            <a:endParaRPr lang="en-US"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-US">
                <a:solidFill>
                  <a:srgbClr val="FFFF00"/>
                </a:solidFill>
              </a:rPr>
              <a:t>Data Visualization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609600" y="1303750"/>
            <a:ext cx="7924800" cy="468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15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Bar chart for Skin Thickness attribute.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endParaRPr sz="3200" dirty="0"/>
          </a:p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endParaRPr sz="3200" dirty="0"/>
          </a:p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endParaRPr sz="3200" dirty="0"/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endParaRPr sz="3200" dirty="0"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2218149"/>
            <a:ext cx="8305800" cy="3952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90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-US">
                <a:solidFill>
                  <a:srgbClr val="FFFF00"/>
                </a:solidFill>
              </a:rPr>
              <a:t>Data Visualization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609600" y="1371600"/>
            <a:ext cx="7924800" cy="47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-US" sz="1800"/>
              <a:t>Bar chart for Skin Thickness attribute.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-US" sz="1800"/>
              <a:t>Skewness is 0.77. The data is Right skewed.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endParaRPr sz="3200"/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25" y="2642900"/>
            <a:ext cx="7924799" cy="3480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799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Margin Plots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52400" y="1371600"/>
            <a:ext cx="7322100" cy="5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plot shows distribution of Insulin with Skin Thickness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00" y="2011675"/>
            <a:ext cx="8435150" cy="463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708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00"/>
                </a:solidFill>
              </a:rPr>
              <a:t>Imputation Graph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42300" y="1273900"/>
            <a:ext cx="9059400" cy="181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This graph shows imputation of all the skin thickness and Insulin.</a:t>
            </a:r>
          </a:p>
          <a:p>
            <a:pPr marL="342900" lvl="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Magenta showing the imputed data and blue showing the observed data.</a:t>
            </a:r>
          </a:p>
          <a:p>
            <a:pPr lvl="0">
              <a:spcBef>
                <a:spcPts val="0"/>
              </a:spcBef>
              <a:buNone/>
            </a:pPr>
            <a:endParaRPr b="0" dirty="0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50" y="2881825"/>
            <a:ext cx="8184500" cy="3585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747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00"/>
                </a:solidFill>
              </a:rPr>
              <a:t>Strip plot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25" y="2099400"/>
            <a:ext cx="8486725" cy="4287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501150" y="1149600"/>
            <a:ext cx="7322100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Stripplot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shows one dimensional scatter plots for individual data points</a:t>
            </a:r>
          </a:p>
        </p:txBody>
      </p:sp>
    </p:spTree>
    <p:extLst>
      <p:ext uri="{BB962C8B-B14F-4D97-AF65-F5344CB8AC3E}">
        <p14:creationId xmlns:p14="http://schemas.microsoft.com/office/powerpoint/2010/main" val="326725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00"/>
                </a:solidFill>
              </a:rPr>
              <a:t>Number of outliers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-88475" y="1289000"/>
            <a:ext cx="8804700" cy="471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BF9000"/>
                </a:solidFill>
              </a:rPr>
              <a:t>count(</a:t>
            </a:r>
            <a:r>
              <a:rPr lang="en-US" dirty="0" err="1">
                <a:solidFill>
                  <a:srgbClr val="BF9000"/>
                </a:solidFill>
              </a:rPr>
              <a:t>boxplot.stats</a:t>
            </a:r>
            <a:r>
              <a:rPr lang="en-US" dirty="0">
                <a:solidFill>
                  <a:srgbClr val="BF9000"/>
                </a:solidFill>
              </a:rPr>
              <a:t>(</a:t>
            </a:r>
            <a:r>
              <a:rPr lang="en-US" dirty="0" err="1">
                <a:solidFill>
                  <a:srgbClr val="BF9000"/>
                </a:solidFill>
              </a:rPr>
              <a:t>diabetes$BloodPressure</a:t>
            </a:r>
            <a:r>
              <a:rPr lang="en-US" dirty="0">
                <a:solidFill>
                  <a:srgbClr val="BF9000"/>
                </a:solidFill>
              </a:rPr>
              <a:t>)$out)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err="1"/>
              <a:t>BloodPressure</a:t>
            </a:r>
            <a:r>
              <a:rPr lang="en-US" dirty="0"/>
              <a:t> - 14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Pregnancies – 4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Glucose- 0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Skin Thickness – 4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Insulin – 24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BMI – 8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Pedigree – 28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Age - 9</a:t>
            </a:r>
          </a:p>
        </p:txBody>
      </p:sp>
    </p:spTree>
    <p:extLst>
      <p:ext uri="{BB962C8B-B14F-4D97-AF65-F5344CB8AC3E}">
        <p14:creationId xmlns:p14="http://schemas.microsoft.com/office/powerpoint/2010/main" val="77838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00"/>
                </a:solidFill>
              </a:rPr>
              <a:t>Qplot Outcomes</a:t>
            </a:r>
            <a:r>
              <a:rPr lang="en-US"/>
              <a:t> 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xfrm>
            <a:off x="443875" y="1012700"/>
            <a:ext cx="7880100" cy="121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Qplot PregnanciesLessThan3 vs Outcome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249" y="1608487"/>
            <a:ext cx="5628199" cy="384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157975" y="5453425"/>
            <a:ext cx="8451900" cy="61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Greater proportion of women with pregnancies less than 3 are not diabetic.</a:t>
            </a:r>
          </a:p>
        </p:txBody>
      </p:sp>
    </p:spTree>
    <p:extLst>
      <p:ext uri="{BB962C8B-B14F-4D97-AF65-F5344CB8AC3E}">
        <p14:creationId xmlns:p14="http://schemas.microsoft.com/office/powerpoint/2010/main" val="4279132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00"/>
                </a:solidFill>
              </a:rPr>
              <a:t>Qplot outcomes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1"/>
          </p:nvPr>
        </p:nvSpPr>
        <p:spPr>
          <a:xfrm>
            <a:off x="622350" y="1140175"/>
            <a:ext cx="8466300" cy="68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Qplot PregnanciesGreaterThan6 vs Outcome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994275" y="5751550"/>
            <a:ext cx="6692400" cy="68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u="sng" dirty="0">
                <a:solidFill>
                  <a:schemeClr val="lt1"/>
                </a:solidFill>
              </a:rPr>
              <a:t>women are more likely to get diabetes with number of pregnancies &gt; 6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575" y="2068975"/>
            <a:ext cx="6692400" cy="3618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403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76200" y="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00"/>
                </a:solidFill>
              </a:rPr>
              <a:t>Qplot GlucoseGreaterthan 50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100" y="921575"/>
            <a:ext cx="7155799" cy="3703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338850" y="5333575"/>
            <a:ext cx="8466300" cy="68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u="sng"/>
              <a:t>women with glucose levels &gt; 150 have 75% chance of getting diabetes.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100" y="4743036"/>
            <a:ext cx="5838825" cy="59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342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00"/>
                </a:solidFill>
              </a:rPr>
              <a:t>Outliers Bloodpressure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75" y="1892500"/>
            <a:ext cx="7981950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29550" y="1312950"/>
            <a:ext cx="9084900" cy="44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-US" sz="2400" b="1">
                <a:solidFill>
                  <a:srgbClr val="BF9000"/>
                </a:solidFill>
              </a:rPr>
              <a:t>count(boxplot.stats(diabetes$BloodPressure)$out)</a:t>
            </a:r>
          </a:p>
        </p:txBody>
      </p:sp>
    </p:spTree>
    <p:extLst>
      <p:ext uri="{BB962C8B-B14F-4D97-AF65-F5344CB8AC3E}">
        <p14:creationId xmlns:p14="http://schemas.microsoft.com/office/powerpoint/2010/main" val="122934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1"/>
            <a:ext cx="7924799" cy="4544007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rgbClr val="FFFF00"/>
                </a:solidFill>
              </a:rPr>
              <a:t>Business Understanding Phase</a:t>
            </a:r>
          </a:p>
        </p:txBody>
      </p:sp>
    </p:spTree>
    <p:extLst>
      <p:ext uri="{BB962C8B-B14F-4D97-AF65-F5344CB8AC3E}">
        <p14:creationId xmlns:p14="http://schemas.microsoft.com/office/powerpoint/2010/main" val="958728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00"/>
                </a:solidFill>
              </a:rPr>
              <a:t>Qplot BP&gt;80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150" y="1108872"/>
            <a:ext cx="7355700" cy="363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639450" y="5319825"/>
            <a:ext cx="78651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u="sng">
                <a:solidFill>
                  <a:schemeClr val="lt1"/>
                </a:solidFill>
              </a:rPr>
              <a:t>Women with BP &gt; 80 are 47% more likely to get diabetes.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150" y="4811612"/>
            <a:ext cx="3810000" cy="600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67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00"/>
                </a:solidFill>
              </a:rPr>
              <a:t>Qplot skin Thickness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300" y="1077849"/>
            <a:ext cx="7291400" cy="455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866825" y="5710750"/>
            <a:ext cx="6743100" cy="64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-US" sz="2400" u="sng">
                <a:solidFill>
                  <a:schemeClr val="lt1"/>
                </a:solidFill>
              </a:rPr>
              <a:t>with skinthickness greater than 25, a women is 43.5% likely to get diabetic.</a:t>
            </a:r>
          </a:p>
        </p:txBody>
      </p:sp>
    </p:spTree>
    <p:extLst>
      <p:ext uri="{BB962C8B-B14F-4D97-AF65-F5344CB8AC3E}">
        <p14:creationId xmlns:p14="http://schemas.microsoft.com/office/powerpoint/2010/main" val="1764990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00"/>
                </a:solidFill>
              </a:rPr>
              <a:t>Qplot Age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996" y="1090600"/>
            <a:ext cx="5950024" cy="36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293200" y="5455800"/>
            <a:ext cx="8234700" cy="94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-US" sz="2400">
                <a:solidFill>
                  <a:schemeClr val="lt1"/>
                </a:solidFill>
              </a:rPr>
              <a:t>Women with age greater than 30 years and above has approximately 50% chance to get diabetes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7000" y="4944074"/>
            <a:ext cx="3761500" cy="606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110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00"/>
                </a:solidFill>
              </a:rPr>
              <a:t>Correlational value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6650"/>
            <a:ext cx="8839200" cy="243078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356925" y="4640000"/>
            <a:ext cx="7635600" cy="69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-US" sz="2400">
                <a:solidFill>
                  <a:schemeClr val="lt1"/>
                </a:solidFill>
              </a:rPr>
              <a:t>(Insulin, Glucose) and (BMI, SkinThickness) are highly correlated.</a:t>
            </a:r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-US" sz="2400">
                <a:solidFill>
                  <a:schemeClr val="lt1"/>
                </a:solidFill>
              </a:rPr>
              <a:t>One in each is considered for further analysis.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13675" y="1126850"/>
            <a:ext cx="7322100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cor(numericData)</a:t>
            </a:r>
          </a:p>
        </p:txBody>
      </p:sp>
    </p:spTree>
    <p:extLst>
      <p:ext uri="{BB962C8B-B14F-4D97-AF65-F5344CB8AC3E}">
        <p14:creationId xmlns:p14="http://schemas.microsoft.com/office/powerpoint/2010/main" val="3942132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ctrTitle"/>
          </p:nvPr>
        </p:nvSpPr>
        <p:spPr>
          <a:xfrm>
            <a:off x="152400" y="-90948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>
                <a:solidFill>
                  <a:srgbClr val="FFFF00"/>
                </a:solidFill>
              </a:rPr>
              <a:t>Gplot for Pregnancies vs glucose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50" y="755400"/>
            <a:ext cx="7419975" cy="4248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564450" y="5089675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</a:rPr>
              <a:t>For every pregnancy people with higher glucose levels are prone to diabetes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If glucose levels are greater than 150 then the number of pregnancies does not  matter. You are always prone to diabetes.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Even though a women have more than 5 pregnancies, they can still not be diabetic if their glucose levels are less than 100</a:t>
            </a: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62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00"/>
                </a:solidFill>
              </a:rPr>
              <a:t>Gplot BP vs Glucose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98" y="1274375"/>
            <a:ext cx="6896399" cy="430924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0" y="5736250"/>
            <a:ext cx="7520700" cy="8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It is evident that for high BP and High glucose, chances of getting diabetes is also high</a:t>
            </a:r>
          </a:p>
        </p:txBody>
      </p:sp>
    </p:spTree>
    <p:extLst>
      <p:ext uri="{BB962C8B-B14F-4D97-AF65-F5344CB8AC3E}">
        <p14:creationId xmlns:p14="http://schemas.microsoft.com/office/powerpoint/2010/main" val="1156741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00"/>
                </a:solidFill>
              </a:rPr>
              <a:t>Selective Gplot for glucose vs BP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775" y="1219200"/>
            <a:ext cx="6512449" cy="40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0" y="5596025"/>
            <a:ext cx="7253100" cy="66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-US" sz="1800">
                <a:solidFill>
                  <a:schemeClr val="lt1"/>
                </a:solidFill>
              </a:rPr>
              <a:t>This portion seems to be equally scattered. Analysing further we found that  women are 40% more likely to get diabetes, which is comparatively high even with medium levels of glucose and BP.</a:t>
            </a:r>
          </a:p>
          <a:p>
            <a:pPr marL="457200" lvl="0" indent="-342900" rtl="0">
              <a:spcBef>
                <a:spcPts val="0"/>
              </a:spcBef>
              <a:buClr>
                <a:schemeClr val="lt1"/>
              </a:buClr>
              <a:buChar char="-"/>
            </a:pPr>
            <a:endParaRPr sz="18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090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00"/>
                </a:solidFill>
              </a:rPr>
              <a:t>Gplot age vs glucose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937" y="1090575"/>
            <a:ext cx="6848124" cy="4302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0" y="5557800"/>
            <a:ext cx="7686600" cy="5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 In the above range a women is 40% more likely to get diabetes, which is comparatively high even with medium levels of glucose.</a:t>
            </a:r>
          </a:p>
        </p:txBody>
      </p:sp>
    </p:spTree>
    <p:extLst>
      <p:ext uri="{BB962C8B-B14F-4D97-AF65-F5344CB8AC3E}">
        <p14:creationId xmlns:p14="http://schemas.microsoft.com/office/powerpoint/2010/main" val="1534517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00"/>
                </a:solidFill>
              </a:rPr>
              <a:t>Gplot BMI vs Pregnancies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subTitle" idx="1"/>
          </p:nvPr>
        </p:nvSpPr>
        <p:spPr>
          <a:xfrm>
            <a:off x="486725" y="5452975"/>
            <a:ext cx="72120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For every pregnancy level higher BMI women are prone to be diabetic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50" y="1420775"/>
            <a:ext cx="7392174" cy="3983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5045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00"/>
                </a:solidFill>
              </a:rPr>
              <a:t>Gplot Age vs BloodPressure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subTitle" idx="1"/>
          </p:nvPr>
        </p:nvSpPr>
        <p:spPr>
          <a:xfrm>
            <a:off x="226150" y="5486400"/>
            <a:ext cx="7162800" cy="121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Women of age group 60-80 and high BP are highly prone to diabetes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50" y="1524000"/>
            <a:ext cx="8047699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297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+mj-lt"/>
                <a:cs typeface="Arial" pitchFamily="34" charset="0"/>
              </a:rPr>
              <a:t>Dataset Description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38" y="1143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417638"/>
            <a:ext cx="9144000" cy="48213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latin typeface="+mn-lt"/>
              </a:rPr>
              <a:t>Dataset</a:t>
            </a:r>
            <a:r>
              <a:rPr lang="en-US" dirty="0">
                <a:solidFill>
                  <a:srgbClr val="FFFF00"/>
                </a:solidFill>
                <a:latin typeface="+mn-lt"/>
              </a:rPr>
              <a:t> : </a:t>
            </a:r>
            <a:r>
              <a:rPr lang="en-US" dirty="0">
                <a:latin typeface="+mn-lt"/>
              </a:rPr>
              <a:t>Pima Indians Diabetes Database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This dataset is originally from the National Institute of Diabetes and Digestive and Kidney Diseases. 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Several constraints were placed on the selection of these instances from a larger database. In particular, all patients here are females at least 21 years old of Pima Indian heritage.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Relevant papers : Smith, J.W., Everhart, J.E., Dickson, W.C., </a:t>
            </a:r>
            <a:r>
              <a:rPr lang="en-US" dirty="0" err="1">
                <a:latin typeface="+mn-lt"/>
              </a:rPr>
              <a:t>Knowler</a:t>
            </a:r>
            <a:r>
              <a:rPr lang="en-US" dirty="0">
                <a:latin typeface="+mn-lt"/>
              </a:rPr>
              <a:t>, W.C., &amp; Johannes, R.S. (1988). Using the ADAP learning algorithm to forecast the onset of diabetes mellitus. </a:t>
            </a:r>
            <a:r>
              <a:rPr lang="en-US" i="1" dirty="0">
                <a:latin typeface="+mn-lt"/>
              </a:rPr>
              <a:t>In Proceedings of the Symposium on Computer Applications and Medical Care</a:t>
            </a:r>
            <a:r>
              <a:rPr lang="en-US" dirty="0">
                <a:latin typeface="+mn-lt"/>
              </a:rPr>
              <a:t> (pp. 261--265). IEEE Computer Society Press.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52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1"/>
            <a:ext cx="7924799" cy="4544007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rgbClr val="FFFF00"/>
                </a:solidFill>
              </a:rPr>
              <a:t>Data </a:t>
            </a:r>
          </a:p>
          <a:p>
            <a:pPr algn="ctr"/>
            <a:r>
              <a:rPr lang="en-US" sz="7200" dirty="0">
                <a:solidFill>
                  <a:srgbClr val="FFFF00"/>
                </a:solidFill>
              </a:rPr>
              <a:t>Preparation</a:t>
            </a:r>
          </a:p>
          <a:p>
            <a:pPr algn="ctr"/>
            <a:r>
              <a:rPr lang="en-US" sz="7200" dirty="0">
                <a:solidFill>
                  <a:srgbClr val="FFFF00"/>
                </a:solidFill>
              </a:rPr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val="794079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Data Transformation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609600" y="1432975"/>
            <a:ext cx="7924800" cy="469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0" i="1" dirty="0"/>
              <a:t>		</a:t>
            </a:r>
            <a:r>
              <a:rPr lang="en-US" i="1" dirty="0"/>
              <a:t>Z</a:t>
            </a:r>
            <a:r>
              <a:rPr lang="en-US" dirty="0"/>
              <a:t>-score standardization: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0" dirty="0">
                <a:solidFill>
                  <a:schemeClr val="accent6"/>
                </a:solidFill>
              </a:rPr>
              <a:t>diabetes$Glucose &lt;- (diabetes$Glucose - mean(diabetes$Glucose))/sd(diabetes$Glucose)</a:t>
            </a:r>
            <a:endParaRPr lang="en-US" sz="2000" b="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0" dirty="0"/>
              <a:t>In PIMA dataset some variables tend to have ranges that vary greatly from each other.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0" dirty="0"/>
              <a:t>Hence, we </a:t>
            </a:r>
            <a:r>
              <a:rPr lang="en-US" b="0" i="1" dirty="0"/>
              <a:t>normalized</a:t>
            </a:r>
            <a:r>
              <a:rPr lang="en-US" b="0" dirty="0"/>
              <a:t> numeric variables, in order to standardize the scale of effect each variable has on the results</a:t>
            </a:r>
            <a:endParaRPr lang="en-US" sz="2000" b="0" dirty="0"/>
          </a:p>
          <a:p>
            <a:endParaRPr lang="en-US" sz="2000" b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endParaRPr sz="2600" b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084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</a:rPr>
              <a:t>Outlier Detection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609600" y="1473000"/>
            <a:ext cx="7924800" cy="464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dirty="0"/>
              <a:t>The </a:t>
            </a:r>
            <a:r>
              <a:rPr lang="en-US" sz="2400" b="0" i="1" dirty="0"/>
              <a:t>Z-score method for identifying outliers </a:t>
            </a:r>
            <a:r>
              <a:rPr lang="en-US" sz="2400" b="0" dirty="0"/>
              <a:t>states that a data value is an outlier if it has a </a:t>
            </a:r>
            <a:r>
              <a:rPr lang="en-US" sz="2400" b="0" i="1" dirty="0"/>
              <a:t>Z</a:t>
            </a:r>
            <a:r>
              <a:rPr lang="en-US" sz="2400" b="0" dirty="0"/>
              <a:t>-score that is either less than −3 or greater than 3. Variable values with </a:t>
            </a:r>
            <a:r>
              <a:rPr lang="en-US" sz="2400" b="0" i="1" dirty="0"/>
              <a:t>Z</a:t>
            </a:r>
            <a:r>
              <a:rPr lang="en-US" sz="2400" b="0" dirty="0"/>
              <a:t>-scores much beyond this range may bear further investigation.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dirty="0"/>
              <a:t>We have performed outlier detection following below command and found no outliers for any of the attributes.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dirty="0" err="1">
                <a:solidFill>
                  <a:schemeClr val="accent6">
                    <a:lumMod val="75000"/>
                  </a:schemeClr>
                </a:solidFill>
              </a:rPr>
              <a:t>Glucose_outliers</a:t>
            </a: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</a:rPr>
              <a:t> &lt;- subset(diabetes, </a:t>
            </a:r>
            <a:r>
              <a:rPr lang="en-US" sz="2000" b="0" dirty="0" err="1">
                <a:solidFill>
                  <a:schemeClr val="accent6">
                    <a:lumMod val="75000"/>
                  </a:schemeClr>
                </a:solidFill>
              </a:rPr>
              <a:t>diabetes$Glucose</a:t>
            </a: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</a:rPr>
              <a:t> &gt; 3 &amp; </a:t>
            </a:r>
            <a:r>
              <a:rPr lang="en-US" sz="2000" b="0" dirty="0" err="1">
                <a:solidFill>
                  <a:schemeClr val="accent6">
                    <a:lumMod val="75000"/>
                  </a:schemeClr>
                </a:solidFill>
              </a:rPr>
              <a:t>diabetes$Glucose</a:t>
            </a: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</a:rPr>
              <a:t> &lt; -3)</a:t>
            </a:r>
          </a:p>
          <a:p>
            <a:r>
              <a:rPr lang="en-US" sz="2000" b="0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2000" b="0" dirty="0" err="1">
                <a:solidFill>
                  <a:schemeClr val="accent6">
                    <a:lumMod val="75000"/>
                  </a:schemeClr>
                </a:solidFill>
              </a:rPr>
              <a:t>nrow</a:t>
            </a: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b="0" dirty="0" err="1">
                <a:solidFill>
                  <a:schemeClr val="accent6">
                    <a:lumMod val="75000"/>
                  </a:schemeClr>
                </a:solidFill>
              </a:rPr>
              <a:t>Glucose_outliers</a:t>
            </a: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sz="1600" b="0" dirty="0"/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endParaRPr sz="32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423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</a:rPr>
              <a:t>Data Transformation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357674" y="1371601"/>
            <a:ext cx="7924800" cy="464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 dirty="0">
                <a:solidFill>
                  <a:srgbClr val="FFFFFF"/>
                </a:solidFill>
              </a:rPr>
              <a:t>Normal Data: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endParaRPr lang="en-US" sz="3200" dirty="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endParaRPr lang="en-US" sz="3200" dirty="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 dirty="0">
                <a:solidFill>
                  <a:srgbClr val="FFFFFF"/>
                </a:solidFill>
              </a:rPr>
              <a:t>After Z-score standardization: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74" y="2049564"/>
            <a:ext cx="8504813" cy="1458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55" y="4302724"/>
            <a:ext cx="8542932" cy="171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33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</a:rPr>
              <a:t>Binning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609600" y="1566306"/>
            <a:ext cx="7924800" cy="464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FFFFFF"/>
                </a:solidFill>
              </a:rPr>
              <a:t>We have applied Binning to </a:t>
            </a:r>
            <a:r>
              <a:rPr lang="en-US" sz="2800" b="0" dirty="0"/>
              <a:t>transform a continuous characteristic into a finite number of intervals.</a:t>
            </a:r>
          </a:p>
          <a:p>
            <a:pPr marL="457200" lvl="0" indent="-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Wingdings" panose="05000000000000000000" pitchFamily="2" charset="2"/>
              <a:buChar char="Ø"/>
            </a:pPr>
            <a:r>
              <a:rPr lang="en-US" sz="2800" b="0" dirty="0"/>
              <a:t>Ex: </a:t>
            </a:r>
            <a:r>
              <a:rPr lang="en-US" sz="2800" b="0" dirty="0">
                <a:solidFill>
                  <a:schemeClr val="accent6"/>
                </a:solidFill>
              </a:rPr>
              <a:t>Binning for Age attribute</a:t>
            </a:r>
          </a:p>
          <a:p>
            <a:pPr marL="457200" lvl="0" indent="-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Wingdings" panose="05000000000000000000" pitchFamily="2" charset="2"/>
              <a:buChar char="Ø"/>
            </a:pPr>
            <a:r>
              <a:rPr lang="en-US" sz="2400" b="0" dirty="0" err="1">
                <a:solidFill>
                  <a:schemeClr val="accent6"/>
                </a:solidFill>
              </a:rPr>
              <a:t>AgeBin</a:t>
            </a:r>
            <a:r>
              <a:rPr lang="en-US" sz="2400" b="0" dirty="0">
                <a:solidFill>
                  <a:schemeClr val="accent6"/>
                </a:solidFill>
              </a:rPr>
              <a:t> &lt; cut(</a:t>
            </a:r>
            <a:r>
              <a:rPr lang="en-US" sz="2400" b="0" dirty="0" err="1">
                <a:solidFill>
                  <a:schemeClr val="accent6"/>
                </a:solidFill>
              </a:rPr>
              <a:t>diabetes$Age,c</a:t>
            </a:r>
            <a:r>
              <a:rPr lang="en-US" sz="2400" b="0" dirty="0">
                <a:solidFill>
                  <a:schemeClr val="accent6"/>
                </a:solidFill>
              </a:rPr>
              <a:t>(0,20,40,60,80,100))</a:t>
            </a:r>
          </a:p>
          <a:p>
            <a:pPr marL="457200" lvl="0" indent="-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accent6"/>
                </a:solidFill>
              </a:rPr>
              <a:t>levels(</a:t>
            </a:r>
            <a:r>
              <a:rPr lang="en-US" sz="2400" b="0" dirty="0" err="1">
                <a:solidFill>
                  <a:schemeClr val="accent6"/>
                </a:solidFill>
              </a:rPr>
              <a:t>AgeBin</a:t>
            </a:r>
            <a:r>
              <a:rPr lang="en-US" sz="2400" b="0" dirty="0">
                <a:solidFill>
                  <a:schemeClr val="accent6"/>
                </a:solidFill>
              </a:rPr>
              <a:t>)</a:t>
            </a:r>
          </a:p>
          <a:p>
            <a:pPr marL="457200" lvl="0" indent="-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Wingdings" panose="05000000000000000000" pitchFamily="2" charset="2"/>
              <a:buChar char="Ø"/>
            </a:pPr>
            <a:endParaRPr sz="2400" b="0" dirty="0">
              <a:solidFill>
                <a:schemeClr val="accent6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19673" y="5059558"/>
            <a:ext cx="464664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"(0,20]" "(20,40]" "(40,60]" "(60,80]" "(80,100]"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734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Correlational value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4805"/>
            <a:ext cx="8839200" cy="243078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356925" y="4640000"/>
            <a:ext cx="7635600" cy="69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-US" sz="2400" dirty="0">
                <a:solidFill>
                  <a:schemeClr val="lt1"/>
                </a:solidFill>
              </a:rPr>
              <a:t>(Insulin, Glucose) and (BMI, </a:t>
            </a:r>
            <a:r>
              <a:rPr lang="en-US" sz="2400" dirty="0" err="1">
                <a:solidFill>
                  <a:schemeClr val="lt1"/>
                </a:solidFill>
              </a:rPr>
              <a:t>SkinThickness</a:t>
            </a:r>
            <a:r>
              <a:rPr lang="en-US" sz="2400" dirty="0">
                <a:solidFill>
                  <a:schemeClr val="lt1"/>
                </a:solidFill>
              </a:rPr>
              <a:t>) are highly correlated.</a:t>
            </a:r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-US" sz="2400" dirty="0">
                <a:solidFill>
                  <a:schemeClr val="lt1"/>
                </a:solidFill>
              </a:rPr>
              <a:t>Hence, we will ignore Insulin and Skin Thickness in further analysis.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13675" y="1126850"/>
            <a:ext cx="7322100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lt1"/>
                </a:solidFill>
              </a:rPr>
              <a:t>cor</a:t>
            </a:r>
            <a:r>
              <a:rPr lang="en-US" sz="1800" dirty="0">
                <a:solidFill>
                  <a:schemeClr val="lt1"/>
                </a:solidFill>
              </a:rPr>
              <a:t>(</a:t>
            </a:r>
            <a:r>
              <a:rPr lang="en-US" sz="1800" dirty="0" err="1">
                <a:solidFill>
                  <a:schemeClr val="lt1"/>
                </a:solidFill>
              </a:rPr>
              <a:t>numericData</a:t>
            </a:r>
            <a:r>
              <a:rPr lang="en-US" sz="1800" dirty="0">
                <a:solidFill>
                  <a:schemeClr val="l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8626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</a:rPr>
              <a:t>Test &amp; Training Data </a:t>
            </a:r>
            <a:r>
              <a:rPr lang="en-US" dirty="0" err="1">
                <a:solidFill>
                  <a:srgbClr val="FFFF00"/>
                </a:solidFill>
              </a:rPr>
              <a:t>Eveluation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609600" y="1566306"/>
            <a:ext cx="7924800" cy="464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FFFFFF"/>
                </a:solidFill>
              </a:rPr>
              <a:t>We have partitioned the actual data into training &amp; test data set based on below mentioned criteria.</a:t>
            </a:r>
          </a:p>
          <a:p>
            <a:pPr marL="457200" lvl="0" indent="-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FFFFFF"/>
                </a:solidFill>
              </a:rPr>
              <a:t>We performed Chi-Squared test to find if the test data set represents </a:t>
            </a:r>
            <a:r>
              <a:rPr lang="en-US" sz="2800" b="0">
                <a:solidFill>
                  <a:srgbClr val="FFFFFF"/>
                </a:solidFill>
              </a:rPr>
              <a:t>the actual data set or not.</a:t>
            </a:r>
          </a:p>
          <a:p>
            <a:pPr marL="457200" lvl="0" indent="-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Wingdings" panose="05000000000000000000" pitchFamily="2" charset="2"/>
              <a:buChar char="Ø"/>
            </a:pPr>
            <a:endParaRPr lang="en-US" sz="28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768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1"/>
            <a:ext cx="7924799" cy="4544007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rgbClr val="FFFF00"/>
                </a:solidFill>
              </a:rPr>
              <a:t>Modeling</a:t>
            </a:r>
          </a:p>
          <a:p>
            <a:pPr algn="ctr"/>
            <a:r>
              <a:rPr lang="en-US" sz="7200" dirty="0">
                <a:solidFill>
                  <a:srgbClr val="FFFF00"/>
                </a:solidFill>
              </a:rPr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val="4174193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Modeling Techniques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09600" y="1905000"/>
            <a:ext cx="7924800" cy="394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0" dirty="0"/>
              <a:t>Data mining methods may be categorized as either supervised or unsupervised.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0" dirty="0"/>
              <a:t>The most common unsupervised data mining method is clustering.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0" dirty="0"/>
              <a:t>Decision trees, Neural networks, and </a:t>
            </a:r>
            <a:r>
              <a:rPr lang="en-US" b="0" i="1" dirty="0"/>
              <a:t>k</a:t>
            </a:r>
            <a:r>
              <a:rPr lang="en-US" b="0" dirty="0"/>
              <a:t>-nearest neighbors are </a:t>
            </a:r>
            <a:r>
              <a:rPr lang="en-US" b="0" dirty="0" err="1"/>
              <a:t>exampes</a:t>
            </a:r>
            <a:r>
              <a:rPr lang="en-US" b="0" dirty="0"/>
              <a:t> of supervised methods.</a:t>
            </a:r>
          </a:p>
        </p:txBody>
      </p:sp>
    </p:spTree>
    <p:extLst>
      <p:ext uri="{BB962C8B-B14F-4D97-AF65-F5344CB8AC3E}">
        <p14:creationId xmlns:p14="http://schemas.microsoft.com/office/powerpoint/2010/main" val="3788887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Modeling Techniques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09600" y="1905000"/>
            <a:ext cx="7924800" cy="394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0" dirty="0"/>
              <a:t>In Supervised methods there is a particular prespecified target variable.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0" dirty="0"/>
              <a:t>As PIMA dataset is already having prespecified target variable “Outcome”, we are applying only supervised methods.</a:t>
            </a:r>
          </a:p>
        </p:txBody>
      </p:sp>
    </p:spTree>
    <p:extLst>
      <p:ext uri="{BB962C8B-B14F-4D97-AF65-F5344CB8AC3E}">
        <p14:creationId xmlns:p14="http://schemas.microsoft.com/office/powerpoint/2010/main" val="340446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+mj-lt"/>
                <a:cs typeface="Arial" pitchFamily="34" charset="0"/>
              </a:rPr>
              <a:t>Attributes </a:t>
            </a:r>
            <a:endParaRPr lang="en-US" sz="40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1" dirty="0">
                <a:latin typeface="+mn-lt"/>
              </a:rPr>
              <a:t>Pregnancies</a:t>
            </a:r>
            <a:r>
              <a:rPr lang="en-US" dirty="0">
                <a:latin typeface="+mn-lt"/>
              </a:rPr>
              <a:t>: Number of times pregnant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1" dirty="0">
                <a:latin typeface="+mn-lt"/>
              </a:rPr>
              <a:t>Glucose</a:t>
            </a:r>
            <a:r>
              <a:rPr lang="en-US" dirty="0">
                <a:latin typeface="+mn-lt"/>
              </a:rPr>
              <a:t>: Plasma glucose concentration a 2 hours in </a:t>
            </a:r>
          </a:p>
          <a:p>
            <a:pPr marL="0" indent="0" algn="just" fontAlgn="base"/>
            <a:r>
              <a:rPr lang="en-US" dirty="0">
                <a:latin typeface="+mn-lt"/>
              </a:rPr>
              <a:t>    an oral glucose tolerance test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1" dirty="0" err="1">
                <a:latin typeface="+mn-lt"/>
              </a:rPr>
              <a:t>BloodPressure</a:t>
            </a:r>
            <a:r>
              <a:rPr lang="en-US" dirty="0">
                <a:latin typeface="+mn-lt"/>
              </a:rPr>
              <a:t>: Diastolic blood pressure (mm Hg)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1" dirty="0" err="1">
                <a:latin typeface="+mn-lt"/>
              </a:rPr>
              <a:t>SkinThickness</a:t>
            </a:r>
            <a:r>
              <a:rPr lang="en-US" dirty="0">
                <a:latin typeface="+mn-lt"/>
              </a:rPr>
              <a:t>: Triceps skin fold thickness (mm)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1" dirty="0">
                <a:latin typeface="+mn-lt"/>
              </a:rPr>
              <a:t>Insulin</a:t>
            </a:r>
            <a:r>
              <a:rPr lang="en-US" dirty="0">
                <a:latin typeface="+mn-lt"/>
              </a:rPr>
              <a:t>: 2-Hour serum insulin (mu U/ml)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1" dirty="0">
                <a:latin typeface="+mn-lt"/>
              </a:rPr>
              <a:t>BMI</a:t>
            </a:r>
            <a:r>
              <a:rPr lang="en-US" dirty="0">
                <a:latin typeface="+mn-lt"/>
              </a:rPr>
              <a:t>: Body mass index (weight in kg/(height in m)^2)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1" dirty="0" err="1">
                <a:latin typeface="+mn-lt"/>
              </a:rPr>
              <a:t>DiabetesPedigreeFunction</a:t>
            </a:r>
            <a:r>
              <a:rPr lang="en-US" dirty="0">
                <a:latin typeface="+mn-lt"/>
              </a:rPr>
              <a:t>: Diabetes pedigree function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1" dirty="0">
                <a:latin typeface="+mn-lt"/>
              </a:rPr>
              <a:t>Age</a:t>
            </a:r>
            <a:r>
              <a:rPr lang="en-US" dirty="0">
                <a:latin typeface="+mn-lt"/>
              </a:rPr>
              <a:t>: Age (years)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1" dirty="0">
                <a:latin typeface="+mn-lt"/>
              </a:rPr>
              <a:t>Outcome</a:t>
            </a:r>
            <a:r>
              <a:rPr lang="en-US" dirty="0">
                <a:latin typeface="+mn-lt"/>
              </a:rPr>
              <a:t>: Class variable (0 or 1)</a:t>
            </a:r>
          </a:p>
          <a:p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sz="2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136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7972"/>
            <a:ext cx="8991600" cy="1143000"/>
          </a:xfrm>
        </p:spPr>
        <p:txBody>
          <a:bodyPr/>
          <a:lstStyle/>
          <a:p>
            <a:r>
              <a:rPr lang="en-IN" dirty="0"/>
              <a:t>Logistic Regression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709126" y="933060"/>
            <a:ext cx="7305868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Call: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  </a:t>
            </a:r>
            <a:r>
              <a:rPr lang="en-IN" sz="1100" dirty="0">
                <a:solidFill>
                  <a:srgbClr val="7030A0"/>
                </a:solidFill>
              </a:rPr>
              <a:t>glm(formula = </a:t>
            </a:r>
            <a:r>
              <a:rPr lang="en-IN" sz="1100" dirty="0" err="1">
                <a:solidFill>
                  <a:srgbClr val="7030A0"/>
                </a:solidFill>
              </a:rPr>
              <a:t>diabetes$Outcome</a:t>
            </a:r>
            <a:r>
              <a:rPr lang="en-IN" sz="1100" dirty="0">
                <a:solidFill>
                  <a:srgbClr val="7030A0"/>
                </a:solidFill>
              </a:rPr>
              <a:t> ~ ., family = "binomial", data = diabetes)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Deviance Residuals: 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  Min          1Q      Median          3Q         Max  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-2.6243085  -0.6983904  -0.3647185   0.6555557   2.5760516  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Coefficients: (3 not defined because of singularities)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Estimate   Std. Error  z value                                    </a:t>
            </a:r>
            <a:r>
              <a:rPr lang="en-IN" sz="1100" dirty="0" err="1">
                <a:solidFill>
                  <a:schemeClr val="accent6">
                    <a:lumMod val="75000"/>
                  </a:schemeClr>
                </a:solidFill>
              </a:rPr>
              <a:t>Pr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(&gt;|z|)    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(Intercept)               -2.96363544   0.59849695 -4.95180 0.0000007353126 ***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  Pregnancies                0.10329897   0.06395154  1.61527       0.1062523    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Glucose                    1.18724881   0.20028194  5.92789 0.0000000030686 ***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  </a:t>
            </a:r>
            <a:r>
              <a:rPr lang="en-IN" sz="1100" dirty="0" err="1">
                <a:solidFill>
                  <a:schemeClr val="accent6">
                    <a:lumMod val="75000"/>
                  </a:schemeClr>
                </a:solidFill>
              </a:rPr>
              <a:t>BloodPressure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             -0.15308594   0.10641272 -1.43861       0.1502623    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IN" sz="1100" dirty="0" err="1">
                <a:solidFill>
                  <a:schemeClr val="accent6">
                    <a:lumMod val="75000"/>
                  </a:schemeClr>
                </a:solidFill>
              </a:rPr>
              <a:t>SkinThickness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              0.04970297   0.12693784  0.39155       0.6953881    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Insulin                   -0.16040255   0.12711312 -1.26189       0.2069890    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BMI                        0.40927815   0.16216080  2.52390       0.0116060 *  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  </a:t>
            </a:r>
            <a:r>
              <a:rPr lang="en-IN" sz="1100" dirty="0" err="1">
                <a:solidFill>
                  <a:schemeClr val="accent6">
                    <a:lumMod val="75000"/>
                  </a:schemeClr>
                </a:solidFill>
              </a:rPr>
              <a:t>DiabetesPedigreeFunction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   0.29033789   0.10138161  2.86381       0.0041858 ** 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  Age                        0.03931113   0.01965668  1.99989       0.0455125 *  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  </a:t>
            </a:r>
            <a:r>
              <a:rPr lang="en-IN" sz="1100" dirty="0" err="1">
                <a:solidFill>
                  <a:schemeClr val="accent6">
                    <a:lumMod val="75000"/>
                  </a:schemeClr>
                </a:solidFill>
              </a:rPr>
              <a:t>PregnancyBin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(5,10]        -0.13048790   0.39825941 -0.32765       0.7431797    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IN" sz="1100" dirty="0" err="1">
                <a:solidFill>
                  <a:schemeClr val="accent6">
                    <a:lumMod val="75000"/>
                  </a:schemeClr>
                </a:solidFill>
              </a:rPr>
              <a:t>PregnancyBin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(10,15]       -0.46905458   0.76426048 -0.61374       0.5393894    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IN" sz="1100" dirty="0" err="1">
                <a:solidFill>
                  <a:schemeClr val="accent6">
                    <a:lumMod val="75000"/>
                  </a:schemeClr>
                </a:solidFill>
              </a:rPr>
              <a:t>PregnancyBin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(15,20]       10.55053744 882.74395837  0.01195       0.9904639    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IN" sz="1100" dirty="0" err="1">
                <a:solidFill>
                  <a:schemeClr val="accent6">
                    <a:lumMod val="75000"/>
                  </a:schemeClr>
                </a:solidFill>
              </a:rPr>
              <a:t>AgeBin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(40,60]              0.05346419   0.40891635  0.13075       0.8959762    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IN" sz="1100" dirty="0" err="1">
                <a:solidFill>
                  <a:schemeClr val="accent6">
                    <a:lumMod val="75000"/>
                  </a:schemeClr>
                </a:solidFill>
              </a:rPr>
              <a:t>AgeBin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(60,80]             -1.93548037   0.85629930 -2.26028       0.0238036 *  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  </a:t>
            </a:r>
            <a:r>
              <a:rPr lang="en-IN" sz="1100" dirty="0" err="1">
                <a:solidFill>
                  <a:schemeClr val="accent6">
                    <a:lumMod val="75000"/>
                  </a:schemeClr>
                </a:solidFill>
              </a:rPr>
              <a:t>AgeBin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(80,100]           -15.88902538 882.74391439 -0.01800       0.9856392    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Glucose2                   0.07226117   0.32122957  0.22495       0.8220168    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BMI2                       0.71049916   0.30149877  2.35656       0.0184452 *  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  Age40to60                          NA           </a:t>
            </a:r>
            <a:r>
              <a:rPr lang="en-IN" sz="1100" dirty="0" err="1">
                <a:solidFill>
                  <a:schemeClr val="accent6">
                    <a:lumMod val="75000"/>
                  </a:schemeClr>
                </a:solidFill>
              </a:rPr>
              <a:t>NA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IN" sz="1100" dirty="0" err="1">
                <a:solidFill>
                  <a:schemeClr val="accent6">
                    <a:lumMod val="75000"/>
                  </a:schemeClr>
                </a:solidFill>
              </a:rPr>
              <a:t>NA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r>
              <a:rPr lang="en-IN" sz="1100" dirty="0" err="1">
                <a:solidFill>
                  <a:schemeClr val="accent6">
                    <a:lumMod val="75000"/>
                  </a:schemeClr>
                </a:solidFill>
              </a:rPr>
              <a:t>NA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Preglessthan5                      NA           </a:t>
            </a:r>
            <a:r>
              <a:rPr lang="en-IN" sz="1100" dirty="0" err="1">
                <a:solidFill>
                  <a:schemeClr val="accent6">
                    <a:lumMod val="75000"/>
                  </a:schemeClr>
                </a:solidFill>
              </a:rPr>
              <a:t>NA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IN" sz="1100" dirty="0" err="1">
                <a:solidFill>
                  <a:schemeClr val="accent6">
                    <a:lumMod val="75000"/>
                  </a:schemeClr>
                </a:solidFill>
              </a:rPr>
              <a:t>NA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r>
              <a:rPr lang="en-IN" sz="1100" dirty="0" err="1">
                <a:solidFill>
                  <a:schemeClr val="accent6">
                    <a:lumMod val="75000"/>
                  </a:schemeClr>
                </a:solidFill>
              </a:rPr>
              <a:t>NA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Age20to40                          NA           </a:t>
            </a:r>
            <a:r>
              <a:rPr lang="en-IN" sz="1100" dirty="0" err="1">
                <a:solidFill>
                  <a:schemeClr val="accent6">
                    <a:lumMod val="75000"/>
                  </a:schemeClr>
                </a:solidFill>
              </a:rPr>
              <a:t>NA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IN" sz="1100" dirty="0" err="1">
                <a:solidFill>
                  <a:schemeClr val="accent6">
                    <a:lumMod val="75000"/>
                  </a:schemeClr>
                </a:solidFill>
              </a:rPr>
              <a:t>NA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r>
              <a:rPr lang="en-IN" sz="1100" dirty="0" err="1">
                <a:solidFill>
                  <a:schemeClr val="accent6">
                    <a:lumMod val="75000"/>
                  </a:schemeClr>
                </a:solidFill>
              </a:rPr>
              <a:t>NA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  </a:t>
            </a:r>
            <a:r>
              <a:rPr lang="en-IN" sz="1100" dirty="0" err="1">
                <a:solidFill>
                  <a:schemeClr val="accent6">
                    <a:lumMod val="75000"/>
                  </a:schemeClr>
                </a:solidFill>
              </a:rPr>
              <a:t>Signif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. codes:  0 ‘***’ 0.001 ‘**’ 0.01 ‘*’ 0.05 ‘.’ 0.1 ‘ ’ 1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(Dispersion parameter for binomial family taken to be 1)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Null deviance: 993.48391  on 767  degrees of freedom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Residual deviance: 690.47882  on 751  degrees of freedom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AIC: 724.47882</a:t>
            </a:r>
          </a:p>
          <a:p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# Number of Fisher Scoring iterations: 13</a:t>
            </a:r>
          </a:p>
        </p:txBody>
      </p:sp>
    </p:spTree>
    <p:extLst>
      <p:ext uri="{BB962C8B-B14F-4D97-AF65-F5344CB8AC3E}">
        <p14:creationId xmlns:p14="http://schemas.microsoft.com/office/powerpoint/2010/main" val="1912027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9085" y="2415856"/>
            <a:ext cx="74831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lt1"/>
                </a:solidFill>
              </a:rPr>
              <a:t>From the above output it is evident that the significant variables are  Glucose, BMI, </a:t>
            </a:r>
            <a:r>
              <a:rPr lang="en-IN" sz="2800" b="1" dirty="0" err="1">
                <a:solidFill>
                  <a:schemeClr val="lt1"/>
                </a:solidFill>
              </a:rPr>
              <a:t>DiabetesPedigreeFunction</a:t>
            </a:r>
            <a:r>
              <a:rPr lang="en-IN" sz="2800" b="1" dirty="0">
                <a:solidFill>
                  <a:schemeClr val="lt1"/>
                </a:solidFill>
              </a:rPr>
              <a:t> and Age</a:t>
            </a:r>
          </a:p>
        </p:txBody>
      </p:sp>
    </p:spTree>
    <p:extLst>
      <p:ext uri="{BB962C8B-B14F-4D97-AF65-F5344CB8AC3E}">
        <p14:creationId xmlns:p14="http://schemas.microsoft.com/office/powerpoint/2010/main" val="2318430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Decision Trees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09600" y="1905000"/>
            <a:ext cx="7924800" cy="394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0" dirty="0"/>
              <a:t>Decision Tree is an attractive classification method.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0" dirty="0"/>
              <a:t>It is a collection of </a:t>
            </a:r>
            <a:r>
              <a:rPr lang="en-US" b="0" i="1" dirty="0"/>
              <a:t>decision nodes</a:t>
            </a:r>
            <a:r>
              <a:rPr lang="en-US" b="0" dirty="0"/>
              <a:t>, connected by </a:t>
            </a:r>
            <a:r>
              <a:rPr lang="en-US" b="0" i="1" dirty="0"/>
              <a:t>branches</a:t>
            </a:r>
            <a:r>
              <a:rPr lang="en-US" b="0" dirty="0"/>
              <a:t>, extending downward from the </a:t>
            </a:r>
            <a:r>
              <a:rPr lang="en-US" b="0" i="1" dirty="0"/>
              <a:t>root node </a:t>
            </a:r>
            <a:r>
              <a:rPr lang="en-US" b="0" dirty="0"/>
              <a:t>until terminating in </a:t>
            </a:r>
            <a:r>
              <a:rPr lang="en-US" b="0" i="1" dirty="0"/>
              <a:t>leaf nodes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1227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Decision Trees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69" y="1375232"/>
            <a:ext cx="7091266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95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Derivatives from Decision Trees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09600" y="1586204"/>
            <a:ext cx="7924800" cy="42631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b="0" dirty="0"/>
              <a:t>Observations from the decision tree in previous image: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0" dirty="0"/>
              <a:t>Of the total population 63% of the population have glucose values &lt;0.19(standardized value) and 81% of these are not diabetic.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0" dirty="0"/>
              <a:t>Patients who are having greater Glucose values &gt; 0.19(standardized value) i.e.,  37% of the overall population have greater chances of having diabetes.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0" dirty="0"/>
              <a:t>Among those patients, if their BMI values are &lt;0.36, Glucose values are &lt;0.78 , there is 5% chances that they wont have a diabetes.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0" dirty="0"/>
              <a:t>Among those patients, if their BMI values are &lt;0.36, Glucose values are &gt;0.78  and they are coming into [20,40] age bin then there are 3% chances that they wont have a diabetes and if they are into [60,80] age bin there is 1% chances that they will have a diabetes.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0" dirty="0"/>
              <a:t>Among those 27% patients  whose BMI is &gt;0.36 there are 72% chances that they will have a diabetes.</a:t>
            </a:r>
          </a:p>
        </p:txBody>
      </p:sp>
    </p:spTree>
    <p:extLst>
      <p:ext uri="{BB962C8B-B14F-4D97-AF65-F5344CB8AC3E}">
        <p14:creationId xmlns:p14="http://schemas.microsoft.com/office/powerpoint/2010/main" val="1224208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1841763"/>
            <a:ext cx="7268547" cy="4107536"/>
          </a:xfrm>
          <a:prstGeom prst="rect">
            <a:avLst/>
          </a:prstGeom>
        </p:spPr>
      </p:pic>
      <p:sp>
        <p:nvSpPr>
          <p:cNvPr id="7" name="Shape 56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0664724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Derivatives from Decision Trees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09600" y="1905000"/>
            <a:ext cx="7924800" cy="394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b="0" dirty="0"/>
              <a:t>Observations from the decision tree in previous image: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0" dirty="0"/>
              <a:t>Of the total population 63% of the population have glucose values &lt;0.19(standardized value) and 81% of these are not diabetic.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0" dirty="0"/>
              <a:t>Patients who are having greater Glucose values &gt; 0.19(standardized value) i.e.,  37% of the overall population have greater chances of having diabetes.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0" dirty="0"/>
              <a:t>Among those patients, if their BMI values are &lt;0.36, Glucose values are &lt;0.78 , there are 85% chances that they wont have a diabetes.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0" dirty="0"/>
              <a:t>Among those patients, if their BMI values are &lt;0.36, Glucose values are &gt;0.78  and with </a:t>
            </a:r>
            <a:r>
              <a:rPr lang="en-US" sz="1800" b="0" dirty="0" err="1"/>
              <a:t>skinthickness</a:t>
            </a:r>
            <a:r>
              <a:rPr lang="en-US" sz="1800" b="0" dirty="0"/>
              <a:t> values &gt; -0.27 then there are 65% chances that they have  diabetes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0" dirty="0"/>
              <a:t>Among those 27% patients  whose BMI is &gt;0.36 there are 72% chances that they will have a diabetes.</a:t>
            </a:r>
          </a:p>
        </p:txBody>
      </p:sp>
    </p:spTree>
    <p:extLst>
      <p:ext uri="{BB962C8B-B14F-4D97-AF65-F5344CB8AC3E}">
        <p14:creationId xmlns:p14="http://schemas.microsoft.com/office/powerpoint/2010/main" val="19525404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Decision Trees on subsets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09600" y="1905000"/>
            <a:ext cx="7924800" cy="394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73715"/>
            <a:ext cx="8145625" cy="500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99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Derivatives from Decision Trees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9754" y="1362270"/>
            <a:ext cx="797767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rgbClr val="FFFFFF"/>
              </a:buClr>
            </a:pPr>
            <a:r>
              <a:rPr lang="en-US" sz="1800" dirty="0">
                <a:solidFill>
                  <a:srgbClr val="FFFFFF"/>
                </a:solidFill>
              </a:rPr>
              <a:t>Observations from the decision tree in previous image:</a:t>
            </a:r>
          </a:p>
          <a:p>
            <a:pPr marL="457200" lvl="0" indent="-457200">
              <a:spcBef>
                <a:spcPts val="60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FF"/>
                </a:solidFill>
              </a:rPr>
              <a:t>Of the total population 63% of the population have glucose values &lt;0.19(standardized value) and 81% of these are not diabetic.</a:t>
            </a:r>
          </a:p>
          <a:p>
            <a:pPr marL="457200" lvl="0" indent="-457200">
              <a:spcBef>
                <a:spcPts val="60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FF"/>
                </a:solidFill>
              </a:rPr>
              <a:t>Patients who are having greater Glucose values &gt; 0.19(standardized value) i.e.,  37% of the overall population have greater chances of having diabetes. </a:t>
            </a:r>
          </a:p>
          <a:p>
            <a:pPr marL="457200" lvl="0" indent="-457200">
              <a:spcBef>
                <a:spcPts val="60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FF"/>
                </a:solidFill>
              </a:rPr>
              <a:t>Among those patients, if their BMI values are &lt;-0.36 there are 68% chances that they wont have a diabetes.</a:t>
            </a:r>
          </a:p>
          <a:p>
            <a:pPr marL="457200" lvl="0" indent="-457200">
              <a:spcBef>
                <a:spcPts val="60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FF"/>
                </a:solidFill>
              </a:rPr>
              <a:t>Among those 27% patients  whose BMI is &gt;0.36 there are 72% chances that they will have a diabetes.</a:t>
            </a:r>
          </a:p>
        </p:txBody>
      </p:sp>
    </p:spTree>
    <p:extLst>
      <p:ext uri="{BB962C8B-B14F-4D97-AF65-F5344CB8AC3E}">
        <p14:creationId xmlns:p14="http://schemas.microsoft.com/office/powerpoint/2010/main" val="7234462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52" y="1371601"/>
            <a:ext cx="5732895" cy="4002383"/>
          </a:xfrm>
          <a:prstGeom prst="rect">
            <a:avLst/>
          </a:prstGeom>
        </p:spPr>
      </p:pic>
      <p:sp>
        <p:nvSpPr>
          <p:cNvPr id="7" name="Shape 56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KNN Modelling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6935" y="5663748"/>
            <a:ext cx="4376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This model is  0.77% Accurate</a:t>
            </a:r>
          </a:p>
        </p:txBody>
      </p:sp>
    </p:spTree>
    <p:extLst>
      <p:ext uri="{BB962C8B-B14F-4D97-AF65-F5344CB8AC3E}">
        <p14:creationId xmlns:p14="http://schemas.microsoft.com/office/powerpoint/2010/main" val="305753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 algn="l"/>
            <a:r>
              <a:rPr lang="de-DE" altLang="en-US" sz="4000" dirty="0">
                <a:solidFill>
                  <a:srgbClr val="FFFF00"/>
                </a:solidFill>
                <a:latin typeface="+mj-lt"/>
              </a:rPr>
              <a:t>	Business objectives :</a:t>
            </a:r>
            <a:endParaRPr lang="en-US" sz="4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 T</a:t>
            </a:r>
            <a:r>
              <a:rPr lang="en-US" sz="2400" dirty="0">
                <a:solidFill>
                  <a:schemeClr val="bg1"/>
                </a:solidFill>
              </a:rPr>
              <a:t>o predict, based on diagnostic measurements, whether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  a patient has diabetes and find out the common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symptoms for providing accurate analysis .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rgbClr val="FFFF00"/>
                </a:solidFill>
                <a:latin typeface="+mj-lt"/>
              </a:rPr>
              <a:t>	Analytical Strategy 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following data mining/statistical methods will be used to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perform various data mining tasks: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EDA(Description)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Regression analysis techniques (Estimation  &amp; Prediction)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K-Nearest Neighbor Algorithm and Decision </a:t>
            </a:r>
            <a:r>
              <a:rPr lang="en-US" sz="2000">
                <a:solidFill>
                  <a:schemeClr val="bg1"/>
                </a:solidFill>
              </a:rPr>
              <a:t>Trees(lassification</a:t>
            </a:r>
            <a:r>
              <a:rPr lang="en-US" sz="2000" dirty="0">
                <a:solidFill>
                  <a:schemeClr val="bg1"/>
                </a:solidFill>
              </a:rPr>
              <a:t>).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k-Means Clustering(Clustering)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985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6"/>
          <p:cNvSpPr txBox="1">
            <a:spLocks noGrp="1"/>
          </p:cNvSpPr>
          <p:nvPr>
            <p:ph type="ctrTitle"/>
          </p:nvPr>
        </p:nvSpPr>
        <p:spPr>
          <a:xfrm>
            <a:off x="152400" y="200025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Neural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00" y="1222310"/>
            <a:ext cx="6866860" cy="529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991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1"/>
            <a:ext cx="7924799" cy="4544007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rgbClr val="FFFF00"/>
                </a:solidFill>
              </a:rPr>
              <a:t>Evaluation &amp; Deployment</a:t>
            </a:r>
          </a:p>
          <a:p>
            <a:pPr algn="ctr"/>
            <a:r>
              <a:rPr lang="en-US" sz="7200" dirty="0">
                <a:solidFill>
                  <a:srgbClr val="FFFF00"/>
                </a:solidFill>
              </a:rPr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val="1430509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Effectiveness of Model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09600" y="1905000"/>
            <a:ext cx="7924799" cy="394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lang="en-US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After the split, We have 538 rows in training model and 230 rows in the testing model.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lang="en-US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have performed various classification algorithm like Decision Tree, Neural Networks, KNN.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lang="en-US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According to the dataset, KNN is the best suited algorithm.</a:t>
            </a:r>
          </a:p>
        </p:txBody>
      </p:sp>
    </p:spTree>
    <p:extLst>
      <p:ext uri="{BB962C8B-B14F-4D97-AF65-F5344CB8AC3E}">
        <p14:creationId xmlns:p14="http://schemas.microsoft.com/office/powerpoint/2010/main" val="2573829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Cross-table of the Model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609600" y="1905000"/>
            <a:ext cx="7924799" cy="394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868" y="1661007"/>
            <a:ext cx="7613780" cy="4263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57159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Accuracy of the Model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609600" y="1905000"/>
            <a:ext cx="8058538" cy="4719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58"/>
            </a:stretch>
          </a:blip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747866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Sensitivity &amp; Specificity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609600" y="1287624"/>
            <a:ext cx="7924798" cy="50385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30"/>
            </a:stretch>
          </a:blip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76895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Misclassification cost adjustment 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609600" y="1905000"/>
            <a:ext cx="7924799" cy="394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Evaluating the concerns of incorrect classification: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False positive - 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patient without diabetes in actual but predicted positive does not lead to any expense but considering other case it is expensive.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False negative  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a patient with diabetes in actual but predicted negative can turn out to be expensive.</a:t>
            </a:r>
          </a:p>
        </p:txBody>
      </p:sp>
    </p:spTree>
    <p:extLst>
      <p:ext uri="{BB962C8B-B14F-4D97-AF65-F5344CB8AC3E}">
        <p14:creationId xmlns:p14="http://schemas.microsoft.com/office/powerpoint/2010/main" val="37140159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Results helpful to solve Business Problems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609600" y="1905000"/>
            <a:ext cx="7924799" cy="394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Conclusions resulted from previous algorithm can help us in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 patients who are prone to diabetes [ with 68.3% accuracy].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Finding out the attribute ranges which most likely causes diabetes [ Glucose ].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Reduce the post dieses expenses by finding out the symptoms at early stage.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21996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Further Improvements &amp; Additional Work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609600" y="1586204"/>
            <a:ext cx="7924799" cy="42631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prediction and results can be further improved by learning &amp; implementing following below mentioned ways: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Better approach to clean the data &amp; better ways to deal with missing values.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Better ways to split the data into training and test models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improved  algorithms leading to the better accuracy of the model</a:t>
            </a:r>
          </a:p>
        </p:txBody>
      </p:sp>
    </p:spTree>
    <p:extLst>
      <p:ext uri="{BB962C8B-B14F-4D97-AF65-F5344CB8AC3E}">
        <p14:creationId xmlns:p14="http://schemas.microsoft.com/office/powerpoint/2010/main" val="15320911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Other deployment method- Predictor system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37591" y="1905000"/>
            <a:ext cx="7924798" cy="40945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Predictor system usually learns from the past for which historical data is obtained and analyzes the resulting pattern.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Historical data provides information on the specific pattern of learning the data. Learning from the past provides knowledge about future to some extent.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past values of attributes which caused diabetes are stored in the database and are used to find out the patients who are prone to diabetes.</a:t>
            </a:r>
          </a:p>
        </p:txBody>
      </p:sp>
    </p:spTree>
    <p:extLst>
      <p:ext uri="{BB962C8B-B14F-4D97-AF65-F5344CB8AC3E}">
        <p14:creationId xmlns:p14="http://schemas.microsoft.com/office/powerpoint/2010/main" val="139330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1"/>
            <a:ext cx="7924799" cy="4544007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rgbClr val="FFFF00"/>
                </a:solidFill>
              </a:rPr>
              <a:t>Data Understanding</a:t>
            </a:r>
          </a:p>
          <a:p>
            <a:pPr algn="ctr"/>
            <a:r>
              <a:rPr lang="en-US" sz="7200" dirty="0">
                <a:solidFill>
                  <a:srgbClr val="FFFF00"/>
                </a:solidFill>
              </a:rPr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val="258336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Handling Missing Values 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09600" y="1905000"/>
            <a:ext cx="7924800" cy="394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There are missing values available in Glucose,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0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</a:t>
            </a:r>
            <a:r>
              <a:rPr lang="en-US" sz="2400" b="0" dirty="0" err="1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BloodPressure</a:t>
            </a:r>
            <a:r>
              <a:rPr lang="en-US" sz="2400" b="0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400" b="0" dirty="0" err="1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SkinThickness</a:t>
            </a:r>
            <a:r>
              <a:rPr lang="en-US" sz="2400" b="0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Insulin, BMI attributes.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Unknown values for Pregnancies variable can not be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0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counted as missing values.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We have imputed values in above mentioned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0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attributes using “</a:t>
            </a:r>
            <a:r>
              <a:rPr lang="en-US" sz="2400" b="0" dirty="0" err="1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norm.predict</a:t>
            </a:r>
            <a:r>
              <a:rPr lang="en-US" sz="2400" b="0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” method of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0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Mice library.</a:t>
            </a:r>
          </a:p>
          <a:p>
            <a:pPr lvl="0">
              <a:spcBef>
                <a:spcPts val="0"/>
              </a:spcBef>
              <a:buNone/>
            </a:pPr>
            <a:endParaRPr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6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00"/>
                </a:solidFill>
              </a:rPr>
              <a:t>Data Visualization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609600" y="1432975"/>
            <a:ext cx="7924800" cy="469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Bar chart for Pregnancies attribute.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Skewness in 0.75. The data is right skewed.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endParaRPr sz="2600" b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2586875"/>
            <a:ext cx="8343900" cy="3795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417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00"/>
                </a:solidFill>
              </a:rPr>
              <a:t>Data Visualization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609600" y="1473000"/>
            <a:ext cx="7924800" cy="464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15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Bar chart for Glucose attribute.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endParaRPr sz="32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75" y="2380275"/>
            <a:ext cx="8165550" cy="3842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384236"/>
      </p:ext>
    </p:extLst>
  </p:cSld>
  <p:clrMapOvr>
    <a:masterClrMapping/>
  </p:clrMapOvr>
</p:sld>
</file>

<file path=ppt/theme/theme1.xml><?xml version="1.0" encoding="utf-8"?>
<a:theme xmlns:a="http://schemas.openxmlformats.org/drawingml/2006/main" name="UNCCharlotte_template01 (1)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2105</Words>
  <Application>Microsoft Office PowerPoint</Application>
  <PresentationFormat>On-screen Show (4:3)</PresentationFormat>
  <Paragraphs>246</Paragraphs>
  <Slides>59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Lucida Console</vt:lpstr>
      <vt:lpstr>Noto Sans Symbols</vt:lpstr>
      <vt:lpstr>Wingdings</vt:lpstr>
      <vt:lpstr>UNCCharlotte_template01 (1)</vt:lpstr>
      <vt:lpstr>PowerPoint Presentation</vt:lpstr>
      <vt:lpstr>PowerPoint Presentation</vt:lpstr>
      <vt:lpstr>Dataset Description </vt:lpstr>
      <vt:lpstr>Attributes </vt:lpstr>
      <vt:lpstr>PowerPoint Presentation</vt:lpstr>
      <vt:lpstr>PowerPoint Presentation</vt:lpstr>
      <vt:lpstr>Handling Missing Values </vt:lpstr>
      <vt:lpstr>Data Visualization</vt:lpstr>
      <vt:lpstr>Data Visualization</vt:lpstr>
      <vt:lpstr>Data Visualization </vt:lpstr>
      <vt:lpstr>  Data Visualization  </vt:lpstr>
      <vt:lpstr>Margin Plots</vt:lpstr>
      <vt:lpstr>Imputation Graph</vt:lpstr>
      <vt:lpstr>Strip plot</vt:lpstr>
      <vt:lpstr>Number of outliers</vt:lpstr>
      <vt:lpstr>Qplot Outcomes </vt:lpstr>
      <vt:lpstr>Qplot outcomes</vt:lpstr>
      <vt:lpstr>Qplot GlucoseGreaterthan 50</vt:lpstr>
      <vt:lpstr>Outliers Bloodpressure</vt:lpstr>
      <vt:lpstr>Qplot BP&gt;80</vt:lpstr>
      <vt:lpstr>Qplot skin Thickness</vt:lpstr>
      <vt:lpstr>Qplot Age</vt:lpstr>
      <vt:lpstr>Correlational value</vt:lpstr>
      <vt:lpstr>Gplot for Pregnancies vs glucose</vt:lpstr>
      <vt:lpstr>Gplot BP vs Glucose</vt:lpstr>
      <vt:lpstr>Selective Gplot for glucose vs BP</vt:lpstr>
      <vt:lpstr>Gplot age vs glucose</vt:lpstr>
      <vt:lpstr>Gplot BMI vs Pregnancies</vt:lpstr>
      <vt:lpstr>Gplot Age vs BloodPressure</vt:lpstr>
      <vt:lpstr>PowerPoint Presentation</vt:lpstr>
      <vt:lpstr>Data Transformation</vt:lpstr>
      <vt:lpstr>Outlier Detection</vt:lpstr>
      <vt:lpstr>Data Transformation</vt:lpstr>
      <vt:lpstr>Binning</vt:lpstr>
      <vt:lpstr>Correlational value</vt:lpstr>
      <vt:lpstr>Test &amp; Training Data Eveluation</vt:lpstr>
      <vt:lpstr>PowerPoint Presentation</vt:lpstr>
      <vt:lpstr>Modeling Techniques</vt:lpstr>
      <vt:lpstr>Modeling Techniques</vt:lpstr>
      <vt:lpstr>Logistic Regression Model</vt:lpstr>
      <vt:lpstr>PowerPoint Presentation</vt:lpstr>
      <vt:lpstr>Decision Trees</vt:lpstr>
      <vt:lpstr>Decision Trees</vt:lpstr>
      <vt:lpstr>Derivatives from Decision Trees</vt:lpstr>
      <vt:lpstr>Decision Trees</vt:lpstr>
      <vt:lpstr>Derivatives from Decision Trees</vt:lpstr>
      <vt:lpstr>Decision Trees on subsets</vt:lpstr>
      <vt:lpstr>Derivatives from Decision Trees</vt:lpstr>
      <vt:lpstr>KNN Modelling</vt:lpstr>
      <vt:lpstr>Neural Networks</vt:lpstr>
      <vt:lpstr>PowerPoint Presentation</vt:lpstr>
      <vt:lpstr>Effectiveness of Model</vt:lpstr>
      <vt:lpstr>Cross-table of the Model</vt:lpstr>
      <vt:lpstr>Accuracy of the Model</vt:lpstr>
      <vt:lpstr>Sensitivity &amp; Specificity</vt:lpstr>
      <vt:lpstr>Misclassification cost adjustment </vt:lpstr>
      <vt:lpstr>Results helpful to solve Business Problems</vt:lpstr>
      <vt:lpstr>Further Improvements &amp; Additional Work</vt:lpstr>
      <vt:lpstr>Other deployment method- Predictor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rachi</cp:lastModifiedBy>
  <cp:revision>48</cp:revision>
  <dcterms:modified xsi:type="dcterms:W3CDTF">2017-05-15T05:40:12Z</dcterms:modified>
</cp:coreProperties>
</file>