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50ADAF4-4868-448A-9D87-F70A17B39618}">
  <a:tblStyle styleId="{750ADAF4-4868-448A-9D87-F70A17B39618}"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36" name="Shape 2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42" name="Shape 2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54" name="Shape 2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71" name="Shape 2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wrap="square" lIns="91425" tIns="91425" rIns="91425" bIns="91425" anchor="b" anchorCtr="0"/>
          <a:lstStyle>
            <a:lvl1pPr marL="0" marR="0" lvl="0" indent="0" algn="r" rtl="0">
              <a:spcBef>
                <a:spcPts val="0"/>
              </a:spcBef>
              <a:buClr>
                <a:schemeClr val="accent1"/>
              </a:buClr>
              <a:buSzPts val="5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280"/>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
        <p:nvSpPr>
          <p:cNvPr id="103" name="Shape 103"/>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
        <p:nvSpPr>
          <p:cNvPr id="118" name="Shape 118"/>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1920"/>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5" y="2700867"/>
            <a:ext cx="8596668" cy="1826581"/>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ts val="40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677335" y="4527448"/>
            <a:ext cx="8596668"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600"/>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52" name="Shape 5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3" name="Shape 5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7" name="Shape 57"/>
          <p:cNvSpPr txBox="1">
            <a:spLocks noGrp="1"/>
          </p:cNvSpPr>
          <p:nvPr>
            <p:ph type="body" idx="1"/>
          </p:nvPr>
        </p:nvSpPr>
        <p:spPr>
          <a:xfrm>
            <a:off x="677334" y="2160589"/>
            <a:ext cx="4184035" cy="3880772"/>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8" name="Shape 58"/>
          <p:cNvSpPr txBox="1">
            <a:spLocks noGrp="1"/>
          </p:cNvSpPr>
          <p:nvPr>
            <p:ph type="body" idx="2"/>
          </p:nvPr>
        </p:nvSpPr>
        <p:spPr>
          <a:xfrm>
            <a:off x="5089970" y="2160589"/>
            <a:ext cx="4184034"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9" name="Shape 5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1" name="Shape 6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64" name="Shape 64"/>
          <p:cNvSpPr txBox="1">
            <a:spLocks noGrp="1"/>
          </p:cNvSpPr>
          <p:nvPr>
            <p:ph type="body" idx="1"/>
          </p:nvPr>
        </p:nvSpPr>
        <p:spPr>
          <a:xfrm>
            <a:off x="675745" y="2160983"/>
            <a:ext cx="4185623"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5" name="Shape 65"/>
          <p:cNvSpPr txBox="1">
            <a:spLocks noGrp="1"/>
          </p:cNvSpPr>
          <p:nvPr>
            <p:ph type="body" idx="2"/>
          </p:nvPr>
        </p:nvSpPr>
        <p:spPr>
          <a:xfrm>
            <a:off x="675745" y="2737245"/>
            <a:ext cx="4185623"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6" name="Shape 66"/>
          <p:cNvSpPr txBox="1">
            <a:spLocks noGrp="1"/>
          </p:cNvSpPr>
          <p:nvPr>
            <p:ph type="body" idx="3"/>
          </p:nvPr>
        </p:nvSpPr>
        <p:spPr>
          <a:xfrm>
            <a:off x="5088383" y="2160983"/>
            <a:ext cx="4185618"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7" name="Shape 67"/>
          <p:cNvSpPr txBox="1">
            <a:spLocks noGrp="1"/>
          </p:cNvSpPr>
          <p:nvPr>
            <p:ph type="body" idx="4"/>
          </p:nvPr>
        </p:nvSpPr>
        <p:spPr>
          <a:xfrm>
            <a:off x="5088384" y="2737245"/>
            <a:ext cx="4185617"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8" name="Shape 6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3" name="Shape 7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ts val="20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ts val="2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lgn="ctr" rtl="0">
              <a:lnSpc>
                <a:spcPct val="115000"/>
              </a:lnSpc>
              <a:spcBef>
                <a:spcPts val="0"/>
              </a:spcBef>
              <a:buNone/>
            </a:pPr>
            <a:r>
              <a:rPr lang="en-US" sz="5000" dirty="0"/>
              <a:t>Hire Heroes USA-Marketing and Development- </a:t>
            </a:r>
          </a:p>
          <a:p>
            <a:pPr marL="0" lvl="0" indent="-69850" algn="ctr" rtl="0">
              <a:lnSpc>
                <a:spcPct val="115000"/>
              </a:lnSpc>
              <a:spcBef>
                <a:spcPts val="0"/>
              </a:spcBef>
              <a:buClr>
                <a:schemeClr val="dk1"/>
              </a:buClr>
              <a:buSzPts val="1100"/>
              <a:buFont typeface="Arial"/>
              <a:buNone/>
            </a:pPr>
            <a:r>
              <a:rPr lang="en-US" sz="2600" dirty="0"/>
              <a:t>HHUSA FACEBOOK REGISTRATION CAMPAIGN ANALYSIS</a:t>
            </a:r>
          </a:p>
          <a:p>
            <a:pPr marL="0" lvl="0" indent="0" algn="ctr">
              <a:spcBef>
                <a:spcPts val="0"/>
              </a:spcBef>
              <a:buNone/>
            </a:pPr>
            <a:endParaRPr sz="5000" dirty="0"/>
          </a:p>
        </p:txBody>
      </p:sp>
      <p:sp>
        <p:nvSpPr>
          <p:cNvPr id="144" name="Shape 144"/>
          <p:cNvSpPr txBox="1">
            <a:spLocks noGrp="1"/>
          </p:cNvSpPr>
          <p:nvPr>
            <p:ph type="body" idx="1"/>
          </p:nvPr>
        </p:nvSpPr>
        <p:spPr>
          <a:xfrm>
            <a:off x="677334" y="3231864"/>
            <a:ext cx="8596800" cy="3880800"/>
          </a:xfrm>
          <a:prstGeom prst="rect">
            <a:avLst/>
          </a:prstGeom>
        </p:spPr>
        <p:txBody>
          <a:bodyPr wrap="square" lIns="91425" tIns="91425" rIns="91425" bIns="91425" anchor="t" anchorCtr="0">
            <a:noAutofit/>
          </a:bodyPr>
          <a:lstStyle/>
          <a:p>
            <a:pPr marL="0" lvl="0" indent="0" rtl="0">
              <a:lnSpc>
                <a:spcPct val="125000"/>
              </a:lnSpc>
              <a:spcBef>
                <a:spcPts val="0"/>
              </a:spcBef>
              <a:spcAft>
                <a:spcPts val="800"/>
              </a:spcAft>
              <a:buNone/>
            </a:pPr>
            <a:r>
              <a:rPr lang="en-US" sz="3600"/>
              <a:t>Team :</a:t>
            </a:r>
          </a:p>
          <a:p>
            <a:pPr marL="457200" lvl="0" indent="-393700" rtl="0">
              <a:lnSpc>
                <a:spcPct val="125000"/>
              </a:lnSpc>
              <a:spcBef>
                <a:spcPts val="0"/>
              </a:spcBef>
              <a:spcAft>
                <a:spcPts val="0"/>
              </a:spcAft>
              <a:buSzPts val="2600"/>
              <a:buChar char="▶"/>
            </a:pPr>
            <a:r>
              <a:rPr lang="en-US" sz="2600"/>
              <a:t>Rachit Choksi</a:t>
            </a:r>
          </a:p>
          <a:p>
            <a:pPr marL="457200" lvl="0" indent="-393700" rtl="0">
              <a:lnSpc>
                <a:spcPct val="125000"/>
              </a:lnSpc>
              <a:spcBef>
                <a:spcPts val="0"/>
              </a:spcBef>
              <a:spcAft>
                <a:spcPts val="0"/>
              </a:spcAft>
              <a:buSzPts val="2600"/>
              <a:buChar char="▶"/>
            </a:pPr>
            <a:r>
              <a:rPr lang="en-US" sz="2600"/>
              <a:t>Shravya Maroli</a:t>
            </a:r>
          </a:p>
          <a:p>
            <a:pPr marL="457200" lvl="0" indent="-393700" rtl="0">
              <a:lnSpc>
                <a:spcPct val="125000"/>
              </a:lnSpc>
              <a:spcBef>
                <a:spcPts val="0"/>
              </a:spcBef>
              <a:spcAft>
                <a:spcPts val="0"/>
              </a:spcAft>
              <a:buSzPts val="2600"/>
              <a:buChar char="▶"/>
            </a:pPr>
            <a:r>
              <a:rPr lang="en-US" sz="2600"/>
              <a:t>Ankita Sharma</a:t>
            </a:r>
          </a:p>
          <a:p>
            <a:pPr marL="457200" lvl="0" indent="-393700" rtl="0">
              <a:lnSpc>
                <a:spcPct val="125000"/>
              </a:lnSpc>
              <a:spcBef>
                <a:spcPts val="0"/>
              </a:spcBef>
              <a:spcAft>
                <a:spcPts val="0"/>
              </a:spcAft>
              <a:buSzPts val="2600"/>
              <a:buChar char="▶"/>
            </a:pPr>
            <a:r>
              <a:rPr lang="en-US" sz="2600"/>
              <a:t>Ali Algarmi</a:t>
            </a:r>
          </a:p>
          <a:p>
            <a:pPr marL="457200" lvl="0" indent="-393700" rtl="0">
              <a:lnSpc>
                <a:spcPct val="125000"/>
              </a:lnSpc>
              <a:spcBef>
                <a:spcPts val="0"/>
              </a:spcBef>
              <a:spcAft>
                <a:spcPts val="800"/>
              </a:spcAft>
              <a:buSzPts val="2600"/>
              <a:buChar char="▶"/>
            </a:pPr>
            <a:r>
              <a:rPr lang="en-US" sz="2600"/>
              <a:t>Josh Peters</a:t>
            </a:r>
          </a:p>
          <a:p>
            <a:pPr marL="25400" lvl="0" indent="0" rtl="0">
              <a:lnSpc>
                <a:spcPct val="125000"/>
              </a:lnSpc>
              <a:spcBef>
                <a:spcPts val="0"/>
              </a:spcBef>
              <a:spcAft>
                <a:spcPts val="800"/>
              </a:spcAft>
              <a:buNone/>
            </a:pP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77325" y="559825"/>
            <a:ext cx="8596800" cy="5895900"/>
          </a:xfrm>
          <a:prstGeom prst="rect">
            <a:avLst/>
          </a:prstGeom>
        </p:spPr>
        <p:txBody>
          <a:bodyPr wrap="square" lIns="91425" tIns="91425" rIns="91425" bIns="91425" anchor="t" anchorCtr="0">
            <a:noAutofit/>
          </a:bodyPr>
          <a:lstStyle/>
          <a:p>
            <a:pPr marL="0" lvl="0" indent="0" algn="just" rtl="0">
              <a:lnSpc>
                <a:spcPct val="112000"/>
              </a:lnSpc>
              <a:spcBef>
                <a:spcPts val="0"/>
              </a:spcBef>
              <a:buNone/>
            </a:pPr>
            <a:r>
              <a:rPr lang="en-US" sz="2300">
                <a:solidFill>
                  <a:srgbClr val="191B0E"/>
                </a:solidFill>
                <a:latin typeface="Arial"/>
                <a:ea typeface="Arial"/>
                <a:cs typeface="Arial"/>
                <a:sym typeface="Arial"/>
              </a:rPr>
              <a:t>In order to understand cause-effect benefit, tried experimentation for factor and factor – levels</a:t>
            </a:r>
          </a:p>
          <a:p>
            <a:pPr marL="0" lvl="0" indent="0" algn="just" rtl="0">
              <a:lnSpc>
                <a:spcPct val="112000"/>
              </a:lnSpc>
              <a:spcBef>
                <a:spcPts val="0"/>
              </a:spcBef>
              <a:buNone/>
            </a:pPr>
            <a:r>
              <a:rPr lang="en-US" sz="2300">
                <a:solidFill>
                  <a:schemeClr val="dk1"/>
                </a:solidFill>
                <a:latin typeface="Arial"/>
                <a:ea typeface="Arial"/>
                <a:cs typeface="Arial"/>
                <a:sym typeface="Arial"/>
              </a:rPr>
              <a:t>•</a:t>
            </a:r>
            <a:r>
              <a:rPr lang="en-US" sz="2300">
                <a:solidFill>
                  <a:srgbClr val="191B0E"/>
                </a:solidFill>
                <a:latin typeface="Arial"/>
                <a:ea typeface="Arial"/>
                <a:cs typeface="Arial"/>
                <a:sym typeface="Arial"/>
              </a:rPr>
              <a:t>The average of organic reach is 2500 compared for all</a:t>
            </a:r>
          </a:p>
          <a:p>
            <a:pPr marL="0" lvl="0" indent="0" algn="just" rtl="0">
              <a:lnSpc>
                <a:spcPct val="112000"/>
              </a:lnSpc>
              <a:spcBef>
                <a:spcPts val="0"/>
              </a:spcBef>
              <a:buNone/>
            </a:pPr>
            <a:r>
              <a:rPr lang="en-US" sz="2300">
                <a:solidFill>
                  <a:srgbClr val="191B0E"/>
                </a:solidFill>
                <a:latin typeface="Arial"/>
                <a:ea typeface="Arial"/>
                <a:cs typeface="Arial"/>
                <a:sym typeface="Arial"/>
              </a:rPr>
              <a:t> days in 2014 and 2015. The organic reach is considered</a:t>
            </a:r>
          </a:p>
          <a:p>
            <a:pPr marL="0" lvl="0" indent="0" algn="just" rtl="0">
              <a:lnSpc>
                <a:spcPct val="112000"/>
              </a:lnSpc>
              <a:spcBef>
                <a:spcPts val="0"/>
              </a:spcBef>
              <a:buNone/>
            </a:pPr>
            <a:r>
              <a:rPr lang="en-US" sz="2300">
                <a:solidFill>
                  <a:srgbClr val="191B0E"/>
                </a:solidFill>
                <a:latin typeface="Arial"/>
                <a:ea typeface="Arial"/>
                <a:cs typeface="Arial"/>
                <a:sym typeface="Arial"/>
              </a:rPr>
              <a:t>low for a year if the average of organic reach for the year is</a:t>
            </a:r>
          </a:p>
          <a:p>
            <a:pPr marL="0" lvl="0" indent="0" algn="just" rtl="0">
              <a:lnSpc>
                <a:spcPct val="112000"/>
              </a:lnSpc>
              <a:spcBef>
                <a:spcPts val="0"/>
              </a:spcBef>
              <a:buNone/>
            </a:pPr>
            <a:r>
              <a:rPr lang="en-US" sz="2300">
                <a:solidFill>
                  <a:srgbClr val="191B0E"/>
                </a:solidFill>
                <a:latin typeface="Arial"/>
                <a:ea typeface="Arial"/>
                <a:cs typeface="Arial"/>
                <a:sym typeface="Arial"/>
              </a:rPr>
              <a:t>less than 2500 and as high If it more.</a:t>
            </a:r>
          </a:p>
          <a:p>
            <a:pPr marL="0" lvl="0" indent="0" algn="just" rtl="0">
              <a:lnSpc>
                <a:spcPct val="112000"/>
              </a:lnSpc>
              <a:spcBef>
                <a:spcPts val="0"/>
              </a:spcBef>
              <a:buNone/>
            </a:pPr>
            <a:r>
              <a:rPr lang="en-US" sz="2300">
                <a:solidFill>
                  <a:schemeClr val="dk1"/>
                </a:solidFill>
                <a:latin typeface="Arial"/>
                <a:ea typeface="Arial"/>
                <a:cs typeface="Arial"/>
                <a:sym typeface="Arial"/>
              </a:rPr>
              <a:t>•</a:t>
            </a:r>
            <a:r>
              <a:rPr lang="en-US" sz="2300">
                <a:solidFill>
                  <a:srgbClr val="191B0E"/>
                </a:solidFill>
                <a:latin typeface="Arial"/>
                <a:ea typeface="Arial"/>
                <a:cs typeface="Arial"/>
                <a:sym typeface="Arial"/>
              </a:rPr>
              <a:t>The average of frequency of account created for all days</a:t>
            </a:r>
          </a:p>
          <a:p>
            <a:pPr marL="0" lvl="0" indent="0" algn="just" rtl="0">
              <a:lnSpc>
                <a:spcPct val="112000"/>
              </a:lnSpc>
              <a:spcBef>
                <a:spcPts val="0"/>
              </a:spcBef>
              <a:buNone/>
            </a:pPr>
            <a:r>
              <a:rPr lang="en-US" sz="2300">
                <a:solidFill>
                  <a:srgbClr val="191B0E"/>
                </a:solidFill>
                <a:latin typeface="Arial"/>
                <a:ea typeface="Arial"/>
                <a:cs typeface="Arial"/>
                <a:sym typeface="Arial"/>
              </a:rPr>
              <a:t> in 2014 and 2015 is 9. The accounts created for the year</a:t>
            </a:r>
          </a:p>
          <a:p>
            <a:pPr marL="0" lvl="0" indent="0" algn="just" rtl="0">
              <a:lnSpc>
                <a:spcPct val="112000"/>
              </a:lnSpc>
              <a:spcBef>
                <a:spcPts val="0"/>
              </a:spcBef>
              <a:buNone/>
            </a:pPr>
            <a:r>
              <a:rPr lang="en-US" sz="2300">
                <a:solidFill>
                  <a:srgbClr val="191B0E"/>
                </a:solidFill>
                <a:latin typeface="Arial"/>
                <a:ea typeface="Arial"/>
                <a:cs typeface="Arial"/>
                <a:sym typeface="Arial"/>
              </a:rPr>
              <a:t>is low if it is less than this 9 and high if it is more than 9.</a:t>
            </a: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p:txBody>
      </p:sp>
      <p:pic>
        <p:nvPicPr>
          <p:cNvPr id="206" name="Shape 206"/>
          <p:cNvPicPr preferRelativeResize="0"/>
          <p:nvPr/>
        </p:nvPicPr>
        <p:blipFill>
          <a:blip r:embed="rId3">
            <a:alphaModFix/>
          </a:blip>
          <a:stretch>
            <a:fillRect/>
          </a:stretch>
        </p:blipFill>
        <p:spPr>
          <a:xfrm>
            <a:off x="2598100" y="4302288"/>
            <a:ext cx="3771900" cy="185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77325" y="559825"/>
            <a:ext cx="8596800" cy="5895900"/>
          </a:xfrm>
          <a:prstGeom prst="rect">
            <a:avLst/>
          </a:prstGeom>
        </p:spPr>
        <p:txBody>
          <a:bodyPr wrap="square" lIns="91425" tIns="91425" rIns="91425" bIns="91425" anchor="t" anchorCtr="0">
            <a:noAutofit/>
          </a:bodyPr>
          <a:lstStyle/>
          <a:p>
            <a:pPr marL="0" lvl="0" indent="0" algn="just" rtl="0">
              <a:lnSpc>
                <a:spcPct val="112000"/>
              </a:lnSpc>
              <a:spcBef>
                <a:spcPts val="0"/>
              </a:spcBef>
              <a:buNone/>
            </a:pPr>
            <a:r>
              <a:rPr lang="en-US" sz="2300">
                <a:solidFill>
                  <a:srgbClr val="191B0E"/>
                </a:solidFill>
                <a:latin typeface="Arial"/>
                <a:ea typeface="Arial"/>
                <a:cs typeface="Arial"/>
                <a:sym typeface="Arial"/>
              </a:rPr>
              <a:t>The graph shows that for both the years 2014 and 2015, the frequency of response rate = 1 is increases, when Organic reach decreases. But the Type 3 analysis effect doesn’t show it is significant. One of the recommendations based on this is that, there are around 300 data fields in fb page data like organic view which can be used to carry out analysis in this way.</a:t>
            </a: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p:txBody>
      </p:sp>
      <p:pic>
        <p:nvPicPr>
          <p:cNvPr id="212" name="Shape 212"/>
          <p:cNvPicPr preferRelativeResize="0"/>
          <p:nvPr/>
        </p:nvPicPr>
        <p:blipFill>
          <a:blip r:embed="rId3">
            <a:alphaModFix/>
          </a:blip>
          <a:stretch>
            <a:fillRect/>
          </a:stretch>
        </p:blipFill>
        <p:spPr>
          <a:xfrm>
            <a:off x="677325" y="3292253"/>
            <a:ext cx="4019550" cy="2586025"/>
          </a:xfrm>
          <a:prstGeom prst="rect">
            <a:avLst/>
          </a:prstGeom>
          <a:noFill/>
          <a:ln>
            <a:noFill/>
          </a:ln>
        </p:spPr>
      </p:pic>
      <p:pic>
        <p:nvPicPr>
          <p:cNvPr id="213" name="Shape 213"/>
          <p:cNvPicPr preferRelativeResize="0"/>
          <p:nvPr/>
        </p:nvPicPr>
        <p:blipFill>
          <a:blip r:embed="rId4">
            <a:alphaModFix/>
          </a:blip>
          <a:stretch>
            <a:fillRect/>
          </a:stretch>
        </p:blipFill>
        <p:spPr>
          <a:xfrm>
            <a:off x="4696875" y="3394000"/>
            <a:ext cx="4181475" cy="248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77325" y="559825"/>
            <a:ext cx="8596800" cy="5895900"/>
          </a:xfrm>
          <a:prstGeom prst="rect">
            <a:avLst/>
          </a:prstGeom>
        </p:spPr>
        <p:txBody>
          <a:bodyPr wrap="square" lIns="91425" tIns="91425" rIns="91425" bIns="91425" anchor="t" anchorCtr="0">
            <a:noAutofit/>
          </a:bodyPr>
          <a:lstStyle/>
          <a:p>
            <a:pPr marL="0" lvl="0" indent="0" algn="just" rtl="0">
              <a:lnSpc>
                <a:spcPct val="112000"/>
              </a:lnSpc>
              <a:spcBef>
                <a:spcPts val="0"/>
              </a:spcBef>
              <a:buNone/>
            </a:pPr>
            <a:r>
              <a:rPr lang="en-US" sz="2300" b="1" u="sng">
                <a:solidFill>
                  <a:srgbClr val="191B0E"/>
                </a:solidFill>
                <a:latin typeface="Arial"/>
                <a:ea typeface="Arial"/>
                <a:cs typeface="Arial"/>
                <a:sym typeface="Arial"/>
              </a:rPr>
              <a:t>Interesting observation : </a:t>
            </a:r>
            <a:r>
              <a:rPr lang="en-US" sz="2300">
                <a:solidFill>
                  <a:srgbClr val="191B0E"/>
                </a:solidFill>
                <a:latin typeface="Arial"/>
                <a:ea typeface="Arial"/>
                <a:cs typeface="Arial"/>
                <a:sym typeface="Arial"/>
              </a:rPr>
              <a:t>As seen above, as the daily new likes increases, the frequency of accounts created is increased in most cases. However, November (2014 and 2015) have more likes as well as accounts created. Recommendation is that this month can be analyzed to know more about this underlying effect.</a:t>
            </a:r>
          </a:p>
          <a:p>
            <a:pPr marL="0" lvl="0" indent="0" algn="just" rtl="0">
              <a:lnSpc>
                <a:spcPct val="112000"/>
              </a:lnSpc>
              <a:spcBef>
                <a:spcPts val="0"/>
              </a:spcBef>
              <a:buNone/>
            </a:pPr>
            <a:endParaRPr sz="12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p:txBody>
      </p:sp>
      <p:pic>
        <p:nvPicPr>
          <p:cNvPr id="219" name="Shape 219"/>
          <p:cNvPicPr preferRelativeResize="0"/>
          <p:nvPr/>
        </p:nvPicPr>
        <p:blipFill>
          <a:blip r:embed="rId3">
            <a:alphaModFix/>
          </a:blip>
          <a:stretch>
            <a:fillRect/>
          </a:stretch>
        </p:blipFill>
        <p:spPr>
          <a:xfrm>
            <a:off x="794250" y="3570788"/>
            <a:ext cx="8362950" cy="199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77323" y="609600"/>
            <a:ext cx="10693500" cy="13209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A measurable effect on fundraising over the years from the brand awareness created by social media</a:t>
            </a:r>
          </a:p>
          <a:p>
            <a:pPr marL="0" lvl="0" indent="0">
              <a:spcBef>
                <a:spcPts val="0"/>
              </a:spcBef>
              <a:buNone/>
            </a:pPr>
            <a:endParaRPr b="1"/>
          </a:p>
        </p:txBody>
      </p:sp>
      <p:sp>
        <p:nvSpPr>
          <p:cNvPr id="225" name="Shape 225"/>
          <p:cNvSpPr txBox="1">
            <a:spLocks noGrp="1"/>
          </p:cNvSpPr>
          <p:nvPr>
            <p:ph type="body" idx="1"/>
          </p:nvPr>
        </p:nvSpPr>
        <p:spPr>
          <a:xfrm>
            <a:off x="677334" y="2160589"/>
            <a:ext cx="4184100" cy="3880800"/>
          </a:xfrm>
          <a:prstGeom prst="rect">
            <a:avLst/>
          </a:prstGeom>
        </p:spPr>
        <p:txBody>
          <a:bodyPr wrap="square" lIns="91425" tIns="91425" rIns="91425" bIns="91425" anchor="t" anchorCtr="0">
            <a:noAutofit/>
          </a:bodyPr>
          <a:lstStyle/>
          <a:p>
            <a:pPr marL="342900" lvl="0" indent="-251459">
              <a:spcBef>
                <a:spcPts val="0"/>
              </a:spcBef>
              <a:buNone/>
            </a:pPr>
            <a:endParaRPr/>
          </a:p>
        </p:txBody>
      </p:sp>
      <p:sp>
        <p:nvSpPr>
          <p:cNvPr id="226" name="Shape 226"/>
          <p:cNvSpPr txBox="1">
            <a:spLocks noGrp="1"/>
          </p:cNvSpPr>
          <p:nvPr>
            <p:ph type="body" idx="2"/>
          </p:nvPr>
        </p:nvSpPr>
        <p:spPr>
          <a:xfrm>
            <a:off x="5453775" y="1932000"/>
            <a:ext cx="5465400" cy="4674600"/>
          </a:xfrm>
          <a:prstGeom prst="rect">
            <a:avLst/>
          </a:prstGeom>
        </p:spPr>
        <p:txBody>
          <a:bodyPr wrap="square" lIns="91425" tIns="91425" rIns="91425" bIns="91425" anchor="t" anchorCtr="0">
            <a:noAutofit/>
          </a:bodyPr>
          <a:lstStyle/>
          <a:p>
            <a:pPr marL="457200" lvl="0" indent="-381000" rtl="0">
              <a:spcBef>
                <a:spcPts val="0"/>
              </a:spcBef>
              <a:spcAft>
                <a:spcPts val="0"/>
              </a:spcAft>
              <a:buClr>
                <a:srgbClr val="000000"/>
              </a:buClr>
              <a:buSzPts val="2400"/>
              <a:buChar char="●"/>
            </a:pPr>
            <a:r>
              <a:rPr lang="en-US" sz="2400">
                <a:solidFill>
                  <a:schemeClr val="dk1"/>
                </a:solidFill>
                <a:latin typeface="Calibri"/>
                <a:ea typeface="Calibri"/>
                <a:cs typeface="Calibri"/>
                <a:sym typeface="Calibri"/>
              </a:rPr>
              <a:t>shows  relationship between the total donation received on yearly basis.</a:t>
            </a:r>
          </a:p>
          <a:p>
            <a:pPr marL="457200" lvl="0" indent="-381000" algn="just" rtl="0">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Donation amount is gradually increasing from 2007 to 2010. But from 2011, there is a drastic increase in donation amount and from there it is also increasing gradually for every year.  </a:t>
            </a:r>
          </a:p>
          <a:p>
            <a:pPr marL="457200" lvl="0" indent="-381000" algn="just" rtl="0">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caused a drastic increase?</a:t>
            </a:r>
          </a:p>
          <a:p>
            <a:pPr marL="457200" lvl="0" indent="-381000" algn="just" rtl="0">
              <a:lnSpc>
                <a:spcPct val="115000"/>
              </a:lnSpc>
              <a:spcBef>
                <a:spcPts val="0"/>
              </a:spcBef>
              <a:buClr>
                <a:schemeClr val="dk1"/>
              </a:buClr>
              <a:buSzPts val="2400"/>
              <a:buFont typeface="Calibri"/>
              <a:buChar char="-"/>
            </a:pPr>
            <a:r>
              <a:rPr lang="en-US" sz="2400">
                <a:solidFill>
                  <a:schemeClr val="dk1"/>
                </a:solidFill>
                <a:latin typeface="Calibri"/>
                <a:ea typeface="Calibri"/>
                <a:cs typeface="Calibri"/>
                <a:sym typeface="Calibri"/>
              </a:rPr>
              <a:t>Online presence, communication &amp; postings increased.</a:t>
            </a:r>
          </a:p>
          <a:p>
            <a:pPr marL="0" lvl="0" indent="0" algn="just" rtl="0">
              <a:lnSpc>
                <a:spcPct val="115000"/>
              </a:lnSpc>
              <a:spcBef>
                <a:spcPts val="0"/>
              </a:spcBef>
              <a:buNone/>
            </a:pPr>
            <a:endParaRPr sz="2400">
              <a:solidFill>
                <a:schemeClr val="dk1"/>
              </a:solidFill>
              <a:latin typeface="Calibri"/>
              <a:ea typeface="Calibri"/>
              <a:cs typeface="Calibri"/>
              <a:sym typeface="Calibri"/>
            </a:endParaRPr>
          </a:p>
        </p:txBody>
      </p:sp>
      <p:pic>
        <p:nvPicPr>
          <p:cNvPr id="227" name="Shape 227"/>
          <p:cNvPicPr preferRelativeResize="0"/>
          <p:nvPr/>
        </p:nvPicPr>
        <p:blipFill>
          <a:blip r:embed="rId3">
            <a:alphaModFix/>
          </a:blip>
          <a:stretch>
            <a:fillRect/>
          </a:stretch>
        </p:blipFill>
        <p:spPr>
          <a:xfrm>
            <a:off x="0" y="1884275"/>
            <a:ext cx="5465400" cy="467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2"/>
          </p:nvPr>
        </p:nvSpPr>
        <p:spPr>
          <a:xfrm>
            <a:off x="5633601" y="1575175"/>
            <a:ext cx="5110200" cy="3880800"/>
          </a:xfrm>
          <a:prstGeom prst="rect">
            <a:avLst/>
          </a:prstGeom>
        </p:spPr>
        <p:txBody>
          <a:bodyPr wrap="square" lIns="91425" tIns="91425" rIns="91425" bIns="91425" anchor="t" anchorCtr="0">
            <a:noAutofit/>
          </a:bodyPr>
          <a:lstStyle/>
          <a:p>
            <a:pPr marL="457200" lvl="0" indent="-381000" algn="just" rtl="0">
              <a:lnSpc>
                <a:spcPct val="115000"/>
              </a:lnSpc>
              <a:spcBef>
                <a:spcPts val="0"/>
              </a:spcBef>
              <a:spcAft>
                <a:spcPts val="0"/>
              </a:spcAft>
              <a:buClr>
                <a:srgbClr val="000000"/>
              </a:buClr>
              <a:buSzPts val="2400"/>
              <a:buChar char="●"/>
            </a:pPr>
            <a:r>
              <a:rPr lang="en-US" sz="2400"/>
              <a:t>The pie chart displays various type of donation received and the amount.</a:t>
            </a:r>
          </a:p>
          <a:p>
            <a:pPr marL="457200" lvl="0" indent="-381000" algn="just" rtl="0">
              <a:lnSpc>
                <a:spcPct val="115000"/>
              </a:lnSpc>
              <a:spcBef>
                <a:spcPts val="0"/>
              </a:spcBef>
              <a:buClr>
                <a:srgbClr val="000000"/>
              </a:buClr>
              <a:buSzPts val="2400"/>
              <a:buChar char="●"/>
            </a:pPr>
            <a:r>
              <a:rPr lang="en-US" sz="2400"/>
              <a:t>We can analyze that “100 Holes for our Heroes Event Income” has received maximum donation of $134058 and “Salute to veterans Golf Classic Income” has received donation of $86,940.</a:t>
            </a:r>
          </a:p>
        </p:txBody>
      </p:sp>
      <p:pic>
        <p:nvPicPr>
          <p:cNvPr id="233" name="Shape 233"/>
          <p:cNvPicPr preferRelativeResize="0"/>
          <p:nvPr/>
        </p:nvPicPr>
        <p:blipFill>
          <a:blip r:embed="rId3">
            <a:alphaModFix/>
          </a:blip>
          <a:stretch>
            <a:fillRect/>
          </a:stretch>
        </p:blipFill>
        <p:spPr>
          <a:xfrm>
            <a:off x="231775" y="1438525"/>
            <a:ext cx="5284724" cy="434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Predictive model and test statistics</a:t>
            </a:r>
          </a:p>
        </p:txBody>
      </p:sp>
      <p:sp>
        <p:nvSpPr>
          <p:cNvPr id="239" name="Shape 239"/>
          <p:cNvSpPr txBox="1">
            <a:spLocks noGrp="1"/>
          </p:cNvSpPr>
          <p:nvPr>
            <p:ph type="body" idx="1"/>
          </p:nvPr>
        </p:nvSpPr>
        <p:spPr>
          <a:xfrm>
            <a:off x="677334" y="2160589"/>
            <a:ext cx="8596668" cy="3880773"/>
          </a:xfrm>
          <a:prstGeom prst="rect">
            <a:avLst/>
          </a:prstGeom>
          <a:blipFill rotWithShape="1">
            <a:blip r:embed="rId3">
              <a:alphaModFix/>
            </a:blip>
            <a:stretch>
              <a:fillRect l="-141" t="-626"/>
            </a:stretch>
          </a:blip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latin typeface="Trebuchet MS"/>
                <a:ea typeface="Trebuchet MS"/>
                <a:cs typeface="Trebuchet MS"/>
                <a:sym typeface="Trebuchet M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a:stretch/>
        </p:blipFill>
        <p:spPr>
          <a:xfrm>
            <a:off x="407670" y="320675"/>
            <a:ext cx="3954780" cy="3108325"/>
          </a:xfrm>
          <a:prstGeom prst="rect">
            <a:avLst/>
          </a:prstGeom>
          <a:noFill/>
          <a:ln>
            <a:noFill/>
          </a:ln>
        </p:spPr>
      </p:pic>
      <p:pic>
        <p:nvPicPr>
          <p:cNvPr id="245" name="Shape 245"/>
          <p:cNvPicPr preferRelativeResize="0"/>
          <p:nvPr/>
        </p:nvPicPr>
        <p:blipFill rotWithShape="1">
          <a:blip r:embed="rId4">
            <a:alphaModFix/>
          </a:blip>
          <a:srcRect/>
          <a:stretch/>
        </p:blipFill>
        <p:spPr>
          <a:xfrm>
            <a:off x="4743975" y="320675"/>
            <a:ext cx="3954780" cy="3128010"/>
          </a:xfrm>
          <a:prstGeom prst="rect">
            <a:avLst/>
          </a:prstGeom>
          <a:noFill/>
          <a:ln>
            <a:noFill/>
          </a:ln>
        </p:spPr>
      </p:pic>
      <p:graphicFrame>
        <p:nvGraphicFramePr>
          <p:cNvPr id="246" name="Shape 246"/>
          <p:cNvGraphicFramePr/>
          <p:nvPr/>
        </p:nvGraphicFramePr>
        <p:xfrm>
          <a:off x="655654" y="4280999"/>
          <a:ext cx="3000000" cy="3000000"/>
        </p:xfrm>
        <a:graphic>
          <a:graphicData uri="http://schemas.openxmlformats.org/drawingml/2006/table">
            <a:tbl>
              <a:tblPr firstRow="1" firstCol="1" bandRow="1">
                <a:noFill/>
                <a:tableStyleId>{750ADAF4-4868-448A-9D87-F70A17B39618}</a:tableStyleId>
              </a:tblPr>
              <a:tblGrid>
                <a:gridCol w="83725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58850">
                  <a:extLst>
                    <a:ext uri="{9D8B030D-6E8A-4147-A177-3AD203B41FA5}">
                      <a16:colId xmlns:a16="http://schemas.microsoft.com/office/drawing/2014/main" val="20002"/>
                    </a:ext>
                  </a:extLst>
                </a:gridCol>
                <a:gridCol w="618500">
                  <a:extLst>
                    <a:ext uri="{9D8B030D-6E8A-4147-A177-3AD203B41FA5}">
                      <a16:colId xmlns:a16="http://schemas.microsoft.com/office/drawing/2014/main" val="20003"/>
                    </a:ext>
                  </a:extLst>
                </a:gridCol>
              </a:tblGrid>
              <a:tr h="139700">
                <a:tc>
                  <a:txBody>
                    <a:bodyPr/>
                    <a:lstStyle/>
                    <a:p>
                      <a:pPr marL="0" marR="0" lvl="0" indent="0" algn="l" rtl="0">
                        <a:lnSpc>
                          <a:spcPct val="107000"/>
                        </a:lnSpc>
                        <a:spcBef>
                          <a:spcPts val="0"/>
                        </a:spcBef>
                        <a:spcAft>
                          <a:spcPts val="0"/>
                        </a:spcAft>
                        <a:buNone/>
                      </a:pPr>
                      <a:r>
                        <a:rPr lang="en-US" sz="1100" u="none" strike="noStrike" cap="none"/>
                        <a:t>Parameter</a:t>
                      </a: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t>Estimate</a:t>
                      </a: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t>Approx Std Err</a:t>
                      </a: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t>t Value</a:t>
                      </a:r>
                    </a:p>
                  </a:txBody>
                  <a:tcPr marL="68575" marR="68575" marT="0" marB="0"/>
                </a:tc>
                <a:extLst>
                  <a:ext uri="{0D108BD9-81ED-4DB2-BD59-A6C34878D82A}">
                    <a16:rowId xmlns:a16="http://schemas.microsoft.com/office/drawing/2014/main" val="10000"/>
                  </a:ext>
                </a:extLst>
              </a:tr>
              <a:tr h="139700">
                <a:tc>
                  <a:txBody>
                    <a:bodyPr/>
                    <a:lstStyle/>
                    <a:p>
                      <a:pPr marL="0" marR="0" lvl="0" indent="0" algn="l" rtl="0">
                        <a:lnSpc>
                          <a:spcPct val="107000"/>
                        </a:lnSpc>
                        <a:spcBef>
                          <a:spcPts val="0"/>
                        </a:spcBef>
                        <a:spcAft>
                          <a:spcPts val="0"/>
                        </a:spcAft>
                        <a:buNone/>
                      </a:pPr>
                      <a:r>
                        <a:rPr lang="en-US" sz="1100" u="none" strike="noStrike" cap="none"/>
                        <a:t>Var0003</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88.08773**</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42.3288</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2.08</a:t>
                      </a:r>
                    </a:p>
                  </a:txBody>
                  <a:tcPr marL="68575" marR="68575" marT="0" marB="0"/>
                </a:tc>
                <a:extLst>
                  <a:ext uri="{0D108BD9-81ED-4DB2-BD59-A6C34878D82A}">
                    <a16:rowId xmlns:a16="http://schemas.microsoft.com/office/drawing/2014/main" val="10001"/>
                  </a:ext>
                </a:extLst>
              </a:tr>
              <a:tr h="139700">
                <a:tc>
                  <a:txBody>
                    <a:bodyPr/>
                    <a:lstStyle/>
                    <a:p>
                      <a:pPr marL="0" marR="0" lvl="0" indent="0" algn="l" rtl="0">
                        <a:lnSpc>
                          <a:spcPct val="107000"/>
                        </a:lnSpc>
                        <a:spcBef>
                          <a:spcPts val="0"/>
                        </a:spcBef>
                        <a:spcAft>
                          <a:spcPts val="0"/>
                        </a:spcAft>
                        <a:buNone/>
                      </a:pPr>
                      <a:r>
                        <a:rPr lang="en-US" sz="1100" u="none" strike="noStrike" cap="none"/>
                        <a:t>Var0011</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-0.07753</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0.0501</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-1.55</a:t>
                      </a:r>
                    </a:p>
                  </a:txBody>
                  <a:tcPr marL="68575" marR="68575" marT="0" marB="0"/>
                </a:tc>
                <a:extLst>
                  <a:ext uri="{0D108BD9-81ED-4DB2-BD59-A6C34878D82A}">
                    <a16:rowId xmlns:a16="http://schemas.microsoft.com/office/drawing/2014/main" val="10002"/>
                  </a:ext>
                </a:extLst>
              </a:tr>
              <a:tr h="139700">
                <a:tc>
                  <a:txBody>
                    <a:bodyPr/>
                    <a:lstStyle/>
                    <a:p>
                      <a:pPr marL="0" marR="0" lvl="0" indent="0" algn="l" rtl="0">
                        <a:lnSpc>
                          <a:spcPct val="107000"/>
                        </a:lnSpc>
                        <a:spcBef>
                          <a:spcPts val="0"/>
                        </a:spcBef>
                        <a:spcAft>
                          <a:spcPts val="0"/>
                        </a:spcAft>
                        <a:buNone/>
                      </a:pPr>
                      <a:r>
                        <a:rPr lang="en-US" sz="1100" u="none" strike="noStrike" cap="none"/>
                        <a:t>Var0026</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-54.6474</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42.9953</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-1.27</a:t>
                      </a:r>
                    </a:p>
                  </a:txBody>
                  <a:tcPr marL="68575" marR="68575" marT="0" marB="0"/>
                </a:tc>
                <a:extLst>
                  <a:ext uri="{0D108BD9-81ED-4DB2-BD59-A6C34878D82A}">
                    <a16:rowId xmlns:a16="http://schemas.microsoft.com/office/drawing/2014/main" val="10003"/>
                  </a:ext>
                </a:extLst>
              </a:tr>
              <a:tr h="139700">
                <a:tc>
                  <a:txBody>
                    <a:bodyPr/>
                    <a:lstStyle/>
                    <a:p>
                      <a:pPr marL="0" marR="0" lvl="0" indent="0" algn="l" rtl="0">
                        <a:lnSpc>
                          <a:spcPct val="107000"/>
                        </a:lnSpc>
                        <a:spcBef>
                          <a:spcPts val="0"/>
                        </a:spcBef>
                        <a:spcAft>
                          <a:spcPts val="0"/>
                        </a:spcAft>
                        <a:buNone/>
                      </a:pPr>
                      <a:r>
                        <a:rPr lang="en-US" sz="1100" u="none" strike="noStrike" cap="none"/>
                        <a:t>Var0045</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-0.15597</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0.1355</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-1.15</a:t>
                      </a:r>
                    </a:p>
                  </a:txBody>
                  <a:tcPr marL="68575" marR="68575" marT="0" marB="0"/>
                </a:tc>
                <a:extLst>
                  <a:ext uri="{0D108BD9-81ED-4DB2-BD59-A6C34878D82A}">
                    <a16:rowId xmlns:a16="http://schemas.microsoft.com/office/drawing/2014/main" val="10004"/>
                  </a:ext>
                </a:extLst>
              </a:tr>
              <a:tr h="139700">
                <a:tc>
                  <a:txBody>
                    <a:bodyPr/>
                    <a:lstStyle/>
                    <a:p>
                      <a:pPr marL="0" marR="0" lvl="0" indent="0" algn="l" rtl="0">
                        <a:lnSpc>
                          <a:spcPct val="107000"/>
                        </a:lnSpc>
                        <a:spcBef>
                          <a:spcPts val="0"/>
                        </a:spcBef>
                        <a:spcAft>
                          <a:spcPts val="0"/>
                        </a:spcAft>
                        <a:buNone/>
                      </a:pPr>
                      <a:r>
                        <a:rPr lang="en-US" sz="1100" u="none" strike="noStrike" cap="none"/>
                        <a:t>Var0048</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2.816962</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3.3376</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0.84</a:t>
                      </a:r>
                    </a:p>
                  </a:txBody>
                  <a:tcPr marL="68575" marR="68575" marT="0" marB="0"/>
                </a:tc>
                <a:extLst>
                  <a:ext uri="{0D108BD9-81ED-4DB2-BD59-A6C34878D82A}">
                    <a16:rowId xmlns:a16="http://schemas.microsoft.com/office/drawing/2014/main" val="10005"/>
                  </a:ext>
                </a:extLst>
              </a:tr>
              <a:tr h="139700">
                <a:tc>
                  <a:txBody>
                    <a:bodyPr/>
                    <a:lstStyle/>
                    <a:p>
                      <a:pPr marL="0" marR="0" lvl="0" indent="0" algn="l" rtl="0">
                        <a:lnSpc>
                          <a:spcPct val="107000"/>
                        </a:lnSpc>
                        <a:spcBef>
                          <a:spcPts val="0"/>
                        </a:spcBef>
                        <a:spcAft>
                          <a:spcPts val="0"/>
                        </a:spcAft>
                        <a:buNone/>
                      </a:pPr>
                      <a:r>
                        <a:rPr lang="en-US" sz="1100" u="none" strike="noStrike" cap="none"/>
                        <a:t>Var0072</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-0.0663</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0.1306</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-0.51</a:t>
                      </a:r>
                    </a:p>
                  </a:txBody>
                  <a:tcPr marL="68575" marR="68575" marT="0" marB="0"/>
                </a:tc>
                <a:extLst>
                  <a:ext uri="{0D108BD9-81ED-4DB2-BD59-A6C34878D82A}">
                    <a16:rowId xmlns:a16="http://schemas.microsoft.com/office/drawing/2014/main" val="10006"/>
                  </a:ext>
                </a:extLst>
              </a:tr>
              <a:tr h="139700">
                <a:tc>
                  <a:txBody>
                    <a:bodyPr/>
                    <a:lstStyle/>
                    <a:p>
                      <a:pPr marL="0" marR="0" lvl="0" indent="0" algn="l" rtl="0">
                        <a:lnSpc>
                          <a:spcPct val="107000"/>
                        </a:lnSpc>
                        <a:spcBef>
                          <a:spcPts val="0"/>
                        </a:spcBef>
                        <a:spcAft>
                          <a:spcPts val="0"/>
                        </a:spcAft>
                        <a:buNone/>
                      </a:pPr>
                      <a:r>
                        <a:rPr lang="en-US" sz="1100" u="none" strike="noStrike" cap="none"/>
                        <a:t>Var0115</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-31.4224**</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14.2266</a:t>
                      </a:r>
                    </a:p>
                  </a:txBody>
                  <a:tcPr marL="68575" marR="68575" marT="0" marB="0"/>
                </a:tc>
                <a:tc>
                  <a:txBody>
                    <a:bodyPr/>
                    <a:lstStyle/>
                    <a:p>
                      <a:pPr marL="0" marR="0" lvl="0" indent="0" algn="r" rtl="0">
                        <a:lnSpc>
                          <a:spcPct val="107000"/>
                        </a:lnSpc>
                        <a:spcBef>
                          <a:spcPts val="0"/>
                        </a:spcBef>
                        <a:spcAft>
                          <a:spcPts val="0"/>
                        </a:spcAft>
                        <a:buNone/>
                      </a:pPr>
                      <a:r>
                        <a:rPr lang="en-US" sz="1100" u="none" strike="noStrike" cap="none"/>
                        <a:t>-2.21</a:t>
                      </a:r>
                    </a:p>
                  </a:txBody>
                  <a:tcPr marL="68575" marR="68575" marT="0" marB="0"/>
                </a:tc>
                <a:extLst>
                  <a:ext uri="{0D108BD9-81ED-4DB2-BD59-A6C34878D82A}">
                    <a16:rowId xmlns:a16="http://schemas.microsoft.com/office/drawing/2014/main" val="10007"/>
                  </a:ext>
                </a:extLst>
              </a:tr>
            </a:tbl>
          </a:graphicData>
        </a:graphic>
      </p:graphicFrame>
      <p:sp>
        <p:nvSpPr>
          <p:cNvPr id="247" name="Shape 247"/>
          <p:cNvSpPr/>
          <p:nvPr/>
        </p:nvSpPr>
        <p:spPr>
          <a:xfrm>
            <a:off x="141358" y="3850112"/>
            <a:ext cx="3954781" cy="430887"/>
          </a:xfrm>
          <a:prstGeom prst="rect">
            <a:avLst/>
          </a:prstGeom>
          <a:noFill/>
          <a:ln>
            <a:noFill/>
          </a:ln>
        </p:spPr>
        <p:txBody>
          <a:bodyPr wrap="square" lIns="91425" tIns="45700" rIns="91425" bIns="45700" anchor="ctr" anchorCtr="0">
            <a:noAutofit/>
          </a:bodyPr>
          <a:lstStyle/>
          <a:p>
            <a:pPr marL="0" marR="0" lvl="0" indent="38735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Table: OLS model estimates for the dependent variables</a:t>
            </a:r>
          </a:p>
          <a:p>
            <a:pPr marL="0" marR="0" lvl="0" indent="38735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p &lt; .05</a:t>
            </a:r>
          </a:p>
        </p:txBody>
      </p:sp>
      <p:sp>
        <p:nvSpPr>
          <p:cNvPr id="248" name="Shape 248"/>
          <p:cNvSpPr/>
          <p:nvPr/>
        </p:nvSpPr>
        <p:spPr>
          <a:xfrm>
            <a:off x="574029" y="5841442"/>
            <a:ext cx="1315040" cy="369332"/>
          </a:xfrm>
          <a:prstGeom prst="rect">
            <a:avLst/>
          </a:prstGeom>
          <a:blipFill rotWithShape="1">
            <a:blip r:embed="rId5">
              <a:alphaModFix/>
            </a:blip>
            <a:stretch>
              <a:fillRect t="-8196" r="-3240" b="-24589"/>
            </a:stretch>
          </a:blipFill>
          <a:ln>
            <a:noFill/>
          </a:ln>
        </p:spPr>
        <p:txBody>
          <a:bodyPr wrap="square" lIns="91425" tIns="45700" rIns="91425" bIns="45700" anchor="t" anchorCtr="0">
            <a:noAutofit/>
          </a:bodyPr>
          <a:lstStyle/>
          <a:p>
            <a:pPr marL="0" marR="0" lvl="0" indent="0" algn="l" rtl="0">
              <a:spcBef>
                <a:spcPts val="0"/>
              </a:spcBef>
              <a:buNone/>
            </a:pPr>
            <a:r>
              <a:rPr lang="en-US" sz="1800" b="0" i="0" u="none" strike="noStrike" cap="none">
                <a:latin typeface="Trebuchet MS"/>
                <a:ea typeface="Trebuchet MS"/>
                <a:cs typeface="Trebuchet MS"/>
                <a:sym typeface="Trebuchet MS"/>
              </a:rPr>
              <a:t> </a:t>
            </a:r>
          </a:p>
        </p:txBody>
      </p:sp>
      <p:sp>
        <p:nvSpPr>
          <p:cNvPr id="249" name="Shape 249"/>
          <p:cNvSpPr/>
          <p:nvPr/>
        </p:nvSpPr>
        <p:spPr>
          <a:xfrm>
            <a:off x="482998" y="6138033"/>
            <a:ext cx="1846403" cy="369332"/>
          </a:xfrm>
          <a:prstGeom prst="rect">
            <a:avLst/>
          </a:prstGeom>
          <a:blipFill rotWithShape="1">
            <a:blip r:embed="rId6">
              <a:alphaModFix/>
            </a:blip>
            <a:stretch>
              <a:fillRect b="-14998"/>
            </a:stretch>
          </a:blipFill>
          <a:ln>
            <a:noFill/>
          </a:ln>
        </p:spPr>
        <p:txBody>
          <a:bodyPr wrap="square" lIns="91425" tIns="45700" rIns="91425" bIns="45700" anchor="t" anchorCtr="0">
            <a:noAutofit/>
          </a:bodyPr>
          <a:lstStyle/>
          <a:p>
            <a:pPr marL="0" marR="0" lvl="0" indent="0" algn="l" rtl="0">
              <a:spcBef>
                <a:spcPts val="0"/>
              </a:spcBef>
              <a:buNone/>
            </a:pPr>
            <a:r>
              <a:rPr lang="en-US" sz="1800">
                <a:latin typeface="Trebuchet MS"/>
                <a:ea typeface="Trebuchet MS"/>
                <a:cs typeface="Trebuchet MS"/>
                <a:sym typeface="Trebuchet MS"/>
              </a:rPr>
              <a:t> </a:t>
            </a:r>
          </a:p>
        </p:txBody>
      </p:sp>
      <p:sp>
        <p:nvSpPr>
          <p:cNvPr id="250" name="Shape 250"/>
          <p:cNvSpPr/>
          <p:nvPr/>
        </p:nvSpPr>
        <p:spPr>
          <a:xfrm>
            <a:off x="549824" y="6469627"/>
            <a:ext cx="2678490" cy="369332"/>
          </a:xfrm>
          <a:prstGeom prst="rect">
            <a:avLst/>
          </a:prstGeom>
          <a:blipFill rotWithShape="1">
            <a:blip r:embed="rId7">
              <a:alphaModFix/>
            </a:blip>
            <a:stretch>
              <a:fillRect l="-1817" t="-8196" r="-1134" b="-24589"/>
            </a:stretch>
          </a:blipFill>
          <a:ln>
            <a:noFill/>
          </a:ln>
        </p:spPr>
        <p:txBody>
          <a:bodyPr wrap="square" lIns="91425" tIns="45700" rIns="91425" bIns="45700" anchor="t" anchorCtr="0">
            <a:noAutofit/>
          </a:bodyPr>
          <a:lstStyle/>
          <a:p>
            <a:pPr marL="0" marR="0" lvl="0" indent="0" algn="l" rtl="0">
              <a:spcBef>
                <a:spcPts val="0"/>
              </a:spcBef>
              <a:buNone/>
            </a:pPr>
            <a:r>
              <a:rPr lang="en-US" sz="1800">
                <a:latin typeface="Trebuchet MS"/>
                <a:ea typeface="Trebuchet MS"/>
                <a:cs typeface="Trebuchet MS"/>
                <a:sym typeface="Trebuchet MS"/>
              </a:rPr>
              <a:t> </a:t>
            </a:r>
          </a:p>
        </p:txBody>
      </p:sp>
      <p:pic>
        <p:nvPicPr>
          <p:cNvPr id="251" name="Shape 251"/>
          <p:cNvPicPr preferRelativeResize="0"/>
          <p:nvPr/>
        </p:nvPicPr>
        <p:blipFill rotWithShape="1">
          <a:blip r:embed="rId8">
            <a:alphaModFix/>
          </a:blip>
          <a:srcRect/>
          <a:stretch/>
        </p:blipFill>
        <p:spPr>
          <a:xfrm>
            <a:off x="4423935" y="3726427"/>
            <a:ext cx="4594860"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a:stretch/>
        </p:blipFill>
        <p:spPr>
          <a:xfrm>
            <a:off x="204581" y="212697"/>
            <a:ext cx="4594860" cy="2743200"/>
          </a:xfrm>
          <a:prstGeom prst="rect">
            <a:avLst/>
          </a:prstGeom>
          <a:noFill/>
          <a:ln>
            <a:noFill/>
          </a:ln>
        </p:spPr>
      </p:pic>
      <p:pic>
        <p:nvPicPr>
          <p:cNvPr id="257" name="Shape 257"/>
          <p:cNvPicPr preferRelativeResize="0"/>
          <p:nvPr/>
        </p:nvPicPr>
        <p:blipFill rotWithShape="1">
          <a:blip r:embed="rId4">
            <a:alphaModFix/>
          </a:blip>
          <a:srcRect/>
          <a:stretch/>
        </p:blipFill>
        <p:spPr>
          <a:xfrm>
            <a:off x="4651513" y="3234193"/>
            <a:ext cx="4572000" cy="2743200"/>
          </a:xfrm>
          <a:prstGeom prst="rect">
            <a:avLst/>
          </a:prstGeom>
          <a:noFill/>
          <a:ln>
            <a:noFill/>
          </a:ln>
        </p:spPr>
      </p:pic>
      <p:sp>
        <p:nvSpPr>
          <p:cNvPr id="258" name="Shape 258"/>
          <p:cNvSpPr/>
          <p:nvPr/>
        </p:nvSpPr>
        <p:spPr>
          <a:xfrm>
            <a:off x="5095958" y="492146"/>
            <a:ext cx="4127555" cy="2463751"/>
          </a:xfrm>
          <a:prstGeom prst="rect">
            <a:avLst/>
          </a:prstGeom>
          <a:noFill/>
          <a:ln>
            <a:noFill/>
          </a:ln>
        </p:spPr>
        <p:txBody>
          <a:bodyPr wrap="square" lIns="91425" tIns="45700" rIns="91425" bIns="45700" anchor="t" anchorCtr="0">
            <a:noAutofit/>
          </a:bodyPr>
          <a:lstStyle/>
          <a:p>
            <a:pPr marL="0" marR="0" lvl="0" indent="0" algn="just" rtl="0">
              <a:lnSpc>
                <a:spcPct val="107000"/>
              </a:lnSpc>
              <a:spcBef>
                <a:spcPts val="0"/>
              </a:spcBef>
              <a:spcAft>
                <a:spcPts val="0"/>
              </a:spcAft>
              <a:buNone/>
            </a:pPr>
            <a:r>
              <a:rPr lang="en-US" sz="1200">
                <a:solidFill>
                  <a:schemeClr val="dk1"/>
                </a:solidFill>
                <a:latin typeface="Calibri"/>
                <a:ea typeface="Calibri"/>
                <a:cs typeface="Calibri"/>
                <a:sym typeface="Calibri"/>
              </a:rPr>
              <a:t>The OLS model can quantify marginal value based on page activity. For instance, 8/22 generated significant activity following the 100 Holes for our Heroes Event and possibly lead to the $60,000 donations received in August of that year and the $133,112 and $182,511 in corporate donation in the following month. No significant events or activity took place on Veterans Day therefore a negative impact to donation revenue (i.e. loss opportunity). The 11/3 Salute to Veterans Golf Classic received significant Facebook activity leading up to and on the day of the event. Therefore, the model predicts a positive impact to donation revenue due to strong page activity and exposure. </a:t>
            </a:r>
          </a:p>
        </p:txBody>
      </p:sp>
      <p:sp>
        <p:nvSpPr>
          <p:cNvPr id="259" name="Shape 259"/>
          <p:cNvSpPr/>
          <p:nvPr/>
        </p:nvSpPr>
        <p:spPr>
          <a:xfrm>
            <a:off x="606949" y="3429000"/>
            <a:ext cx="3607243" cy="1475660"/>
          </a:xfrm>
          <a:prstGeom prst="rect">
            <a:avLst/>
          </a:prstGeom>
          <a:noFill/>
          <a:ln>
            <a:noFill/>
          </a:ln>
        </p:spPr>
        <p:txBody>
          <a:bodyPr wrap="square" lIns="91425" tIns="45700" rIns="91425" bIns="45700" anchor="t" anchorCtr="0">
            <a:noAutofit/>
          </a:bodyPr>
          <a:lstStyle/>
          <a:p>
            <a:pPr marL="0" marR="0" lvl="0" indent="0" algn="just" rtl="0">
              <a:lnSpc>
                <a:spcPct val="107000"/>
              </a:lnSpc>
              <a:spcBef>
                <a:spcPts val="0"/>
              </a:spcBef>
              <a:spcAft>
                <a:spcPts val="0"/>
              </a:spcAft>
              <a:buNone/>
            </a:pPr>
            <a:r>
              <a:rPr lang="en-US" sz="1200">
                <a:solidFill>
                  <a:schemeClr val="dk1"/>
                </a:solidFill>
                <a:latin typeface="Calibri"/>
                <a:ea typeface="Calibri"/>
                <a:cs typeface="Calibri"/>
                <a:sym typeface="Calibri"/>
              </a:rPr>
              <a:t>The only other significant event that the model did not predict to have a material impact to donation revenue was MedAssets 5K Race for Heroes and the WWE 10% donation of every dollar spent on WWEShop.com. The events in Plano and Alpharetta raised $165,000 to go towards our programs and services and WWE donation was not readily determinable.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r>
              <a:rPr lang="en-US"/>
              <a:t>Text mining </a:t>
            </a:r>
          </a:p>
        </p:txBody>
      </p:sp>
      <p:pic>
        <p:nvPicPr>
          <p:cNvPr id="265" name="Shape 265"/>
          <p:cNvPicPr preferRelativeResize="0"/>
          <p:nvPr/>
        </p:nvPicPr>
        <p:blipFill>
          <a:blip r:embed="rId3">
            <a:alphaModFix/>
          </a:blip>
          <a:stretch>
            <a:fillRect/>
          </a:stretch>
        </p:blipFill>
        <p:spPr>
          <a:xfrm>
            <a:off x="0" y="3237325"/>
            <a:ext cx="12191998" cy="3620667"/>
          </a:xfrm>
          <a:prstGeom prst="rect">
            <a:avLst/>
          </a:prstGeom>
          <a:noFill/>
          <a:ln>
            <a:noFill/>
          </a:ln>
        </p:spPr>
      </p:pic>
      <p:pic>
        <p:nvPicPr>
          <p:cNvPr id="266" name="Shape 266"/>
          <p:cNvPicPr preferRelativeResize="0"/>
          <p:nvPr/>
        </p:nvPicPr>
        <p:blipFill>
          <a:blip r:embed="rId4">
            <a:alphaModFix/>
          </a:blip>
          <a:stretch>
            <a:fillRect/>
          </a:stretch>
        </p:blipFill>
        <p:spPr>
          <a:xfrm>
            <a:off x="115250" y="1393900"/>
            <a:ext cx="9437624" cy="1747025"/>
          </a:xfrm>
          <a:prstGeom prst="rect">
            <a:avLst/>
          </a:prstGeom>
          <a:noFill/>
          <a:ln>
            <a:noFill/>
          </a:ln>
        </p:spPr>
      </p:pic>
      <p:sp>
        <p:nvSpPr>
          <p:cNvPr id="267" name="Shape 267"/>
          <p:cNvSpPr/>
          <p:nvPr/>
        </p:nvSpPr>
        <p:spPr>
          <a:xfrm>
            <a:off x="260200" y="4590575"/>
            <a:ext cx="8233200" cy="241500"/>
          </a:xfrm>
          <a:prstGeom prst="roundRect">
            <a:avLst>
              <a:gd name="adj" fmla="val 16667"/>
            </a:avLst>
          </a:prstGeom>
          <a:noFill/>
          <a:ln w="9525" cap="flat" cmpd="sng">
            <a:solidFill>
              <a:srgbClr val="FF0000"/>
            </a:solidFill>
            <a:prstDash val="solid"/>
            <a:round/>
            <a:headEnd type="none" w="med" len="med"/>
            <a:tailEnd type="none" w="med" len="med"/>
          </a:ln>
          <a:effectLst>
            <a:outerShdw blurRad="57150" dist="19050" dir="5400000" algn="bl" rotWithShape="0">
              <a:srgbClr val="000000">
                <a:alpha val="50000"/>
              </a:srgbClr>
            </a:outerShdw>
          </a:effectLst>
        </p:spPr>
        <p:txBody>
          <a:bodyPr wrap="square" lIns="91425" tIns="91425" rIns="91425" bIns="91425" anchor="ctr" anchorCtr="0">
            <a:noAutofit/>
          </a:bodyPr>
          <a:lstStyle/>
          <a:p>
            <a:pPr marL="0" lvl="0" indent="0">
              <a:spcBef>
                <a:spcPts val="0"/>
              </a:spcBef>
              <a:buNone/>
            </a:pPr>
            <a:endParaRPr/>
          </a:p>
        </p:txBody>
      </p:sp>
      <p:sp>
        <p:nvSpPr>
          <p:cNvPr id="268" name="Shape 268"/>
          <p:cNvSpPr/>
          <p:nvPr/>
        </p:nvSpPr>
        <p:spPr>
          <a:xfrm>
            <a:off x="260200" y="5077500"/>
            <a:ext cx="8233200" cy="516600"/>
          </a:xfrm>
          <a:prstGeom prst="roundRect">
            <a:avLst>
              <a:gd name="adj" fmla="val 16667"/>
            </a:avLst>
          </a:prstGeom>
          <a:noFill/>
          <a:ln w="9525" cap="flat" cmpd="sng">
            <a:solidFill>
              <a:srgbClr val="FF0000"/>
            </a:solidFill>
            <a:prstDash val="solid"/>
            <a:round/>
            <a:headEnd type="none" w="med" len="med"/>
            <a:tailEnd type="none" w="med" len="med"/>
          </a:ln>
          <a:effectLst>
            <a:outerShdw blurRad="57150" dist="19050" dir="5400000" algn="bl" rotWithShape="0">
              <a:srgbClr val="000000">
                <a:alpha val="50000"/>
              </a:srgbClr>
            </a:outerShdw>
          </a:effectLst>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Granger causality test</a:t>
            </a:r>
          </a:p>
        </p:txBody>
      </p:sp>
      <p:sp>
        <p:nvSpPr>
          <p:cNvPr id="274" name="Shape 274"/>
          <p:cNvSpPr txBox="1">
            <a:spLocks noGrp="1"/>
          </p:cNvSpPr>
          <p:nvPr>
            <p:ph type="body" idx="1"/>
          </p:nvPr>
        </p:nvSpPr>
        <p:spPr>
          <a:xfrm>
            <a:off x="677325" y="1359675"/>
            <a:ext cx="8596800" cy="3228900"/>
          </a:xfrm>
          <a:prstGeom prst="rect">
            <a:avLst/>
          </a:prstGeom>
          <a:blipFill rotWithShape="1">
            <a:blip r:embed="rId3">
              <a:alphaModFix/>
            </a:blip>
            <a:stretch>
              <a:fillRect l="-141" t="-940"/>
            </a:stretch>
          </a:blip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latin typeface="Trebuchet MS"/>
                <a:ea typeface="Trebuchet MS"/>
                <a:cs typeface="Trebuchet MS"/>
                <a:sym typeface="Trebuchet MS"/>
              </a:rPr>
              <a:t> </a:t>
            </a:r>
          </a:p>
        </p:txBody>
      </p:sp>
      <p:pic>
        <p:nvPicPr>
          <p:cNvPr id="275" name="Shape 275"/>
          <p:cNvPicPr preferRelativeResize="0"/>
          <p:nvPr/>
        </p:nvPicPr>
        <p:blipFill>
          <a:blip r:embed="rId4">
            <a:alphaModFix/>
          </a:blip>
          <a:stretch>
            <a:fillRect/>
          </a:stretch>
        </p:blipFill>
        <p:spPr>
          <a:xfrm>
            <a:off x="834300" y="3956375"/>
            <a:ext cx="7191725" cy="241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r>
              <a:rPr lang="en-US"/>
              <a:t>HHUSA FACEBOOK REGISTRATION CAMPAIGN ANALYSIS</a:t>
            </a:r>
          </a:p>
        </p:txBody>
      </p:sp>
      <p:sp>
        <p:nvSpPr>
          <p:cNvPr id="150" name="Shape 150"/>
          <p:cNvSpPr txBox="1">
            <a:spLocks noGrp="1"/>
          </p:cNvSpPr>
          <p:nvPr>
            <p:ph type="body" idx="1"/>
          </p:nvPr>
        </p:nvSpPr>
        <p:spPr>
          <a:xfrm>
            <a:off x="677325" y="2160597"/>
            <a:ext cx="8596800" cy="2676600"/>
          </a:xfrm>
          <a:prstGeom prst="rect">
            <a:avLst/>
          </a:prstGeom>
        </p:spPr>
        <p:txBody>
          <a:bodyPr wrap="square" lIns="91425" tIns="91425" rIns="91425" bIns="91425" anchor="t" anchorCtr="0">
            <a:noAutofit/>
          </a:bodyPr>
          <a:lstStyle/>
          <a:p>
            <a:pPr marL="0" lvl="0" indent="0">
              <a:spcBef>
                <a:spcPts val="0"/>
              </a:spcBef>
              <a:buNone/>
            </a:pPr>
            <a:r>
              <a:rPr lang="en-US"/>
              <a:t>HHUSA has been running a Facebook Registration campaign since December 18th. The ads are targeted at military personnel and veterans and are running in geographical areas where there are large military bases. Initial reports from Hubspot and Facebook showed nearly 45,000 people have gone to their website from social media. HHUSA goal is to get transitioning military members and veterans to register for their free services to better help them transition to the civilian workforce. To support HHUSA, UNCC has been engaged to perform an empirical study into the results of the Facebook Registration campaign.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r>
              <a:rPr lang="en-US"/>
              <a:t>Conclusion</a:t>
            </a:r>
          </a:p>
        </p:txBody>
      </p:sp>
      <p:sp>
        <p:nvSpPr>
          <p:cNvPr id="281" name="Shape 281"/>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457200" lvl="0" indent="-320040">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Our research has indicated that HHUSA’s online presence has contribute to its overall mission and financial achievements. </a:t>
            </a:r>
          </a:p>
          <a:p>
            <a:pPr marL="457200" lvl="0" indent="-320040" rtl="0">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We found evidence for registrants since December 18</a:t>
            </a:r>
            <a:r>
              <a:rPr lang="en-US" baseline="30000">
                <a:solidFill>
                  <a:schemeClr val="dk1"/>
                </a:solidFill>
                <a:latin typeface="Calibri"/>
                <a:ea typeface="Calibri"/>
                <a:cs typeface="Calibri"/>
                <a:sym typeface="Calibri"/>
              </a:rPr>
              <a:t>th</a:t>
            </a:r>
            <a:r>
              <a:rPr lang="en-US">
                <a:solidFill>
                  <a:schemeClr val="dk1"/>
                </a:solidFill>
                <a:latin typeface="Calibri"/>
                <a:ea typeface="Calibri"/>
                <a:cs typeface="Calibri"/>
                <a:sym typeface="Calibri"/>
              </a:rPr>
              <a:t> was most likely influenced by direct ad campaigns based on the results from text mining. We showed a benefit relating to branding awareness via social media was strongly correlated with registration for HHUSA services. </a:t>
            </a:r>
          </a:p>
          <a:p>
            <a:pPr marL="457200" lvl="0" indent="-320040" rtl="0">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We traced specific trends to certain days and events based own our analysis using an OLS estimator. </a:t>
            </a:r>
          </a:p>
          <a:p>
            <a:pPr marL="457200" lvl="0" indent="-320040" rtl="0">
              <a:spcBef>
                <a:spcPts val="0"/>
              </a:spcBef>
              <a:buClr>
                <a:schemeClr val="dk1"/>
              </a:buClr>
              <a:buSzPts val="1440"/>
              <a:buFont typeface="Calibri"/>
              <a:buChar char="▶"/>
            </a:pPr>
            <a:r>
              <a:rPr lang="en-US">
                <a:solidFill>
                  <a:schemeClr val="dk1"/>
                </a:solidFill>
                <a:latin typeface="Calibri"/>
                <a:ea typeface="Calibri"/>
                <a:cs typeface="Calibri"/>
                <a:sym typeface="Calibri"/>
              </a:rPr>
              <a:t>Our research also demonstrated a historical cause-effect relationship between social media messaging/online presence and actual annual donations. And we measured the effects on fundraising over the years from the brand awareness that is created by having a website and social media</a:t>
            </a:r>
          </a:p>
          <a:p>
            <a:pPr marL="342900" lvl="0" indent="-251459">
              <a:spcBef>
                <a:spcPts val="0"/>
              </a:spcBef>
              <a:buNone/>
            </a:pPr>
            <a:endParaRPr sz="1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549834" y="181525"/>
            <a:ext cx="8596800" cy="1320900"/>
          </a:xfrm>
          <a:prstGeom prst="rect">
            <a:avLst/>
          </a:prstGeom>
        </p:spPr>
        <p:txBody>
          <a:bodyPr wrap="square" lIns="91425" tIns="91425" rIns="91425" bIns="91425" anchor="t" anchorCtr="0">
            <a:noAutofit/>
          </a:bodyPr>
          <a:lstStyle/>
          <a:p>
            <a:pPr marL="0" lvl="0" indent="0">
              <a:spcBef>
                <a:spcPts val="0"/>
              </a:spcBef>
              <a:buNone/>
            </a:pPr>
            <a:r>
              <a:rPr lang="en-US"/>
              <a:t>Objective</a:t>
            </a:r>
          </a:p>
        </p:txBody>
      </p:sp>
      <p:sp>
        <p:nvSpPr>
          <p:cNvPr id="156" name="Shape 156"/>
          <p:cNvSpPr txBox="1">
            <a:spLocks noGrp="1"/>
          </p:cNvSpPr>
          <p:nvPr>
            <p:ph type="body" idx="1"/>
          </p:nvPr>
        </p:nvSpPr>
        <p:spPr>
          <a:xfrm>
            <a:off x="677334" y="976564"/>
            <a:ext cx="8596800" cy="3880800"/>
          </a:xfrm>
          <a:prstGeom prst="rect">
            <a:avLst/>
          </a:prstGeom>
        </p:spPr>
        <p:txBody>
          <a:bodyPr wrap="square" lIns="91425" tIns="91425" rIns="91425" bIns="91425" anchor="t" anchorCtr="0">
            <a:noAutofit/>
          </a:bodyPr>
          <a:lstStyle/>
          <a:p>
            <a:pPr marL="457200" lvl="0" indent="-320040" rtl="0">
              <a:spcBef>
                <a:spcPts val="0"/>
              </a:spcBef>
              <a:buSzPts val="1440"/>
              <a:buChar char="❏"/>
            </a:pPr>
            <a:r>
              <a:rPr lang="en-US"/>
              <a:t>Can we trace any of the registrants since December 18 specifically to ads targeted to users;</a:t>
            </a:r>
          </a:p>
          <a:p>
            <a:pPr marL="0" lvl="0" indent="0" rtl="0">
              <a:spcBef>
                <a:spcPts val="0"/>
              </a:spcBef>
              <a:buNone/>
            </a:pPr>
            <a:endParaRPr/>
          </a:p>
          <a:p>
            <a:pPr marL="457200" lvl="0" indent="-320040" rtl="0">
              <a:spcBef>
                <a:spcPts val="0"/>
              </a:spcBef>
              <a:buSzPts val="1440"/>
              <a:buChar char="❏"/>
            </a:pPr>
            <a:r>
              <a:rPr lang="en-US"/>
              <a:t>Can we show a historical cause-effect benefit relating to marketing/branding awareness (social media, web, etc) and the results it had on registration for HHUSA services;</a:t>
            </a:r>
          </a:p>
          <a:p>
            <a:pPr marL="0" lvl="0" indent="0" rtl="0">
              <a:spcBef>
                <a:spcPts val="0"/>
              </a:spcBef>
              <a:buNone/>
            </a:pPr>
            <a:endParaRPr/>
          </a:p>
          <a:p>
            <a:pPr marL="457200" lvl="0" indent="-320040" rtl="0">
              <a:spcBef>
                <a:spcPts val="0"/>
              </a:spcBef>
              <a:buSzPts val="1440"/>
              <a:buChar char="❏"/>
            </a:pPr>
            <a:r>
              <a:rPr lang="en-US"/>
              <a:t>Can we trace specific trends (patriotic holidays such as Memorial Day, Independence Day, and Veterans Day) to certain days;</a:t>
            </a:r>
          </a:p>
          <a:p>
            <a:pPr marL="0" lvl="0" indent="0" rtl="0">
              <a:spcBef>
                <a:spcPts val="0"/>
              </a:spcBef>
              <a:buNone/>
            </a:pPr>
            <a:endParaRPr/>
          </a:p>
          <a:p>
            <a:pPr marL="457200" lvl="0" indent="-320040" rtl="0">
              <a:spcBef>
                <a:spcPts val="0"/>
              </a:spcBef>
              <a:buSzPts val="1440"/>
              <a:buChar char="❏"/>
            </a:pPr>
            <a:r>
              <a:rPr lang="en-US"/>
              <a:t>Can we show a historical cause-effect relationship between social media messaging/online presence and actual annual donations; and</a:t>
            </a:r>
          </a:p>
          <a:p>
            <a:pPr marL="0" lvl="0" indent="0" rtl="0">
              <a:spcBef>
                <a:spcPts val="0"/>
              </a:spcBef>
              <a:buNone/>
            </a:pPr>
            <a:endParaRPr/>
          </a:p>
          <a:p>
            <a:pPr marL="457200" lvl="0" indent="-320040">
              <a:spcBef>
                <a:spcPts val="0"/>
              </a:spcBef>
              <a:buSzPts val="1440"/>
              <a:buChar char="❏"/>
            </a:pPr>
            <a:r>
              <a:rPr lang="en-US"/>
              <a:t>Has there been a measurable effect on fundraising over the years from the brand awareness that is created by having a website, social media, etc. </a:t>
            </a:r>
            <a:br>
              <a:rPr lang="en-US"/>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507067" y="2404534"/>
            <a:ext cx="7767000" cy="1646400"/>
          </a:xfrm>
          <a:prstGeom prst="rect">
            <a:avLst/>
          </a:prstGeom>
        </p:spPr>
        <p:txBody>
          <a:bodyPr wrap="square" lIns="91425" tIns="91425" rIns="91425" bIns="91425" anchor="b" anchorCtr="0">
            <a:noAutofit/>
          </a:bodyPr>
          <a:lstStyle/>
          <a:p>
            <a:pPr marL="0" lvl="0" indent="0" algn="ctr" rtl="0">
              <a:spcBef>
                <a:spcPts val="0"/>
              </a:spcBef>
              <a:buNone/>
            </a:pPr>
            <a:r>
              <a:rPr lang="en-US"/>
              <a:t>DATA EXPLORATION &amp; DESCRIPTIVE ANALYSIS </a:t>
            </a:r>
          </a:p>
          <a:p>
            <a:pPr marL="0" lvl="0" indent="0" algn="ctr">
              <a:spcBef>
                <a:spcPts val="0"/>
              </a:spcBef>
              <a:buNone/>
            </a:pPr>
            <a:endParaRPr/>
          </a:p>
        </p:txBody>
      </p:sp>
      <p:sp>
        <p:nvSpPr>
          <p:cNvPr id="162" name="Shape 162"/>
          <p:cNvSpPr txBox="1">
            <a:spLocks noGrp="1"/>
          </p:cNvSpPr>
          <p:nvPr>
            <p:ph type="subTitle" idx="1"/>
          </p:nvPr>
        </p:nvSpPr>
        <p:spPr>
          <a:xfrm>
            <a:off x="1507067" y="4050833"/>
            <a:ext cx="7767000" cy="1096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68" name="Shape 168"/>
          <p:cNvSpPr txBox="1">
            <a:spLocks noGrp="1"/>
          </p:cNvSpPr>
          <p:nvPr>
            <p:ph type="body" idx="1"/>
          </p:nvPr>
        </p:nvSpPr>
        <p:spPr>
          <a:xfrm>
            <a:off x="241900" y="3047019"/>
            <a:ext cx="8596800" cy="1602900"/>
          </a:xfrm>
          <a:prstGeom prst="rect">
            <a:avLst/>
          </a:prstGeom>
        </p:spPr>
        <p:txBody>
          <a:bodyPr wrap="square" lIns="91425" tIns="91425" rIns="91425" bIns="91425" anchor="t" anchorCtr="0">
            <a:noAutofit/>
          </a:bodyPr>
          <a:lstStyle/>
          <a:p>
            <a:pPr marL="457200" lvl="0" indent="-320040" algn="just" rtl="0">
              <a:lnSpc>
                <a:spcPct val="115000"/>
              </a:lnSpc>
              <a:spcBef>
                <a:spcPts val="0"/>
              </a:spcBef>
              <a:buClr>
                <a:schemeClr val="dk1"/>
              </a:buClr>
              <a:buSzPts val="1440"/>
              <a:buFont typeface="Calibri"/>
              <a:buChar char="▶"/>
            </a:pPr>
            <a:r>
              <a:rPr lang="en-US">
                <a:solidFill>
                  <a:schemeClr val="dk1"/>
                </a:solidFill>
                <a:latin typeface="Calibri"/>
                <a:ea typeface="Calibri"/>
                <a:cs typeface="Calibri"/>
                <a:sym typeface="Calibri"/>
              </a:rPr>
              <a:t>The number of people HHUSA Page reached broken down by how many times people saw any content about the Page had the highest number of daily on a daily total and page post frequency distribution shows a relatively consistent trend across the stratified averages.</a:t>
            </a:r>
          </a:p>
          <a:p>
            <a:pPr marL="0" lvl="0" indent="0" algn="just" rtl="0">
              <a:spcBef>
                <a:spcPts val="0"/>
              </a:spcBef>
              <a:buNone/>
            </a:pPr>
            <a:endParaRPr>
              <a:solidFill>
                <a:schemeClr val="dk1"/>
              </a:solidFill>
              <a:latin typeface="Calibri"/>
              <a:ea typeface="Calibri"/>
              <a:cs typeface="Calibri"/>
              <a:sym typeface="Calibri"/>
            </a:endParaRPr>
          </a:p>
          <a:p>
            <a:pPr marL="457200" lvl="0" indent="-320040" algn="just">
              <a:spcBef>
                <a:spcPts val="0"/>
              </a:spcBef>
              <a:buClr>
                <a:schemeClr val="dk1"/>
              </a:buClr>
              <a:buSzPts val="1440"/>
              <a:buChar char="▶"/>
            </a:pPr>
            <a:r>
              <a:rPr lang="en-US">
                <a:solidFill>
                  <a:schemeClr val="dk1"/>
                </a:solidFill>
                <a:latin typeface="Calibri"/>
                <a:ea typeface="Calibri"/>
                <a:cs typeface="Calibri"/>
                <a:sym typeface="Calibri"/>
              </a:rPr>
              <a:t>The histograms illustrate that on average users are most like going to see HHUSA’s content pushed through the Page once.</a:t>
            </a:r>
            <a:r>
              <a:rPr lang="en-US">
                <a:solidFill>
                  <a:schemeClr val="dk1"/>
                </a:solidFill>
                <a:latin typeface="Arial"/>
                <a:ea typeface="Arial"/>
                <a:cs typeface="Arial"/>
                <a:sym typeface="Arial"/>
              </a:rPr>
              <a:t>.</a:t>
            </a:r>
          </a:p>
        </p:txBody>
      </p:sp>
      <p:pic>
        <p:nvPicPr>
          <p:cNvPr id="169" name="Shape 169"/>
          <p:cNvPicPr preferRelativeResize="0"/>
          <p:nvPr/>
        </p:nvPicPr>
        <p:blipFill>
          <a:blip r:embed="rId3">
            <a:alphaModFix/>
          </a:blip>
          <a:stretch>
            <a:fillRect/>
          </a:stretch>
        </p:blipFill>
        <p:spPr>
          <a:xfrm>
            <a:off x="169213" y="88425"/>
            <a:ext cx="4295775" cy="2762250"/>
          </a:xfrm>
          <a:prstGeom prst="rect">
            <a:avLst/>
          </a:prstGeom>
          <a:noFill/>
          <a:ln>
            <a:noFill/>
          </a:ln>
        </p:spPr>
      </p:pic>
      <p:pic>
        <p:nvPicPr>
          <p:cNvPr id="170" name="Shape 170"/>
          <p:cNvPicPr preferRelativeResize="0"/>
          <p:nvPr/>
        </p:nvPicPr>
        <p:blipFill>
          <a:blip r:embed="rId4">
            <a:alphaModFix/>
          </a:blip>
          <a:stretch>
            <a:fillRect/>
          </a:stretch>
        </p:blipFill>
        <p:spPr>
          <a:xfrm>
            <a:off x="4764450" y="121750"/>
            <a:ext cx="430530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6" name="Shape 176"/>
          <p:cNvSpPr txBox="1">
            <a:spLocks noGrp="1"/>
          </p:cNvSpPr>
          <p:nvPr>
            <p:ph type="body" idx="1"/>
          </p:nvPr>
        </p:nvSpPr>
        <p:spPr>
          <a:xfrm>
            <a:off x="119650" y="3170925"/>
            <a:ext cx="4819500" cy="1453800"/>
          </a:xfrm>
          <a:prstGeom prst="rect">
            <a:avLst/>
          </a:prstGeom>
        </p:spPr>
        <p:txBody>
          <a:bodyPr wrap="square" lIns="91425" tIns="91425" rIns="91425" bIns="91425" anchor="t" anchorCtr="0">
            <a:noAutofit/>
          </a:bodyPr>
          <a:lstStyle/>
          <a:p>
            <a:pPr marL="457200" lvl="0" indent="-320040" algn="just" rtl="0">
              <a:spcBef>
                <a:spcPts val="0"/>
              </a:spcBef>
              <a:spcAft>
                <a:spcPts val="0"/>
              </a:spcAft>
              <a:buClr>
                <a:schemeClr val="dk1"/>
              </a:buClr>
              <a:buSzPts val="1440"/>
              <a:buFont typeface="Calibri"/>
              <a:buChar char="▶"/>
            </a:pPr>
            <a:r>
              <a:rPr lang="en-US" dirty="0">
                <a:solidFill>
                  <a:schemeClr val="dk1"/>
                </a:solidFill>
                <a:latin typeface="Calibri"/>
                <a:ea typeface="Calibri"/>
                <a:cs typeface="Calibri"/>
                <a:sym typeface="Calibri"/>
              </a:rPr>
              <a:t>HHUSA’s Page from 2014 to 2015 for new and lifetime users experienced constant growth. Lifetime growth had stayed gradual until September 2015 where page likes surged and did not level off until November 2015.</a:t>
            </a:r>
          </a:p>
          <a:p>
            <a:pPr marL="457200" lvl="0" indent="-320040" algn="just">
              <a:spcBef>
                <a:spcPts val="0"/>
              </a:spcBef>
              <a:buClr>
                <a:schemeClr val="dk1"/>
              </a:buClr>
              <a:buSzPts val="1440"/>
              <a:buFont typeface="Calibri"/>
              <a:buChar char="▶"/>
            </a:pPr>
            <a:r>
              <a:rPr lang="en-US" dirty="0">
                <a:solidFill>
                  <a:schemeClr val="dk1"/>
                </a:solidFill>
                <a:latin typeface="Calibri"/>
                <a:ea typeface="Calibri"/>
                <a:cs typeface="Calibri"/>
                <a:sym typeface="Calibri"/>
              </a:rPr>
              <a:t>Examining total revenue by year, we see growth follow an exponential trend starting from 2011. </a:t>
            </a:r>
          </a:p>
        </p:txBody>
      </p:sp>
      <p:pic>
        <p:nvPicPr>
          <p:cNvPr id="177" name="Shape 177"/>
          <p:cNvPicPr preferRelativeResize="0"/>
          <p:nvPr/>
        </p:nvPicPr>
        <p:blipFill>
          <a:blip r:embed="rId3">
            <a:alphaModFix/>
          </a:blip>
          <a:stretch>
            <a:fillRect/>
          </a:stretch>
        </p:blipFill>
        <p:spPr>
          <a:xfrm>
            <a:off x="119638" y="108738"/>
            <a:ext cx="4581525" cy="2752725"/>
          </a:xfrm>
          <a:prstGeom prst="rect">
            <a:avLst/>
          </a:prstGeom>
          <a:noFill/>
          <a:ln>
            <a:noFill/>
          </a:ln>
        </p:spPr>
      </p:pic>
      <p:pic>
        <p:nvPicPr>
          <p:cNvPr id="178" name="Shape 178"/>
          <p:cNvPicPr preferRelativeResize="0"/>
          <p:nvPr/>
        </p:nvPicPr>
        <p:blipFill>
          <a:blip r:embed="rId4">
            <a:alphaModFix/>
          </a:blip>
          <a:stretch>
            <a:fillRect/>
          </a:stretch>
        </p:blipFill>
        <p:spPr>
          <a:xfrm>
            <a:off x="4844063" y="108738"/>
            <a:ext cx="4581525" cy="2752725"/>
          </a:xfrm>
          <a:prstGeom prst="rect">
            <a:avLst/>
          </a:prstGeom>
          <a:noFill/>
          <a:ln>
            <a:noFill/>
          </a:ln>
        </p:spPr>
      </p:pic>
      <p:pic>
        <p:nvPicPr>
          <p:cNvPr id="179" name="Shape 179"/>
          <p:cNvPicPr preferRelativeResize="0"/>
          <p:nvPr/>
        </p:nvPicPr>
        <p:blipFill>
          <a:blip r:embed="rId5">
            <a:alphaModFix/>
          </a:blip>
          <a:stretch>
            <a:fillRect/>
          </a:stretch>
        </p:blipFill>
        <p:spPr>
          <a:xfrm>
            <a:off x="5258350" y="3423318"/>
            <a:ext cx="3404085" cy="2045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5" name="Shape 185"/>
          <p:cNvSpPr txBox="1">
            <a:spLocks noGrp="1"/>
          </p:cNvSpPr>
          <p:nvPr>
            <p:ph type="body" idx="1"/>
          </p:nvPr>
        </p:nvSpPr>
        <p:spPr>
          <a:xfrm>
            <a:off x="677325" y="3862595"/>
            <a:ext cx="8596800" cy="1960800"/>
          </a:xfrm>
          <a:prstGeom prst="rect">
            <a:avLst/>
          </a:prstGeom>
        </p:spPr>
        <p:txBody>
          <a:bodyPr wrap="square" lIns="91425" tIns="91425" rIns="91425" bIns="91425" anchor="t" anchorCtr="0">
            <a:noAutofit/>
          </a:bodyPr>
          <a:lstStyle/>
          <a:p>
            <a:pPr marL="457200" lvl="0" indent="-320040" rtl="0">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We see the largest spread in growth coming from grants. These contributions have significantly contributed to HHUSA bottom line.</a:t>
            </a:r>
          </a:p>
          <a:p>
            <a:pPr marL="457200" lvl="0" indent="-320040">
              <a:spcBef>
                <a:spcPts val="0"/>
              </a:spcBef>
              <a:buClr>
                <a:schemeClr val="dk1"/>
              </a:buClr>
              <a:buSzPts val="1440"/>
              <a:buFont typeface="Calibri"/>
              <a:buChar char="▶"/>
            </a:pPr>
            <a:r>
              <a:rPr lang="en-US">
                <a:solidFill>
                  <a:schemeClr val="dk1"/>
                </a:solidFill>
                <a:latin typeface="Calibri"/>
                <a:ea typeface="Calibri"/>
                <a:cs typeface="Calibri"/>
                <a:sym typeface="Calibri"/>
              </a:rPr>
              <a:t>Contribution by gift type within the different cohorts indicate most of contributions are received by checks. </a:t>
            </a:r>
          </a:p>
        </p:txBody>
      </p:sp>
      <p:pic>
        <p:nvPicPr>
          <p:cNvPr id="186" name="Shape 186"/>
          <p:cNvPicPr preferRelativeResize="0"/>
          <p:nvPr/>
        </p:nvPicPr>
        <p:blipFill>
          <a:blip r:embed="rId3">
            <a:alphaModFix/>
          </a:blip>
          <a:stretch>
            <a:fillRect/>
          </a:stretch>
        </p:blipFill>
        <p:spPr>
          <a:xfrm>
            <a:off x="117625" y="67000"/>
            <a:ext cx="4838151" cy="3203475"/>
          </a:xfrm>
          <a:prstGeom prst="rect">
            <a:avLst/>
          </a:prstGeom>
          <a:noFill/>
          <a:ln>
            <a:noFill/>
          </a:ln>
        </p:spPr>
      </p:pic>
      <p:pic>
        <p:nvPicPr>
          <p:cNvPr id="187" name="Shape 187"/>
          <p:cNvPicPr preferRelativeResize="0"/>
          <p:nvPr/>
        </p:nvPicPr>
        <p:blipFill>
          <a:blip r:embed="rId4">
            <a:alphaModFix/>
          </a:blip>
          <a:stretch>
            <a:fillRect/>
          </a:stretch>
        </p:blipFill>
        <p:spPr>
          <a:xfrm>
            <a:off x="5075650" y="67003"/>
            <a:ext cx="4648200" cy="312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marL="0" lvl="0" indent="0">
              <a:spcBef>
                <a:spcPts val="0"/>
              </a:spcBef>
              <a:buNone/>
            </a:pPr>
            <a:r>
              <a:rPr lang="en-US"/>
              <a:t>Historical cause- effect of social media awareness on registration of services</a:t>
            </a:r>
          </a:p>
        </p:txBody>
      </p:sp>
      <p:sp>
        <p:nvSpPr>
          <p:cNvPr id="193" name="Shape 193"/>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0" lvl="0" indent="0" algn="just" rtl="0">
              <a:lnSpc>
                <a:spcPct val="112000"/>
              </a:lnSpc>
              <a:spcBef>
                <a:spcPts val="0"/>
              </a:spcBef>
              <a:buNone/>
            </a:pPr>
            <a:r>
              <a:rPr lang="en-US" sz="2300">
                <a:solidFill>
                  <a:schemeClr val="dk1"/>
                </a:solidFill>
                <a:latin typeface="Arial"/>
                <a:ea typeface="Arial"/>
                <a:cs typeface="Arial"/>
                <a:sym typeface="Arial"/>
              </a:rPr>
              <a:t>•</a:t>
            </a:r>
            <a:r>
              <a:rPr lang="en-US" sz="2300">
                <a:solidFill>
                  <a:srgbClr val="191B0E"/>
                </a:solidFill>
                <a:latin typeface="Arial"/>
                <a:ea typeface="Arial"/>
                <a:cs typeface="Arial"/>
                <a:sym typeface="Arial"/>
              </a:rPr>
              <a:t>Two kinds of data needed – Registrations and social media data</a:t>
            </a:r>
          </a:p>
          <a:p>
            <a:pPr marL="0" lvl="0" indent="-69850" algn="just" rtl="0">
              <a:lnSpc>
                <a:spcPct val="112000"/>
              </a:lnSpc>
              <a:spcBef>
                <a:spcPts val="0"/>
              </a:spcBef>
              <a:buClr>
                <a:schemeClr val="dk1"/>
              </a:buClr>
              <a:buSzPts val="1100"/>
              <a:buFont typeface="Arial"/>
              <a:buNone/>
            </a:pPr>
            <a:endParaRPr sz="2300">
              <a:solidFill>
                <a:srgbClr val="191B0E"/>
              </a:solidFill>
              <a:latin typeface="Arial"/>
              <a:ea typeface="Arial"/>
              <a:cs typeface="Arial"/>
              <a:sym typeface="Arial"/>
            </a:endParaRPr>
          </a:p>
          <a:p>
            <a:pPr marL="0" lvl="0" indent="-69850" algn="just" rtl="0">
              <a:lnSpc>
                <a:spcPct val="112000"/>
              </a:lnSpc>
              <a:spcBef>
                <a:spcPts val="0"/>
              </a:spcBef>
              <a:buClr>
                <a:schemeClr val="dk1"/>
              </a:buClr>
              <a:buSzPts val="1100"/>
              <a:buFont typeface="Arial"/>
              <a:buNone/>
            </a:pPr>
            <a:r>
              <a:rPr lang="en-US" sz="2300">
                <a:solidFill>
                  <a:schemeClr val="dk1"/>
                </a:solidFill>
                <a:latin typeface="Arial"/>
                <a:ea typeface="Arial"/>
                <a:cs typeface="Arial"/>
                <a:sym typeface="Arial"/>
              </a:rPr>
              <a:t>•</a:t>
            </a:r>
            <a:r>
              <a:rPr lang="en-US" sz="2300">
                <a:solidFill>
                  <a:srgbClr val="191B0E"/>
                </a:solidFill>
                <a:latin typeface="Arial"/>
                <a:ea typeface="Arial"/>
                <a:cs typeface="Arial"/>
                <a:sym typeface="Arial"/>
              </a:rPr>
              <a:t>We have social media data like the number of page views, organic views etc. For registrations data, we got the account created data from client dataset. Based on the record type, we figured out how many registrations created each day.</a:t>
            </a:r>
          </a:p>
          <a:p>
            <a:pPr marL="0" lvl="0" indent="-69850" algn="just" rtl="0">
              <a:lnSpc>
                <a:spcPct val="112000"/>
              </a:lnSpc>
              <a:spcBef>
                <a:spcPts val="0"/>
              </a:spcBef>
              <a:buClr>
                <a:schemeClr val="dk1"/>
              </a:buClr>
              <a:buSzPts val="1100"/>
              <a:buFont typeface="Arial"/>
              <a:buNone/>
            </a:pPr>
            <a:endParaRPr sz="2300">
              <a:solidFill>
                <a:srgbClr val="191B0E"/>
              </a:solidFill>
              <a:latin typeface="Arial"/>
              <a:ea typeface="Arial"/>
              <a:cs typeface="Arial"/>
              <a:sym typeface="Arial"/>
            </a:endParaRPr>
          </a:p>
          <a:p>
            <a:pPr marL="342900" lvl="0" indent="-251459">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77325" y="559825"/>
            <a:ext cx="8596800" cy="5481600"/>
          </a:xfrm>
          <a:prstGeom prst="rect">
            <a:avLst/>
          </a:prstGeom>
        </p:spPr>
        <p:txBody>
          <a:bodyPr wrap="square" lIns="91425" tIns="91425" rIns="91425" bIns="91425" anchor="t" anchorCtr="0">
            <a:noAutofit/>
          </a:bodyPr>
          <a:lstStyle/>
          <a:p>
            <a:pPr marL="0" lvl="0" indent="0" algn="just" rtl="0">
              <a:lnSpc>
                <a:spcPct val="112000"/>
              </a:lnSpc>
              <a:spcBef>
                <a:spcPts val="0"/>
              </a:spcBef>
              <a:buNone/>
            </a:pPr>
            <a:r>
              <a:rPr lang="en-US" sz="2300">
                <a:solidFill>
                  <a:srgbClr val="191B0E"/>
                </a:solidFill>
                <a:latin typeface="Arial"/>
                <a:ea typeface="Arial"/>
                <a:cs typeface="Arial"/>
                <a:sym typeface="Arial"/>
              </a:rPr>
              <a:t>Very less data for account created for 2016.</a:t>
            </a: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0" algn="just" rtl="0">
              <a:lnSpc>
                <a:spcPct val="112000"/>
              </a:lnSpc>
              <a:spcBef>
                <a:spcPts val="0"/>
              </a:spcBef>
              <a:buNone/>
            </a:pPr>
            <a:r>
              <a:rPr lang="en-US" sz="2300">
                <a:solidFill>
                  <a:srgbClr val="191B0E"/>
                </a:solidFill>
                <a:latin typeface="Arial"/>
                <a:ea typeface="Arial"/>
                <a:cs typeface="Arial"/>
                <a:sym typeface="Arial"/>
              </a:rPr>
              <a:t>2011- 2013 no social media data. Hence analysis done only for  2014 and 2015.</a:t>
            </a:r>
          </a:p>
          <a:p>
            <a:pPr marL="0" lvl="0" indent="0" algn="just" rtl="0">
              <a:lnSpc>
                <a:spcPct val="112000"/>
              </a:lnSpc>
              <a:spcBef>
                <a:spcPts val="0"/>
              </a:spcBef>
              <a:buNone/>
            </a:pPr>
            <a:endParaRPr sz="2300">
              <a:solidFill>
                <a:srgbClr val="191B0E"/>
              </a:solidFill>
              <a:latin typeface="Arial"/>
              <a:ea typeface="Arial"/>
              <a:cs typeface="Arial"/>
              <a:sym typeface="Arial"/>
            </a:endParaRPr>
          </a:p>
          <a:p>
            <a:pPr marL="0" lvl="0" indent="-69850" algn="just" rtl="0">
              <a:lnSpc>
                <a:spcPct val="112000"/>
              </a:lnSpc>
              <a:spcBef>
                <a:spcPts val="0"/>
              </a:spcBef>
              <a:buClr>
                <a:schemeClr val="dk1"/>
              </a:buClr>
              <a:buSzPts val="1100"/>
              <a:buFont typeface="Arial"/>
              <a:buNone/>
            </a:pPr>
            <a:endParaRPr sz="2300">
              <a:solidFill>
                <a:srgbClr val="191B0E"/>
              </a:solidFill>
              <a:latin typeface="Arial"/>
              <a:ea typeface="Arial"/>
              <a:cs typeface="Arial"/>
              <a:sym typeface="Arial"/>
            </a:endParaRPr>
          </a:p>
        </p:txBody>
      </p:sp>
      <p:pic>
        <p:nvPicPr>
          <p:cNvPr id="199" name="Shape 199"/>
          <p:cNvPicPr preferRelativeResize="0"/>
          <p:nvPr/>
        </p:nvPicPr>
        <p:blipFill>
          <a:blip r:embed="rId3">
            <a:alphaModFix/>
          </a:blip>
          <a:stretch>
            <a:fillRect/>
          </a:stretch>
        </p:blipFill>
        <p:spPr>
          <a:xfrm>
            <a:off x="4561188" y="3864463"/>
            <a:ext cx="3419475" cy="1914525"/>
          </a:xfrm>
          <a:prstGeom prst="rect">
            <a:avLst/>
          </a:prstGeom>
          <a:noFill/>
          <a:ln>
            <a:noFill/>
          </a:ln>
        </p:spPr>
      </p:pic>
      <p:pic>
        <p:nvPicPr>
          <p:cNvPr id="200" name="Shape 200"/>
          <p:cNvPicPr preferRelativeResize="0"/>
          <p:nvPr/>
        </p:nvPicPr>
        <p:blipFill>
          <a:blip r:embed="rId4">
            <a:alphaModFix/>
          </a:blip>
          <a:stretch>
            <a:fillRect/>
          </a:stretch>
        </p:blipFill>
        <p:spPr>
          <a:xfrm>
            <a:off x="825950" y="1206350"/>
            <a:ext cx="8358874" cy="206517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1249</Words>
  <Application>Microsoft Office PowerPoint</Application>
  <PresentationFormat>Widescreen</PresentationFormat>
  <Paragraphs>133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Trebuchet MS</vt:lpstr>
      <vt:lpstr>Facet</vt:lpstr>
      <vt:lpstr>Hire Heroes USA-Marketing and Development-  HHUSA FACEBOOK REGISTRATION CAMPAIGN ANALYSIS </vt:lpstr>
      <vt:lpstr>HHUSA FACEBOOK REGISTRATION CAMPAIGN ANALYSIS</vt:lpstr>
      <vt:lpstr>Objective</vt:lpstr>
      <vt:lpstr>DATA EXPLORATION &amp; DESCRIPTIVE ANALYSIS  </vt:lpstr>
      <vt:lpstr>PowerPoint Presentation</vt:lpstr>
      <vt:lpstr>PowerPoint Presentation</vt:lpstr>
      <vt:lpstr>PowerPoint Presentation</vt:lpstr>
      <vt:lpstr>Historical cause- effect of social media awareness on registration of services</vt:lpstr>
      <vt:lpstr>PowerPoint Presentation</vt:lpstr>
      <vt:lpstr>PowerPoint Presentation</vt:lpstr>
      <vt:lpstr>PowerPoint Presentation</vt:lpstr>
      <vt:lpstr>PowerPoint Presentation</vt:lpstr>
      <vt:lpstr>A measurable effect on fundraising over the years from the brand awareness created by social media </vt:lpstr>
      <vt:lpstr>PowerPoint Presentation</vt:lpstr>
      <vt:lpstr>Predictive model and test statistics</vt:lpstr>
      <vt:lpstr>PowerPoint Presentation</vt:lpstr>
      <vt:lpstr>PowerPoint Presentation</vt:lpstr>
      <vt:lpstr>Text mining </vt:lpstr>
      <vt:lpstr>Granger causality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Hire Heroes USA-Marketing and Development-  HHUSA FACEBOOK REGISTRATION CAMPAIGN ANALYSIS </dc:title>
  <cp:lastModifiedBy>AJA</cp:lastModifiedBy>
  <cp:revision>4</cp:revision>
  <dcterms:modified xsi:type="dcterms:W3CDTF">2017-12-13T23:14:06Z</dcterms:modified>
</cp:coreProperties>
</file>