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7772400" cx="138176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Libre Franklin"/>
      <p:regular r:id="rId25"/>
      <p:bold r:id="rId26"/>
      <p:italic r:id="rId27"/>
      <p:boldItalic r:id="rId28"/>
    </p:embeddedFont>
    <p:embeddedFont>
      <p:font typeface="Gill Sans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48">
          <p15:clr>
            <a:srgbClr val="A4A3A4"/>
          </p15:clr>
        </p15:guide>
        <p15:guide id="2" pos="4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48" orient="horz"/>
        <p:guide pos="435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ibreFranklin-bold.fntdata"/><Relationship Id="rId25" Type="http://schemas.openxmlformats.org/officeDocument/2006/relationships/font" Target="fonts/LibreFranklin-regular.fntdata"/><Relationship Id="rId28" Type="http://schemas.openxmlformats.org/officeDocument/2006/relationships/font" Target="fonts/LibreFranklin-boldItalic.fntdata"/><Relationship Id="rId27" Type="http://schemas.openxmlformats.org/officeDocument/2006/relationships/font" Target="fonts/LibreFranklin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ill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Gill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abf92d12f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7abf92d12f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abf92d12f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7abf92d12f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abf92d12f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7abf92d12f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abf92d12f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7abf92d12f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abf92d12f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7abf92d12f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abf92d12f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7abf92d12f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abf92d12f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7abf92d12f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abf92d12f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7abf92d12f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abf92d12f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abf92d12f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7abf92d12f_0_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abf92d12f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7abf92d12f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628075" y="2487883"/>
            <a:ext cx="12561453" cy="20155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indent="-333248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48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5" name="Google Shape;15;p2"/>
          <p:cNvGrpSpPr/>
          <p:nvPr/>
        </p:nvGrpSpPr>
        <p:grpSpPr>
          <a:xfrm>
            <a:off x="0" y="7372350"/>
            <a:ext cx="13817599" cy="400052"/>
            <a:chOff x="0" y="7372350"/>
            <a:chExt cx="13817599" cy="400052"/>
          </a:xfrm>
        </p:grpSpPr>
        <p:sp>
          <p:nvSpPr>
            <p:cNvPr id="16" name="Google Shape;16;p2"/>
            <p:cNvSpPr/>
            <p:nvPr/>
          </p:nvSpPr>
          <p:spPr>
            <a:xfrm>
              <a:off x="0" y="7372350"/>
              <a:ext cx="13817599" cy="4000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" name="Google Shape;17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18;p2"/>
            <p:cNvSpPr/>
            <p:nvPr/>
          </p:nvSpPr>
          <p:spPr>
            <a:xfrm>
              <a:off x="0" y="7372351"/>
              <a:ext cx="13817599" cy="4000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" name="Google Shape;19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and Green Bar">
  <p:cSld name="Photo and Green Ba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>
            <p:ph idx="2" type="pic"/>
          </p:nvPr>
        </p:nvSpPr>
        <p:spPr>
          <a:xfrm>
            <a:off x="0" y="0"/>
            <a:ext cx="9144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b="0" i="0" sz="1648" u="none" cap="none" strike="noStrike">
                <a:solidFill>
                  <a:srgbClr val="C39E1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/>
          <p:nvPr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1"/>
          <p:cNvSpPr txBox="1"/>
          <p:nvPr>
            <p:ph type="title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  <a:noFill/>
          <a:ln>
            <a:noFill/>
          </a:ln>
        </p:spPr>
        <p:txBody>
          <a:bodyPr anchorCtr="0" anchor="b" bIns="50925" lIns="101850" spcFirstLastPara="1" rIns="101850" wrap="square" tIns="5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9560560" y="3886200"/>
            <a:ext cx="3840480" cy="5004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6" name="Google Shape;7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932416" y="6948176"/>
            <a:ext cx="488944" cy="488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and Photo Right">
  <p:cSld name="Content and Photo Righ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621745" y="982462"/>
            <a:ext cx="4862405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621745" y="3052261"/>
            <a:ext cx="4862404" cy="19759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indent="-333248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48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/>
          <p:nvPr>
            <p:ph idx="2" type="pic"/>
          </p:nvPr>
        </p:nvSpPr>
        <p:spPr>
          <a:xfrm>
            <a:off x="6105893" y="0"/>
            <a:ext cx="7711707" cy="77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b="0" i="0" sz="1648" u="none" cap="none" strike="noStrike">
                <a:solidFill>
                  <a:srgbClr val="C39E1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and Photo Left">
  <p:cSld name="Content and Photo Lef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8333452" y="982462"/>
            <a:ext cx="4862405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8333452" y="3052261"/>
            <a:ext cx="4862404" cy="19759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indent="-333248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48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3"/>
          <p:cNvSpPr/>
          <p:nvPr>
            <p:ph idx="2" type="pic"/>
          </p:nvPr>
        </p:nvSpPr>
        <p:spPr>
          <a:xfrm>
            <a:off x="2" y="0"/>
            <a:ext cx="7711707" cy="77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b="0" i="0" sz="1648" u="none" cap="none" strike="noStrike">
                <a:solidFill>
                  <a:srgbClr val="C39E1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and Header">
  <p:cSld name="Photo and 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>
            <p:ph idx="2" type="pic"/>
          </p:nvPr>
        </p:nvSpPr>
        <p:spPr>
          <a:xfrm>
            <a:off x="0" y="0"/>
            <a:ext cx="13817599" cy="64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b="0" i="0" sz="1648" u="none" cap="none" strike="noStrike">
                <a:solidFill>
                  <a:srgbClr val="C39E1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type="title"/>
          </p:nvPr>
        </p:nvSpPr>
        <p:spPr>
          <a:xfrm>
            <a:off x="400424" y="6654703"/>
            <a:ext cx="13016750" cy="7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50" spcFirstLastPara="1" rIns="101850" wrap="square" tIns="5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96"/>
              <a:buFont typeface="Arial"/>
              <a:buNone/>
              <a:defRPr sz="439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Photo">
  <p:cSld name="Full Photo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>
            <p:ph idx="2" type="pic"/>
          </p:nvPr>
        </p:nvSpPr>
        <p:spPr>
          <a:xfrm>
            <a:off x="0" y="0"/>
            <a:ext cx="13817599" cy="77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b="0" i="0" sz="1648" u="none" cap="none" strike="noStrike">
                <a:solidFill>
                  <a:srgbClr val="C39E1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 and Content">
  <p:cSld name="Chart and Cont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50" spcFirstLastPara="1" rIns="101850" wrap="square" tIns="5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46"/>
              <a:buFont typeface="Arial"/>
              <a:buNone/>
              <a:defRPr sz="384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9150030" y="3729514"/>
            <a:ext cx="4039498" cy="9705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6"/>
          <p:cNvSpPr/>
          <p:nvPr>
            <p:ph idx="2" type="chart"/>
          </p:nvPr>
        </p:nvSpPr>
        <p:spPr>
          <a:xfrm>
            <a:off x="1269232" y="1443039"/>
            <a:ext cx="6863004" cy="499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b="0" i="0" sz="1648" u="none" cap="none" strike="noStrike">
                <a:solidFill>
                  <a:srgbClr val="C39E1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94" name="Google Shape;94;p16"/>
          <p:cNvGrpSpPr/>
          <p:nvPr/>
        </p:nvGrpSpPr>
        <p:grpSpPr>
          <a:xfrm>
            <a:off x="0" y="7372350"/>
            <a:ext cx="13817599" cy="400052"/>
            <a:chOff x="0" y="7372350"/>
            <a:chExt cx="13817599" cy="400052"/>
          </a:xfrm>
        </p:grpSpPr>
        <p:sp>
          <p:nvSpPr>
            <p:cNvPr id="95" name="Google Shape;95;p16"/>
            <p:cNvSpPr/>
            <p:nvPr/>
          </p:nvSpPr>
          <p:spPr>
            <a:xfrm>
              <a:off x="0" y="7372350"/>
              <a:ext cx="13817599" cy="4000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6" name="Google Shape;96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6"/>
            <p:cNvSpPr/>
            <p:nvPr/>
          </p:nvSpPr>
          <p:spPr>
            <a:xfrm>
              <a:off x="0" y="7372351"/>
              <a:ext cx="13817599" cy="4000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8" name="Google Shape;98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hite">
  <p:cSld name="Blank Whit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osing Green Ram">
  <p:cSld name="Closing Green Ram">
    <p:bg>
      <p:bgPr>
        <a:solidFill>
          <a:schemeClr val="dk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729343" y="4199229"/>
            <a:ext cx="1256145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0" i="0"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6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18"/>
          <p:cNvCxnSpPr/>
          <p:nvPr/>
        </p:nvCxnSpPr>
        <p:spPr>
          <a:xfrm>
            <a:off x="881743" y="5936778"/>
            <a:ext cx="911198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3" name="Google Shape;10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239" y="6320940"/>
            <a:ext cx="3520440" cy="78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 amt="8000"/>
          </a:blip>
          <a:srcRect b="6932" l="0" r="30639" t="14710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osing Green Dots">
  <p:cSld name="Closing Green Dots">
    <p:bg>
      <p:bgPr>
        <a:solidFill>
          <a:schemeClr val="dk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729343" y="4199229"/>
            <a:ext cx="1256145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0" i="0"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6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2">
            <a:alphaModFix/>
          </a:blip>
          <a:srcRect b="0" l="0" r="31394" t="6240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9"/>
          <p:cNvCxnSpPr/>
          <p:nvPr/>
        </p:nvCxnSpPr>
        <p:spPr>
          <a:xfrm>
            <a:off x="881743" y="5936778"/>
            <a:ext cx="911198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239" y="6320940"/>
            <a:ext cx="3520440" cy="78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osing White">
  <p:cSld name="Closing Whit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/>
        </p:nvSpPr>
        <p:spPr>
          <a:xfrm>
            <a:off x="729343" y="4198802"/>
            <a:ext cx="1256145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</a:pPr>
            <a:r>
              <a:rPr b="0" i="0" lang="en-US" sz="6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6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20"/>
          <p:cNvCxnSpPr/>
          <p:nvPr/>
        </p:nvCxnSpPr>
        <p:spPr>
          <a:xfrm>
            <a:off x="881743" y="5936351"/>
            <a:ext cx="911198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3" name="Google Shape;11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239" y="6320941"/>
            <a:ext cx="3520440" cy="787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Green Dots CSU">
  <p:cSld name="Title Green Dots CSU">
    <p:bg>
      <p:bgPr>
        <a:solidFill>
          <a:schemeClr val="dk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b="10580" l="0" r="52955" t="29515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idx="1" type="body"/>
          </p:nvPr>
        </p:nvSpPr>
        <p:spPr>
          <a:xfrm>
            <a:off x="628075" y="2695562"/>
            <a:ext cx="12561453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i="0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1099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2" type="body"/>
          </p:nvPr>
        </p:nvSpPr>
        <p:spPr>
          <a:xfrm>
            <a:off x="628074" y="5369311"/>
            <a:ext cx="12561451" cy="4721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4" name="Google Shape;24;p3"/>
          <p:cNvCxnSpPr/>
          <p:nvPr/>
        </p:nvCxnSpPr>
        <p:spPr>
          <a:xfrm>
            <a:off x="729343" y="5122227"/>
            <a:ext cx="911198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" name="Google Shape;2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7882" y="6733969"/>
            <a:ext cx="3520440" cy="78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Green">
  <p:cSld name="Section Green">
    <p:bg>
      <p:bgPr>
        <a:solidFill>
          <a:schemeClr val="dk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445328" y="4381997"/>
            <a:ext cx="9744199" cy="5170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2">
            <a:alphaModFix/>
          </a:blip>
          <a:srcRect b="11533" l="79831" r="0" t="28562"/>
          <a:stretch/>
        </p:blipFill>
        <p:spPr>
          <a:xfrm>
            <a:off x="0" y="0"/>
            <a:ext cx="2572932" cy="77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bg>
      <p:bgPr>
        <a:solidFill>
          <a:schemeClr val="dk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0" name="Google Shape;120;p22"/>
          <p:cNvPicPr preferRelativeResize="0"/>
          <p:nvPr/>
        </p:nvPicPr>
        <p:blipFill rotWithShape="1">
          <a:blip r:embed="rId2">
            <a:alphaModFix/>
          </a:blip>
          <a:srcRect b="57447" l="-221" r="1" t="28562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bg>
      <p:bgPr>
        <a:solidFill>
          <a:schemeClr val="dk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742950" y="2728873"/>
            <a:ext cx="3604654" cy="627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4pPr>
            <a:lvl5pPr indent="-333248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48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23" name="Google Shape;123;p23"/>
          <p:cNvGrpSpPr/>
          <p:nvPr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124" name="Google Shape;124;p2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2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23"/>
          <p:cNvSpPr txBox="1"/>
          <p:nvPr>
            <p:ph idx="2" type="body"/>
          </p:nvPr>
        </p:nvSpPr>
        <p:spPr>
          <a:xfrm>
            <a:off x="5106473" y="2728873"/>
            <a:ext cx="3604654" cy="627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4pPr>
            <a:lvl5pPr indent="-333248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48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3" type="body"/>
          </p:nvPr>
        </p:nvSpPr>
        <p:spPr>
          <a:xfrm>
            <a:off x="9469996" y="2728873"/>
            <a:ext cx="3604654" cy="627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4pPr>
            <a:lvl5pPr indent="-333248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48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Footer">
  <p:cSld name="Blank Foot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24"/>
          <p:cNvGrpSpPr/>
          <p:nvPr/>
        </p:nvGrpSpPr>
        <p:grpSpPr>
          <a:xfrm>
            <a:off x="0" y="7372350"/>
            <a:ext cx="13817599" cy="400052"/>
            <a:chOff x="0" y="7372350"/>
            <a:chExt cx="13817599" cy="400052"/>
          </a:xfrm>
        </p:grpSpPr>
        <p:sp>
          <p:nvSpPr>
            <p:cNvPr id="131" name="Google Shape;131;p24"/>
            <p:cNvSpPr/>
            <p:nvPr/>
          </p:nvSpPr>
          <p:spPr>
            <a:xfrm>
              <a:off x="0" y="7372350"/>
              <a:ext cx="13817599" cy="4000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2" name="Google Shape;132;p2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24"/>
            <p:cNvSpPr/>
            <p:nvPr/>
          </p:nvSpPr>
          <p:spPr>
            <a:xfrm>
              <a:off x="0" y="7372351"/>
              <a:ext cx="13817599" cy="4000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4" name="Google Shape;134;p2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">
  <p:cSld name="Blank Green">
    <p:bg>
      <p:bgPr>
        <a:solidFill>
          <a:schemeClr val="dk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Green Dots UnitID">
  <p:cSld name="Title Green Dots UnitID">
    <p:bg>
      <p:bgPr>
        <a:solidFill>
          <a:schemeClr val="dk2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b="10580" l="0" r="52955" t="29515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28075" y="2695562"/>
            <a:ext cx="12561453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i="0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1099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2" type="body"/>
          </p:nvPr>
        </p:nvSpPr>
        <p:spPr>
          <a:xfrm>
            <a:off x="628074" y="5369311"/>
            <a:ext cx="12561451" cy="4721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>
            <a:off x="729343" y="5122227"/>
            <a:ext cx="911198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4"/>
          <p:cNvSpPr/>
          <p:nvPr>
            <p:ph idx="3" type="pic"/>
          </p:nvPr>
        </p:nvSpPr>
        <p:spPr>
          <a:xfrm>
            <a:off x="9986681" y="6869532"/>
            <a:ext cx="3202843" cy="512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b="0" i="0" sz="1648" u="none" cap="none" strike="noStrike">
                <a:solidFill>
                  <a:srgbClr val="C39E1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Green Ram CSU">
  <p:cSld name="Title Green Ram CSU">
    <p:bg>
      <p:bgPr>
        <a:solidFill>
          <a:schemeClr val="dk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5"/>
          <p:cNvPicPr preferRelativeResize="0"/>
          <p:nvPr/>
        </p:nvPicPr>
        <p:blipFill rotWithShape="1">
          <a:blip r:embed="rId2">
            <a:alphaModFix amt="8000"/>
          </a:blip>
          <a:srcRect b="6932" l="0" r="30639" t="14710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>
            <p:ph idx="1" type="body"/>
          </p:nvPr>
        </p:nvSpPr>
        <p:spPr>
          <a:xfrm>
            <a:off x="628075" y="2695562"/>
            <a:ext cx="12561453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i="0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1099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628074" y="5369311"/>
            <a:ext cx="12561451" cy="4721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6" name="Google Shape;36;p5"/>
          <p:cNvCxnSpPr/>
          <p:nvPr/>
        </p:nvCxnSpPr>
        <p:spPr>
          <a:xfrm>
            <a:off x="729343" y="5122227"/>
            <a:ext cx="911198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7" name="Google Shape;3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7882" y="6733969"/>
            <a:ext cx="3520440" cy="78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Green Ram UnitID">
  <p:cSld name="Title Green Ram UnitID">
    <p:bg>
      <p:bgPr>
        <a:solidFill>
          <a:schemeClr val="dk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6"/>
          <p:cNvPicPr preferRelativeResize="0"/>
          <p:nvPr/>
        </p:nvPicPr>
        <p:blipFill rotWithShape="1">
          <a:blip r:embed="rId2">
            <a:alphaModFix amt="8000"/>
          </a:blip>
          <a:srcRect b="6932" l="0" r="30639" t="14710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/>
          <p:nvPr>
            <p:ph idx="1" type="body"/>
          </p:nvPr>
        </p:nvSpPr>
        <p:spPr>
          <a:xfrm>
            <a:off x="628075" y="2695562"/>
            <a:ext cx="12561453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i="0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1099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28074" y="5369311"/>
            <a:ext cx="12561451" cy="4721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2" name="Google Shape;42;p6"/>
          <p:cNvCxnSpPr/>
          <p:nvPr/>
        </p:nvCxnSpPr>
        <p:spPr>
          <a:xfrm>
            <a:off x="729343" y="5122227"/>
            <a:ext cx="911198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6"/>
          <p:cNvSpPr/>
          <p:nvPr>
            <p:ph idx="3" type="pic"/>
          </p:nvPr>
        </p:nvSpPr>
        <p:spPr>
          <a:xfrm>
            <a:off x="9986681" y="6869532"/>
            <a:ext cx="3202843" cy="512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b="0" i="0" sz="1648" u="none" cap="none" strike="noStrike">
                <a:solidFill>
                  <a:srgbClr val="C39E1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hite CSU">
  <p:cSld name="Title White CSU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4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7"/>
          <p:cNvSpPr txBox="1"/>
          <p:nvPr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4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 txBox="1"/>
          <p:nvPr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4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628075" y="2695562"/>
            <a:ext cx="12561453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b="0" i="0" sz="6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1099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628074" y="5369311"/>
            <a:ext cx="12561451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0" name="Google Shape;50;p7"/>
          <p:cNvCxnSpPr/>
          <p:nvPr/>
        </p:nvCxnSpPr>
        <p:spPr>
          <a:xfrm>
            <a:off x="729343" y="5122227"/>
            <a:ext cx="911198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1" name="Google Shape;5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27882" y="6733969"/>
            <a:ext cx="3520440" cy="787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hite UnitID">
  <p:cSld name="Title White UnitID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4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8"/>
          <p:cNvSpPr txBox="1"/>
          <p:nvPr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4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8"/>
          <p:cNvSpPr txBox="1"/>
          <p:nvPr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4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628075" y="2695562"/>
            <a:ext cx="12561453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b="0" i="0" sz="6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1099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2" type="body"/>
          </p:nvPr>
        </p:nvSpPr>
        <p:spPr>
          <a:xfrm>
            <a:off x="628074" y="5369311"/>
            <a:ext cx="12561451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8" name="Google Shape;58;p8"/>
          <p:cNvCxnSpPr/>
          <p:nvPr/>
        </p:nvCxnSpPr>
        <p:spPr>
          <a:xfrm>
            <a:off x="729343" y="5122227"/>
            <a:ext cx="911198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8"/>
          <p:cNvSpPr/>
          <p:nvPr>
            <p:ph idx="3" type="pic"/>
          </p:nvPr>
        </p:nvSpPr>
        <p:spPr>
          <a:xfrm>
            <a:off x="9986681" y="6869532"/>
            <a:ext cx="3202843" cy="512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9A9A9C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b="0" i="0" sz="1648" u="none" cap="none" strike="noStrike">
                <a:solidFill>
                  <a:srgbClr val="C39E1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2" name="Google Shape;62;p9"/>
          <p:cNvGrpSpPr/>
          <p:nvPr/>
        </p:nvGrpSpPr>
        <p:grpSpPr>
          <a:xfrm>
            <a:off x="0" y="7372350"/>
            <a:ext cx="13817599" cy="400052"/>
            <a:chOff x="0" y="7372350"/>
            <a:chExt cx="13817599" cy="400052"/>
          </a:xfrm>
        </p:grpSpPr>
        <p:sp>
          <p:nvSpPr>
            <p:cNvPr id="63" name="Google Shape;63;p9"/>
            <p:cNvSpPr/>
            <p:nvPr/>
          </p:nvSpPr>
          <p:spPr>
            <a:xfrm>
              <a:off x="0" y="7372350"/>
              <a:ext cx="13817599" cy="4000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4" name="Google Shape;64;p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Google Shape;65;p9"/>
            <p:cNvSpPr/>
            <p:nvPr/>
          </p:nvSpPr>
          <p:spPr>
            <a:xfrm>
              <a:off x="0" y="7372351"/>
              <a:ext cx="13817599" cy="4000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6" name="Google Shape;66;p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White">
  <p:cSld name="Section Whit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3445328" y="4381997"/>
            <a:ext cx="9744199" cy="4865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2">
            <a:alphaModFix/>
          </a:blip>
          <a:srcRect b="11533" l="79831" r="0" t="28562"/>
          <a:stretch/>
        </p:blipFill>
        <p:spPr>
          <a:xfrm>
            <a:off x="0" y="1"/>
            <a:ext cx="2572933" cy="77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074" y="2487883"/>
            <a:ext cx="12561453" cy="309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33248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b="0" i="0" sz="1648" u="none" cap="none" strike="noStrike">
                <a:solidFill>
                  <a:srgbClr val="C39E1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420497" lvl="5" marL="2743200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20497" lvl="6" marL="3200400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20497" lvl="7" marL="3657600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20496" lvl="8" marL="4114800" marR="0" rtl="0" algn="l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b="0" i="0" sz="302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628075" y="2695562"/>
            <a:ext cx="12561453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None/>
            </a:pPr>
            <a:r>
              <a:t/>
            </a:r>
            <a:endParaRPr b="1" sz="4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lang="en-US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SPARKANS</a:t>
            </a:r>
            <a:br>
              <a:rPr lang="en-US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3</a:t>
            </a:r>
            <a:endParaRPr sz="4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idx="4294967295" type="title"/>
          </p:nvPr>
        </p:nvSpPr>
        <p:spPr>
          <a:xfrm>
            <a:off x="628075" y="905259"/>
            <a:ext cx="12561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Times New Roman"/>
              <a:buNone/>
            </a:pPr>
            <a:r>
              <a:rPr b="1" lang="en-US" sz="4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KANBAN BOARD</a:t>
            </a:r>
            <a:br>
              <a:rPr b="1" lang="en-US" sz="28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8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LATEST FOR THE WEEK : 12/02 - 12/08 - </a:t>
            </a:r>
            <a:br>
              <a:rPr lang="en-US" sz="28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COMPLETED ALL THE TASKS AND PUSHED TO DONE</a:t>
            </a:r>
            <a:endParaRPr b="1" sz="4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5" name="Google Shape;19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3526" y="2501999"/>
            <a:ext cx="10757600" cy="369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idx="4294967295" type="title"/>
          </p:nvPr>
        </p:nvSpPr>
        <p:spPr>
          <a:xfrm>
            <a:off x="628075" y="905259"/>
            <a:ext cx="12561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1" lang="en-US" sz="4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SCRUM CEREMONIES</a:t>
            </a:r>
            <a:endParaRPr b="1" sz="4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1" name="Google Shape;20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200" y="2183675"/>
            <a:ext cx="9956801" cy="492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628075" y="905259"/>
            <a:ext cx="12561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1" lang="en-US" sz="4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SCRUM RETROSPECTIVE</a:t>
            </a:r>
            <a:endParaRPr b="1" sz="4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628075" y="2487867"/>
            <a:ext cx="12561600" cy="41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★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went well: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95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Co-ordination and equal work distribution among team members made this sprint much easier.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95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Using Excel sheets for tracking made tracking easier.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95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Tried improving quality during each integration.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95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Code refactoring was performed.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95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Unit test cases implemented effectively.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Aesthetics of UI is taken care of.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type="title"/>
          </p:nvPr>
        </p:nvSpPr>
        <p:spPr>
          <a:xfrm>
            <a:off x="628075" y="905259"/>
            <a:ext cx="12561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1" lang="en-US" sz="4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MANUAL : SERVER</a:t>
            </a:r>
            <a:endParaRPr b="1" sz="4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38"/>
          <p:cNvSpPr txBox="1"/>
          <p:nvPr>
            <p:ph idx="1" type="body"/>
          </p:nvPr>
        </p:nvSpPr>
        <p:spPr>
          <a:xfrm>
            <a:off x="628075" y="2487867"/>
            <a:ext cx="12561600" cy="41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Building and Running the Server: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Building: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●To build the server you must have Maven installed.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●"mvn package" will run tests and build the server-*.jar file.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●run "mvn clean" followed by "mvn package" to be sure you have only the latest version of the server built.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Running: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●To run the server use "java -jar server-*.jar" on the .jar file located in /server/target/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●If you're in a bash environment the "run" script at the project root will build and run the server.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●The server runs on localhost:31406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228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628075" y="905259"/>
            <a:ext cx="12561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1" lang="en-US" sz="4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MANUAL : CLIENT</a:t>
            </a:r>
            <a:endParaRPr b="1" sz="4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39"/>
          <p:cNvSpPr txBox="1"/>
          <p:nvPr>
            <p:ph idx="1" type="body"/>
          </p:nvPr>
        </p:nvSpPr>
        <p:spPr>
          <a:xfrm>
            <a:off x="628075" y="2487867"/>
            <a:ext cx="12561600" cy="41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❖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was generated with Angular CLI version 8.3.8.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❖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server : Run </a:t>
            </a:r>
            <a:r>
              <a:rPr i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 serve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a dev server. Navigate to </a:t>
            </a:r>
            <a:r>
              <a:rPr i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http://localhost:4200/.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app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automatically reload if you change any of the source files.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❖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scaffolding : Run </a:t>
            </a:r>
            <a:r>
              <a:rPr i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 generate component component-name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generate a new component. You can also use </a:t>
            </a:r>
            <a:r>
              <a:rPr i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 generate directive|pipe|service|class|guard|interface|enum|module.</a:t>
            </a:r>
            <a:endParaRPr i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❖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: Run </a:t>
            </a:r>
            <a:r>
              <a:rPr i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 build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build the project. The build artifacts will be stored in the </a:t>
            </a:r>
            <a:r>
              <a:rPr i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dist/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directory. Use the </a:t>
            </a:r>
            <a:r>
              <a:rPr i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--prod flag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a production build.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❖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Running unit tests : Run </a:t>
            </a:r>
            <a:r>
              <a:rPr i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 test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execute the unit tests via Karma.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❖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Running end-to-end tests : Run </a:t>
            </a:r>
            <a:r>
              <a:rPr i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 e2e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execute the end-to-end tests via Protractor.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628075" y="2695562"/>
            <a:ext cx="12561600" cy="20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225" name="Google Shape;225;p40"/>
          <p:cNvSpPr txBox="1"/>
          <p:nvPr>
            <p:ph idx="2" type="body"/>
          </p:nvPr>
        </p:nvSpPr>
        <p:spPr>
          <a:xfrm>
            <a:off x="628074" y="5369311"/>
            <a:ext cx="12561600" cy="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TIME…</a:t>
            </a:r>
            <a:endParaRPr sz="3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40"/>
          <p:cNvSpPr/>
          <p:nvPr>
            <p:ph idx="3" type="pic"/>
          </p:nvPr>
        </p:nvSpPr>
        <p:spPr>
          <a:xfrm>
            <a:off x="9986681" y="6869532"/>
            <a:ext cx="32028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437575" y="1854912"/>
            <a:ext cx="12561600" cy="20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b="1" lang="en-US"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MATES</a:t>
            </a:r>
            <a:endParaRPr b="1" sz="3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Rachit Dalal (Scrum Master)</a:t>
            </a:r>
            <a:br>
              <a:rPr lang="en-US" sz="2800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Derek Chapman</a:t>
            </a:r>
            <a:br>
              <a:rPr lang="en-US" sz="2800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Nisha Rani</a:t>
            </a:r>
            <a:br>
              <a:rPr lang="en-US" sz="2800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Sushant Patankar</a:t>
            </a:r>
            <a:br>
              <a:rPr lang="en-US" sz="2800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Swathy Hari Prasad</a:t>
            </a:r>
            <a:endParaRPr sz="2800">
              <a:solidFill>
                <a:srgbClr val="CCCC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t/>
            </a:r>
            <a:endParaRPr b="1" sz="3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1" lang="en-US" sz="4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BANQI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628075" y="2487883"/>
            <a:ext cx="12561453" cy="20155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x 8 board or half of Chinese board.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the pieces are shuffled and randomly allocated face-down to squares on the board.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moves involved are: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8001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Flipping a piece to reveal it.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8001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Moving a piece horizontally or vertically.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8001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Capturing an opponent’s piece.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8001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Cannon moves are different - It should always fly horizontally or vertically. 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Capture moves are done according to the ranking of pieces except in case of General, Soldier and Cannon.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-&gt; Chariot -&gt; Horse -&gt; Cannon, Advisor -&gt; Minister -&gt; Soldier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1" lang="en-US" sz="4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STORIES</a:t>
            </a:r>
            <a:endParaRPr sz="4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MOSCOW Rule - “Could have and Won’t have until later” Priorities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t/>
            </a:r>
            <a:endParaRPr sz="2400"/>
          </a:p>
        </p:txBody>
      </p:sp>
      <p:pic>
        <p:nvPicPr>
          <p:cNvPr id="157" name="Google Shape;15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200" y="1920925"/>
            <a:ext cx="11616701" cy="445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628075" y="905259"/>
            <a:ext cx="12561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1" lang="en-US" sz="4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TASKS:</a:t>
            </a:r>
            <a:endParaRPr b="1" sz="4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3" name="Google Shape;16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0" y="2023100"/>
            <a:ext cx="11557000" cy="444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628075" y="905259"/>
            <a:ext cx="12561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1" lang="en-US" sz="4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CRC CARDS</a:t>
            </a:r>
            <a:endParaRPr b="1" sz="4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4114" y="1961325"/>
            <a:ext cx="5231686" cy="476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700" y="1961325"/>
            <a:ext cx="4801553" cy="476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628075" y="905259"/>
            <a:ext cx="12561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1" lang="en-US" sz="4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DIAGRAM</a:t>
            </a:r>
            <a:endParaRPr b="1" sz="4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6" name="Google Shape;1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100" y="1921050"/>
            <a:ext cx="8420100" cy="5038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628075" y="905259"/>
            <a:ext cx="12561600" cy="10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PATTERN USED</a:t>
            </a:r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628075" y="2487883"/>
            <a:ext cx="12561600" cy="20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AutoNum type="arabicPeriod"/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Facade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AutoNum type="arabicPeriod"/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Controller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AutoNum type="arabicPeriod"/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Singleton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AutoNum type="arabicPeriod"/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Observer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628075" y="905259"/>
            <a:ext cx="12561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1" lang="en-US" sz="4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TRACEABILITY MATRIX</a:t>
            </a:r>
            <a:endParaRPr b="1" sz="4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9" name="Google Shape;1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350" y="2711850"/>
            <a:ext cx="10351923" cy="367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