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Proxima Nova" charset="0"/>
      <p:regular r:id="rId20"/>
      <p:bold r:id="rId21"/>
      <p:italic r:id="rId22"/>
      <p:boldItalic r:id="rId23"/>
    </p:embeddedFont>
    <p:embeddedFont>
      <p:font typeface="Calibri" pitchFamily="34" charset="0"/>
      <p:regular r:id="rId24"/>
      <p:bold r:id="rId25"/>
      <p:italic r:id="rId26"/>
      <p:boldItalic r:id="rId27"/>
    </p:embeddedFont>
    <p:embeddedFont>
      <p:font typeface="Robo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2a36bc959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g62a36bc95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7bf6edd117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g7bf6edd11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7c0155c83c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g7c0155c83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7bf6edd117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7bf6edd11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7bf6edd117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g7bf6edd11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7bf6edd117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g7bf6edd11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bf6edd117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g7bf6edd1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21" name="Google Shape;6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5cf88ce395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g5cf88ce39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62a36bc959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g62a36bc95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62a36bc959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62a36bc95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62a36bc959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g62a36bc95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3" name="Google Shape;13;p1"/>
          <p:cNvPicPr preferRelativeResize="0"/>
          <p:nvPr/>
        </p:nvPicPr>
        <p:blipFill rotWithShape="1">
          <a:blip r:embed="rId34">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3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4"/>
          <p:cNvSpPr txBox="1"/>
          <p:nvPr/>
        </p:nvSpPr>
        <p:spPr>
          <a:xfrm>
            <a:off x="555037" y="2114911"/>
            <a:ext cx="6895272"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Data Ingestion and Processing: Assignment</a:t>
            </a:r>
            <a:endParaRPr sz="4000" b="0" i="0" u="none" strike="noStrike" cap="none">
              <a:solidFill>
                <a:schemeClr val="dk1"/>
              </a:solidFill>
              <a:latin typeface="Proxima Nova"/>
              <a:ea typeface="Proxima Nova"/>
              <a:cs typeface="Proxima Nova"/>
              <a:sym typeface="Proxima Nova"/>
            </a:endParaRPr>
          </a:p>
        </p:txBody>
      </p:sp>
      <p:pic>
        <p:nvPicPr>
          <p:cNvPr id="616" name="Google Shape;616;p3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17" name="Google Shape;617;p34"/>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b="0" i="1" u="none" strike="noStrike" cap="none">
                <a:solidFill>
                  <a:schemeClr val="dk1"/>
                </a:solidFill>
                <a:latin typeface="Proxima Nova"/>
                <a:ea typeface="Proxima Nova"/>
                <a:cs typeface="Proxima Nova"/>
                <a:sym typeface="Proxima Nova"/>
              </a:rPr>
              <a:t>    #LifeKoKaroLift</a:t>
            </a:r>
            <a:endParaRPr sz="1400" b="0" i="1" u="none" strike="noStrike" cap="none">
              <a:solidFill>
                <a:schemeClr val="dk1"/>
              </a:solidFill>
              <a:latin typeface="Proxima Nova"/>
              <a:ea typeface="Proxima Nova"/>
              <a:cs typeface="Proxima Nova"/>
              <a:sym typeface="Proxima Nova"/>
            </a:endParaRPr>
          </a:p>
        </p:txBody>
      </p:sp>
      <p:sp>
        <p:nvSpPr>
          <p:cNvPr id="618" name="Google Shape;618;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Questions &amp; Answers</a:t>
            </a:r>
            <a:endParaRPr/>
          </a:p>
        </p:txBody>
      </p:sp>
      <p:sp>
        <p:nvSpPr>
          <p:cNvPr id="689" name="Google Shape;689;p4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sp>
        <p:nvSpPr>
          <p:cNvPr id="690" name="Google Shape;690;p43"/>
          <p:cNvSpPr txBox="1">
            <a:spLocks noGrp="1"/>
          </p:cNvSpPr>
          <p:nvPr>
            <p:ph type="body" idx="1"/>
          </p:nvPr>
        </p:nvSpPr>
        <p:spPr>
          <a:xfrm>
            <a:off x="316675" y="726875"/>
            <a:ext cx="8366700" cy="40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sz="1400" b="1"/>
              <a:t>Analysis-II</a:t>
            </a:r>
            <a:endParaRPr sz="1400" b="1"/>
          </a:p>
          <a:p>
            <a:pPr marL="0" lvl="0" indent="0" algn="l" rtl="0">
              <a:lnSpc>
                <a:spcPct val="100000"/>
              </a:lnSpc>
              <a:spcBef>
                <a:spcPts val="0"/>
              </a:spcBef>
              <a:spcAft>
                <a:spcPts val="0"/>
              </a:spcAft>
              <a:buClr>
                <a:schemeClr val="dk1"/>
              </a:buClr>
              <a:buSzPts val="1100"/>
              <a:buFont typeface="Arial"/>
              <a:buNone/>
            </a:pPr>
            <a:endParaRPr sz="1400" b="1"/>
          </a:p>
          <a:p>
            <a:pPr marL="457200" lvl="0" indent="-317500" algn="l" rtl="0">
              <a:lnSpc>
                <a:spcPct val="100000"/>
              </a:lnSpc>
              <a:spcBef>
                <a:spcPts val="0"/>
              </a:spcBef>
              <a:spcAft>
                <a:spcPts val="0"/>
              </a:spcAft>
              <a:buSzPts val="1400"/>
              <a:buAutoNum type="arabicPeriod"/>
            </a:pPr>
            <a:r>
              <a:rPr lang="en-IN" sz="1400"/>
              <a:t>What is the correlation between the number of passengers on any given trip, and the tip paid per trip? Do multiple travellers tip more compared to solo travellers? Hint: Use CORR(Col_1, Col_2)</a:t>
            </a:r>
            <a:endParaRPr sz="1400"/>
          </a:p>
          <a:p>
            <a:pPr marL="457200" lvl="0" indent="-317500" algn="l" rtl="0">
              <a:lnSpc>
                <a:spcPct val="100000"/>
              </a:lnSpc>
              <a:spcBef>
                <a:spcPts val="0"/>
              </a:spcBef>
              <a:spcAft>
                <a:spcPts val="0"/>
              </a:spcAft>
              <a:buSzPts val="1400"/>
              <a:buAutoNum type="arabicPeriod"/>
            </a:pPr>
            <a:r>
              <a:rPr lang="en-IN" sz="1400"/>
              <a:t>Segregate the data into five segments of ‘tip paid’: [0-5), [5-10), [10-15) , [15-20) and &gt;=20. Calculate the percentage share of each bucket (i.e. the fraction of trips falling in each bucket).</a:t>
            </a:r>
            <a:endParaRPr sz="1400"/>
          </a:p>
          <a:p>
            <a:pPr marL="457200" lvl="0" indent="-317500" algn="l" rtl="0">
              <a:lnSpc>
                <a:spcPct val="100000"/>
              </a:lnSpc>
              <a:spcBef>
                <a:spcPts val="0"/>
              </a:spcBef>
              <a:spcAft>
                <a:spcPts val="0"/>
              </a:spcAft>
              <a:buSzPts val="1400"/>
              <a:buAutoNum type="arabicPeriod"/>
            </a:pPr>
            <a:r>
              <a:rPr lang="en-IN" sz="1400"/>
              <a:t>Which month has a greater average ‘speed’ - November or December? Note that the variable ‘speed’ will have to be derived from other metrics. Hint: You have columns for distance and time.</a:t>
            </a:r>
            <a:endParaRPr sz="1400"/>
          </a:p>
          <a:p>
            <a:pPr marL="457200" lvl="0" indent="-317500" algn="l" rtl="0">
              <a:lnSpc>
                <a:spcPct val="100000"/>
              </a:lnSpc>
              <a:spcBef>
                <a:spcPts val="0"/>
              </a:spcBef>
              <a:spcAft>
                <a:spcPts val="0"/>
              </a:spcAft>
              <a:buSzPts val="1400"/>
              <a:buAutoNum type="arabicPeriod"/>
            </a:pPr>
            <a:r>
              <a:rPr lang="en-IN" sz="1400"/>
              <a:t>Analyse the average speed of the most happening days of the year, i.e. 31st December (New year’s eve) and 25th December (Christmas) and compare it with the overall average. </a:t>
            </a:r>
            <a:endParaRPr sz="1400"/>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4"/>
          <p:cNvSpPr txBox="1"/>
          <p:nvPr/>
        </p:nvSpPr>
        <p:spPr>
          <a:xfrm>
            <a:off x="555037" y="2114911"/>
            <a:ext cx="6895272"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Let’s Code</a:t>
            </a:r>
            <a:endParaRPr sz="4000">
              <a:solidFill>
                <a:schemeClr val="dk1"/>
              </a:solidFill>
              <a:latin typeface="Proxima Nova"/>
              <a:ea typeface="Proxima Nova"/>
              <a:cs typeface="Proxima Nova"/>
              <a:sym typeface="Proxima Nova"/>
            </a:endParaRPr>
          </a:p>
        </p:txBody>
      </p:sp>
      <p:pic>
        <p:nvPicPr>
          <p:cNvPr id="696" name="Google Shape;696;p44"/>
          <p:cNvPicPr preferRelativeResize="0"/>
          <p:nvPr/>
        </p:nvPicPr>
        <p:blipFill rotWithShape="1">
          <a:blip r:embed="rId4">
            <a:alphaModFix/>
          </a:blip>
          <a:srcRect/>
          <a:stretch/>
        </p:blipFill>
        <p:spPr>
          <a:xfrm>
            <a:off x="7582370" y="0"/>
            <a:ext cx="1356542" cy="1577482"/>
          </a:xfrm>
          <a:prstGeom prst="rect">
            <a:avLst/>
          </a:prstGeom>
          <a:noFill/>
          <a:ln>
            <a:noFill/>
          </a:ln>
        </p:spPr>
      </p:pic>
      <p:sp>
        <p:nvSpPr>
          <p:cNvPr id="697" name="Google Shape;697;p44"/>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i="1">
                <a:solidFill>
                  <a:schemeClr val="dk1"/>
                </a:solidFill>
                <a:latin typeface="Proxima Nova"/>
                <a:ea typeface="Proxima Nova"/>
                <a:cs typeface="Proxima Nova"/>
                <a:sym typeface="Proxima Nova"/>
              </a:rPr>
              <a:t>    #LifeKoKaroLift</a:t>
            </a:r>
            <a:endParaRPr sz="1400" i="1">
              <a:solidFill>
                <a:schemeClr val="dk1"/>
              </a:solidFill>
              <a:latin typeface="Proxima Nova"/>
              <a:ea typeface="Proxima Nova"/>
              <a:cs typeface="Proxima Nova"/>
              <a:sym typeface="Proxima Nova"/>
            </a:endParaRPr>
          </a:p>
        </p:txBody>
      </p:sp>
      <p:sp>
        <p:nvSpPr>
          <p:cNvPr id="698" name="Google Shape;698;p4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pic>
        <p:nvPicPr>
          <p:cNvPr id="699" name="Google Shape;699;p44"/>
          <p:cNvPicPr preferRelativeResize="0"/>
          <p:nvPr/>
        </p:nvPicPr>
        <p:blipFill rotWithShape="1">
          <a:blip r:embed="rId5">
            <a:alphaModFix/>
          </a:blip>
          <a:srcRect b="9444"/>
          <a:stretch/>
        </p:blipFill>
        <p:spPr>
          <a:xfrm>
            <a:off x="4667225" y="2027150"/>
            <a:ext cx="1645849" cy="16391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5"/>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Coding Questions</a:t>
            </a:r>
            <a:endParaRPr/>
          </a:p>
        </p:txBody>
      </p:sp>
      <p:sp>
        <p:nvSpPr>
          <p:cNvPr id="705" name="Google Shape;705;p4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12</a:t>
            </a:fld>
            <a:endParaRPr/>
          </a:p>
        </p:txBody>
      </p:sp>
      <p:sp>
        <p:nvSpPr>
          <p:cNvPr id="706" name="Google Shape;706;p45"/>
          <p:cNvSpPr txBox="1">
            <a:spLocks noGrp="1"/>
          </p:cNvSpPr>
          <p:nvPr>
            <p:ph type="body" idx="1"/>
          </p:nvPr>
        </p:nvSpPr>
        <p:spPr>
          <a:xfrm>
            <a:off x="316675" y="1000775"/>
            <a:ext cx="8366700" cy="40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/common_folder/live_session_data</a:t>
            </a:r>
            <a:endParaRPr sz="1400" b="1"/>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pic>
        <p:nvPicPr>
          <p:cNvPr id="707" name="Google Shape;707;p45"/>
          <p:cNvPicPr preferRelativeResize="0"/>
          <p:nvPr/>
        </p:nvPicPr>
        <p:blipFill>
          <a:blip r:embed="rId4">
            <a:alphaModFix/>
          </a:blip>
          <a:stretch>
            <a:fillRect/>
          </a:stretch>
        </p:blipFill>
        <p:spPr>
          <a:xfrm>
            <a:off x="116600" y="1816100"/>
            <a:ext cx="8969028" cy="15211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6"/>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Coding Questions</a:t>
            </a:r>
            <a:endParaRPr/>
          </a:p>
        </p:txBody>
      </p:sp>
      <p:sp>
        <p:nvSpPr>
          <p:cNvPr id="713" name="Google Shape;713;p4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13</a:t>
            </a:fld>
            <a:endParaRPr/>
          </a:p>
        </p:txBody>
      </p:sp>
      <p:sp>
        <p:nvSpPr>
          <p:cNvPr id="714" name="Google Shape;714;p46"/>
          <p:cNvSpPr txBox="1">
            <a:spLocks noGrp="1"/>
          </p:cNvSpPr>
          <p:nvPr>
            <p:ph type="body" idx="1"/>
          </p:nvPr>
        </p:nvSpPr>
        <p:spPr>
          <a:xfrm>
            <a:off x="316675" y="1000775"/>
            <a:ext cx="8366700" cy="40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None/>
            </a:pPr>
            <a:r>
              <a:rPr lang="en-IN" sz="1400" b="1"/>
              <a:t>Question-1: </a:t>
            </a:r>
            <a:r>
              <a:rPr lang="en-IN" sz="1400"/>
              <a:t>What is number of records in the data?</a:t>
            </a:r>
            <a:endParaRPr sz="1400"/>
          </a:p>
          <a:p>
            <a:pPr marL="457200" lvl="0" indent="-317500" algn="l" rtl="0">
              <a:lnSpc>
                <a:spcPct val="100000"/>
              </a:lnSpc>
              <a:spcBef>
                <a:spcPts val="0"/>
              </a:spcBef>
              <a:spcAft>
                <a:spcPts val="0"/>
              </a:spcAft>
              <a:buSzPts val="1400"/>
              <a:buChar char="●"/>
            </a:pPr>
            <a:r>
              <a:rPr lang="en-IN" sz="1400"/>
              <a:t>2500</a:t>
            </a:r>
            <a:endParaRPr sz="1400"/>
          </a:p>
          <a:p>
            <a:pPr marL="457200" lvl="0" indent="-317500" algn="l" rtl="0">
              <a:lnSpc>
                <a:spcPct val="100000"/>
              </a:lnSpc>
              <a:spcBef>
                <a:spcPts val="0"/>
              </a:spcBef>
              <a:spcAft>
                <a:spcPts val="0"/>
              </a:spcAft>
              <a:buSzPts val="1400"/>
              <a:buChar char="●"/>
            </a:pPr>
            <a:r>
              <a:rPr lang="en-IN" sz="1400"/>
              <a:t>2774</a:t>
            </a:r>
            <a:endParaRPr sz="1400"/>
          </a:p>
          <a:p>
            <a:pPr marL="457200" lvl="0" indent="-317500" algn="l" rtl="0">
              <a:lnSpc>
                <a:spcPct val="100000"/>
              </a:lnSpc>
              <a:spcBef>
                <a:spcPts val="0"/>
              </a:spcBef>
              <a:spcAft>
                <a:spcPts val="0"/>
              </a:spcAft>
              <a:buSzPts val="1400"/>
              <a:buChar char="●"/>
            </a:pPr>
            <a:r>
              <a:rPr lang="en-IN" sz="1400"/>
              <a:t>2758</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Question-2:</a:t>
            </a:r>
            <a:r>
              <a:rPr lang="en-IN" sz="1400"/>
              <a:t> How many records are there where the location is Bangalore?</a:t>
            </a:r>
            <a:endParaRPr sz="1400"/>
          </a:p>
          <a:p>
            <a:pPr marL="457200" lvl="0" indent="-317500" algn="l" rtl="0">
              <a:lnSpc>
                <a:spcPct val="100000"/>
              </a:lnSpc>
              <a:spcBef>
                <a:spcPts val="0"/>
              </a:spcBef>
              <a:spcAft>
                <a:spcPts val="0"/>
              </a:spcAft>
              <a:buSzPts val="1400"/>
              <a:buChar char="●"/>
            </a:pPr>
            <a:r>
              <a:rPr lang="en-IN" sz="1400"/>
              <a:t>200</a:t>
            </a:r>
            <a:endParaRPr sz="1400"/>
          </a:p>
          <a:p>
            <a:pPr marL="457200" lvl="0" indent="-317500" algn="l" rtl="0">
              <a:lnSpc>
                <a:spcPct val="100000"/>
              </a:lnSpc>
              <a:spcBef>
                <a:spcPts val="0"/>
              </a:spcBef>
              <a:spcAft>
                <a:spcPts val="0"/>
              </a:spcAft>
              <a:buSzPts val="1400"/>
              <a:buChar char="●"/>
            </a:pPr>
            <a:r>
              <a:rPr lang="en-IN" sz="1400"/>
              <a:t>215</a:t>
            </a:r>
            <a:endParaRPr sz="1400"/>
          </a:p>
          <a:p>
            <a:pPr marL="457200" lvl="0" indent="-317500" algn="l" rtl="0">
              <a:lnSpc>
                <a:spcPct val="100000"/>
              </a:lnSpc>
              <a:spcBef>
                <a:spcPts val="0"/>
              </a:spcBef>
              <a:spcAft>
                <a:spcPts val="0"/>
              </a:spcAft>
              <a:buSzPts val="1400"/>
              <a:buChar char="●"/>
            </a:pPr>
            <a:r>
              <a:rPr lang="en-IN" sz="1400"/>
              <a:t>211</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Question-3:</a:t>
            </a:r>
            <a:r>
              <a:rPr lang="en-IN" sz="1400"/>
              <a:t> The data given to you is having ratings between 0 and 5, check if this is true or not?</a:t>
            </a:r>
            <a:endParaRPr sz="1400"/>
          </a:p>
          <a:p>
            <a:pPr marL="457200" lvl="0" indent="-317500" algn="l" rtl="0">
              <a:lnSpc>
                <a:spcPct val="100000"/>
              </a:lnSpc>
              <a:spcBef>
                <a:spcPts val="0"/>
              </a:spcBef>
              <a:spcAft>
                <a:spcPts val="0"/>
              </a:spcAft>
              <a:buSzPts val="1400"/>
              <a:buChar char="●"/>
            </a:pPr>
            <a:r>
              <a:rPr lang="en-IN" sz="1400"/>
              <a:t>True</a:t>
            </a:r>
            <a:endParaRPr sz="1400"/>
          </a:p>
          <a:p>
            <a:pPr marL="457200" lvl="0" indent="-317500" algn="l" rtl="0">
              <a:lnSpc>
                <a:spcPct val="100000"/>
              </a:lnSpc>
              <a:spcBef>
                <a:spcPts val="0"/>
              </a:spcBef>
              <a:spcAft>
                <a:spcPts val="0"/>
              </a:spcAft>
              <a:buSzPts val="1400"/>
              <a:buChar char="●"/>
            </a:pPr>
            <a:r>
              <a:rPr lang="en-IN" sz="1400"/>
              <a:t>False</a:t>
            </a: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7"/>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Coding Questions</a:t>
            </a:r>
            <a:endParaRPr/>
          </a:p>
        </p:txBody>
      </p:sp>
      <p:sp>
        <p:nvSpPr>
          <p:cNvPr id="720" name="Google Shape;720;p4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14</a:t>
            </a:fld>
            <a:endParaRPr/>
          </a:p>
        </p:txBody>
      </p:sp>
      <p:sp>
        <p:nvSpPr>
          <p:cNvPr id="721" name="Google Shape;721;p47"/>
          <p:cNvSpPr txBox="1">
            <a:spLocks noGrp="1"/>
          </p:cNvSpPr>
          <p:nvPr>
            <p:ph type="body" idx="1"/>
          </p:nvPr>
        </p:nvSpPr>
        <p:spPr>
          <a:xfrm>
            <a:off x="316675" y="812750"/>
            <a:ext cx="8366700" cy="40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None/>
            </a:pPr>
            <a:r>
              <a:rPr lang="en-IN" sz="1400" b="1"/>
              <a:t>Question-4: </a:t>
            </a:r>
            <a:r>
              <a:rPr lang="en-IN" sz="1400"/>
              <a:t>Check the count of error ratings, (Individual Count), How many records are there where rating is 8?</a:t>
            </a:r>
            <a:endParaRPr sz="1400"/>
          </a:p>
          <a:p>
            <a:pPr marL="457200" lvl="0" indent="-317500" algn="l" rtl="0">
              <a:lnSpc>
                <a:spcPct val="100000"/>
              </a:lnSpc>
              <a:spcBef>
                <a:spcPts val="0"/>
              </a:spcBef>
              <a:spcAft>
                <a:spcPts val="0"/>
              </a:spcAft>
              <a:buSzPts val="1400"/>
              <a:buChar char="●"/>
            </a:pPr>
            <a:r>
              <a:rPr lang="en-IN" sz="1400"/>
              <a:t>18</a:t>
            </a:r>
            <a:endParaRPr sz="1400"/>
          </a:p>
          <a:p>
            <a:pPr marL="457200" lvl="0" indent="-317500" algn="l" rtl="0">
              <a:lnSpc>
                <a:spcPct val="100000"/>
              </a:lnSpc>
              <a:spcBef>
                <a:spcPts val="0"/>
              </a:spcBef>
              <a:spcAft>
                <a:spcPts val="0"/>
              </a:spcAft>
              <a:buSzPts val="1400"/>
              <a:buChar char="●"/>
            </a:pPr>
            <a:r>
              <a:rPr lang="en-IN" sz="1400"/>
              <a:t>19</a:t>
            </a:r>
            <a:endParaRPr sz="1400"/>
          </a:p>
          <a:p>
            <a:pPr marL="457200" lvl="0" indent="-317500" algn="l" rtl="0">
              <a:lnSpc>
                <a:spcPct val="100000"/>
              </a:lnSpc>
              <a:spcBef>
                <a:spcPts val="0"/>
              </a:spcBef>
              <a:spcAft>
                <a:spcPts val="0"/>
              </a:spcAft>
              <a:buSzPts val="1400"/>
              <a:buChar char="●"/>
            </a:pPr>
            <a:r>
              <a:rPr lang="en-IN" sz="1400"/>
              <a:t>20</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Question-5:</a:t>
            </a:r>
            <a:r>
              <a:rPr lang="en-IN" sz="1400"/>
              <a:t> Create a new table by removing all the error rows, what is the count of rows where rating is 5 in the clean table.</a:t>
            </a:r>
            <a:endParaRPr sz="1400"/>
          </a:p>
          <a:p>
            <a:pPr marL="457200" lvl="0" indent="-317500" algn="l" rtl="0">
              <a:lnSpc>
                <a:spcPct val="100000"/>
              </a:lnSpc>
              <a:spcBef>
                <a:spcPts val="0"/>
              </a:spcBef>
              <a:spcAft>
                <a:spcPts val="0"/>
              </a:spcAft>
              <a:buSzPts val="1400"/>
              <a:buChar char="●"/>
            </a:pPr>
            <a:r>
              <a:rPr lang="en-IN" sz="1400"/>
              <a:t>2</a:t>
            </a:r>
            <a:endParaRPr sz="1400"/>
          </a:p>
          <a:p>
            <a:pPr marL="457200" lvl="0" indent="-317500" algn="l" rtl="0">
              <a:lnSpc>
                <a:spcPct val="100000"/>
              </a:lnSpc>
              <a:spcBef>
                <a:spcPts val="0"/>
              </a:spcBef>
              <a:spcAft>
                <a:spcPts val="0"/>
              </a:spcAft>
              <a:buSzPts val="1400"/>
              <a:buChar char="●"/>
            </a:pPr>
            <a:r>
              <a:rPr lang="en-IN" sz="1400"/>
              <a:t>5</a:t>
            </a:r>
            <a:endParaRPr sz="1400"/>
          </a:p>
          <a:p>
            <a:pPr marL="457200" lvl="0" indent="-317500" algn="l" rtl="0">
              <a:lnSpc>
                <a:spcPct val="100000"/>
              </a:lnSpc>
              <a:spcBef>
                <a:spcPts val="0"/>
              </a:spcBef>
              <a:spcAft>
                <a:spcPts val="0"/>
              </a:spcAft>
              <a:buSzPts val="1400"/>
              <a:buChar char="●"/>
            </a:pPr>
            <a:r>
              <a:rPr lang="en-IN" sz="1400"/>
              <a:t>1</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Question-6:</a:t>
            </a:r>
            <a:r>
              <a:rPr lang="en-IN" sz="1400"/>
              <a:t> Compare the ratings for North Indian and South Indian Cuisines(Average Rating). What is at average rating for South Indian Cuisine?</a:t>
            </a:r>
            <a:endParaRPr sz="1400"/>
          </a:p>
          <a:p>
            <a:pPr marL="457200" lvl="0" indent="-317500" algn="l" rtl="0">
              <a:lnSpc>
                <a:spcPct val="100000"/>
              </a:lnSpc>
              <a:spcBef>
                <a:spcPts val="0"/>
              </a:spcBef>
              <a:spcAft>
                <a:spcPts val="0"/>
              </a:spcAft>
              <a:buSzPts val="1400"/>
              <a:buChar char="●"/>
            </a:pPr>
            <a:r>
              <a:rPr lang="en-IN" sz="1400"/>
              <a:t>3.5</a:t>
            </a:r>
            <a:endParaRPr sz="1400"/>
          </a:p>
          <a:p>
            <a:pPr marL="457200" lvl="0" indent="-317500" algn="l" rtl="0">
              <a:lnSpc>
                <a:spcPct val="100000"/>
              </a:lnSpc>
              <a:spcBef>
                <a:spcPts val="0"/>
              </a:spcBef>
              <a:spcAft>
                <a:spcPts val="0"/>
              </a:spcAft>
              <a:buSzPts val="1400"/>
              <a:buChar char="●"/>
            </a:pPr>
            <a:r>
              <a:rPr lang="en-IN" sz="1400"/>
              <a:t>3.69</a:t>
            </a:r>
            <a:endParaRPr sz="1400"/>
          </a:p>
          <a:p>
            <a:pPr marL="457200" lvl="0" indent="-317500" algn="l" rtl="0">
              <a:lnSpc>
                <a:spcPct val="100000"/>
              </a:lnSpc>
              <a:spcBef>
                <a:spcPts val="0"/>
              </a:spcBef>
              <a:spcAft>
                <a:spcPts val="0"/>
              </a:spcAft>
              <a:buSzPts val="1400"/>
              <a:buChar char="●"/>
            </a:pPr>
            <a:r>
              <a:rPr lang="en-IN" sz="1400"/>
              <a:t>3.58</a:t>
            </a: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8"/>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Coding Questions</a:t>
            </a:r>
            <a:endParaRPr/>
          </a:p>
        </p:txBody>
      </p:sp>
      <p:sp>
        <p:nvSpPr>
          <p:cNvPr id="727" name="Google Shape;727;p4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15</a:t>
            </a:fld>
            <a:endParaRPr/>
          </a:p>
        </p:txBody>
      </p:sp>
      <p:sp>
        <p:nvSpPr>
          <p:cNvPr id="728" name="Google Shape;728;p48"/>
          <p:cNvSpPr txBox="1">
            <a:spLocks noGrp="1"/>
          </p:cNvSpPr>
          <p:nvPr>
            <p:ph type="body" idx="1"/>
          </p:nvPr>
        </p:nvSpPr>
        <p:spPr>
          <a:xfrm>
            <a:off x="316675" y="893350"/>
            <a:ext cx="8366700" cy="40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None/>
            </a:pPr>
            <a:r>
              <a:rPr lang="en-IN" sz="1400" b="1"/>
              <a:t>Question-7: </a:t>
            </a:r>
            <a:r>
              <a:rPr lang="en-IN" sz="1400"/>
              <a:t> What is the average minimum order when the rating is greater than or equal to 4?</a:t>
            </a:r>
            <a:endParaRPr sz="1400"/>
          </a:p>
          <a:p>
            <a:pPr marL="457200" lvl="0" indent="-317500" algn="l" rtl="0">
              <a:lnSpc>
                <a:spcPct val="100000"/>
              </a:lnSpc>
              <a:spcBef>
                <a:spcPts val="0"/>
              </a:spcBef>
              <a:spcAft>
                <a:spcPts val="0"/>
              </a:spcAft>
              <a:buSzPts val="1400"/>
              <a:buChar char="●"/>
            </a:pPr>
            <a:r>
              <a:rPr lang="en-IN" sz="1400"/>
              <a:t>50</a:t>
            </a:r>
            <a:endParaRPr sz="1400"/>
          </a:p>
          <a:p>
            <a:pPr marL="457200" lvl="0" indent="-317500" algn="l" rtl="0">
              <a:lnSpc>
                <a:spcPct val="100000"/>
              </a:lnSpc>
              <a:spcBef>
                <a:spcPts val="0"/>
              </a:spcBef>
              <a:spcAft>
                <a:spcPts val="0"/>
              </a:spcAft>
              <a:buSzPts val="1400"/>
              <a:buChar char="●"/>
            </a:pPr>
            <a:r>
              <a:rPr lang="en-IN" sz="1400"/>
              <a:t>55</a:t>
            </a:r>
            <a:endParaRPr sz="1400"/>
          </a:p>
          <a:p>
            <a:pPr marL="457200" lvl="0" indent="-317500" algn="l" rtl="0">
              <a:lnSpc>
                <a:spcPct val="100000"/>
              </a:lnSpc>
              <a:spcBef>
                <a:spcPts val="0"/>
              </a:spcBef>
              <a:spcAft>
                <a:spcPts val="0"/>
              </a:spcAft>
              <a:buSzPts val="1400"/>
              <a:buChar char="●"/>
            </a:pPr>
            <a:r>
              <a:rPr lang="en-IN" sz="1400"/>
              <a:t>56</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Question-8:</a:t>
            </a:r>
            <a:r>
              <a:rPr lang="en-IN" sz="1400"/>
              <a:t> Check the rating at min, 25 percentile, 50 percentile, 75 percentile and max. Is the distribution is </a:t>
            </a:r>
            <a:endParaRPr sz="1400"/>
          </a:p>
          <a:p>
            <a:pPr marL="457200" lvl="0" indent="-317500" algn="l" rtl="0">
              <a:lnSpc>
                <a:spcPct val="100000"/>
              </a:lnSpc>
              <a:spcBef>
                <a:spcPts val="0"/>
              </a:spcBef>
              <a:spcAft>
                <a:spcPts val="0"/>
              </a:spcAft>
              <a:buSzPts val="1400"/>
              <a:buChar char="●"/>
            </a:pPr>
            <a:r>
              <a:rPr lang="en-IN" sz="1400"/>
              <a:t>2, 3.2, 3.5, 3.8, 5</a:t>
            </a:r>
            <a:endParaRPr sz="1400"/>
          </a:p>
          <a:p>
            <a:pPr marL="457200" lvl="0" indent="-317500" algn="l" rtl="0">
              <a:lnSpc>
                <a:spcPct val="100000"/>
              </a:lnSpc>
              <a:spcBef>
                <a:spcPts val="0"/>
              </a:spcBef>
              <a:spcAft>
                <a:spcPts val="0"/>
              </a:spcAft>
              <a:buSzPts val="1400"/>
              <a:buChar char="●"/>
            </a:pPr>
            <a:r>
              <a:rPr lang="en-IN" sz="1400"/>
              <a:t>2.5, 3.2, 3.5, 4</a:t>
            </a:r>
            <a:endParaRPr sz="1400"/>
          </a:p>
          <a:p>
            <a:pPr marL="457200" lvl="0" indent="-317500" algn="l" rtl="0">
              <a:lnSpc>
                <a:spcPct val="100000"/>
              </a:lnSpc>
              <a:spcBef>
                <a:spcPts val="0"/>
              </a:spcBef>
              <a:spcAft>
                <a:spcPts val="0"/>
              </a:spcAft>
              <a:buSzPts val="1400"/>
              <a:buChar char="●"/>
            </a:pPr>
            <a:r>
              <a:rPr lang="en-IN" sz="1400"/>
              <a:t>2, 3.2, 3.6, 5</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Question-9:</a:t>
            </a:r>
            <a:r>
              <a:rPr lang="en-IN" sz="1400"/>
              <a:t> What is the correlation between votes and the reviews?</a:t>
            </a:r>
            <a:endParaRPr sz="1400"/>
          </a:p>
          <a:p>
            <a:pPr marL="457200" lvl="0" indent="-317500" algn="l" rtl="0">
              <a:lnSpc>
                <a:spcPct val="100000"/>
              </a:lnSpc>
              <a:spcBef>
                <a:spcPts val="0"/>
              </a:spcBef>
              <a:spcAft>
                <a:spcPts val="0"/>
              </a:spcAft>
              <a:buSzPts val="1400"/>
              <a:buChar char="●"/>
            </a:pPr>
            <a:r>
              <a:rPr lang="en-IN" sz="1400"/>
              <a:t>0.5</a:t>
            </a:r>
            <a:endParaRPr sz="1400"/>
          </a:p>
          <a:p>
            <a:pPr marL="457200" lvl="0" indent="-317500" algn="l" rtl="0">
              <a:lnSpc>
                <a:spcPct val="100000"/>
              </a:lnSpc>
              <a:spcBef>
                <a:spcPts val="0"/>
              </a:spcBef>
              <a:spcAft>
                <a:spcPts val="0"/>
              </a:spcAft>
              <a:buSzPts val="1400"/>
              <a:buChar char="●"/>
            </a:pPr>
            <a:r>
              <a:rPr lang="en-IN" sz="1400"/>
              <a:t>0.8</a:t>
            </a:r>
            <a:endParaRPr sz="1400"/>
          </a:p>
          <a:p>
            <a:pPr marL="457200" lvl="0" indent="-317500" algn="l" rtl="0">
              <a:lnSpc>
                <a:spcPct val="100000"/>
              </a:lnSpc>
              <a:spcBef>
                <a:spcPts val="0"/>
              </a:spcBef>
              <a:spcAft>
                <a:spcPts val="0"/>
              </a:spcAft>
              <a:buSzPts val="1400"/>
              <a:buChar char="●"/>
            </a:pPr>
            <a:r>
              <a:rPr lang="en-IN" sz="1400"/>
              <a:t>0.9</a:t>
            </a: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49"/>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Coding Questions</a:t>
            </a:r>
            <a:endParaRPr/>
          </a:p>
        </p:txBody>
      </p:sp>
      <p:sp>
        <p:nvSpPr>
          <p:cNvPr id="734" name="Google Shape;734;p4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16</a:t>
            </a:fld>
            <a:endParaRPr/>
          </a:p>
        </p:txBody>
      </p:sp>
      <p:sp>
        <p:nvSpPr>
          <p:cNvPr id="735" name="Google Shape;735;p49"/>
          <p:cNvSpPr txBox="1">
            <a:spLocks noGrp="1"/>
          </p:cNvSpPr>
          <p:nvPr>
            <p:ph type="body" idx="1"/>
          </p:nvPr>
        </p:nvSpPr>
        <p:spPr>
          <a:xfrm>
            <a:off x="316675" y="893350"/>
            <a:ext cx="8366700" cy="40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None/>
            </a:pPr>
            <a:r>
              <a:rPr lang="en-IN" sz="1400" b="1"/>
              <a:t>Question-10: </a:t>
            </a:r>
            <a:r>
              <a:rPr lang="en-IN" sz="1400"/>
              <a:t> Segregate the data into 3 buckets according to the rating as [0-2.5) 'poor', [2.5-3.5) 'average', &lt;=3.5 ‘good' and find the average votes for each bucket. Which bucket has the highest average votes?</a:t>
            </a:r>
            <a:endParaRPr sz="1400"/>
          </a:p>
          <a:p>
            <a:pPr marL="457200" lvl="0" indent="-317500" algn="l" rtl="0">
              <a:lnSpc>
                <a:spcPct val="100000"/>
              </a:lnSpc>
              <a:spcBef>
                <a:spcPts val="0"/>
              </a:spcBef>
              <a:spcAft>
                <a:spcPts val="0"/>
              </a:spcAft>
              <a:buSzPts val="1400"/>
              <a:buChar char="●"/>
            </a:pPr>
            <a:r>
              <a:rPr lang="en-IN" sz="1400"/>
              <a:t>poor</a:t>
            </a:r>
            <a:endParaRPr sz="1400"/>
          </a:p>
          <a:p>
            <a:pPr marL="457200" lvl="0" indent="-317500" algn="l" rtl="0">
              <a:lnSpc>
                <a:spcPct val="100000"/>
              </a:lnSpc>
              <a:spcBef>
                <a:spcPts val="0"/>
              </a:spcBef>
              <a:spcAft>
                <a:spcPts val="0"/>
              </a:spcAft>
              <a:buSzPts val="1400"/>
              <a:buChar char="●"/>
            </a:pPr>
            <a:r>
              <a:rPr lang="en-IN" sz="1400"/>
              <a:t>average</a:t>
            </a:r>
            <a:endParaRPr sz="1400"/>
          </a:p>
          <a:p>
            <a:pPr marL="457200" lvl="0" indent="-317500" algn="l" rtl="0">
              <a:lnSpc>
                <a:spcPct val="100000"/>
              </a:lnSpc>
              <a:spcBef>
                <a:spcPts val="0"/>
              </a:spcBef>
              <a:spcAft>
                <a:spcPts val="0"/>
              </a:spcAft>
              <a:buSzPts val="1400"/>
              <a:buChar char="●"/>
            </a:pPr>
            <a:r>
              <a:rPr lang="en-IN" sz="1400"/>
              <a:t>good</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IN" sz="1400" b="1"/>
              <a:t>Question-11:</a:t>
            </a:r>
            <a:r>
              <a:rPr lang="en-IN" sz="1400"/>
              <a:t> Compare the average ratings for metro cities (Mumbai, Bangalore, Delhi, Kolkata), which city has the highest average rating?</a:t>
            </a:r>
            <a:endParaRPr sz="1400"/>
          </a:p>
          <a:p>
            <a:pPr marL="457200" lvl="0" indent="-317500" algn="l" rtl="0">
              <a:lnSpc>
                <a:spcPct val="100000"/>
              </a:lnSpc>
              <a:spcBef>
                <a:spcPts val="0"/>
              </a:spcBef>
              <a:spcAft>
                <a:spcPts val="0"/>
              </a:spcAft>
              <a:buSzPts val="1400"/>
              <a:buChar char="●"/>
            </a:pPr>
            <a:r>
              <a:rPr lang="en-IN" sz="1400"/>
              <a:t>Mumbai</a:t>
            </a:r>
            <a:endParaRPr sz="1400"/>
          </a:p>
          <a:p>
            <a:pPr marL="457200" lvl="0" indent="-317500" algn="l" rtl="0">
              <a:lnSpc>
                <a:spcPct val="100000"/>
              </a:lnSpc>
              <a:spcBef>
                <a:spcPts val="0"/>
              </a:spcBef>
              <a:spcAft>
                <a:spcPts val="0"/>
              </a:spcAft>
              <a:buSzPts val="1400"/>
              <a:buChar char="●"/>
            </a:pPr>
            <a:r>
              <a:rPr lang="en-IN" sz="1400"/>
              <a:t>Bangalore</a:t>
            </a:r>
            <a:endParaRPr sz="1400"/>
          </a:p>
          <a:p>
            <a:pPr marL="457200" lvl="0" indent="-317500" algn="l" rtl="0">
              <a:lnSpc>
                <a:spcPct val="100000"/>
              </a:lnSpc>
              <a:spcBef>
                <a:spcPts val="0"/>
              </a:spcBef>
              <a:spcAft>
                <a:spcPts val="0"/>
              </a:spcAft>
              <a:buSzPts val="1400"/>
              <a:buChar char="●"/>
            </a:pPr>
            <a:r>
              <a:rPr lang="en-IN" sz="1400"/>
              <a:t>Delhi</a:t>
            </a:r>
            <a:endParaRPr sz="1400"/>
          </a:p>
          <a:p>
            <a:pPr marL="457200" lvl="0" indent="-317500" algn="l" rtl="0">
              <a:lnSpc>
                <a:spcPct val="100000"/>
              </a:lnSpc>
              <a:spcBef>
                <a:spcPts val="0"/>
              </a:spcBef>
              <a:spcAft>
                <a:spcPts val="0"/>
              </a:spcAft>
              <a:buSzPts val="1400"/>
              <a:buChar char="●"/>
            </a:pPr>
            <a:r>
              <a:rPr lang="en-IN" sz="1400"/>
              <a:t>Kolkata</a:t>
            </a: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0"/>
          <p:cNvSpPr txBox="1"/>
          <p:nvPr/>
        </p:nvSpPr>
        <p:spPr>
          <a:xfrm>
            <a:off x="555037" y="2114911"/>
            <a:ext cx="6895200" cy="1172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Thank You!</a:t>
            </a:r>
            <a:endParaRPr sz="4000">
              <a:solidFill>
                <a:schemeClr val="dk1"/>
              </a:solidFill>
              <a:latin typeface="Proxima Nova"/>
              <a:ea typeface="Proxima Nova"/>
              <a:cs typeface="Proxima Nova"/>
              <a:sym typeface="Proxima Nova"/>
            </a:endParaRPr>
          </a:p>
        </p:txBody>
      </p:sp>
      <p:pic>
        <p:nvPicPr>
          <p:cNvPr id="741" name="Google Shape;741;p50"/>
          <p:cNvPicPr preferRelativeResize="0"/>
          <p:nvPr/>
        </p:nvPicPr>
        <p:blipFill rotWithShape="1">
          <a:blip r:embed="rId3">
            <a:alphaModFix/>
          </a:blip>
          <a:srcRect/>
          <a:stretch/>
        </p:blipFill>
        <p:spPr>
          <a:xfrm>
            <a:off x="7582370" y="0"/>
            <a:ext cx="1356541" cy="1577482"/>
          </a:xfrm>
          <a:prstGeom prst="rect">
            <a:avLst/>
          </a:prstGeom>
          <a:noFill/>
          <a:ln>
            <a:noFill/>
          </a:ln>
        </p:spPr>
      </p:pic>
      <p:sp>
        <p:nvSpPr>
          <p:cNvPr id="742" name="Google Shape;742;p50"/>
          <p:cNvSpPr txBox="1"/>
          <p:nvPr/>
        </p:nvSpPr>
        <p:spPr>
          <a:xfrm>
            <a:off x="1157111" y="71603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i="1">
                <a:solidFill>
                  <a:schemeClr val="dk1"/>
                </a:solidFill>
                <a:latin typeface="Proxima Nova"/>
                <a:ea typeface="Proxima Nova"/>
                <a:cs typeface="Proxima Nova"/>
                <a:sym typeface="Proxima Nova"/>
              </a:rPr>
              <a:t>    #LifeKoKaroLift</a:t>
            </a:r>
            <a:endParaRPr sz="1400" i="1">
              <a:solidFill>
                <a:schemeClr val="dk1"/>
              </a:solidFill>
              <a:latin typeface="Proxima Nova"/>
              <a:ea typeface="Proxima Nova"/>
              <a:cs typeface="Proxima Nova"/>
              <a:sym typeface="Proxima Nova"/>
            </a:endParaRPr>
          </a:p>
        </p:txBody>
      </p:sp>
      <p:sp>
        <p:nvSpPr>
          <p:cNvPr id="743" name="Google Shape;743;p50"/>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23/05/19</a:t>
            </a:r>
            <a:endParaRPr/>
          </a:p>
        </p:txBody>
      </p:sp>
      <p:sp>
        <p:nvSpPr>
          <p:cNvPr id="744" name="Google Shape;744;p50"/>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35"/>
          <p:cNvPicPr preferRelativeResize="0">
            <a:picLocks noGrp="1"/>
          </p:cNvPicPr>
          <p:nvPr>
            <p:ph type="pic" idx="2"/>
          </p:nvPr>
        </p:nvPicPr>
        <p:blipFill rotWithShape="1">
          <a:blip r:embed="rId3">
            <a:alphaModFix/>
          </a:blip>
          <a:srcRect t="7698" b="7697"/>
          <a:stretch/>
        </p:blipFill>
        <p:spPr>
          <a:xfrm>
            <a:off x="0" y="-11"/>
            <a:ext cx="9144000" cy="5143500"/>
          </a:xfrm>
          <a:prstGeom prst="rect">
            <a:avLst/>
          </a:prstGeom>
          <a:noFill/>
          <a:ln>
            <a:noFill/>
          </a:ln>
        </p:spPr>
      </p:pic>
      <p:sp>
        <p:nvSpPr>
          <p:cNvPr id="624" name="Google Shape;624;p35"/>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E72D3F"/>
              </a:buClr>
              <a:buSzPts val="1400"/>
              <a:buFont typeface="Proxima Nova"/>
              <a:buNone/>
            </a:pPr>
            <a:endParaRPr sz="900">
              <a:solidFill>
                <a:srgbClr val="E72D3F"/>
              </a:solidFill>
              <a:latin typeface="Proxima Nova"/>
              <a:ea typeface="Proxima Nova"/>
              <a:cs typeface="Proxima Nova"/>
              <a:sym typeface="Proxima Nova"/>
            </a:endParaRPr>
          </a:p>
        </p:txBody>
      </p:sp>
      <p:sp>
        <p:nvSpPr>
          <p:cNvPr id="625" name="Google Shape;625;p35"/>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E72D3F"/>
              </a:buClr>
              <a:buSzPts val="900"/>
              <a:buFont typeface="Proxima Nova"/>
              <a:buNone/>
            </a:pPr>
            <a:fld id="{00000000-1234-1234-1234-123412341234}" type="slidenum">
              <a:rPr lang="en-IN" sz="900">
                <a:solidFill>
                  <a:srgbClr val="E72D3F"/>
                </a:solidFill>
                <a:latin typeface="Proxima Nova"/>
                <a:ea typeface="Proxima Nova"/>
                <a:cs typeface="Proxima Nova"/>
                <a:sym typeface="Proxima Nova"/>
              </a:rPr>
              <a:pPr marL="0" lvl="0" indent="0" algn="r" rtl="0">
                <a:spcBef>
                  <a:spcPts val="0"/>
                </a:spcBef>
                <a:spcAft>
                  <a:spcPts val="0"/>
                </a:spcAft>
                <a:buClr>
                  <a:srgbClr val="E72D3F"/>
                </a:buClr>
                <a:buSzPts val="900"/>
                <a:buFont typeface="Proxima Nova"/>
                <a:buNone/>
              </a:pPr>
              <a:t>2</a:t>
            </a:fld>
            <a:endParaRPr sz="900">
              <a:solidFill>
                <a:srgbClr val="E72D3F"/>
              </a:solidFill>
              <a:latin typeface="Proxima Nova"/>
              <a:ea typeface="Proxima Nova"/>
              <a:cs typeface="Proxima Nova"/>
              <a:sym typeface="Proxima Nova"/>
            </a:endParaRPr>
          </a:p>
        </p:txBody>
      </p:sp>
      <p:pic>
        <p:nvPicPr>
          <p:cNvPr id="626" name="Google Shape;626;p35"/>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627" name="Google Shape;627;p35"/>
          <p:cNvSpPr txBox="1"/>
          <p:nvPr/>
        </p:nvSpPr>
        <p:spPr>
          <a:xfrm>
            <a:off x="733779" y="1063036"/>
            <a:ext cx="3000962" cy="113829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Course :</a:t>
            </a:r>
            <a:r>
              <a:rPr lang="en-IN" sz="1800" b="0" i="0" u="none" strike="noStrike" cap="non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Data Science</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Lecture On :</a:t>
            </a:r>
            <a:r>
              <a:rPr lang="en-IN" sz="1800" b="0" i="0" u="none" strike="noStrike" cap="none">
                <a:solidFill>
                  <a:srgbClr val="FFFFFF"/>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Assignment</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Instructor :</a:t>
            </a:r>
            <a:r>
              <a:rPr lang="en-IN" sz="1800" b="0" i="0" u="none" strike="noStrike" cap="non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Sumit Shukla</a:t>
            </a:r>
            <a:endParaRPr sz="1800" b="0" i="0" u="none" strike="noStrike" cap="none">
              <a:solidFill>
                <a:schemeClr val="lt1"/>
              </a:solidFill>
              <a:latin typeface="Proxima Nova"/>
              <a:ea typeface="Proxima Nova"/>
              <a:cs typeface="Proxima Nova"/>
              <a:sym typeface="Proxima Nova"/>
            </a:endParaRPr>
          </a:p>
        </p:txBody>
      </p:sp>
      <p:pic>
        <p:nvPicPr>
          <p:cNvPr id="628" name="Google Shape;628;p35"/>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a:ea typeface="Proxima Nova"/>
                <a:cs typeface="Proxima Nova"/>
                <a:sym typeface="Proxima Nova"/>
              </a:rPr>
              <a:pPr marL="0" lvl="0" indent="0" algn="r" rtl="0">
                <a:spcBef>
                  <a:spcPts val="0"/>
                </a:spcBef>
                <a:spcAft>
                  <a:spcPts val="0"/>
                </a:spcAft>
                <a:buNone/>
              </a:pPr>
              <a:t>3</a:t>
            </a:fld>
            <a:endParaRPr sz="900">
              <a:latin typeface="Proxima Nova"/>
              <a:ea typeface="Proxima Nova"/>
              <a:cs typeface="Proxima Nova"/>
              <a:sym typeface="Proxima Nova"/>
            </a:endParaRPr>
          </a:p>
        </p:txBody>
      </p:sp>
      <p:sp>
        <p:nvSpPr>
          <p:cNvPr id="634" name="Google Shape;634;p36"/>
          <p:cNvSpPr txBox="1"/>
          <p:nvPr/>
        </p:nvSpPr>
        <p:spPr>
          <a:xfrm>
            <a:off x="638175" y="654900"/>
            <a:ext cx="73659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a:ea typeface="Calibri"/>
                <a:cs typeface="Calibri"/>
                <a:sym typeface="Calibri"/>
              </a:rPr>
              <a:t>What we will cover in this session?</a:t>
            </a:r>
            <a:endParaRPr sz="2800">
              <a:solidFill>
                <a:schemeClr val="lt1"/>
              </a:solidFill>
              <a:latin typeface="Calibri"/>
              <a:ea typeface="Calibri"/>
              <a:cs typeface="Calibri"/>
              <a:sym typeface="Calibri"/>
            </a:endParaRPr>
          </a:p>
        </p:txBody>
      </p:sp>
      <p:sp>
        <p:nvSpPr>
          <p:cNvPr id="635" name="Google Shape;635;p36"/>
          <p:cNvSpPr txBox="1"/>
          <p:nvPr/>
        </p:nvSpPr>
        <p:spPr>
          <a:xfrm>
            <a:off x="638175" y="1507524"/>
            <a:ext cx="48878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1</a:t>
            </a:r>
            <a:endParaRPr/>
          </a:p>
        </p:txBody>
      </p:sp>
      <p:sp>
        <p:nvSpPr>
          <p:cNvPr id="636" name="Google Shape;636;p36"/>
          <p:cNvSpPr txBox="1"/>
          <p:nvPr/>
        </p:nvSpPr>
        <p:spPr>
          <a:xfrm>
            <a:off x="654650" y="1894711"/>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37" name="Google Shape;637;p36"/>
          <p:cNvSpPr txBox="1"/>
          <p:nvPr/>
        </p:nvSpPr>
        <p:spPr>
          <a:xfrm>
            <a:off x="1126962" y="1886018"/>
            <a:ext cx="6171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Assignment walkthrough</a:t>
            </a:r>
            <a:endParaRPr sz="1800">
              <a:solidFill>
                <a:schemeClr val="lt1"/>
              </a:solidFill>
              <a:latin typeface="Calibri"/>
              <a:ea typeface="Calibri"/>
              <a:cs typeface="Calibri"/>
              <a:sym typeface="Calibri"/>
            </a:endParaRPr>
          </a:p>
        </p:txBody>
      </p:sp>
      <p:sp>
        <p:nvSpPr>
          <p:cNvPr id="638" name="Google Shape;638;p36"/>
          <p:cNvSpPr txBox="1"/>
          <p:nvPr/>
        </p:nvSpPr>
        <p:spPr>
          <a:xfrm>
            <a:off x="654650" y="2302484"/>
            <a:ext cx="488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39" name="Google Shape;639;p36"/>
          <p:cNvSpPr txBox="1"/>
          <p:nvPr/>
        </p:nvSpPr>
        <p:spPr>
          <a:xfrm>
            <a:off x="1143437" y="2302484"/>
            <a:ext cx="4277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QnA</a:t>
            </a:r>
            <a:endParaRPr sz="1800">
              <a:solidFill>
                <a:schemeClr val="lt1"/>
              </a:solidFill>
              <a:latin typeface="Calibri"/>
              <a:ea typeface="Calibri"/>
              <a:cs typeface="Calibri"/>
              <a:sym typeface="Calibri"/>
            </a:endParaRPr>
          </a:p>
        </p:txBody>
      </p:sp>
      <p:sp>
        <p:nvSpPr>
          <p:cNvPr id="640" name="Google Shape;640;p36"/>
          <p:cNvSpPr txBox="1"/>
          <p:nvPr/>
        </p:nvSpPr>
        <p:spPr>
          <a:xfrm>
            <a:off x="1126962" y="1552653"/>
            <a:ext cx="6171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Problem statement</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7"/>
          <p:cNvSpPr txBox="1">
            <a:spLocks noGrp="1"/>
          </p:cNvSpPr>
          <p:nvPr>
            <p:ph type="body" idx="1"/>
          </p:nvPr>
        </p:nvSpPr>
        <p:spPr>
          <a:xfrm>
            <a:off x="470025" y="1229000"/>
            <a:ext cx="8366700" cy="3707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Problem Statement</a:t>
            </a:r>
            <a:endParaRPr sz="1400" b="1"/>
          </a:p>
          <a:p>
            <a:pPr marL="0" lvl="0" indent="0" algn="ctr" rtl="0">
              <a:lnSpc>
                <a:spcPct val="100000"/>
              </a:lnSpc>
              <a:spcBef>
                <a:spcPts val="0"/>
              </a:spcBef>
              <a:spcAft>
                <a:spcPts val="0"/>
              </a:spcAft>
              <a:buClr>
                <a:schemeClr val="dk1"/>
              </a:buClr>
              <a:buSzPts val="1400"/>
              <a:buNone/>
            </a:pPr>
            <a:endParaRPr sz="1400" b="1"/>
          </a:p>
          <a:p>
            <a:pPr marL="0" lvl="0" indent="0" algn="l" rtl="0">
              <a:lnSpc>
                <a:spcPct val="100000"/>
              </a:lnSpc>
              <a:spcBef>
                <a:spcPts val="1200"/>
              </a:spcBef>
              <a:spcAft>
                <a:spcPts val="0"/>
              </a:spcAft>
              <a:buClr>
                <a:schemeClr val="dk1"/>
              </a:buClr>
              <a:buSzPts val="1100"/>
              <a:buFont typeface="Arial"/>
              <a:buNone/>
            </a:pPr>
            <a:r>
              <a:rPr lang="en-IN" sz="1400"/>
              <a:t>The New York City Taxi &amp; Limousine Commission (TLC) has provided a dataset of trips made by the taxis in the New York City. The detailed trip-level data is more than just a vast list of taxi pickup and drop off coordinates.  </a:t>
            </a:r>
            <a:endParaRPr sz="1400"/>
          </a:p>
          <a:p>
            <a:pPr marL="0" lvl="0" indent="0" algn="l" rtl="0">
              <a:lnSpc>
                <a:spcPct val="100000"/>
              </a:lnSpc>
              <a:spcBef>
                <a:spcPts val="1200"/>
              </a:spcBef>
              <a:spcAft>
                <a:spcPts val="0"/>
              </a:spcAft>
              <a:buNone/>
            </a:pPr>
            <a:r>
              <a:rPr lang="en-IN" sz="1400"/>
              <a:t>The records include fields capturing pick-up and drop-off dates/times, pick-up and drop-off locations (location coordinates of the starting and ending points), trip distances, itemized fares, rate types, payment types, driver-reported passenger counts etc.</a:t>
            </a:r>
            <a:endParaRPr sz="1400"/>
          </a:p>
          <a:p>
            <a:pPr marL="0" lvl="0" indent="0" algn="l" rtl="0">
              <a:lnSpc>
                <a:spcPct val="100000"/>
              </a:lnSpc>
              <a:spcBef>
                <a:spcPts val="1200"/>
              </a:spcBef>
              <a:spcAft>
                <a:spcPts val="0"/>
              </a:spcAft>
              <a:buNone/>
            </a:pPr>
            <a:r>
              <a:rPr lang="en-IN" sz="1400"/>
              <a:t>The purpose of this dataset is to get a better understanding of the taxi system so that the city of New York can improve the efficiency of in-city commutes. Several exploratory questions can be asked about the travelling experience for passengers.</a:t>
            </a:r>
            <a:endParaRPr sz="1400"/>
          </a:p>
          <a:p>
            <a:pPr marL="0" lvl="0" indent="0" algn="l" rtl="0">
              <a:lnSpc>
                <a:spcPct val="100000"/>
              </a:lnSpc>
              <a:spcBef>
                <a:spcPts val="1200"/>
              </a:spcBef>
              <a:spcAft>
                <a:spcPts val="0"/>
              </a:spcAft>
              <a:buNone/>
            </a:pPr>
            <a:r>
              <a:rPr lang="en-IN" sz="1400" b="1"/>
              <a:t>In this assignment, we ONLY consider the data of yellow taxis for November and December of the year 2017. </a:t>
            </a:r>
            <a:r>
              <a:rPr lang="en-IN" sz="1400"/>
              <a:t>The dataset has been placed in the HDFS storage of the lab. The path to the data files is as follows: '/common_folder/nyc_taxi_data/'</a:t>
            </a:r>
            <a:endParaRPr sz="1400"/>
          </a:p>
          <a:p>
            <a:pPr marL="0" lvl="0" indent="0" algn="l" rtl="0">
              <a:lnSpc>
                <a:spcPct val="100000"/>
              </a:lnSpc>
              <a:spcBef>
                <a:spcPts val="1200"/>
              </a:spcBef>
              <a:spcAft>
                <a:spcPts val="0"/>
              </a:spcAft>
              <a:buClr>
                <a:schemeClr val="dk1"/>
              </a:buClr>
              <a:buSzPts val="1100"/>
              <a:buFont typeface="Arial"/>
              <a:buNone/>
            </a:pPr>
            <a:endParaRPr sz="1400"/>
          </a:p>
          <a:p>
            <a:pPr marL="0" lvl="0" indent="0" algn="l" rtl="0">
              <a:lnSpc>
                <a:spcPct val="100000"/>
              </a:lnSpc>
              <a:spcBef>
                <a:spcPts val="1200"/>
              </a:spcBef>
              <a:spcAft>
                <a:spcPts val="0"/>
              </a:spcAft>
              <a:buNone/>
            </a:pPr>
            <a:endParaRPr sz="1400"/>
          </a:p>
        </p:txBody>
      </p:sp>
      <p:sp>
        <p:nvSpPr>
          <p:cNvPr id="646" name="Google Shape;646;p37"/>
          <p:cNvSpPr txBox="1">
            <a:spLocks noGrp="1"/>
          </p:cNvSpPr>
          <p:nvPr>
            <p:ph type="sldNum" idx="4294967295"/>
          </p:nvPr>
        </p:nvSpPr>
        <p:spPr>
          <a:xfrm>
            <a:off x="6511925" y="4767263"/>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4</a:t>
            </a:fld>
            <a:endParaRPr sz="900">
              <a:solidFill>
                <a:srgbClr val="FF0000"/>
              </a:solidFill>
              <a:latin typeface="Proxima Nova"/>
              <a:ea typeface="Proxima Nova"/>
              <a:cs typeface="Proxima Nova"/>
              <a:sym typeface="Proxima Nova"/>
            </a:endParaRPr>
          </a:p>
        </p:txBody>
      </p:sp>
      <p:sp>
        <p:nvSpPr>
          <p:cNvPr id="647" name="Google Shape;647;p37"/>
          <p:cNvSpPr txBox="1"/>
          <p:nvPr/>
        </p:nvSpPr>
        <p:spPr>
          <a:xfrm>
            <a:off x="386001" y="126225"/>
            <a:ext cx="55911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Data Ingestion and Processing: HIVE</a:t>
            </a:r>
            <a:endParaRPr sz="2340" b="0" i="0">
              <a:solidFill>
                <a:schemeClr val="lt1"/>
              </a:solidFill>
              <a:latin typeface="Proxima Nova"/>
              <a:ea typeface="Proxima Nova"/>
              <a:cs typeface="Proxima Nova"/>
              <a:sym typeface="Proxima Nova"/>
            </a:endParaRPr>
          </a:p>
        </p:txBody>
      </p:sp>
      <p:sp>
        <p:nvSpPr>
          <p:cNvPr id="648" name="Google Shape;648;p37"/>
          <p:cNvSpPr/>
          <p:nvPr/>
        </p:nvSpPr>
        <p:spPr>
          <a:xfrm>
            <a:off x="0" y="634701"/>
            <a:ext cx="9144000" cy="346934"/>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8"/>
          <p:cNvSpPr txBox="1">
            <a:spLocks noGrp="1"/>
          </p:cNvSpPr>
          <p:nvPr>
            <p:ph type="title"/>
          </p:nvPr>
        </p:nvSpPr>
        <p:spPr>
          <a:xfrm>
            <a:off x="316673" y="121975"/>
            <a:ext cx="5310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Before Jumping to Analysis</a:t>
            </a:r>
            <a:endParaRPr/>
          </a:p>
        </p:txBody>
      </p:sp>
      <p:sp>
        <p:nvSpPr>
          <p:cNvPr id="654" name="Google Shape;654;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
        <p:nvSpPr>
          <p:cNvPr id="655" name="Google Shape;655;p38"/>
          <p:cNvSpPr txBox="1">
            <a:spLocks noGrp="1"/>
          </p:cNvSpPr>
          <p:nvPr>
            <p:ph type="body" idx="1"/>
          </p:nvPr>
        </p:nvSpPr>
        <p:spPr>
          <a:xfrm>
            <a:off x="316675" y="1000700"/>
            <a:ext cx="8366700" cy="3707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What to keep in mind?</a:t>
            </a:r>
            <a:endParaRPr/>
          </a:p>
          <a:p>
            <a:pPr marL="457200" marR="0" lvl="0" indent="-317500" algn="l" rtl="0">
              <a:lnSpc>
                <a:spcPct val="100000"/>
              </a:lnSpc>
              <a:spcBef>
                <a:spcPts val="1200"/>
              </a:spcBef>
              <a:spcAft>
                <a:spcPts val="0"/>
              </a:spcAft>
              <a:buClr>
                <a:schemeClr val="dk1"/>
              </a:buClr>
              <a:buSzPts val="1400"/>
              <a:buFont typeface="Arial"/>
              <a:buAutoNum type="arabicPeriod"/>
            </a:pPr>
            <a:r>
              <a:rPr lang="en-IN" sz="1400"/>
              <a:t>While creating the tables, it is mandatory to define the integers as int and floating points as double. Certain results may be affected if this is not followed and in that case, marks will not be awarded.</a:t>
            </a:r>
            <a:endParaRPr sz="1400"/>
          </a:p>
          <a:p>
            <a:pPr marL="0" marR="0" lvl="0" indent="0" algn="l" rtl="0">
              <a:lnSpc>
                <a:spcPct val="100000"/>
              </a:lnSpc>
              <a:spcBef>
                <a:spcPts val="1200"/>
              </a:spcBef>
              <a:spcAft>
                <a:spcPts val="0"/>
              </a:spcAft>
              <a:buNone/>
            </a:pPr>
            <a:endParaRPr sz="1400"/>
          </a:p>
          <a:p>
            <a:pPr marL="457200" marR="0" lvl="0" indent="-317500" algn="l" rtl="0">
              <a:lnSpc>
                <a:spcPct val="100000"/>
              </a:lnSpc>
              <a:spcBef>
                <a:spcPts val="1200"/>
              </a:spcBef>
              <a:spcAft>
                <a:spcPts val="0"/>
              </a:spcAft>
              <a:buSzPts val="1400"/>
              <a:buAutoNum type="arabicPeriod"/>
            </a:pPr>
            <a:r>
              <a:rPr lang="en-IN" sz="1400"/>
              <a:t>The solution file must contain all the necessary commands to set up the environment before you start querying. These are covered during the course - they involve adding a JAR file and setting parameters of Hive for partitioning. If these commands are not present in your solution file, marks will be deducted</a:t>
            </a:r>
            <a:endParaRPr sz="1400"/>
          </a:p>
          <a:p>
            <a:pPr marL="0" marR="0" lvl="0" indent="0" algn="l" rtl="0">
              <a:lnSpc>
                <a:spcPct val="100000"/>
              </a:lnSpc>
              <a:spcBef>
                <a:spcPts val="1200"/>
              </a:spcBef>
              <a:spcAft>
                <a:spcPts val="0"/>
              </a:spcAft>
              <a:buNone/>
            </a:pPr>
            <a:endParaRPr sz="1400"/>
          </a:p>
          <a:p>
            <a:pPr marL="457200" marR="0" lvl="0" indent="-317500" algn="l" rtl="0">
              <a:lnSpc>
                <a:spcPct val="100000"/>
              </a:lnSpc>
              <a:spcBef>
                <a:spcPts val="1200"/>
              </a:spcBef>
              <a:spcAft>
                <a:spcPts val="0"/>
              </a:spcAft>
              <a:buSzPts val="1400"/>
              <a:buAutoNum type="arabicPeriod"/>
            </a:pPr>
            <a:r>
              <a:rPr lang="en-IN" sz="1400"/>
              <a:t>Lastly, your code should be syntactically correct, concise and commented. Marks are reserved for the comments present along with every question mentioned in the problem statement - make sure you write these comments as you go along writing your queries.</a:t>
            </a:r>
            <a:endParaRPr sz="1400"/>
          </a:p>
          <a:p>
            <a:pPr marL="0" lvl="0" indent="0" algn="l" rtl="0">
              <a:lnSpc>
                <a:spcPct val="100000"/>
              </a:lnSpc>
              <a:spcBef>
                <a:spcPts val="1200"/>
              </a:spcBef>
              <a:spcAft>
                <a:spcPts val="0"/>
              </a:spcAft>
              <a:buNone/>
            </a:pPr>
            <a:endParaRPr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9"/>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Questions &amp; Answers</a:t>
            </a:r>
            <a:endParaRPr/>
          </a:p>
        </p:txBody>
      </p:sp>
      <p:sp>
        <p:nvSpPr>
          <p:cNvPr id="661" name="Google Shape;661;p3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
        <p:nvSpPr>
          <p:cNvPr id="662" name="Google Shape;662;p39"/>
          <p:cNvSpPr txBox="1">
            <a:spLocks noGrp="1"/>
          </p:cNvSpPr>
          <p:nvPr>
            <p:ph type="body" idx="1"/>
          </p:nvPr>
        </p:nvSpPr>
        <p:spPr>
          <a:xfrm>
            <a:off x="316675" y="1000700"/>
            <a:ext cx="8366700" cy="3707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sz="1400" b="1"/>
              <a:t>Basic Data Quality Checks</a:t>
            </a:r>
            <a:endParaRPr sz="1400" b="1"/>
          </a:p>
          <a:p>
            <a:pPr marL="0" lvl="0" indent="0" algn="l" rtl="0">
              <a:lnSpc>
                <a:spcPct val="100000"/>
              </a:lnSpc>
              <a:spcBef>
                <a:spcPts val="0"/>
              </a:spcBef>
              <a:spcAft>
                <a:spcPts val="0"/>
              </a:spcAft>
              <a:buClr>
                <a:schemeClr val="dk1"/>
              </a:buClr>
              <a:buSzPts val="1100"/>
              <a:buFont typeface="Arial"/>
              <a:buNone/>
            </a:pPr>
            <a:endParaRPr sz="1400" b="1"/>
          </a:p>
          <a:p>
            <a:pPr marL="457200" lvl="0" indent="-317500" algn="l" rtl="0">
              <a:lnSpc>
                <a:spcPct val="100000"/>
              </a:lnSpc>
              <a:spcBef>
                <a:spcPts val="0"/>
              </a:spcBef>
              <a:spcAft>
                <a:spcPts val="0"/>
              </a:spcAft>
              <a:buSzPts val="1400"/>
              <a:buAutoNum type="arabicPeriod"/>
            </a:pPr>
            <a:r>
              <a:rPr lang="en-IN" sz="1400"/>
              <a:t>How many records has each TPEP provider provided? Write a query that summarises the number of records of each provider. </a:t>
            </a:r>
            <a:r>
              <a:rPr lang="en-IN" sz="1400" i="1">
                <a:solidFill>
                  <a:srgbClr val="666666"/>
                </a:solidFill>
              </a:rPr>
              <a:t>If you look at the data dictionary, TPEP provider corresponds to vendor_id.</a:t>
            </a:r>
            <a:endParaRPr sz="1400" i="1">
              <a:solidFill>
                <a:srgbClr val="666666"/>
              </a:solidFill>
            </a:endParaRPr>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AutoNum type="arabicPeriod"/>
            </a:pPr>
            <a:r>
              <a:rPr lang="en-IN" sz="1400"/>
              <a:t>The data provided is for months November and December only. Check whether the data is consistent, and if not, identify the data quality issues. Mention all data quality issues in comments. </a:t>
            </a:r>
            <a:r>
              <a:rPr lang="en-IN" sz="1400" i="1">
                <a:solidFill>
                  <a:srgbClr val="666666"/>
                </a:solidFill>
              </a:rPr>
              <a:t>To answer this, make sure you have read the datetime column as timestamp, now you can get the MONTH and the YEAR from the datetime column.</a:t>
            </a:r>
            <a:endParaRPr sz="1400" i="1">
              <a:solidFill>
                <a:srgbClr val="666666"/>
              </a:solidFill>
            </a:endParaRPr>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0"/>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Questions &amp; Answers</a:t>
            </a:r>
            <a:endParaRPr/>
          </a:p>
        </p:txBody>
      </p:sp>
      <p:sp>
        <p:nvSpPr>
          <p:cNvPr id="668" name="Google Shape;668;p4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sp>
        <p:nvSpPr>
          <p:cNvPr id="669" name="Google Shape;669;p40"/>
          <p:cNvSpPr txBox="1">
            <a:spLocks noGrp="1"/>
          </p:cNvSpPr>
          <p:nvPr>
            <p:ph type="body" idx="1"/>
          </p:nvPr>
        </p:nvSpPr>
        <p:spPr>
          <a:xfrm>
            <a:off x="316675" y="1000700"/>
            <a:ext cx="8366700" cy="3707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en-IN" sz="1400" b="1"/>
              <a:t>Basic Data Quality Checks</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None/>
            </a:pPr>
            <a:r>
              <a:rPr lang="en-IN" sz="1400"/>
              <a:t>3. You might have encountered unusual or erroneous rows in the dataset. Can you conclude which vendor is doing a bad job in providing the records using different columns of the dataset? Summarise your conclusions based on every column where these errors are present. For example,  There are unusual passenger count, i.e. 0 which is unusual.</a:t>
            </a:r>
            <a:endParaRPr sz="1400" i="1">
              <a:solidFill>
                <a:srgbClr val="999999"/>
              </a:solidFill>
            </a:endParaRPr>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1"/>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Questions &amp; Answers</a:t>
            </a:r>
            <a:endParaRPr/>
          </a:p>
        </p:txBody>
      </p:sp>
      <p:sp>
        <p:nvSpPr>
          <p:cNvPr id="675" name="Google Shape;675;p4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
        <p:nvSpPr>
          <p:cNvPr id="676" name="Google Shape;676;p41"/>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None/>
            </a:pPr>
            <a:r>
              <a:rPr lang="en-IN" sz="1400" b="1"/>
              <a:t>Before moving for Data Analysis</a:t>
            </a:r>
            <a:endParaRPr sz="1400" b="1"/>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100"/>
              <a:buNone/>
            </a:pPr>
            <a:r>
              <a:rPr lang="en-IN" sz="1400"/>
              <a:t>Before answering the next set of questions, you need to create a clean, ORC partitioned table for analysis. </a:t>
            </a:r>
            <a:r>
              <a:rPr lang="en-IN" sz="1400" b="1"/>
              <a:t>Remove all the erroneous rows</a:t>
            </a:r>
            <a:r>
              <a:rPr lang="en-IN" sz="1400"/>
              <a:t>.</a:t>
            </a: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Font typeface="Arial"/>
              <a:buNone/>
            </a:pPr>
            <a:r>
              <a:rPr lang="en-IN" sz="1400"/>
              <a:t>While creating Partitioned table: </a:t>
            </a:r>
            <a:endParaRPr sz="1400"/>
          </a:p>
          <a:p>
            <a:pPr marL="0" lvl="0" indent="0" algn="l" rtl="0">
              <a:lnSpc>
                <a:spcPct val="100000"/>
              </a:lnSpc>
              <a:spcBef>
                <a:spcPts val="0"/>
              </a:spcBef>
              <a:spcAft>
                <a:spcPts val="0"/>
              </a:spcAft>
              <a:buClr>
                <a:schemeClr val="dk1"/>
              </a:buClr>
              <a:buSzPts val="1100"/>
              <a:buNone/>
            </a:pPr>
            <a:r>
              <a:rPr lang="en-IN" sz="1400" i="1">
                <a:solidFill>
                  <a:srgbClr val="999999"/>
                </a:solidFill>
              </a:rPr>
              <a:t>PARTITIONED BY (yr int, mnth int)</a:t>
            </a:r>
            <a:endParaRPr sz="1400" i="1">
              <a:solidFill>
                <a:srgbClr val="999999"/>
              </a:solidFill>
            </a:endParaRPr>
          </a:p>
          <a:p>
            <a:pPr marL="0" lvl="0" indent="0" algn="l" rtl="0">
              <a:lnSpc>
                <a:spcPct val="100000"/>
              </a:lnSpc>
              <a:spcBef>
                <a:spcPts val="0"/>
              </a:spcBef>
              <a:spcAft>
                <a:spcPts val="0"/>
              </a:spcAft>
              <a:buClr>
                <a:schemeClr val="dk1"/>
              </a:buClr>
              <a:buSzPts val="1100"/>
              <a:buNone/>
            </a:pPr>
            <a:r>
              <a:rPr lang="en-IN" sz="1400" i="1">
                <a:solidFill>
                  <a:srgbClr val="999999"/>
                </a:solidFill>
              </a:rPr>
              <a:t>STORED AS ORC</a:t>
            </a:r>
            <a:endParaRPr sz="1400" i="1">
              <a:solidFill>
                <a:srgbClr val="999999"/>
              </a:solidFill>
            </a:endParaRPr>
          </a:p>
          <a:p>
            <a:pPr marL="0" lvl="0" indent="0" algn="l" rtl="0">
              <a:lnSpc>
                <a:spcPct val="100000"/>
              </a:lnSpc>
              <a:spcBef>
                <a:spcPts val="0"/>
              </a:spcBef>
              <a:spcAft>
                <a:spcPts val="0"/>
              </a:spcAft>
              <a:buClr>
                <a:schemeClr val="dk1"/>
              </a:buClr>
              <a:buSzPts val="1100"/>
              <a:buNone/>
            </a:pPr>
            <a:r>
              <a:rPr lang="en-IN" sz="1400" i="1">
                <a:solidFill>
                  <a:srgbClr val="999999"/>
                </a:solidFill>
              </a:rPr>
              <a:t>LOCATION '/use your hive warehouse location'</a:t>
            </a:r>
            <a:endParaRPr sz="1400" i="1">
              <a:solidFill>
                <a:srgbClr val="999999"/>
              </a:solidFill>
            </a:endParaRPr>
          </a:p>
          <a:p>
            <a:pPr marL="0" lvl="0" indent="0" algn="l" rtl="0">
              <a:lnSpc>
                <a:spcPct val="100000"/>
              </a:lnSpc>
              <a:spcBef>
                <a:spcPts val="0"/>
              </a:spcBef>
              <a:spcAft>
                <a:spcPts val="0"/>
              </a:spcAft>
              <a:buClr>
                <a:schemeClr val="dk1"/>
              </a:buClr>
              <a:buSzPts val="1100"/>
              <a:buNone/>
            </a:pPr>
            <a:r>
              <a:rPr lang="en-IN" sz="1400" i="1">
                <a:solidFill>
                  <a:srgbClr val="999999"/>
                </a:solidFill>
              </a:rPr>
              <a:t>TBLPROPERTIES ("orc.compress"="SNAPPY");</a:t>
            </a:r>
            <a:endParaRPr sz="1400" i="1">
              <a:solidFill>
                <a:srgbClr val="999999"/>
              </a:solidFill>
            </a:endParaRPr>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r>
              <a:rPr lang="en-IN" sz="1400"/>
              <a:t>While inserting data to Partitioned table:</a:t>
            </a:r>
            <a:endParaRPr sz="1400"/>
          </a:p>
          <a:p>
            <a:pPr marL="0" lvl="0" indent="0" algn="l" rtl="0">
              <a:lnSpc>
                <a:spcPct val="100000"/>
              </a:lnSpc>
              <a:spcBef>
                <a:spcPts val="0"/>
              </a:spcBef>
              <a:spcAft>
                <a:spcPts val="0"/>
              </a:spcAft>
              <a:buClr>
                <a:schemeClr val="dk1"/>
              </a:buClr>
              <a:buSzPts val="1100"/>
              <a:buFont typeface="Arial"/>
              <a:buNone/>
            </a:pPr>
            <a:r>
              <a:rPr lang="en-IN" sz="1400" i="1">
                <a:solidFill>
                  <a:srgbClr val="999999"/>
                </a:solidFill>
              </a:rPr>
              <a:t>Filter out all the error in the data. Remember we need data for 2017, 11 and 12th month.</a:t>
            </a:r>
            <a:endParaRPr sz="1400" i="1">
              <a:solidFill>
                <a:srgbClr val="999999"/>
              </a:solidFill>
            </a:endParaRPr>
          </a:p>
          <a:p>
            <a:pPr marL="0" lvl="0" indent="0" algn="l" rtl="0">
              <a:lnSpc>
                <a:spcPct val="100000"/>
              </a:lnSpc>
              <a:spcBef>
                <a:spcPts val="0"/>
              </a:spcBef>
              <a:spcAft>
                <a:spcPts val="0"/>
              </a:spcAft>
              <a:buClr>
                <a:schemeClr val="dk1"/>
              </a:buClr>
              <a:buSzPts val="1100"/>
              <a:buFont typeface="Arial"/>
              <a:buNone/>
            </a:pPr>
            <a:r>
              <a:rPr lang="en-IN" sz="1400"/>
              <a:t> </a:t>
            </a: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Font typeface="Arial"/>
              <a:buNone/>
            </a:pPr>
            <a:r>
              <a:rPr lang="en-IN" sz="1400"/>
              <a:t>IMPORTANT: Before partitioning any table, make sure you run the below commands.</a:t>
            </a:r>
            <a:endParaRPr sz="1400"/>
          </a:p>
          <a:p>
            <a:pPr marL="457200" lvl="0" indent="-317500" algn="l" rtl="0">
              <a:lnSpc>
                <a:spcPct val="100000"/>
              </a:lnSpc>
              <a:spcBef>
                <a:spcPts val="0"/>
              </a:spcBef>
              <a:spcAft>
                <a:spcPts val="0"/>
              </a:spcAft>
              <a:buSzPts val="1400"/>
              <a:buChar char="●"/>
            </a:pPr>
            <a:r>
              <a:rPr lang="en-IN" sz="1400"/>
              <a:t>SET hive.exec.max.dynamic.partitions=100000;</a:t>
            </a:r>
            <a:endParaRPr sz="1400"/>
          </a:p>
          <a:p>
            <a:pPr marL="457200" lvl="0" indent="-317500" algn="l" rtl="0">
              <a:lnSpc>
                <a:spcPct val="100000"/>
              </a:lnSpc>
              <a:spcBef>
                <a:spcPts val="0"/>
              </a:spcBef>
              <a:spcAft>
                <a:spcPts val="0"/>
              </a:spcAft>
              <a:buSzPts val="1400"/>
              <a:buChar char="●"/>
            </a:pPr>
            <a:r>
              <a:rPr lang="en-IN" sz="1400"/>
              <a:t>SET hive.exec.max.dynamic.partitions.pernode=100000;</a:t>
            </a: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2"/>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Questions &amp; Answers</a:t>
            </a:r>
            <a:endParaRPr/>
          </a:p>
        </p:txBody>
      </p:sp>
      <p:sp>
        <p:nvSpPr>
          <p:cNvPr id="682" name="Google Shape;682;p4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
        <p:nvSpPr>
          <p:cNvPr id="683" name="Google Shape;683;p42"/>
          <p:cNvSpPr txBox="1">
            <a:spLocks noGrp="1"/>
          </p:cNvSpPr>
          <p:nvPr>
            <p:ph type="body" idx="1"/>
          </p:nvPr>
        </p:nvSpPr>
        <p:spPr>
          <a:xfrm>
            <a:off x="316675" y="726875"/>
            <a:ext cx="8366700" cy="40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sz="1400" b="1"/>
              <a:t>Analysis-I</a:t>
            </a:r>
            <a:endParaRPr sz="1400" b="1"/>
          </a:p>
          <a:p>
            <a:pPr marL="0" lvl="0" indent="0" algn="l" rtl="0">
              <a:lnSpc>
                <a:spcPct val="100000"/>
              </a:lnSpc>
              <a:spcBef>
                <a:spcPts val="0"/>
              </a:spcBef>
              <a:spcAft>
                <a:spcPts val="0"/>
              </a:spcAft>
              <a:buClr>
                <a:schemeClr val="dk1"/>
              </a:buClr>
              <a:buSzPts val="1100"/>
              <a:buFont typeface="Arial"/>
              <a:buNone/>
            </a:pPr>
            <a:endParaRPr sz="1400" b="1"/>
          </a:p>
          <a:p>
            <a:pPr marL="457200" lvl="0" indent="-317500" algn="l" rtl="0">
              <a:lnSpc>
                <a:spcPct val="100000"/>
              </a:lnSpc>
              <a:spcBef>
                <a:spcPts val="0"/>
              </a:spcBef>
              <a:spcAft>
                <a:spcPts val="0"/>
              </a:spcAft>
              <a:buSzPts val="1400"/>
              <a:buAutoNum type="arabicPeriod"/>
            </a:pPr>
            <a:r>
              <a:rPr lang="en-IN" sz="1400"/>
              <a:t>Compare the overall average fare per trip for November and December.</a:t>
            </a:r>
            <a:endParaRPr sz="1400"/>
          </a:p>
          <a:p>
            <a:pPr marL="457200" lvl="0" indent="-317500" algn="l" rtl="0">
              <a:lnSpc>
                <a:spcPct val="100000"/>
              </a:lnSpc>
              <a:spcBef>
                <a:spcPts val="0"/>
              </a:spcBef>
              <a:spcAft>
                <a:spcPts val="0"/>
              </a:spcAft>
              <a:buSzPts val="1400"/>
              <a:buAutoNum type="arabicPeriod"/>
            </a:pPr>
            <a:r>
              <a:rPr lang="en-IN" sz="1400"/>
              <a:t>Explore the ‘number of passengers per trip’ - how many trips are made by each level of ‘Passenger_count’? Do most people travel solo or with other people?</a:t>
            </a:r>
            <a:endParaRPr sz="1400"/>
          </a:p>
          <a:p>
            <a:pPr marL="457200" lvl="0" indent="-317500" algn="l" rtl="0">
              <a:lnSpc>
                <a:spcPct val="100000"/>
              </a:lnSpc>
              <a:spcBef>
                <a:spcPts val="0"/>
              </a:spcBef>
              <a:spcAft>
                <a:spcPts val="0"/>
              </a:spcAft>
              <a:buSzPts val="1400"/>
              <a:buAutoNum type="arabicPeriod"/>
            </a:pPr>
            <a:r>
              <a:rPr lang="en-IN" sz="1400"/>
              <a:t>Which is the most preferred mode of payment?</a:t>
            </a:r>
            <a:endParaRPr sz="1400"/>
          </a:p>
          <a:p>
            <a:pPr marL="457200" lvl="0" indent="-317500" algn="l" rtl="0">
              <a:lnSpc>
                <a:spcPct val="100000"/>
              </a:lnSpc>
              <a:spcBef>
                <a:spcPts val="0"/>
              </a:spcBef>
              <a:spcAft>
                <a:spcPts val="0"/>
              </a:spcAft>
              <a:buSzPts val="1400"/>
              <a:buAutoNum type="arabicPeriod"/>
            </a:pPr>
            <a:r>
              <a:rPr lang="en-IN" sz="1400"/>
              <a:t>What is the average tip paid per trip? Compare the average tip with the 25th, 50th and 75th percentiles and comment whether the ‘average tip’ is a representative statistic (of the central tendency) of ‘tip amount paid’. Hint: You may use percentile_approx(DOUBLE col, p): Returns an approximate pth percentile of a numeric column (including floating point types) in the group.</a:t>
            </a:r>
            <a:endParaRPr sz="1400"/>
          </a:p>
          <a:p>
            <a:pPr marL="457200" lvl="0" indent="-317500" algn="l" rtl="0">
              <a:lnSpc>
                <a:spcPct val="100000"/>
              </a:lnSpc>
              <a:spcBef>
                <a:spcPts val="0"/>
              </a:spcBef>
              <a:spcAft>
                <a:spcPts val="0"/>
              </a:spcAft>
              <a:buSzPts val="1400"/>
              <a:buAutoNum type="arabicPeriod"/>
            </a:pPr>
            <a:r>
              <a:rPr lang="en-IN" sz="1400"/>
              <a:t>Explore the ‘Extra’ (charge) variable - what fraction of total trips have an extra charge is levied?</a:t>
            </a:r>
            <a:endParaRPr sz="1400"/>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a:p>
            <a:pPr marL="0" marR="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1326</Words>
  <Application>Microsoft Office PowerPoint</Application>
  <PresentationFormat>On-screen Show (16:9)</PresentationFormat>
  <Paragraphs>185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Proxima Nova</vt:lpstr>
      <vt:lpstr>Calibri</vt:lpstr>
      <vt:lpstr>Roboto</vt:lpstr>
      <vt:lpstr>MASTER_UPGRAD</vt:lpstr>
      <vt:lpstr>Slide 1</vt:lpstr>
      <vt:lpstr>Slide 2</vt:lpstr>
      <vt:lpstr>Slide 3</vt:lpstr>
      <vt:lpstr>Slide 4</vt:lpstr>
      <vt:lpstr>Before Jumping to Analysis</vt:lpstr>
      <vt:lpstr>Questions &amp; Answers</vt:lpstr>
      <vt:lpstr>Questions &amp; Answers</vt:lpstr>
      <vt:lpstr>Questions &amp; Answers</vt:lpstr>
      <vt:lpstr>Questions &amp; Answers</vt:lpstr>
      <vt:lpstr>Questions &amp; Answers</vt:lpstr>
      <vt:lpstr>Slide 11</vt:lpstr>
      <vt:lpstr>Coding Questions</vt:lpstr>
      <vt:lpstr>Coding Questions</vt:lpstr>
      <vt:lpstr>Coding Questions</vt:lpstr>
      <vt:lpstr>Coding Questions</vt:lpstr>
      <vt:lpstr>Coding Questions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SUMITH</cp:lastModifiedBy>
  <cp:revision>2</cp:revision>
  <dcterms:modified xsi:type="dcterms:W3CDTF">2020-03-27T17:09:05Z</dcterms:modified>
</cp:coreProperties>
</file>