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19" autoAdjust="0"/>
  </p:normalViewPr>
  <p:slideViewPr>
    <p:cSldViewPr snapToGrid="0">
      <p:cViewPr varScale="1">
        <p:scale>
          <a:sx n="59" d="100"/>
          <a:sy n="59" d="100"/>
        </p:scale>
        <p:origin x="84"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marL="0" marR="0" algn="ctr">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UNSUPERVISED APPROACHES FOR DETECTING AND FORECASTING FRAGILE COUNTRIES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Rachit Dev</a:t>
            </a:r>
          </a:p>
          <a:p>
            <a:pPr>
              <a:lnSpc>
                <a:spcPct val="100000"/>
              </a:lnSpc>
            </a:pPr>
            <a:r>
              <a:rPr lang="en-US" sz="1600" dirty="0"/>
              <a:t>Student id: </a:t>
            </a:r>
            <a:r>
              <a:rPr lang="en-GB" sz="1800" dirty="0">
                <a:effectLst/>
                <a:latin typeface="Calibri" panose="020F0502020204030204" pitchFamily="34" charset="0"/>
                <a:ea typeface="Times New Roman" panose="02020603050405020304" pitchFamily="18" charset="0"/>
                <a:cs typeface="Mangal" panose="02040503050203030202" pitchFamily="18" charset="0"/>
              </a:rPr>
              <a:t>36268</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E74F-25B7-48B5-97FE-50E20289EBA7}"/>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62427A8B-66FC-4CE3-ACE3-4CD7F20E3929}"/>
              </a:ext>
            </a:extLst>
          </p:cNvPr>
          <p:cNvSpPr>
            <a:spLocks noGrp="1"/>
          </p:cNvSpPr>
          <p:nvPr>
            <p:ph idx="1"/>
          </p:nvPr>
        </p:nvSpPr>
        <p:spPr/>
        <p:txBody>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More Data can be incorporated with the FSI data like the </a:t>
            </a:r>
            <a:r>
              <a:rPr lang="en-US" sz="2400" b="1" dirty="0">
                <a:latin typeface="Arial" panose="020B0604020202020204" pitchFamily="34" charset="0"/>
                <a:cs typeface="Arial" panose="020B0604020202020204" pitchFamily="34" charset="0"/>
              </a:rPr>
              <a:t>press freedom index </a:t>
            </a:r>
            <a:r>
              <a:rPr lang="en-US" sz="2400" dirty="0">
                <a:latin typeface="Arial" panose="020B0604020202020204" pitchFamily="34" charset="0"/>
                <a:cs typeface="Arial" panose="020B0604020202020204" pitchFamily="34" charset="0"/>
              </a:rPr>
              <a:t>and </a:t>
            </a:r>
            <a:r>
              <a:rPr lang="en-US" sz="2400" b="1" dirty="0">
                <a:latin typeface="Arial" panose="020B0604020202020204" pitchFamily="34" charset="0"/>
                <a:cs typeface="Arial" panose="020B0604020202020204" pitchFamily="34" charset="0"/>
              </a:rPr>
              <a:t>democratic index. </a:t>
            </a:r>
            <a:r>
              <a:rPr lang="en-US" sz="2400" dirty="0">
                <a:latin typeface="Arial" panose="020B0604020202020204" pitchFamily="34" charset="0"/>
                <a:cs typeface="Arial" panose="020B0604020202020204" pitchFamily="34" charset="0"/>
              </a:rPr>
              <a:t>This will lead to more accurate predictions of fragile countries.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Deep learning (Long Short-Term Memory) models can be created in near future for forecasting the individual indicators of a country.</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DEV-OPS and ML-OPS can be used to forecast all the indicators of all the countries and their combined report be automated.</a:t>
            </a:r>
          </a:p>
          <a:p>
            <a:endParaRPr lang="en-US" dirty="0"/>
          </a:p>
        </p:txBody>
      </p:sp>
    </p:spTree>
    <p:extLst>
      <p:ext uri="{BB962C8B-B14F-4D97-AF65-F5344CB8AC3E}">
        <p14:creationId xmlns:p14="http://schemas.microsoft.com/office/powerpoint/2010/main" val="1289714191"/>
      </p:ext>
    </p:extLst>
  </p:cSld>
  <p:clrMapOvr>
    <a:masterClrMapping/>
  </p:clrMapOvr>
  <mc:AlternateContent xmlns:mc="http://schemas.openxmlformats.org/markup-compatibility/2006">
    <mc:Choice xmlns:p14="http://schemas.microsoft.com/office/powerpoint/2010/main" Requires="p14">
      <p:transition spd="slow" p14:dur="2000" advTm="22740"/>
    </mc:Choice>
    <mc:Fallback>
      <p:transition spd="slow" advTm="227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EDC6D-9150-4AEF-8822-F90F8487CBE3}"/>
              </a:ext>
            </a:extLst>
          </p:cNvPr>
          <p:cNvSpPr>
            <a:spLocks noGrp="1"/>
          </p:cNvSpPr>
          <p:nvPr>
            <p:ph type="title"/>
          </p:nvPr>
        </p:nvSpPr>
        <p:spPr>
          <a:xfrm>
            <a:off x="1195251" y="2703621"/>
            <a:ext cx="10058400" cy="1450757"/>
          </a:xfrm>
        </p:spPr>
        <p:txBody>
          <a:bodyPr/>
          <a:lstStyle/>
          <a:p>
            <a:pPr algn="ctr"/>
            <a:r>
              <a:rPr lang="en-US" dirty="0"/>
              <a:t>Thank You</a:t>
            </a:r>
          </a:p>
        </p:txBody>
      </p:sp>
    </p:spTree>
    <p:extLst>
      <p:ext uri="{BB962C8B-B14F-4D97-AF65-F5344CB8AC3E}">
        <p14:creationId xmlns:p14="http://schemas.microsoft.com/office/powerpoint/2010/main" val="129371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chemeClr val="tx1"/>
                </a:solidFill>
              </a:rPr>
              <a:t>Index</a:t>
            </a:r>
          </a:p>
        </p:txBody>
      </p:sp>
      <p:sp>
        <p:nvSpPr>
          <p:cNvPr id="5" name="Content Placeholder 4">
            <a:extLst>
              <a:ext uri="{FF2B5EF4-FFF2-40B4-BE49-F238E27FC236}">
                <a16:creationId xmlns:a16="http://schemas.microsoft.com/office/drawing/2014/main" id="{D00DF355-3019-4F0B-8D73-2FC163908DF6}"/>
              </a:ext>
            </a:extLst>
          </p:cNvPr>
          <p:cNvSpPr>
            <a:spLocks noGrp="1"/>
          </p:cNvSpPr>
          <p:nvPr>
            <p:ph idx="1"/>
          </p:nvPr>
        </p:nvSpPr>
        <p:spPr>
          <a:xfrm>
            <a:off x="1097280" y="2108201"/>
            <a:ext cx="10058400" cy="4080328"/>
          </a:xfrm>
        </p:spPr>
        <p:txBody>
          <a:bodyPr>
            <a:noAutofit/>
          </a:bodyPr>
          <a:lstStyle/>
          <a:p>
            <a:r>
              <a:rPr lang="en-US" sz="2400" dirty="0">
                <a:solidFill>
                  <a:schemeClr val="tx1"/>
                </a:solidFill>
              </a:rPr>
              <a:t>1. Motivation and Background</a:t>
            </a:r>
          </a:p>
          <a:p>
            <a:r>
              <a:rPr lang="en-US" sz="2400" dirty="0">
                <a:solidFill>
                  <a:schemeClr val="tx1"/>
                </a:solidFill>
              </a:rPr>
              <a:t>2. Research Question</a:t>
            </a:r>
          </a:p>
          <a:p>
            <a:r>
              <a:rPr lang="en-US" sz="2400" dirty="0">
                <a:solidFill>
                  <a:schemeClr val="tx1"/>
                </a:solidFill>
              </a:rPr>
              <a:t>3. Methods</a:t>
            </a:r>
          </a:p>
          <a:p>
            <a:r>
              <a:rPr lang="en-US" sz="2400" dirty="0">
                <a:solidFill>
                  <a:schemeClr val="tx1"/>
                </a:solidFill>
              </a:rPr>
              <a:t>4. Results</a:t>
            </a:r>
          </a:p>
          <a:p>
            <a:r>
              <a:rPr lang="en-US" sz="2400" dirty="0">
                <a:solidFill>
                  <a:schemeClr val="tx1"/>
                </a:solidFill>
              </a:rPr>
              <a:t>5. Conclusion and Discussion</a:t>
            </a:r>
          </a:p>
          <a:p>
            <a:r>
              <a:rPr lang="en-US" sz="2400" dirty="0">
                <a:solidFill>
                  <a:schemeClr val="tx1"/>
                </a:solidFill>
              </a:rPr>
              <a:t>6. Contributions</a:t>
            </a:r>
          </a:p>
          <a:p>
            <a:r>
              <a:rPr lang="en-US" sz="2400" dirty="0">
                <a:solidFill>
                  <a:schemeClr val="tx1"/>
                </a:solidFill>
              </a:rPr>
              <a:t>7. Future Works</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6BE4A-0678-421B-B9A5-1C95A406329D}"/>
              </a:ext>
            </a:extLst>
          </p:cNvPr>
          <p:cNvSpPr>
            <a:spLocks noGrp="1"/>
          </p:cNvSpPr>
          <p:nvPr>
            <p:ph type="title"/>
          </p:nvPr>
        </p:nvSpPr>
        <p:spPr>
          <a:xfrm>
            <a:off x="1066800" y="0"/>
            <a:ext cx="10058400" cy="1450757"/>
          </a:xfrm>
        </p:spPr>
        <p:txBody>
          <a:bodyPr/>
          <a:lstStyle/>
          <a:p>
            <a:r>
              <a:rPr lang="en-US" dirty="0">
                <a:solidFill>
                  <a:schemeClr val="tx1"/>
                </a:solidFill>
              </a:rPr>
              <a:t>Motivation and Background</a:t>
            </a:r>
          </a:p>
        </p:txBody>
      </p:sp>
      <p:sp>
        <p:nvSpPr>
          <p:cNvPr id="5" name="Content Placeholder 4">
            <a:extLst>
              <a:ext uri="{FF2B5EF4-FFF2-40B4-BE49-F238E27FC236}">
                <a16:creationId xmlns:a16="http://schemas.microsoft.com/office/drawing/2014/main" id="{E2B65A8A-79B0-4FE1-9A51-984759271A46}"/>
              </a:ext>
            </a:extLst>
          </p:cNvPr>
          <p:cNvSpPr>
            <a:spLocks noGrp="1"/>
          </p:cNvSpPr>
          <p:nvPr>
            <p:ph idx="1"/>
          </p:nvPr>
        </p:nvSpPr>
        <p:spPr/>
        <p:txBody>
          <a:bodyPr/>
          <a:lstStyle/>
          <a:p>
            <a:r>
              <a:rPr lang="en-US" b="1" dirty="0">
                <a:solidFill>
                  <a:schemeClr val="tx1"/>
                </a:solidFill>
                <a:latin typeface="Arial" panose="020B0604020202020204" pitchFamily="34" charset="0"/>
                <a:cs typeface="Arial" panose="020B0604020202020204" pitchFamily="34" charset="0"/>
              </a:rPr>
              <a:t>Fragile State</a:t>
            </a:r>
            <a:r>
              <a:rPr lang="en-US" dirty="0">
                <a:solidFill>
                  <a:schemeClr val="tx1"/>
                </a:solidFill>
                <a:latin typeface="Arial" panose="020B0604020202020204" pitchFamily="34" charset="0"/>
                <a:cs typeface="Arial" panose="020B0604020202020204" pitchFamily="34" charset="0"/>
              </a:rPr>
              <a:t>: A fragile state i</a:t>
            </a:r>
            <a:r>
              <a:rPr lang="en-US" b="0" i="0" dirty="0">
                <a:solidFill>
                  <a:schemeClr val="tx1"/>
                </a:solidFill>
                <a:effectLst/>
                <a:latin typeface="Arial" panose="020B0604020202020204" pitchFamily="34" charset="0"/>
                <a:cs typeface="Arial" panose="020B0604020202020204" pitchFamily="34" charset="0"/>
              </a:rPr>
              <a:t>s a country characterized by weak state capacity or weak state legitimacy leaving citizens vulnerable to a range of shocks. Mostly under developed or developing nations falls into this category. The opposite of fragile state is stable state where mostly developed country comes. </a:t>
            </a:r>
          </a:p>
          <a:p>
            <a:r>
              <a:rPr lang="en-US" dirty="0">
                <a:solidFill>
                  <a:schemeClr val="tx1"/>
                </a:solidFill>
                <a:latin typeface="Arial" panose="020B0604020202020204" pitchFamily="34" charset="0"/>
                <a:cs typeface="Arial" panose="020B0604020202020204" pitchFamily="34" charset="0"/>
              </a:rPr>
              <a:t>It has been seen that once the state is becoming fragile the restlessness of citizens of that country comes into play and protests takes place which turn into riots. Riots is an extreme measure which citizen or government choose to show disparity amongst each others. State sponsored riots are called as pogroms where government is involved against the citizens.</a:t>
            </a:r>
          </a:p>
          <a:p>
            <a:r>
              <a:rPr lang="en-US" b="1" dirty="0">
                <a:solidFill>
                  <a:schemeClr val="tx1"/>
                </a:solidFill>
                <a:latin typeface="Arial" panose="020B0604020202020204" pitchFamily="34" charset="0"/>
                <a:cs typeface="Arial" panose="020B0604020202020204" pitchFamily="34" charset="0"/>
              </a:rPr>
              <a:t>To predict such fragile countries and forecast the fragility of any state where such conditions might occur, this study is conducted. </a:t>
            </a:r>
          </a:p>
        </p:txBody>
      </p:sp>
    </p:spTree>
    <p:extLst>
      <p:ext uri="{BB962C8B-B14F-4D97-AF65-F5344CB8AC3E}">
        <p14:creationId xmlns:p14="http://schemas.microsoft.com/office/powerpoint/2010/main" val="153021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D657-4BA5-40EC-9BBF-711997F58161}"/>
              </a:ext>
            </a:extLst>
          </p:cNvPr>
          <p:cNvSpPr>
            <a:spLocks noGrp="1"/>
          </p:cNvSpPr>
          <p:nvPr>
            <p:ph type="title"/>
          </p:nvPr>
        </p:nvSpPr>
        <p:spPr/>
        <p:txBody>
          <a:bodyPr/>
          <a:lstStyle/>
          <a:p>
            <a:r>
              <a:rPr lang="en-US" dirty="0">
                <a:solidFill>
                  <a:schemeClr val="tx1"/>
                </a:solidFill>
              </a:rPr>
              <a:t>Research Questions</a:t>
            </a:r>
          </a:p>
        </p:txBody>
      </p:sp>
      <p:sp>
        <p:nvSpPr>
          <p:cNvPr id="3" name="Content Placeholder 2">
            <a:extLst>
              <a:ext uri="{FF2B5EF4-FFF2-40B4-BE49-F238E27FC236}">
                <a16:creationId xmlns:a16="http://schemas.microsoft.com/office/drawing/2014/main" id="{3B5C9878-0FB3-48C9-AB5A-0153A3C1E6AD}"/>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arabicPeriod"/>
            </a:pP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Can Machine Learning techniques predict the future conflicts that might occur in any country across the world?</a:t>
            </a:r>
            <a:endPar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How well will an unsupervised learning technique be able to segment the countries on the basis of conflict occurrences?</a:t>
            </a:r>
            <a:endPar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How </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Facebook’s Prophet</a:t>
            </a: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can forecast the fragility of a country fed with time series data?</a:t>
            </a:r>
            <a:endPar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757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DC5D-1125-4F3C-8CD0-0908EE6FF640}"/>
              </a:ext>
            </a:extLst>
          </p:cNvPr>
          <p:cNvSpPr>
            <a:spLocks noGrp="1"/>
          </p:cNvSpPr>
          <p:nvPr>
            <p:ph type="title"/>
          </p:nvPr>
        </p:nvSpPr>
        <p:spPr/>
        <p:txBody>
          <a:bodyPr/>
          <a:lstStyle/>
          <a:p>
            <a:r>
              <a:rPr lang="en-US" dirty="0">
                <a:solidFill>
                  <a:schemeClr val="tx1"/>
                </a:solidFill>
              </a:rPr>
              <a:t>Methods</a:t>
            </a:r>
          </a:p>
        </p:txBody>
      </p:sp>
      <p:sp>
        <p:nvSpPr>
          <p:cNvPr id="3" name="Content Placeholder 2">
            <a:extLst>
              <a:ext uri="{FF2B5EF4-FFF2-40B4-BE49-F238E27FC236}">
                <a16:creationId xmlns:a16="http://schemas.microsoft.com/office/drawing/2014/main" id="{E2934A2E-0128-4132-B63A-389072CE9636}"/>
              </a:ext>
            </a:extLst>
          </p:cNvPr>
          <p:cNvSpPr>
            <a:spLocks noGrp="1"/>
          </p:cNvSpPr>
          <p:nvPr>
            <p:ph idx="1"/>
          </p:nvPr>
        </p:nvSpPr>
        <p:spPr/>
        <p:txBody>
          <a:bodyPr/>
          <a:lstStyle/>
          <a:p>
            <a:r>
              <a:rPr lang="en-US" b="1" dirty="0">
                <a:solidFill>
                  <a:schemeClr val="tx1"/>
                </a:solidFill>
              </a:rPr>
              <a:t>Data:</a:t>
            </a:r>
            <a:r>
              <a:rPr lang="en-US" dirty="0">
                <a:solidFill>
                  <a:schemeClr val="tx1"/>
                </a:solidFill>
              </a:rPr>
              <a:t> There is a non profit organization known as Fund for Peace (FFP). They release annual data of all the major countries across the world that is related to the fragility of the state. The data compilation process started from 2006, hence we have used the data from 2006 to 2020. The data contains </a:t>
            </a:r>
            <a:r>
              <a:rPr lang="en-US" b="1" dirty="0">
                <a:solidFill>
                  <a:schemeClr val="tx1"/>
                </a:solidFill>
              </a:rPr>
              <a:t>12 indicators</a:t>
            </a:r>
            <a:r>
              <a:rPr lang="en-US" dirty="0">
                <a:solidFill>
                  <a:schemeClr val="tx1"/>
                </a:solidFill>
              </a:rPr>
              <a:t>. For Validation data from “</a:t>
            </a:r>
            <a:r>
              <a:rPr lang="en-US" b="1" dirty="0">
                <a:solidFill>
                  <a:schemeClr val="tx1"/>
                </a:solidFill>
              </a:rPr>
              <a:t>list of riots</a:t>
            </a:r>
            <a:r>
              <a:rPr lang="en-US" dirty="0">
                <a:solidFill>
                  <a:schemeClr val="tx1"/>
                </a:solidFill>
              </a:rPr>
              <a:t>” is used from Wikipedia, 2020.</a:t>
            </a:r>
          </a:p>
        </p:txBody>
      </p:sp>
      <p:pic>
        <p:nvPicPr>
          <p:cNvPr id="5" name="Picture 4">
            <a:extLst>
              <a:ext uri="{FF2B5EF4-FFF2-40B4-BE49-F238E27FC236}">
                <a16:creationId xmlns:a16="http://schemas.microsoft.com/office/drawing/2014/main" id="{B1BF475D-79AB-43E5-ACAB-91EBF3AF4E50}"/>
              </a:ext>
            </a:extLst>
          </p:cNvPr>
          <p:cNvPicPr>
            <a:picLocks noChangeAspect="1"/>
          </p:cNvPicPr>
          <p:nvPr/>
        </p:nvPicPr>
        <p:blipFill>
          <a:blip r:embed="rId3"/>
          <a:stretch>
            <a:fillRect/>
          </a:stretch>
        </p:blipFill>
        <p:spPr>
          <a:xfrm>
            <a:off x="1143244" y="3642783"/>
            <a:ext cx="2015067" cy="2607733"/>
          </a:xfrm>
          <a:prstGeom prst="rect">
            <a:avLst/>
          </a:prstGeom>
        </p:spPr>
      </p:pic>
      <p:pic>
        <p:nvPicPr>
          <p:cNvPr id="7" name="Picture 6">
            <a:extLst>
              <a:ext uri="{FF2B5EF4-FFF2-40B4-BE49-F238E27FC236}">
                <a16:creationId xmlns:a16="http://schemas.microsoft.com/office/drawing/2014/main" id="{4D6A4382-801C-4A9C-9F86-4FD11D593DF3}"/>
              </a:ext>
            </a:extLst>
          </p:cNvPr>
          <p:cNvPicPr>
            <a:picLocks noChangeAspect="1"/>
          </p:cNvPicPr>
          <p:nvPr/>
        </p:nvPicPr>
        <p:blipFill>
          <a:blip r:embed="rId4"/>
          <a:stretch>
            <a:fillRect/>
          </a:stretch>
        </p:blipFill>
        <p:spPr>
          <a:xfrm>
            <a:off x="3679614" y="3621616"/>
            <a:ext cx="2302933" cy="2628900"/>
          </a:xfrm>
          <a:prstGeom prst="rect">
            <a:avLst/>
          </a:prstGeom>
        </p:spPr>
      </p:pic>
      <p:pic>
        <p:nvPicPr>
          <p:cNvPr id="9" name="Picture 8">
            <a:extLst>
              <a:ext uri="{FF2B5EF4-FFF2-40B4-BE49-F238E27FC236}">
                <a16:creationId xmlns:a16="http://schemas.microsoft.com/office/drawing/2014/main" id="{7CBABF95-2CC9-40F7-8F5A-9C35CD981040}"/>
              </a:ext>
            </a:extLst>
          </p:cNvPr>
          <p:cNvPicPr>
            <a:picLocks noChangeAspect="1"/>
          </p:cNvPicPr>
          <p:nvPr/>
        </p:nvPicPr>
        <p:blipFill>
          <a:blip r:embed="rId5"/>
          <a:stretch>
            <a:fillRect/>
          </a:stretch>
        </p:blipFill>
        <p:spPr>
          <a:xfrm>
            <a:off x="6303678" y="3621615"/>
            <a:ext cx="2261204" cy="2618317"/>
          </a:xfrm>
          <a:prstGeom prst="rect">
            <a:avLst/>
          </a:prstGeom>
        </p:spPr>
      </p:pic>
      <p:pic>
        <p:nvPicPr>
          <p:cNvPr id="11" name="Picture 10">
            <a:extLst>
              <a:ext uri="{FF2B5EF4-FFF2-40B4-BE49-F238E27FC236}">
                <a16:creationId xmlns:a16="http://schemas.microsoft.com/office/drawing/2014/main" id="{89E927B2-9286-45B4-9EFD-4A3F8A858EC6}"/>
              </a:ext>
            </a:extLst>
          </p:cNvPr>
          <p:cNvPicPr>
            <a:picLocks noChangeAspect="1"/>
          </p:cNvPicPr>
          <p:nvPr/>
        </p:nvPicPr>
        <p:blipFill>
          <a:blip r:embed="rId6"/>
          <a:stretch>
            <a:fillRect/>
          </a:stretch>
        </p:blipFill>
        <p:spPr>
          <a:xfrm>
            <a:off x="8886013" y="3641270"/>
            <a:ext cx="1965712" cy="2598662"/>
          </a:xfrm>
          <a:prstGeom prst="rect">
            <a:avLst/>
          </a:prstGeom>
        </p:spPr>
      </p:pic>
    </p:spTree>
    <p:extLst>
      <p:ext uri="{BB962C8B-B14F-4D97-AF65-F5344CB8AC3E}">
        <p14:creationId xmlns:p14="http://schemas.microsoft.com/office/powerpoint/2010/main" val="19811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64B3D-CF6C-4C09-BCF6-AEA7B1D07C67}"/>
              </a:ext>
            </a:extLst>
          </p:cNvPr>
          <p:cNvSpPr>
            <a:spLocks noGrp="1"/>
          </p:cNvSpPr>
          <p:nvPr>
            <p:ph type="title"/>
          </p:nvPr>
        </p:nvSpPr>
        <p:spPr/>
        <p:txBody>
          <a:bodyPr/>
          <a:lstStyle/>
          <a:p>
            <a:r>
              <a:rPr lang="en-US" dirty="0">
                <a:solidFill>
                  <a:schemeClr val="tx1"/>
                </a:solidFill>
              </a:rPr>
              <a:t>Methods (Continued)</a:t>
            </a:r>
          </a:p>
        </p:txBody>
      </p:sp>
      <p:sp>
        <p:nvSpPr>
          <p:cNvPr id="5" name="Content Placeholder 4">
            <a:extLst>
              <a:ext uri="{FF2B5EF4-FFF2-40B4-BE49-F238E27FC236}">
                <a16:creationId xmlns:a16="http://schemas.microsoft.com/office/drawing/2014/main" id="{B841E226-ADAA-48B5-A8DE-2B92236CD47E}"/>
              </a:ext>
            </a:extLst>
          </p:cNvPr>
          <p:cNvSpPr>
            <a:spLocks noGrp="1"/>
          </p:cNvSpPr>
          <p:nvPr>
            <p:ph sz="half" idx="1"/>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Clustering Methods</a:t>
            </a:r>
            <a:r>
              <a:rPr lang="en-US" sz="2400" dirty="0">
                <a:solidFill>
                  <a:schemeClr val="tx1"/>
                </a:solidFill>
                <a:latin typeface="Arial" panose="020B0604020202020204" pitchFamily="34" charset="0"/>
                <a:cs typeface="Arial" panose="020B0604020202020204" pitchFamily="34" charset="0"/>
              </a:rPr>
              <a:t>: the fragile and stable countries are clustered using 2 algorithms. K-Means and Hierarchical. Number of clusters were 2 i.e. fragile and stable. These methods are macro in nature i.e. all the countries with respect to year is being fed into the algorithm and then clustered.</a:t>
            </a:r>
          </a:p>
        </p:txBody>
      </p:sp>
      <p:sp>
        <p:nvSpPr>
          <p:cNvPr id="6" name="Content Placeholder 5">
            <a:extLst>
              <a:ext uri="{FF2B5EF4-FFF2-40B4-BE49-F238E27FC236}">
                <a16:creationId xmlns:a16="http://schemas.microsoft.com/office/drawing/2014/main" id="{2AB8DD79-DF59-4734-B8FF-D1B9E9BD4036}"/>
              </a:ext>
            </a:extLst>
          </p:cNvPr>
          <p:cNvSpPr>
            <a:spLocks noGrp="1"/>
          </p:cNvSpPr>
          <p:nvPr>
            <p:ph sz="half" idx="2"/>
          </p:nvPr>
        </p:nvSpPr>
        <p:spPr>
          <a:xfrm>
            <a:off x="6515944" y="2120900"/>
            <a:ext cx="4639736" cy="3748193"/>
          </a:xfrm>
        </p:spPr>
        <p:txBody>
          <a:bodyPr>
            <a:noAutofit/>
          </a:bodyPr>
          <a:lstStyle/>
          <a:p>
            <a:r>
              <a:rPr lang="en-US" sz="2100" b="1" dirty="0">
                <a:solidFill>
                  <a:schemeClr val="tx1"/>
                </a:solidFill>
                <a:latin typeface="Arial" panose="020B0604020202020204" pitchFamily="34" charset="0"/>
                <a:cs typeface="Arial" panose="020B0604020202020204" pitchFamily="34" charset="0"/>
              </a:rPr>
              <a:t>Time Series Method</a:t>
            </a:r>
            <a:r>
              <a:rPr lang="en-US" sz="2100" dirty="0">
                <a:solidFill>
                  <a:schemeClr val="tx1"/>
                </a:solidFill>
                <a:latin typeface="Arial" panose="020B0604020202020204" pitchFamily="34" charset="0"/>
                <a:cs typeface="Arial" panose="020B0604020202020204" pitchFamily="34" charset="0"/>
              </a:rPr>
              <a:t>: This is more over a micro kind of method where a test country is taken for analysis on all the indicators. The trends show if a country’s situation is deuterating with respect to each and every indicator. The time series which contains all the indicators is fed in the Facebook’s Prophet model to forecast all the indicators for the next 5 years.</a:t>
            </a:r>
          </a:p>
        </p:txBody>
      </p:sp>
    </p:spTree>
    <p:extLst>
      <p:ext uri="{BB962C8B-B14F-4D97-AF65-F5344CB8AC3E}">
        <p14:creationId xmlns:p14="http://schemas.microsoft.com/office/powerpoint/2010/main" val="92339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2196-540F-4E3A-9C48-FEE8F51D938E}"/>
              </a:ext>
            </a:extLst>
          </p:cNvPr>
          <p:cNvSpPr>
            <a:spLocks noGrp="1"/>
          </p:cNvSpPr>
          <p:nvPr>
            <p:ph type="title"/>
          </p:nvPr>
        </p:nvSpPr>
        <p:spPr/>
        <p:txBody>
          <a:bodyPr/>
          <a:lstStyle/>
          <a:p>
            <a:r>
              <a:rPr lang="en-US" dirty="0">
                <a:solidFill>
                  <a:schemeClr val="tx1"/>
                </a:solidFill>
              </a:rPr>
              <a:t>Results</a:t>
            </a:r>
          </a:p>
        </p:txBody>
      </p:sp>
      <p:sp>
        <p:nvSpPr>
          <p:cNvPr id="3" name="Content Placeholder 2">
            <a:extLst>
              <a:ext uri="{FF2B5EF4-FFF2-40B4-BE49-F238E27FC236}">
                <a16:creationId xmlns:a16="http://schemas.microsoft.com/office/drawing/2014/main" id="{D275F978-06E6-4F96-BDFA-A8A6B51B82C5}"/>
              </a:ext>
            </a:extLst>
          </p:cNvPr>
          <p:cNvSpPr>
            <a:spLocks noGrp="1"/>
          </p:cNvSpPr>
          <p:nvPr>
            <p:ph sz="half" idx="1"/>
          </p:nvPr>
        </p:nvSpPr>
        <p:spPr/>
        <p:txBody>
          <a:bodyPr/>
          <a:lstStyle/>
          <a:p>
            <a:pPr algn="ctr"/>
            <a:r>
              <a:rPr lang="en-US" sz="2400" b="1" dirty="0">
                <a:solidFill>
                  <a:schemeClr val="tx1"/>
                </a:solidFill>
              </a:rPr>
              <a:t>Clustering</a:t>
            </a:r>
          </a:p>
          <a:p>
            <a:r>
              <a:rPr lang="en-US" dirty="0">
                <a:solidFill>
                  <a:schemeClr val="tx1"/>
                </a:solidFill>
              </a:rPr>
              <a:t>1. The number of fragile countries are really high in number as compared to the stable countries. </a:t>
            </a:r>
          </a:p>
          <a:p>
            <a:r>
              <a:rPr lang="en-US" dirty="0">
                <a:solidFill>
                  <a:schemeClr val="tx1"/>
                </a:solidFill>
              </a:rPr>
              <a:t>2. Both the algorithms gave similar accuracy of 70%.</a:t>
            </a:r>
          </a:p>
          <a:p>
            <a:r>
              <a:rPr lang="en-US" dirty="0">
                <a:solidFill>
                  <a:schemeClr val="tx1"/>
                </a:solidFill>
              </a:rPr>
              <a:t>3. The </a:t>
            </a:r>
            <a:r>
              <a:rPr lang="en-US" dirty="0" err="1">
                <a:solidFill>
                  <a:schemeClr val="tx1"/>
                </a:solidFill>
              </a:rPr>
              <a:t>Fowlke</a:t>
            </a:r>
            <a:r>
              <a:rPr lang="en-US" dirty="0">
                <a:solidFill>
                  <a:schemeClr val="tx1"/>
                </a:solidFill>
              </a:rPr>
              <a:t>-Mallows score was almost equal of both the algorithms (76).  </a:t>
            </a:r>
          </a:p>
        </p:txBody>
      </p:sp>
      <p:sp>
        <p:nvSpPr>
          <p:cNvPr id="4" name="Content Placeholder 3">
            <a:extLst>
              <a:ext uri="{FF2B5EF4-FFF2-40B4-BE49-F238E27FC236}">
                <a16:creationId xmlns:a16="http://schemas.microsoft.com/office/drawing/2014/main" id="{7A41B28E-CC42-45EE-BF2C-15D2933DE175}"/>
              </a:ext>
            </a:extLst>
          </p:cNvPr>
          <p:cNvSpPr>
            <a:spLocks noGrp="1"/>
          </p:cNvSpPr>
          <p:nvPr>
            <p:ph sz="half" idx="2"/>
          </p:nvPr>
        </p:nvSpPr>
        <p:spPr/>
        <p:txBody>
          <a:bodyPr/>
          <a:lstStyle/>
          <a:p>
            <a:pPr algn="ctr"/>
            <a:r>
              <a:rPr lang="en-US" sz="2000" b="1" dirty="0">
                <a:solidFill>
                  <a:schemeClr val="tx1"/>
                </a:solidFill>
              </a:rPr>
              <a:t>Time Series with Facebook’s Prophet</a:t>
            </a:r>
          </a:p>
          <a:p>
            <a:r>
              <a:rPr lang="en-US" dirty="0">
                <a:solidFill>
                  <a:schemeClr val="tx1"/>
                </a:solidFill>
              </a:rPr>
              <a:t>We took the test subject country “India” for analysis on each and every indicator from the year 2006 to 2020. Also the projections were made on all the indicators for the next 5 years.</a:t>
            </a:r>
          </a:p>
          <a:p>
            <a:r>
              <a:rPr lang="en-US" dirty="0">
                <a:solidFill>
                  <a:schemeClr val="tx1"/>
                </a:solidFill>
              </a:rPr>
              <a:t>The fragility of India is going high from the past performances as well as the trend. In other words India is deuterating in almost every indicator.</a:t>
            </a:r>
          </a:p>
          <a:p>
            <a:endParaRPr lang="en-US" dirty="0"/>
          </a:p>
        </p:txBody>
      </p:sp>
    </p:spTree>
    <p:extLst>
      <p:ext uri="{BB962C8B-B14F-4D97-AF65-F5344CB8AC3E}">
        <p14:creationId xmlns:p14="http://schemas.microsoft.com/office/powerpoint/2010/main" val="177743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893-7C1E-48A0-981F-18164EAFD19D}"/>
              </a:ext>
            </a:extLst>
          </p:cNvPr>
          <p:cNvSpPr>
            <a:spLocks noGrp="1"/>
          </p:cNvSpPr>
          <p:nvPr>
            <p:ph type="title"/>
          </p:nvPr>
        </p:nvSpPr>
        <p:spPr/>
        <p:txBody>
          <a:bodyPr/>
          <a:lstStyle/>
          <a:p>
            <a:r>
              <a:rPr lang="en-US" dirty="0">
                <a:solidFill>
                  <a:schemeClr val="tx1"/>
                </a:solidFill>
              </a:rPr>
              <a:t>Conclusion and Discussion</a:t>
            </a:r>
          </a:p>
        </p:txBody>
      </p:sp>
      <p:sp>
        <p:nvSpPr>
          <p:cNvPr id="5" name="Content Placeholder 4">
            <a:extLst>
              <a:ext uri="{FF2B5EF4-FFF2-40B4-BE49-F238E27FC236}">
                <a16:creationId xmlns:a16="http://schemas.microsoft.com/office/drawing/2014/main" id="{5EB0CCB1-1ED4-4DB9-80A7-2C2D721AD896}"/>
              </a:ext>
            </a:extLst>
          </p:cNvPr>
          <p:cNvSpPr>
            <a:spLocks noGrp="1"/>
          </p:cNvSpPr>
          <p:nvPr>
            <p:ph idx="1"/>
          </p:nvPr>
        </p:nvSpPr>
        <p:spPr/>
        <p:txBody>
          <a:bodyPr/>
          <a:lstStyle/>
          <a:p>
            <a:pP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The clustering algorithm gave us 70 percent of accuracy which was one of our research question that how well the segregation of fragile vs stable countries is done by our clustering algorithm.</a:t>
            </a:r>
          </a:p>
          <a:p>
            <a:endParaRPr lang="en-US" sz="24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Facebook’s Prophet model worked well in forecasting each and every indicator of India. The Fragility indicators of India are incrementing and forecasting also proves that they will deuterate more in the near future. This was one of our research question.</a:t>
            </a:r>
          </a:p>
          <a:p>
            <a:endParaRPr lang="en-US" dirty="0"/>
          </a:p>
          <a:p>
            <a:endParaRPr lang="en-US" dirty="0"/>
          </a:p>
        </p:txBody>
      </p:sp>
    </p:spTree>
    <p:extLst>
      <p:ext uri="{BB962C8B-B14F-4D97-AF65-F5344CB8AC3E}">
        <p14:creationId xmlns:p14="http://schemas.microsoft.com/office/powerpoint/2010/main" val="128688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D513-9362-4699-A1D9-CBEABB6230D9}"/>
              </a:ext>
            </a:extLst>
          </p:cNvPr>
          <p:cNvSpPr>
            <a:spLocks noGrp="1"/>
          </p:cNvSpPr>
          <p:nvPr>
            <p:ph type="title"/>
          </p:nvPr>
        </p:nvSpPr>
        <p:spPr/>
        <p:txBody>
          <a:bodyPr/>
          <a:lstStyle/>
          <a:p>
            <a:r>
              <a:rPr lang="en-US" dirty="0">
                <a:solidFill>
                  <a:schemeClr val="tx1"/>
                </a:solidFill>
              </a:rPr>
              <a:t>Contribution</a:t>
            </a:r>
          </a:p>
        </p:txBody>
      </p:sp>
      <p:sp>
        <p:nvSpPr>
          <p:cNvPr id="3" name="Content Placeholder 2">
            <a:extLst>
              <a:ext uri="{FF2B5EF4-FFF2-40B4-BE49-F238E27FC236}">
                <a16:creationId xmlns:a16="http://schemas.microsoft.com/office/drawing/2014/main" id="{A46709BC-7AFB-438F-833B-BF2545D0F546}"/>
              </a:ext>
            </a:extLst>
          </p:cNvPr>
          <p:cNvSpPr>
            <a:spLocks noGrp="1"/>
          </p:cNvSpPr>
          <p:nvPr>
            <p:ph idx="1"/>
          </p:nvPr>
        </p:nvSpPr>
        <p:spPr/>
        <p:txBody>
          <a:bodyPr/>
          <a:lstStyle/>
          <a:p>
            <a:r>
              <a:rPr lang="en-US" dirty="0">
                <a:solidFill>
                  <a:schemeClr val="tx1"/>
                </a:solidFill>
              </a:rPr>
              <a:t>This research exposes the real numbers of a state which defines its development and is capable to project the numbers for near future. </a:t>
            </a:r>
          </a:p>
          <a:p>
            <a:r>
              <a:rPr lang="en-US" dirty="0">
                <a:solidFill>
                  <a:schemeClr val="tx1"/>
                </a:solidFill>
              </a:rPr>
              <a:t>Using this research citizens of a particular country will know the actual status of development in their own country.</a:t>
            </a:r>
          </a:p>
          <a:p>
            <a:r>
              <a:rPr lang="en-US" dirty="0">
                <a:solidFill>
                  <a:schemeClr val="tx1"/>
                </a:solidFill>
              </a:rPr>
              <a:t>If the fragility of a country is going higher then citizens can decide to change their government or leave the country as per the choices available.</a:t>
            </a:r>
          </a:p>
          <a:p>
            <a:r>
              <a:rPr lang="en-US" dirty="0">
                <a:solidFill>
                  <a:schemeClr val="tx1"/>
                </a:solidFill>
              </a:rPr>
              <a:t>A multi national company can look at the fragility of a state before investing in that country. The MNC can incur heavy losses if the invested country becomes fragile.</a:t>
            </a:r>
          </a:p>
          <a:p>
            <a:r>
              <a:rPr lang="en-US" b="1" dirty="0">
                <a:solidFill>
                  <a:schemeClr val="tx1"/>
                </a:solidFill>
              </a:rPr>
              <a:t>This research warns the people about their country as wells as strengthens democracy worldwide</a:t>
            </a:r>
            <a:r>
              <a:rPr lang="en-US" b="1" dirty="0"/>
              <a:t>.</a:t>
            </a:r>
          </a:p>
        </p:txBody>
      </p:sp>
    </p:spTree>
    <p:extLst>
      <p:ext uri="{BB962C8B-B14F-4D97-AF65-F5344CB8AC3E}">
        <p14:creationId xmlns:p14="http://schemas.microsoft.com/office/powerpoint/2010/main" val="30763491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{6AA907F7-33B3-471F-9E13-57C5A12F59A7}tf22712842_win32</Template>
  <TotalTime>350</TotalTime>
  <Words>842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UNSUPERVISED APPROACHES FOR DETECTING AND FORECASTING FRAGILE COUNTRIES</vt:lpstr>
      <vt:lpstr>Index</vt:lpstr>
      <vt:lpstr>Motivation and Background</vt:lpstr>
      <vt:lpstr>Research Questions</vt:lpstr>
      <vt:lpstr>Methods</vt:lpstr>
      <vt:lpstr>Methods (Continued)</vt:lpstr>
      <vt:lpstr>Results</vt:lpstr>
      <vt:lpstr>Conclusion and Discussion</vt:lpstr>
      <vt:lpstr>Contribution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Rachit Dev</dc:creator>
  <cp:lastModifiedBy>Rachit Dev</cp:lastModifiedBy>
  <cp:revision>20</cp:revision>
  <dcterms:created xsi:type="dcterms:W3CDTF">2021-02-17T08:30:22Z</dcterms:created>
  <dcterms:modified xsi:type="dcterms:W3CDTF">2021-02-17T14:20:28Z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