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13D"/>
    <a:srgbClr val="F43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3BFB-03D5-4FD1-B33D-E170EF16B60A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0BDF-B430-41B8-BC70-C19D14739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44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3BFB-03D5-4FD1-B33D-E170EF16B60A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0BDF-B430-41B8-BC70-C19D14739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87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3BFB-03D5-4FD1-B33D-E170EF16B60A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0BDF-B430-41B8-BC70-C19D14739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31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3BFB-03D5-4FD1-B33D-E170EF16B60A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0BDF-B430-41B8-BC70-C19D14739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3BFB-03D5-4FD1-B33D-E170EF16B60A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0BDF-B430-41B8-BC70-C19D14739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92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3BFB-03D5-4FD1-B33D-E170EF16B60A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0BDF-B430-41B8-BC70-C19D14739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1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3BFB-03D5-4FD1-B33D-E170EF16B60A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0BDF-B430-41B8-BC70-C19D14739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96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3BFB-03D5-4FD1-B33D-E170EF16B60A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0BDF-B430-41B8-BC70-C19D14739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88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3BFB-03D5-4FD1-B33D-E170EF16B60A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0BDF-B430-41B8-BC70-C19D14739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10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3BFB-03D5-4FD1-B33D-E170EF16B60A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0BDF-B430-41B8-BC70-C19D14739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53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3BFB-03D5-4FD1-B33D-E170EF16B60A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0BDF-B430-41B8-BC70-C19D14739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11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03BFB-03D5-4FD1-B33D-E170EF16B60A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50BDF-B430-41B8-BC70-C19D14739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99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9715" y="1122363"/>
            <a:ext cx="10215154" cy="23876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Toward the understanding of the death in children with malaria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Gabriela Czanner</a:t>
            </a:r>
          </a:p>
          <a:p>
            <a:r>
              <a:rPr lang="en-GB" dirty="0"/>
              <a:t>Student number: 12345</a:t>
            </a:r>
          </a:p>
        </p:txBody>
      </p:sp>
    </p:spTree>
    <p:extLst>
      <p:ext uri="{BB962C8B-B14F-4D97-AF65-F5344CB8AC3E}">
        <p14:creationId xmlns:p14="http://schemas.microsoft.com/office/powerpoint/2010/main" val="26002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rgbClr val="EF413D"/>
                </a:solidFill>
                <a:latin typeface="Lato" panose="020B0604020202020204" charset="0"/>
              </a:rPr>
              <a:t>MOTIVATION AND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3555"/>
            <a:ext cx="6751320" cy="5026606"/>
          </a:xfrm>
        </p:spPr>
        <p:txBody>
          <a:bodyPr>
            <a:noAutofit/>
          </a:bodyPr>
          <a:lstStyle/>
          <a:p>
            <a:r>
              <a:rPr lang="en-US" sz="2000" dirty="0">
                <a:latin typeface="Lato" panose="020B0604020202020204" charset="0"/>
              </a:rPr>
              <a:t>Malaria is still a challenging public health problem in the African countries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Lato" panose="020B0604020202020204" charset="0"/>
              </a:rPr>
              <a:t>Malaria kills about 3000 children every day (</a:t>
            </a:r>
            <a:r>
              <a:rPr lang="en-US" sz="2000" dirty="0" err="1">
                <a:latin typeface="Lato" panose="020B0604020202020204" charset="0"/>
              </a:rPr>
              <a:t>Unicef</a:t>
            </a:r>
            <a:r>
              <a:rPr lang="en-US" sz="2000" dirty="0">
                <a:latin typeface="Lato" panose="020B0604020202020204" charset="0"/>
              </a:rPr>
              <a:t>, 2019)</a:t>
            </a:r>
          </a:p>
          <a:p>
            <a:r>
              <a:rPr lang="en-US" sz="2000" dirty="0">
                <a:latin typeface="Lato" panose="020B0604020202020204" charset="0"/>
              </a:rPr>
              <a:t>Detection of severity of malaria is the key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Lato" panose="020B0604020202020204" charset="0"/>
              </a:rPr>
              <a:t>It is difficult to make diagnosis for best treatment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Lato" panose="020B0604020202020204" charset="0"/>
              </a:rPr>
              <a:t>If we could detect severe cases then we can allocate treatment better</a:t>
            </a:r>
          </a:p>
          <a:p>
            <a:r>
              <a:rPr lang="en-US" sz="2000" dirty="0">
                <a:latin typeface="Lato" panose="020B0604020202020204" charset="0"/>
              </a:rPr>
              <a:t>Brain swelling is one of known related factors of the death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Lato" panose="020B0604020202020204" charset="0"/>
              </a:rPr>
              <a:t>It is expensive to measure (</a:t>
            </a:r>
            <a:r>
              <a:rPr lang="en-US" sz="2000" dirty="0" err="1">
                <a:latin typeface="Lato" panose="020B0604020202020204" charset="0"/>
              </a:rPr>
              <a:t>Seydel</a:t>
            </a:r>
            <a:r>
              <a:rPr lang="en-US" sz="2000" dirty="0">
                <a:latin typeface="Lato" panose="020B0604020202020204" charset="0"/>
              </a:rPr>
              <a:t> et al., 2015)</a:t>
            </a:r>
          </a:p>
          <a:p>
            <a:r>
              <a:rPr lang="en-US" sz="2000" dirty="0">
                <a:latin typeface="Lato" panose="020B0604020202020204" charset="0"/>
              </a:rPr>
              <a:t>Measurement from the retina, the back of the eye, may help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Lato" panose="020B0604020202020204" charset="0"/>
              </a:rPr>
              <a:t>During the malaria hemorrhages occur on retina, identified in case studies (MacCormick et al., 2016)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4" descr="BFBS52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630" y="1563556"/>
            <a:ext cx="2954170" cy="220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ig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8680320" y="3916681"/>
            <a:ext cx="2392789" cy="295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36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rgbClr val="EF413D"/>
                </a:solidFill>
                <a:latin typeface="Lato" panose="020B0604020202020204" charset="0"/>
              </a:rPr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966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Lato" panose="020B0604020202020204" charset="0"/>
              </a:rPr>
              <a:t>What clinical variables are associated with the death?</a:t>
            </a:r>
          </a:p>
          <a:p>
            <a:endParaRPr lang="en-GB" sz="2000" dirty="0">
              <a:latin typeface="Lato" panose="020B0604020202020204" charset="0"/>
            </a:endParaRPr>
          </a:p>
          <a:p>
            <a:r>
              <a:rPr lang="en-GB" sz="2000" dirty="0">
                <a:latin typeface="Lato" panose="020B0604020202020204" charset="0"/>
              </a:rPr>
              <a:t>Is retinal haemorrhage associated with death?</a:t>
            </a:r>
          </a:p>
          <a:p>
            <a:endParaRPr lang="en-GB" sz="2000" dirty="0">
              <a:latin typeface="Lato" panose="020B0604020202020204" charset="0"/>
            </a:endParaRPr>
          </a:p>
          <a:p>
            <a:r>
              <a:rPr lang="en-GB" sz="2000" dirty="0">
                <a:latin typeface="Lato" panose="020B0604020202020204" charset="0"/>
              </a:rPr>
              <a:t>Can we use the clinical and haemorrhage variables predict the death?</a:t>
            </a:r>
          </a:p>
          <a:p>
            <a:endParaRPr lang="en-GB" sz="2000" dirty="0">
              <a:latin typeface="Lato" panose="020B0604020202020204" charset="0"/>
            </a:endParaRPr>
          </a:p>
          <a:p>
            <a:endParaRPr lang="en-GB" sz="2000" dirty="0"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0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74"/>
            <a:ext cx="10515600" cy="1376789"/>
          </a:xfrm>
        </p:spPr>
        <p:txBody>
          <a:bodyPr>
            <a:noAutofit/>
          </a:bodyPr>
          <a:lstStyle/>
          <a:p>
            <a:pPr algn="ctr"/>
            <a:r>
              <a:rPr lang="en-GB" sz="3600" b="1" dirty="0">
                <a:solidFill>
                  <a:srgbClr val="EF413D"/>
                </a:solidFill>
                <a:latin typeface="Lato" panose="020B0604020202020204" charset="0"/>
              </a:rP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4663"/>
            <a:ext cx="9664337" cy="4792300"/>
          </a:xfrm>
        </p:spPr>
        <p:txBody>
          <a:bodyPr>
            <a:noAutofit/>
          </a:bodyPr>
          <a:lstStyle/>
          <a:p>
            <a:r>
              <a:rPr lang="en-GB" sz="2000" dirty="0">
                <a:latin typeface="Lato" panose="020B0604020202020204" charset="0"/>
              </a:rPr>
              <a:t>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>
                <a:latin typeface="Lato" panose="020B0604020202020204" charset="0"/>
              </a:rPr>
              <a:t>Data come from a cross-sectional observational study in Malawi, in 2008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>
                <a:latin typeface="Lato" panose="020B0604020202020204" charset="0"/>
              </a:rPr>
              <a:t>Main variable: Death and survival of children (binary)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>
                <a:latin typeface="Lato" panose="020B0604020202020204" charset="0"/>
              </a:rPr>
              <a:t>Other variables: Age, Weight, Coma duration, Blood pressure, Retinal haemorrhage variables from images (700 variables)</a:t>
            </a:r>
          </a:p>
          <a:p>
            <a:r>
              <a:rPr lang="en-GB" sz="2000" dirty="0">
                <a:latin typeface="Lato" panose="020B0604020202020204" charset="0"/>
              </a:rPr>
              <a:t>Missing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>
                <a:latin typeface="Lato" panose="020B0604020202020204" charset="0"/>
              </a:rPr>
              <a:t>We check the amount of missing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>
                <a:latin typeface="Lato" panose="020B0604020202020204" charset="0"/>
              </a:rPr>
              <a:t>Check patterns of missingness of the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>
                <a:latin typeface="Lato" panose="020B0604020202020204" charset="0"/>
              </a:rPr>
              <a:t>Complete data analysis as well as Data Imputation Methods</a:t>
            </a:r>
          </a:p>
          <a:p>
            <a:r>
              <a:rPr lang="en-GB" sz="2000" dirty="0">
                <a:latin typeface="Lato" panose="020B0604020202020204" charset="0"/>
              </a:rPr>
              <a:t>Principal Component Analysis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>
                <a:latin typeface="Lato" panose="020B0604020202020204" charset="0"/>
              </a:rPr>
              <a:t>For data reduction to construct an index of retinal damage</a:t>
            </a:r>
          </a:p>
          <a:p>
            <a:r>
              <a:rPr lang="en-GB" sz="2000" dirty="0">
                <a:latin typeface="Lato" panose="020B0604020202020204" charset="0"/>
              </a:rPr>
              <a:t>Logistic regression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>
                <a:latin typeface="Lato" panose="020B0604020202020204" charset="0"/>
              </a:rPr>
              <a:t>I used logistic regression to choose the model: forward, backward, and stepwise model selection criteria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>
                <a:latin typeface="Lato" panose="020B0604020202020204" charset="0"/>
              </a:rPr>
              <a:t>I the used the logistic model to see if I can predict the death/survive</a:t>
            </a:r>
          </a:p>
        </p:txBody>
      </p:sp>
    </p:spTree>
    <p:extLst>
      <p:ext uri="{BB962C8B-B14F-4D97-AF65-F5344CB8AC3E}">
        <p14:creationId xmlns:p14="http://schemas.microsoft.com/office/powerpoint/2010/main" val="325157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rgbClr val="EF413D"/>
                </a:solidFill>
                <a:latin typeface="Lato" panose="020B0604020202020204" charset="0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914"/>
            <a:ext cx="10201102" cy="4813674"/>
          </a:xfrm>
        </p:spPr>
        <p:txBody>
          <a:bodyPr>
            <a:normAutofit fontScale="92500" lnSpcReduction="10000"/>
          </a:bodyPr>
          <a:lstStyle/>
          <a:p>
            <a:r>
              <a:rPr lang="en-GB" sz="2200" dirty="0">
                <a:latin typeface="Lato" panose="020B0604020202020204" charset="0"/>
              </a:rPr>
              <a:t>We did not find any patterns of missingness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>
                <a:latin typeface="Lato" panose="020B0604020202020204" charset="0"/>
              </a:rPr>
              <a:t>Concluded we do not have evidence for not missing at random</a:t>
            </a:r>
          </a:p>
          <a:p>
            <a:r>
              <a:rPr lang="en-GB" sz="2200" dirty="0">
                <a:latin typeface="Lato" panose="020B0604020202020204" charset="0"/>
              </a:rPr>
              <a:t>PCA reduced dimensionality of imaging haemorrhage data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>
                <a:latin typeface="Lato" panose="020B0604020202020204" charset="0"/>
              </a:rPr>
              <a:t>From 700 variables to 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>
                <a:latin typeface="Lato" panose="020B0604020202020204" charset="0"/>
              </a:rPr>
              <a:t>The constructed PCA index contains 78% of all the damage information</a:t>
            </a:r>
          </a:p>
          <a:p>
            <a:r>
              <a:rPr lang="en-GB" sz="2200" dirty="0">
                <a:latin typeface="Lato" panose="020B0604020202020204" charset="0"/>
              </a:rPr>
              <a:t>The logistic regression showed that these variables are associated with death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>
                <a:latin typeface="Lato" panose="020B0604020202020204" charset="0"/>
              </a:rPr>
              <a:t>Age (p=0.03)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>
                <a:latin typeface="Lato" panose="020B0604020202020204" charset="0"/>
              </a:rPr>
              <a:t>Weight (p=0.04)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>
                <a:latin typeface="Lato" panose="020B0604020202020204" charset="0"/>
              </a:rPr>
              <a:t>The retinal damage score variables: PCA1 (p=0.02)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>
                <a:latin typeface="Lato" panose="020B0604020202020204" charset="0"/>
              </a:rPr>
              <a:t>Coma duration (p=0.4)</a:t>
            </a:r>
          </a:p>
          <a:p>
            <a:r>
              <a:rPr lang="en-GB" sz="2200" dirty="0">
                <a:latin typeface="Lato" panose="020B0604020202020204" charset="0"/>
              </a:rPr>
              <a:t>The predictive model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>
                <a:latin typeface="Lato" panose="020B0604020202020204" charset="0"/>
              </a:rPr>
              <a:t>AUROC 68% (95% CI: 52-88%)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>
                <a:latin typeface="Lato" panose="020B0604020202020204" charset="0"/>
              </a:rPr>
              <a:t>55% specificity at 85% sensitivity</a:t>
            </a:r>
          </a:p>
          <a:p>
            <a:r>
              <a:rPr lang="en-GB" sz="2200" dirty="0">
                <a:latin typeface="Lato" panose="020B0604020202020204" charset="0"/>
              </a:rPr>
              <a:t>Data imputation yield similar results as above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336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rgbClr val="EF413D"/>
                </a:solidFill>
                <a:latin typeface="Lato" panose="020B0604020202020204" charset="0"/>
              </a:rPr>
              <a:t>CONCLUSIONS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613"/>
            <a:ext cx="10515600" cy="4351338"/>
          </a:xfrm>
        </p:spPr>
        <p:txBody>
          <a:bodyPr/>
          <a:lstStyle/>
          <a:p>
            <a:r>
              <a:rPr lang="en-GB" sz="2000" dirty="0">
                <a:latin typeface="Lato" panose="020B0604020202020204" charset="0"/>
              </a:rPr>
              <a:t>The age, duration of comma and weight were associated with the increased risk of death</a:t>
            </a:r>
          </a:p>
          <a:p>
            <a:endParaRPr lang="en-GB" sz="2000" dirty="0">
              <a:latin typeface="Lato" panose="020B0604020202020204" charset="0"/>
            </a:endParaRPr>
          </a:p>
          <a:p>
            <a:r>
              <a:rPr lang="en-GB" sz="2000" dirty="0">
                <a:latin typeface="Lato" panose="020B0604020202020204" charset="0"/>
              </a:rPr>
              <a:t>Retinal haemorrhage damage was successfully compressed into 1 variable</a:t>
            </a:r>
          </a:p>
          <a:p>
            <a:endParaRPr lang="en-GB" sz="2000" dirty="0">
              <a:latin typeface="Lato" panose="020B0604020202020204" charset="0"/>
            </a:endParaRPr>
          </a:p>
          <a:p>
            <a:r>
              <a:rPr lang="en-GB" sz="2000" dirty="0">
                <a:latin typeface="Lato" panose="020B0604020202020204" charset="0"/>
              </a:rPr>
              <a:t>The haemorrhages visible in retina are positively associated the increased risk of death</a:t>
            </a:r>
          </a:p>
          <a:p>
            <a:endParaRPr lang="en-GB" sz="2000" dirty="0">
              <a:latin typeface="Lato" panose="020B0604020202020204" charset="0"/>
            </a:endParaRPr>
          </a:p>
          <a:p>
            <a:r>
              <a:rPr lang="en-GB" sz="2000" dirty="0">
                <a:latin typeface="Lato" panose="020B0604020202020204" charset="0"/>
              </a:rPr>
              <a:t>The predictive model is only 68% accurate. This is not accurate enough for death prediction</a:t>
            </a:r>
          </a:p>
          <a:p>
            <a:endParaRPr lang="en-GB" dirty="0"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20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rgbClr val="EF413D"/>
                </a:solidFill>
                <a:latin typeface="Lato" panose="020B0604020202020204" charset="0"/>
              </a:rPr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613"/>
            <a:ext cx="10515600" cy="4351338"/>
          </a:xfrm>
        </p:spPr>
        <p:txBody>
          <a:bodyPr/>
          <a:lstStyle/>
          <a:p>
            <a:r>
              <a:rPr lang="en-GB" sz="2000" dirty="0">
                <a:latin typeface="Lato" panose="020B0604020202020204" charset="0"/>
              </a:rPr>
              <a:t>This study identified that it is possible to reduce the dimensionality of imaging data into one variable</a:t>
            </a:r>
          </a:p>
          <a:p>
            <a:endParaRPr lang="en-GB" sz="2000" dirty="0">
              <a:latin typeface="Lato" panose="020B0604020202020204" charset="0"/>
            </a:endParaRPr>
          </a:p>
          <a:p>
            <a:r>
              <a:rPr lang="en-GB" sz="2000" dirty="0">
                <a:latin typeface="Lato" panose="020B0604020202020204" charset="0"/>
              </a:rPr>
              <a:t>I wrote a code in software R and built the predictive model that gives a probability of death for a new child</a:t>
            </a:r>
          </a:p>
          <a:p>
            <a:endParaRPr lang="en-GB" sz="2000" dirty="0">
              <a:latin typeface="Lato" panose="020B0604020202020204" charset="0"/>
            </a:endParaRPr>
          </a:p>
          <a:p>
            <a:r>
              <a:rPr lang="en-GB" sz="2000" dirty="0">
                <a:latin typeface="Lato" panose="020B0604020202020204" charset="0"/>
              </a:rPr>
              <a:t>This is the first study to combines both the clinical and imaging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19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rgbClr val="EF413D"/>
                </a:solidFill>
                <a:latin typeface="Lato" panose="020B0604020202020204" charset="0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966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Lato" panose="020B0604020202020204" charset="0"/>
              </a:rPr>
              <a:t>Different variable reduction methods can be used, such as Factor Analysis or Independent Component Analysis</a:t>
            </a:r>
          </a:p>
          <a:p>
            <a:endParaRPr lang="en-GB" sz="2000" dirty="0">
              <a:latin typeface="Lato" panose="020B0604020202020204" charset="0"/>
            </a:endParaRPr>
          </a:p>
          <a:p>
            <a:r>
              <a:rPr lang="en-GB" sz="2000" dirty="0">
                <a:latin typeface="Lato" panose="020B0604020202020204" charset="0"/>
              </a:rPr>
              <a:t>I used logistic regression which requires larger sample sizes. In future, a different method can be used such as linear or quadratic discriminant analysis</a:t>
            </a:r>
          </a:p>
          <a:p>
            <a:endParaRPr lang="en-GB" sz="2000" dirty="0">
              <a:latin typeface="Lato" panose="020B0604020202020204" charset="0"/>
            </a:endParaRPr>
          </a:p>
          <a:p>
            <a:r>
              <a:rPr lang="en-GB" sz="2000" dirty="0">
                <a:latin typeface="Lato" panose="020B0604020202020204" charset="0"/>
              </a:rPr>
              <a:t>The internal validation used is not sufficient. If another external data set was available, then it can be used for an external validation</a:t>
            </a:r>
          </a:p>
          <a:p>
            <a:pPr marL="0" indent="0">
              <a:buNone/>
            </a:pPr>
            <a:endParaRPr lang="en-GB" sz="2000" dirty="0"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98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571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Lato</vt:lpstr>
      <vt:lpstr>Office Theme</vt:lpstr>
      <vt:lpstr>Toward the understanding of the death in children with malaria</vt:lpstr>
      <vt:lpstr>MOTIVATION AND BACKGROUND</vt:lpstr>
      <vt:lpstr>RESEARCH QUESTION</vt:lpstr>
      <vt:lpstr>METHODS</vt:lpstr>
      <vt:lpstr>RESULTS</vt:lpstr>
      <vt:lpstr>CONCLUSIONS AND DISCUSSION</vt:lpstr>
      <vt:lpstr>CONTRIBUTIONS</vt:lpstr>
      <vt:lpstr>FUTURE WORK</vt:lpstr>
    </vt:vector>
  </TitlesOfParts>
  <Company>Liverpool John Moores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understanding of the death in children with in malaria</dc:title>
  <dc:creator>Czanner, Gabriela</dc:creator>
  <cp:lastModifiedBy>Guduru Teja</cp:lastModifiedBy>
  <cp:revision>19</cp:revision>
  <dcterms:created xsi:type="dcterms:W3CDTF">2019-03-28T12:42:47Z</dcterms:created>
  <dcterms:modified xsi:type="dcterms:W3CDTF">2019-04-10T10:30:51Z</dcterms:modified>
</cp:coreProperties>
</file>