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9"/>
  </p:notesMasterIdLst>
  <p:sldIdLst>
    <p:sldId id="256" r:id="rId3"/>
    <p:sldId id="257" r:id="rId4"/>
    <p:sldId id="258" r:id="rId5"/>
    <p:sldId id="265" r:id="rId6"/>
    <p:sldId id="259" r:id="rId7"/>
    <p:sldId id="260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5192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22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03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14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21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60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79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5103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49287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723295" y="64903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750" b="0" i="0" u="none" strike="noStrike" cap="non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18199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40"/>
              </a:spcBef>
              <a:buClr>
                <a:srgbClr val="1B8BD5"/>
              </a:buClr>
              <a:buFont typeface="Arial"/>
              <a:buNone/>
              <a:defRPr sz="1200" b="0" i="0" u="none" strike="noStrike" cap="none">
                <a:solidFill>
                  <a:srgbClr val="1B8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270"/>
              </a:spcBef>
              <a:buClr>
                <a:srgbClr val="1B8BD5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40"/>
              </a:spcBef>
              <a:buClr>
                <a:srgbClr val="1B8BD5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10"/>
              </a:spcBef>
              <a:buClr>
                <a:srgbClr val="1B8BD5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10"/>
              </a:spcBef>
              <a:buClr>
                <a:srgbClr val="1B8BD5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10"/>
              </a:spcBef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10"/>
              </a:spcBef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10"/>
              </a:spcBef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10"/>
              </a:spcBef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8199" y="4401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623681" y="4406900"/>
            <a:ext cx="7666919" cy="0"/>
          </a:xfrm>
          <a:prstGeom prst="straightConnector1">
            <a:avLst/>
          </a:prstGeom>
          <a:noFill/>
          <a:ln w="25400" cap="flat" cmpd="sng">
            <a:solidFill>
              <a:srgbClr val="538C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15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24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80962" algn="l" rtl="0">
              <a:spcBef>
                <a:spcPts val="42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21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8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10"/>
              </a:spcBef>
              <a:buClr>
                <a:srgbClr val="538CD5"/>
              </a:buClr>
              <a:buFont typeface="Merriweather Sans"/>
              <a:buNone/>
              <a:defRPr sz="10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80"/>
              </a:spcBef>
              <a:buClr>
                <a:srgbClr val="538CD5"/>
              </a:buClr>
              <a:buFont typeface="Merriweather Sans"/>
              <a:buNone/>
              <a:defRPr sz="9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buClr>
                <a:srgbClr val="538CD5"/>
              </a:buClr>
              <a:buFont typeface="Merriweather Sans"/>
              <a:buNone/>
              <a:defRPr sz="7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135"/>
              </a:spcBef>
              <a:buClr>
                <a:srgbClr val="538CD5"/>
              </a:buClr>
              <a:buFont typeface="Merriweather Sans"/>
              <a:buNone/>
              <a:defRPr sz="675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135"/>
              </a:spcBef>
              <a:buClr>
                <a:srgbClr val="538CD5"/>
              </a:buClr>
              <a:buFont typeface="Merriweather Sans"/>
              <a:buNone/>
              <a:defRPr sz="675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399" cy="566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15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rgbClr val="538CD5"/>
              </a:buClr>
              <a:buFont typeface="Merriweather Sans"/>
              <a:buNone/>
              <a:defRPr sz="24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20"/>
              </a:spcBef>
              <a:buClr>
                <a:srgbClr val="538CD5"/>
              </a:buClr>
              <a:buFont typeface="Merriweather Sans"/>
              <a:buNone/>
              <a:defRPr sz="21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360"/>
              </a:spcBef>
              <a:buClr>
                <a:srgbClr val="538CD5"/>
              </a:buClr>
              <a:buFont typeface="Merriweather Sans"/>
              <a:buNone/>
              <a:defRPr sz="18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300"/>
              </a:spcBef>
              <a:buClr>
                <a:srgbClr val="538CD5"/>
              </a:buClr>
              <a:buFont typeface="Merriweather Sans"/>
              <a:buNone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300"/>
              </a:spcBef>
              <a:buClr>
                <a:srgbClr val="538CD5"/>
              </a:buClr>
              <a:buFont typeface="Merriweather Sans"/>
              <a:buNone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399" cy="80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10"/>
              </a:spcBef>
              <a:buClr>
                <a:srgbClr val="538CD5"/>
              </a:buClr>
              <a:buFont typeface="Merriweather Sans"/>
              <a:buNone/>
              <a:defRPr sz="10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80"/>
              </a:spcBef>
              <a:buClr>
                <a:srgbClr val="538CD5"/>
              </a:buClr>
              <a:buFont typeface="Merriweather Sans"/>
              <a:buNone/>
              <a:defRPr sz="9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buClr>
                <a:srgbClr val="538CD5"/>
              </a:buClr>
              <a:buFont typeface="Merriweather Sans"/>
              <a:buNone/>
              <a:defRPr sz="7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135"/>
              </a:spcBef>
              <a:buClr>
                <a:srgbClr val="538CD5"/>
              </a:buClr>
              <a:buFont typeface="Merriweather Sans"/>
              <a:buNone/>
              <a:defRPr sz="675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135"/>
              </a:spcBef>
              <a:buClr>
                <a:srgbClr val="538CD5"/>
              </a:buClr>
              <a:buFont typeface="Merriweather Sans"/>
              <a:buNone/>
              <a:defRPr sz="675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2607712" y="-54978"/>
            <a:ext cx="4525963" cy="7836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33350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90487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3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33350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90487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5103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49287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600" b="1" i="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723295" y="64903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5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75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52530" y="1600203"/>
            <a:ext cx="7836326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33350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90487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90"/>
              </a:spcBef>
              <a:buClr>
                <a:srgbClr val="538CD5"/>
              </a:buClr>
              <a:buFont typeface="Merriweather Sans"/>
              <a:buNone/>
              <a:defRPr sz="19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spcBef>
                <a:spcPts val="390"/>
              </a:spcBef>
              <a:buClr>
                <a:srgbClr val="538CD5"/>
              </a:buClr>
              <a:buFont typeface="Merriweather Sans"/>
              <a:buNone/>
              <a:defRPr sz="19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spcBef>
                <a:spcPts val="390"/>
              </a:spcBef>
              <a:buClr>
                <a:srgbClr val="538CD5"/>
              </a:buClr>
              <a:buFont typeface="Merriweather Sans"/>
              <a:buNone/>
              <a:defRPr sz="19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spcBef>
                <a:spcPts val="390"/>
              </a:spcBef>
              <a:buClr>
                <a:srgbClr val="538CD5"/>
              </a:buClr>
              <a:buFont typeface="Merriweather Sans"/>
              <a:buNone/>
              <a:defRPr sz="19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390"/>
              </a:spcBef>
              <a:buClr>
                <a:srgbClr val="538CD5"/>
              </a:buClr>
              <a:buFont typeface="Merriweather Sans"/>
              <a:buNone/>
              <a:defRPr sz="19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24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00"/>
              </a:spcBef>
              <a:buClr>
                <a:srgbClr val="538CD5"/>
              </a:buClr>
              <a:buFont typeface="Merriweather Sans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270"/>
              </a:spcBef>
              <a:buClr>
                <a:srgbClr val="538CD5"/>
              </a:buClr>
              <a:buFont typeface="Merriweather Sans"/>
              <a:buNone/>
              <a:defRPr sz="13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40"/>
              </a:spcBef>
              <a:buClr>
                <a:srgbClr val="538CD5"/>
              </a:buClr>
              <a:buFont typeface="Merriweather Sans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10"/>
              </a:spcBef>
              <a:buClr>
                <a:srgbClr val="538CD5"/>
              </a:buClr>
              <a:buFont typeface="Merriweather Sans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10"/>
              </a:spcBef>
              <a:buClr>
                <a:srgbClr val="538CD5"/>
              </a:buClr>
              <a:buFont typeface="Merriweather Sans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10"/>
              </a:spcBef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10"/>
              </a:spcBef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10"/>
              </a:spcBef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10"/>
              </a:spcBef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21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00012" algn="l" rtl="0">
              <a:spcBef>
                <a:spcPts val="36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8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76200" algn="l" rtl="0">
              <a:spcBef>
                <a:spcPts val="30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buClr>
                <a:srgbClr val="538CD5"/>
              </a:buClr>
              <a:buSzPct val="96428"/>
              <a:buFont typeface="Merriweather Sans"/>
              <a:buChar char="»"/>
              <a:defRPr sz="13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buClr>
                <a:srgbClr val="538CD5"/>
              </a:buClr>
              <a:buSzPct val="96428"/>
              <a:buFont typeface="Merriweather Sans"/>
              <a:buChar char="»"/>
              <a:defRPr sz="13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648200" y="1600203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21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00012" algn="l" rtl="0">
              <a:spcBef>
                <a:spcPts val="36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8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76200" algn="l" rtl="0">
              <a:spcBef>
                <a:spcPts val="30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buClr>
                <a:srgbClr val="538CD5"/>
              </a:buClr>
              <a:buSzPct val="96428"/>
              <a:buFont typeface="Merriweather Sans"/>
              <a:buChar char="»"/>
              <a:defRPr sz="13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buClr>
                <a:srgbClr val="538CD5"/>
              </a:buClr>
              <a:buSzPct val="96428"/>
              <a:buFont typeface="Merriweather Sans"/>
              <a:buChar char="»"/>
              <a:defRPr sz="13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535115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538CD5"/>
              </a:buClr>
              <a:buFont typeface="Merriweather Sans"/>
              <a:buNone/>
              <a:defRPr sz="180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300"/>
              </a:spcBef>
              <a:buClr>
                <a:srgbClr val="538CD5"/>
              </a:buClr>
              <a:buFont typeface="Merriweather Sans"/>
              <a:buNone/>
              <a:defRPr sz="150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70"/>
              </a:spcBef>
              <a:buClr>
                <a:srgbClr val="538CD5"/>
              </a:buClr>
              <a:buFont typeface="Merriweather Sans"/>
              <a:buNone/>
              <a:defRPr sz="135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40"/>
              </a:spcBef>
              <a:buClr>
                <a:srgbClr val="538CD5"/>
              </a:buClr>
              <a:buFont typeface="Merriweather Sans"/>
              <a:buNone/>
              <a:defRPr sz="120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40"/>
              </a:spcBef>
              <a:buClr>
                <a:srgbClr val="538CD5"/>
              </a:buClr>
              <a:buFont typeface="Merriweather Sans"/>
              <a:buNone/>
              <a:defRPr sz="120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8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19062" algn="l" rtl="0">
              <a:spcBef>
                <a:spcPts val="30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buClr>
                <a:srgbClr val="538CD5"/>
              </a:buClr>
              <a:buSzPct val="96428"/>
              <a:buFont typeface="Merriweather Sans"/>
              <a:buChar char="»"/>
              <a:defRPr sz="13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95250" algn="l" rtl="0">
              <a:spcBef>
                <a:spcPts val="24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2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95250" algn="l" rtl="0">
              <a:spcBef>
                <a:spcPts val="24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2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645028" y="1535115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538CD5"/>
              </a:buClr>
              <a:buFont typeface="Merriweather Sans"/>
              <a:buNone/>
              <a:defRPr sz="180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300"/>
              </a:spcBef>
              <a:buClr>
                <a:srgbClr val="538CD5"/>
              </a:buClr>
              <a:buFont typeface="Merriweather Sans"/>
              <a:buNone/>
              <a:defRPr sz="150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70"/>
              </a:spcBef>
              <a:buClr>
                <a:srgbClr val="538CD5"/>
              </a:buClr>
              <a:buFont typeface="Merriweather Sans"/>
              <a:buNone/>
              <a:defRPr sz="135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40"/>
              </a:spcBef>
              <a:buClr>
                <a:srgbClr val="538CD5"/>
              </a:buClr>
              <a:buFont typeface="Merriweather Sans"/>
              <a:buNone/>
              <a:defRPr sz="120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40"/>
              </a:spcBef>
              <a:buClr>
                <a:srgbClr val="538CD5"/>
              </a:buClr>
              <a:buFont typeface="Merriweather Sans"/>
              <a:buNone/>
              <a:defRPr sz="1200" b="1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4645028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8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19062" algn="l" rtl="0">
              <a:spcBef>
                <a:spcPts val="30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buClr>
                <a:srgbClr val="538CD5"/>
              </a:buClr>
              <a:buSzPct val="96428"/>
              <a:buFont typeface="Merriweather Sans"/>
              <a:buChar char="»"/>
              <a:defRPr sz="13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95250" algn="l" rtl="0">
              <a:spcBef>
                <a:spcPts val="24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2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95250" algn="l" rtl="0">
              <a:spcBef>
                <a:spcPts val="240"/>
              </a:spcBef>
              <a:buClr>
                <a:srgbClr val="538CD5"/>
              </a:buClr>
              <a:buSzPct val="100000"/>
              <a:buFont typeface="Merriweather Sans"/>
              <a:buChar char="»"/>
              <a:defRPr sz="12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049" y="5935664"/>
            <a:ext cx="1973579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7297" y="1417641"/>
            <a:ext cx="7934130" cy="4708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rgbClr val="1B8BD5"/>
              </a:buClr>
              <a:buFont typeface="Arial"/>
              <a:buNone/>
              <a:defRPr sz="24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20"/>
              </a:spcBef>
              <a:buClr>
                <a:srgbClr val="1B8BD5"/>
              </a:buClr>
              <a:buFont typeface="Arial"/>
              <a:buNone/>
              <a:defRPr sz="21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360"/>
              </a:spcBef>
              <a:buClr>
                <a:srgbClr val="1B8BD5"/>
              </a:buClr>
              <a:buFont typeface="Arial"/>
              <a:buNone/>
              <a:defRPr sz="18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300"/>
              </a:spcBef>
              <a:buClr>
                <a:srgbClr val="1B8BD5"/>
              </a:buClr>
              <a:buFont typeface="Arial"/>
              <a:buNone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300"/>
              </a:spcBef>
              <a:buClr>
                <a:srgbClr val="1B8BD5"/>
              </a:buClr>
              <a:buFont typeface="Arial"/>
              <a:buNone/>
              <a:defRPr sz="15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5103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49287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23295" y="64903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750" b="0" i="0" u="none" strike="noStrike" cap="non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810697" y="1"/>
            <a:ext cx="9954698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F243E"/>
              </a:buClr>
              <a:buFont typeface="Arial"/>
              <a:buNone/>
              <a:defRPr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52530" y="1600203"/>
            <a:ext cx="7836326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33350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90487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4762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  <a:defRPr sz="19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05667" y="6197717"/>
            <a:ext cx="2194559" cy="4385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518199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B8BD5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1B8BD5"/>
                </a:solidFill>
                <a:latin typeface="Arial"/>
                <a:ea typeface="Arial"/>
                <a:cs typeface="Arial"/>
                <a:sym typeface="Arial"/>
              </a:rPr>
              <a:t>Ruchi Gupta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1B8BD5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1B8BD5"/>
                </a:solidFill>
                <a:latin typeface="Arial"/>
                <a:ea typeface="Arial"/>
                <a:cs typeface="Arial"/>
                <a:sym typeface="Arial"/>
              </a:rPr>
              <a:t>George Bonebright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1B8BD5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1B8BD5"/>
                </a:solidFill>
                <a:latin typeface="Arial"/>
                <a:ea typeface="Arial"/>
                <a:cs typeface="Arial"/>
                <a:sym typeface="Arial"/>
              </a:rPr>
              <a:t>Howard Ji</a:t>
            </a:r>
          </a:p>
          <a:p>
            <a:pPr marL="0" marR="0" lvl="0" indent="0" algn="l" rtl="0">
              <a:spcBef>
                <a:spcPts val="240"/>
              </a:spcBef>
              <a:buClr>
                <a:srgbClr val="1B8BD5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1B8BD5"/>
                </a:solidFill>
                <a:latin typeface="Arial"/>
                <a:ea typeface="Arial"/>
                <a:cs typeface="Arial"/>
                <a:sym typeface="Arial"/>
              </a:rPr>
              <a:t>Parichit Dev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518199" y="4401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QUANTIFYING LANGUAGE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723295" y="64903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lang="en-US" sz="750" b="0" i="0" u="none" strike="noStrike" cap="non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952530" y="1600203"/>
            <a:ext cx="7836326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97500"/>
              <a:buFont typeface="Merriweather Sans"/>
              <a:buChar char="»"/>
            </a:pPr>
            <a:r>
              <a:rPr lang="en-US" sz="2000" b="0" i="0" u="none" strike="noStrike" cap="none" dirty="0">
                <a:solidFill>
                  <a:srgbClr val="17365D"/>
                </a:solidFill>
                <a:sym typeface="Arial"/>
              </a:rPr>
              <a:t>Introduction</a:t>
            </a:r>
          </a:p>
          <a:p>
            <a:pPr lvl="0" indent="-257175"/>
            <a:r>
              <a:rPr lang="en-US" sz="2000" dirty="0" smtClean="0"/>
              <a:t>Research </a:t>
            </a:r>
            <a:r>
              <a:rPr lang="en-US" sz="2000" dirty="0"/>
              <a:t>on Qualitative Information </a:t>
            </a:r>
            <a:endParaRPr lang="en-US" sz="2000" dirty="0" smtClean="0"/>
          </a:p>
          <a:p>
            <a:pPr lvl="0" indent="-257175"/>
            <a:r>
              <a:rPr lang="en-US" sz="2000" dirty="0">
                <a:solidFill>
                  <a:srgbClr val="0F243E"/>
                </a:solidFill>
              </a:rPr>
              <a:t>Stylized Facts </a:t>
            </a:r>
            <a:endParaRPr lang="en-US" sz="2000" dirty="0" smtClean="0">
              <a:solidFill>
                <a:srgbClr val="0F243E"/>
              </a:solidFill>
            </a:endParaRPr>
          </a:p>
          <a:p>
            <a:pPr lvl="0" indent="-257175"/>
            <a:r>
              <a:rPr lang="en-US" sz="2000" dirty="0"/>
              <a:t>Using negative words to predict earnings</a:t>
            </a:r>
            <a:endParaRPr lang="en-US" sz="2000" b="0" i="0" u="none" strike="noStrike" cap="none" dirty="0">
              <a:solidFill>
                <a:srgbClr val="17365D"/>
              </a:solidFill>
              <a:sym typeface="Arial"/>
            </a:endParaRPr>
          </a:p>
          <a:p>
            <a:pPr lvl="0" indent="-257175"/>
            <a:r>
              <a:rPr lang="en-US" sz="2000" dirty="0"/>
              <a:t>Using negative words to predict stock returns </a:t>
            </a:r>
            <a:endParaRPr lang="en-US" sz="2000" dirty="0" smtClean="0"/>
          </a:p>
          <a:p>
            <a:pPr lvl="0" indent="-257175"/>
            <a:r>
              <a:rPr lang="en-US" sz="2000" dirty="0"/>
              <a:t>Interpreting earnings and return predictability</a:t>
            </a:r>
            <a:endParaRPr lang="en-US" sz="2000" b="0" i="0" u="none" strike="noStrike" cap="none" dirty="0">
              <a:solidFill>
                <a:srgbClr val="17365D"/>
              </a:solidFill>
              <a:sym typeface="Arial"/>
            </a:endParaRPr>
          </a:p>
          <a:p>
            <a:pPr lvl="0" indent="-257175"/>
            <a:r>
              <a:rPr lang="en-US" sz="2000" b="0" i="0" u="none" strike="noStrike" cap="none" dirty="0" smtClean="0">
                <a:solidFill>
                  <a:srgbClr val="17365D"/>
                </a:solidFill>
                <a:sym typeface="Arial"/>
              </a:rPr>
              <a:t>Conclusions</a:t>
            </a:r>
            <a:endParaRPr lang="en-US" sz="2000" b="0" i="0" u="none" strike="noStrike" cap="none" dirty="0">
              <a:solidFill>
                <a:srgbClr val="17365D"/>
              </a:solidFill>
              <a:sym typeface="Arial"/>
            </a:endParaRPr>
          </a:p>
          <a:p>
            <a:pPr marL="257175" marR="0" lvl="0" indent="-257175" algn="l" rtl="0">
              <a:spcBef>
                <a:spcPts val="390"/>
              </a:spcBef>
              <a:buClr>
                <a:srgbClr val="538CD5"/>
              </a:buClr>
              <a:buSzPct val="97500"/>
              <a:buFont typeface="Merriweather Sans"/>
              <a:buChar char="»"/>
            </a:pPr>
            <a:r>
              <a:rPr lang="en-US" sz="2000" b="0" i="0" u="none" strike="noStrike" cap="none" dirty="0">
                <a:solidFill>
                  <a:srgbClr val="17365D"/>
                </a:solidFill>
                <a:sym typeface="Arial"/>
              </a:rPr>
              <a:t>Question and Answer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52530" y="1600203"/>
            <a:ext cx="7836326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97500"/>
              <a:buFont typeface="Merriweather Sans"/>
              <a:buChar char="»"/>
            </a:pPr>
            <a:r>
              <a:rPr lang="en-US" sz="1950" b="0" i="0" u="none" strike="noStrike" cap="none" dirty="0" smtClean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Qualitative verbal information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Few literature</a:t>
            </a:r>
          </a:p>
          <a:p>
            <a:pPr lvl="1" indent="-257175">
              <a:spcBef>
                <a:spcPts val="0"/>
              </a:spcBef>
            </a:pPr>
            <a:r>
              <a:rPr lang="en-US" b="0" i="0" u="none" strike="noStrike" cap="none" dirty="0" smtClean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An important source of information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A good complement to quantitative measures</a:t>
            </a:r>
          </a:p>
          <a:p>
            <a:pPr lvl="1" indent="-257175">
              <a:spcBef>
                <a:spcPts val="0"/>
              </a:spcBef>
            </a:pPr>
            <a:endParaRPr lang="en-US" dirty="0" smtClean="0"/>
          </a:p>
          <a:p>
            <a:pPr indent="-257175">
              <a:spcBef>
                <a:spcPts val="0"/>
              </a:spcBef>
            </a:pPr>
            <a:endParaRPr b="0" i="0" u="none" strike="noStrike" cap="none" dirty="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Arial"/>
              <a:buNone/>
            </a:pPr>
            <a:r>
              <a:rPr lang="en-US" sz="2100" b="0" i="0" u="none" strike="noStrike" cap="none" dirty="0" smtClean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Quantifying language</a:t>
            </a:r>
            <a:endParaRPr lang="en-US" sz="21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52530" y="1600203"/>
            <a:ext cx="7836326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97500"/>
              <a:buFont typeface="Merriweather Sans"/>
              <a:buChar char="»"/>
            </a:pPr>
            <a:r>
              <a:rPr lang="en-US" sz="1950" b="0" i="0" u="none" strike="noStrike" cap="none" dirty="0" smtClean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Data source: news articles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Wall Street Journal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Dow Jones New Service</a:t>
            </a:r>
          </a:p>
          <a:p>
            <a:pPr lvl="1" indent="-257175">
              <a:spcBef>
                <a:spcPts val="0"/>
              </a:spcBef>
            </a:pPr>
            <a:endParaRPr lang="en-US" dirty="0"/>
          </a:p>
          <a:p>
            <a:pPr indent="-257175">
              <a:spcBef>
                <a:spcPts val="0"/>
              </a:spcBef>
            </a:pPr>
            <a:r>
              <a:rPr lang="en-US" dirty="0" smtClean="0"/>
              <a:t>Advantages of using these data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Various types of events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A good source for fundamental analysis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MS example (considering to exclude)</a:t>
            </a:r>
          </a:p>
          <a:p>
            <a:pPr lvl="1" indent="-257175">
              <a:spcBef>
                <a:spcPts val="0"/>
              </a:spcBef>
            </a:pPr>
            <a:endParaRPr lang="en-US" dirty="0"/>
          </a:p>
          <a:p>
            <a:pPr indent="-257175">
              <a:spcBef>
                <a:spcPts val="0"/>
              </a:spcBef>
            </a:pPr>
            <a:r>
              <a:rPr lang="en-US" dirty="0" smtClean="0"/>
              <a:t>Preliminary result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Negative words do hurt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Reading news take time</a:t>
            </a:r>
          </a:p>
          <a:p>
            <a:pPr lvl="2" indent="-257175">
              <a:spcBef>
                <a:spcPts val="0"/>
              </a:spcBef>
            </a:pPr>
            <a:r>
              <a:rPr lang="en-US" dirty="0" smtClean="0"/>
              <a:t>However it is difficult to profit from this</a:t>
            </a:r>
            <a:endParaRPr lang="en-US" dirty="0" smtClean="0"/>
          </a:p>
          <a:p>
            <a:pPr lvl="1" indent="-257175">
              <a:spcBef>
                <a:spcPts val="0"/>
              </a:spcBef>
            </a:pPr>
            <a:endParaRPr lang="en-US" dirty="0"/>
          </a:p>
          <a:p>
            <a:pPr indent="-257175">
              <a:spcBef>
                <a:spcPts val="0"/>
              </a:spcBef>
            </a:pPr>
            <a:endParaRPr lang="en-US" dirty="0" smtClean="0"/>
          </a:p>
          <a:p>
            <a:pPr indent="-257175">
              <a:spcBef>
                <a:spcPts val="0"/>
              </a:spcBef>
            </a:pPr>
            <a:endParaRPr b="0" i="0" u="none" strike="noStrike" cap="none" dirty="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854313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24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SECTION </a:t>
            </a:r>
            <a:r>
              <a:rPr lang="en-US" sz="2400" b="0" i="0" u="none" strike="noStrike" cap="none" dirty="0" smtClean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1: </a:t>
            </a:r>
            <a:r>
              <a:rPr lang="en-US" sz="2400" dirty="0">
                <a:solidFill>
                  <a:srgbClr val="17365D"/>
                </a:solidFill>
              </a:rPr>
              <a:t>Research on Qualitative Information</a:t>
            </a:r>
            <a:br>
              <a:rPr lang="en-US" sz="2400" dirty="0">
                <a:solidFill>
                  <a:srgbClr val="17365D"/>
                </a:solidFill>
              </a:rPr>
            </a:br>
            <a:endParaRPr lang="en-US" sz="21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52530" y="1600203"/>
            <a:ext cx="7836326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7175" marR="0" lvl="0" indent="-257175" algn="l" rtl="0">
              <a:spcBef>
                <a:spcPts val="0"/>
              </a:spcBef>
              <a:buClr>
                <a:srgbClr val="538CD5"/>
              </a:buClr>
              <a:buSzPct val="97500"/>
              <a:buFont typeface="Merriweather Sans"/>
              <a:buChar char="»"/>
            </a:pPr>
            <a:r>
              <a:rPr lang="en-US" sz="1950" b="0" i="0" u="none" strike="noStrike" cap="none" dirty="0" smtClean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Creating a quantitative variable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Bag-of-Words scheme</a:t>
            </a:r>
          </a:p>
          <a:p>
            <a:pPr lvl="2" indent="-257175">
              <a:spcBef>
                <a:spcPts val="0"/>
              </a:spcBef>
            </a:pPr>
            <a:r>
              <a:rPr lang="en-US" dirty="0"/>
              <a:t>"The </a:t>
            </a:r>
            <a:r>
              <a:rPr lang="en-US" dirty="0">
                <a:solidFill>
                  <a:srgbClr val="FF0000"/>
                </a:solidFill>
              </a:rPr>
              <a:t>alleged</a:t>
            </a:r>
            <a:r>
              <a:rPr lang="en-US" dirty="0"/>
              <a:t> </a:t>
            </a:r>
            <a:r>
              <a:rPr lang="en-US" dirty="0" smtClean="0"/>
              <a:t>'pricing </a:t>
            </a:r>
            <a:r>
              <a:rPr lang="en-US" dirty="0" smtClean="0">
                <a:solidFill>
                  <a:srgbClr val="FF0000"/>
                </a:solidFill>
              </a:rPr>
              <a:t>abuse</a:t>
            </a:r>
            <a:r>
              <a:rPr lang="en-US" dirty="0" smtClean="0"/>
              <a:t> </a:t>
            </a:r>
            <a:r>
              <a:rPr lang="en-US" dirty="0"/>
              <a:t>will only get </a:t>
            </a:r>
            <a:r>
              <a:rPr lang="en-US" dirty="0">
                <a:solidFill>
                  <a:srgbClr val="FF0000"/>
                </a:solidFill>
              </a:rPr>
              <a:t>worse</a:t>
            </a:r>
            <a:r>
              <a:rPr lang="en-US" dirty="0"/>
              <a:t> if Microsoft is not disciplined sternly by the </a:t>
            </a:r>
            <a:r>
              <a:rPr lang="en-US" dirty="0" smtClean="0"/>
              <a:t>antitrust court</a:t>
            </a:r>
            <a:r>
              <a:rPr lang="en-US" dirty="0"/>
              <a:t>,' said Mark Cooper, director of research for Consumer Federal of </a:t>
            </a:r>
            <a:r>
              <a:rPr lang="en-US" dirty="0" smtClean="0"/>
              <a:t>America.“</a:t>
            </a:r>
          </a:p>
          <a:p>
            <a:pPr lvl="1" indent="-257175">
              <a:spcBef>
                <a:spcPts val="0"/>
              </a:spcBef>
            </a:pPr>
            <a:r>
              <a:rPr lang="en-US" b="0" i="0" u="none" strike="noStrike" cap="none" dirty="0" smtClean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Positive or Negative</a:t>
            </a:r>
          </a:p>
          <a:p>
            <a:pPr lvl="2" indent="-257175">
              <a:spcBef>
                <a:spcPts val="0"/>
              </a:spcBef>
            </a:pPr>
            <a:r>
              <a:rPr lang="en-US" dirty="0" smtClean="0"/>
              <a:t>According to Harvard-IV-4 Dictionary</a:t>
            </a:r>
            <a:endParaRPr lang="en-US" b="0" i="0" u="none" strike="noStrike" cap="none" dirty="0" smtClean="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257175">
              <a:spcBef>
                <a:spcPts val="0"/>
              </a:spcBef>
            </a:pPr>
            <a:r>
              <a:rPr lang="en-US" dirty="0" smtClean="0"/>
              <a:t>Assuming all negative words are equal</a:t>
            </a:r>
          </a:p>
          <a:p>
            <a:pPr lvl="3" indent="-257175">
              <a:spcBef>
                <a:spcPts val="0"/>
              </a:spcBef>
            </a:pPr>
            <a:r>
              <a:rPr lang="en-US" b="0" i="0" u="none" strike="noStrike" cap="none" dirty="0" smtClean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Only quantity matters</a:t>
            </a:r>
          </a:p>
          <a:p>
            <a:pPr lvl="1" indent="-257175">
              <a:spcBef>
                <a:spcPts val="0"/>
              </a:spcBef>
            </a:pPr>
            <a:r>
              <a:rPr lang="en-US" dirty="0" smtClean="0"/>
              <a:t>More sophisticated approach</a:t>
            </a:r>
          </a:p>
          <a:p>
            <a:pPr lvl="2" indent="-257175">
              <a:spcBef>
                <a:spcPts val="0"/>
              </a:spcBef>
            </a:pPr>
            <a:r>
              <a:rPr lang="en-US" b="0" i="0" u="none" strike="noStrike" cap="none" dirty="0" smtClean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Too subjective</a:t>
            </a:r>
          </a:p>
          <a:p>
            <a:pPr lvl="2" indent="-257175">
              <a:spcBef>
                <a:spcPts val="0"/>
              </a:spcBef>
            </a:pPr>
            <a:r>
              <a:rPr lang="en-US" dirty="0" smtClean="0"/>
              <a:t>Curse of dimensionalities?</a:t>
            </a:r>
            <a:endParaRPr lang="en-US" b="0" i="0" u="none" strike="noStrike" cap="none" dirty="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SECTION </a:t>
            </a:r>
            <a:r>
              <a:rPr lang="en-US" sz="2100" b="0" i="0" u="none" strike="noStrike" cap="none" dirty="0" smtClean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2: Stylized Facts</a:t>
            </a:r>
            <a:endParaRPr lang="en-US" sz="21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52530" y="1600203"/>
            <a:ext cx="7836326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7175" marR="0" lvl="0" indent="-257175" algn="l" rtl="0">
              <a:spcBef>
                <a:spcPts val="0"/>
              </a:spcBef>
              <a:buClr>
                <a:srgbClr val="538CD5"/>
              </a:buClr>
              <a:buSzPct val="97500"/>
              <a:buFont typeface="Merriweather Sans"/>
              <a:buChar char="»"/>
            </a:pPr>
            <a:r>
              <a:rPr lang="en-US" sz="1950" b="0" i="0" u="none" strike="noStrike" cap="none" dirty="0" smtClean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Negative words is the best category to reflect impacts</a:t>
            </a:r>
          </a:p>
          <a:p>
            <a:pPr marL="257175" marR="0" lvl="0" indent="-257175" algn="l" rtl="0">
              <a:spcBef>
                <a:spcPts val="0"/>
              </a:spcBef>
              <a:buClr>
                <a:srgbClr val="538CD5"/>
              </a:buClr>
              <a:buSzPct val="97500"/>
              <a:buFont typeface="Merriweather Sans"/>
              <a:buChar char="»"/>
            </a:pPr>
            <a:r>
              <a:rPr lang="en-US" dirty="0" smtClean="0"/>
              <a:t>News concentrate around earnings announcement days</a:t>
            </a:r>
            <a:endParaRPr lang="en-US" sz="1950" b="0" i="0" u="none" strike="noStrike" cap="none" dirty="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213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Merriweather Sans</vt:lpstr>
      <vt:lpstr>Arial</vt:lpstr>
      <vt:lpstr>Calibri</vt:lpstr>
      <vt:lpstr>Trebuchet MS</vt:lpstr>
      <vt:lpstr>2_Custom Design</vt:lpstr>
      <vt:lpstr>Custom Design</vt:lpstr>
      <vt:lpstr>QUANTIFYING LANGUAGE</vt:lpstr>
      <vt:lpstr>AGENDA</vt:lpstr>
      <vt:lpstr>INTRODUCTION</vt:lpstr>
      <vt:lpstr>Quantifying language</vt:lpstr>
      <vt:lpstr>SECTION 1: Research on Qualitative Information </vt:lpstr>
      <vt:lpstr>SECTION 2: Stylized Facts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LANGUAGE</dc:title>
  <dc:creator>Haohua Ji</dc:creator>
  <cp:lastModifiedBy>Haohua Ji</cp:lastModifiedBy>
  <cp:revision>9</cp:revision>
  <dcterms:modified xsi:type="dcterms:W3CDTF">2016-04-04T07:43:34Z</dcterms:modified>
</cp:coreProperties>
</file>