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52"/>
  </p:notesMasterIdLst>
  <p:handoutMasterIdLst>
    <p:handoutMasterId r:id="rId53"/>
  </p:handoutMasterIdLst>
  <p:sldIdLst>
    <p:sldId id="256" r:id="rId2"/>
    <p:sldId id="357" r:id="rId3"/>
    <p:sldId id="326" r:id="rId4"/>
    <p:sldId id="332" r:id="rId5"/>
    <p:sldId id="257" r:id="rId6"/>
    <p:sldId id="335" r:id="rId7"/>
    <p:sldId id="334" r:id="rId8"/>
    <p:sldId id="313" r:id="rId9"/>
    <p:sldId id="278" r:id="rId10"/>
    <p:sldId id="333" r:id="rId11"/>
    <p:sldId id="358" r:id="rId12"/>
    <p:sldId id="359" r:id="rId13"/>
    <p:sldId id="337" r:id="rId14"/>
    <p:sldId id="327" r:id="rId15"/>
    <p:sldId id="331" r:id="rId16"/>
    <p:sldId id="328" r:id="rId17"/>
    <p:sldId id="284" r:id="rId18"/>
    <p:sldId id="325" r:id="rId19"/>
    <p:sldId id="330" r:id="rId20"/>
    <p:sldId id="338" r:id="rId21"/>
    <p:sldId id="339" r:id="rId22"/>
    <p:sldId id="291" r:id="rId23"/>
    <p:sldId id="280" r:id="rId24"/>
    <p:sldId id="299" r:id="rId25"/>
    <p:sldId id="360" r:id="rId26"/>
    <p:sldId id="347" r:id="rId27"/>
    <p:sldId id="290" r:id="rId28"/>
    <p:sldId id="351" r:id="rId29"/>
    <p:sldId id="350" r:id="rId30"/>
    <p:sldId id="321" r:id="rId31"/>
    <p:sldId id="341" r:id="rId32"/>
    <p:sldId id="342" r:id="rId33"/>
    <p:sldId id="343" r:id="rId34"/>
    <p:sldId id="315" r:id="rId35"/>
    <p:sldId id="319" r:id="rId36"/>
    <p:sldId id="316" r:id="rId37"/>
    <p:sldId id="344" r:id="rId38"/>
    <p:sldId id="346" r:id="rId39"/>
    <p:sldId id="362" r:id="rId40"/>
    <p:sldId id="304" r:id="rId41"/>
    <p:sldId id="305" r:id="rId42"/>
    <p:sldId id="307" r:id="rId43"/>
    <p:sldId id="320" r:id="rId44"/>
    <p:sldId id="349" r:id="rId45"/>
    <p:sldId id="352" r:id="rId46"/>
    <p:sldId id="353" r:id="rId47"/>
    <p:sldId id="354" r:id="rId48"/>
    <p:sldId id="355" r:id="rId49"/>
    <p:sldId id="356" r:id="rId50"/>
    <p:sldId id="277" r:id="rId5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Bumyang" initials="K" lastIdx="1" clrIdx="0">
    <p:extLst>
      <p:ext uri="{19B8F6BF-5375-455C-9EA6-DF929625EA0E}">
        <p15:presenceInfo xmlns:p15="http://schemas.microsoft.com/office/powerpoint/2012/main" userId="Kim,Bum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6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07" autoAdjust="0"/>
    <p:restoredTop sz="85474" autoAdjust="0"/>
  </p:normalViewPr>
  <p:slideViewPr>
    <p:cSldViewPr snapToGrid="0">
      <p:cViewPr varScale="1">
        <p:scale>
          <a:sx n="53" d="100"/>
          <a:sy n="53" d="100"/>
        </p:scale>
        <p:origin x="64" y="60"/>
      </p:cViewPr>
      <p:guideLst/>
    </p:cSldViewPr>
  </p:slideViewPr>
  <p:outlineViewPr>
    <p:cViewPr>
      <p:scale>
        <a:sx n="33" d="100"/>
        <a:sy n="33" d="100"/>
      </p:scale>
      <p:origin x="0" y="-701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kim3\AppData\Local\Temp\MicrosoftEdgeDownloads\7bdafbbf-ce5b-46f2-a30f-104be23b7bae\PubMed_Timeline_Results_by_Year.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BIA Publication</a:t>
            </a:r>
            <a:r>
              <a:rPr lang="en-US" baseline="0" dirty="0"/>
              <a:t> (</a:t>
            </a:r>
            <a:r>
              <a:rPr lang="en-US" baseline="0" dirty="0" err="1"/>
              <a:t>PubMED</a:t>
            </a:r>
            <a:r>
              <a:rPr lang="en-US" baseline="0" dirty="0"/>
              <a: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PubMed_Timeline_Results_by_Year!$B$2</c:f>
              <c:strCache>
                <c:ptCount val="1"/>
                <c:pt idx="0">
                  <c:v>Count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PubMed_Timeline_Results_by_Year!$A$3:$A$24</c:f>
              <c:numCache>
                <c:formatCode>General</c:formatCode>
                <c:ptCount val="22"/>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numCache>
            </c:numRef>
          </c:xVal>
          <c:yVal>
            <c:numRef>
              <c:f>PubMed_Timeline_Results_by_Year!$B$3:$B$24</c:f>
              <c:numCache>
                <c:formatCode>General</c:formatCode>
                <c:ptCount val="22"/>
                <c:pt idx="1">
                  <c:v>580</c:v>
                </c:pt>
                <c:pt idx="2">
                  <c:v>615</c:v>
                </c:pt>
                <c:pt idx="3">
                  <c:v>525</c:v>
                </c:pt>
                <c:pt idx="4">
                  <c:v>566</c:v>
                </c:pt>
                <c:pt idx="5">
                  <c:v>511</c:v>
                </c:pt>
                <c:pt idx="6">
                  <c:v>423</c:v>
                </c:pt>
                <c:pt idx="7">
                  <c:v>408</c:v>
                </c:pt>
                <c:pt idx="8">
                  <c:v>310</c:v>
                </c:pt>
                <c:pt idx="9">
                  <c:v>265</c:v>
                </c:pt>
                <c:pt idx="10">
                  <c:v>250</c:v>
                </c:pt>
                <c:pt idx="11">
                  <c:v>223</c:v>
                </c:pt>
                <c:pt idx="12">
                  <c:v>166</c:v>
                </c:pt>
                <c:pt idx="13">
                  <c:v>167</c:v>
                </c:pt>
                <c:pt idx="14">
                  <c:v>140</c:v>
                </c:pt>
                <c:pt idx="15">
                  <c:v>129</c:v>
                </c:pt>
                <c:pt idx="16">
                  <c:v>121</c:v>
                </c:pt>
                <c:pt idx="17">
                  <c:v>104</c:v>
                </c:pt>
                <c:pt idx="18">
                  <c:v>91</c:v>
                </c:pt>
                <c:pt idx="19">
                  <c:v>77</c:v>
                </c:pt>
                <c:pt idx="20">
                  <c:v>79</c:v>
                </c:pt>
                <c:pt idx="21">
                  <c:v>84</c:v>
                </c:pt>
              </c:numCache>
            </c:numRef>
          </c:yVal>
          <c:smooth val="0"/>
          <c:extLst>
            <c:ext xmlns:c16="http://schemas.microsoft.com/office/drawing/2014/chart" uri="{C3380CC4-5D6E-409C-BE32-E72D297353CC}">
              <c16:uniqueId val="{00000000-0106-4917-ABB9-F7188E5A1A48}"/>
            </c:ext>
          </c:extLst>
        </c:ser>
        <c:dLbls>
          <c:showLegendKey val="0"/>
          <c:showVal val="0"/>
          <c:showCatName val="0"/>
          <c:showSerName val="0"/>
          <c:showPercent val="0"/>
          <c:showBubbleSize val="0"/>
        </c:dLbls>
        <c:axId val="1828068415"/>
        <c:axId val="1932345199"/>
      </c:scatterChart>
      <c:valAx>
        <c:axId val="1828068415"/>
        <c:scaling>
          <c:orientation val="minMax"/>
          <c:max val="2020"/>
          <c:min val="2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345199"/>
        <c:crosses val="autoZero"/>
        <c:crossBetween val="midCat"/>
      </c:valAx>
      <c:valAx>
        <c:axId val="1932345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806841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8ABC7-0BF7-4357-B370-78699EEE4DD7}" type="doc">
      <dgm:prSet loTypeId="urn:microsoft.com/office/officeart/2005/8/layout/process1" loCatId="process" qsTypeId="urn:microsoft.com/office/officeart/2005/8/quickstyle/3d1" qsCatId="3D" csTypeId="urn:microsoft.com/office/officeart/2005/8/colors/accent1_2" csCatId="accent1" phldr="1"/>
      <dgm:spPr/>
      <dgm:t>
        <a:bodyPr/>
        <a:lstStyle/>
        <a:p>
          <a:endParaRPr lang="en-US"/>
        </a:p>
      </dgm:t>
    </dgm:pt>
    <dgm:pt modelId="{CDDE7DAD-C8B0-4EBF-AF75-AB40B543F9E5}">
      <dgm:prSet phldrT="[Text]" custT="1"/>
      <dgm:spPr/>
      <dgm:t>
        <a:bodyPr/>
        <a:lstStyle/>
        <a:p>
          <a:r>
            <a:rPr lang="en-US" sz="2400" dirty="0">
              <a:latin typeface="Times New Roman" panose="02020603050405020304" pitchFamily="18" charset="0"/>
              <a:cs typeface="Times New Roman" panose="02020603050405020304" pitchFamily="18" charset="0"/>
            </a:rPr>
            <a:t>Visit</a:t>
          </a:r>
        </a:p>
      </dgm:t>
    </dgm:pt>
    <dgm:pt modelId="{879C7F66-79EB-400F-8E28-F9966881428E}" type="parTrans" cxnId="{4FE6FC20-8C60-4D4E-8CC3-6C5832EF8C6B}">
      <dgm:prSet/>
      <dgm:spPr/>
      <dgm:t>
        <a:bodyPr/>
        <a:lstStyle/>
        <a:p>
          <a:endParaRPr lang="en-US"/>
        </a:p>
      </dgm:t>
    </dgm:pt>
    <dgm:pt modelId="{3441391F-4900-4D8F-B51A-211411F48316}" type="sibTrans" cxnId="{4FE6FC20-8C60-4D4E-8CC3-6C5832EF8C6B}">
      <dgm:prSet/>
      <dgm:spPr/>
      <dgm:t>
        <a:bodyPr/>
        <a:lstStyle/>
        <a:p>
          <a:endParaRPr lang="en-US"/>
        </a:p>
      </dgm:t>
    </dgm:pt>
    <dgm:pt modelId="{312F7D2C-59CD-49A1-967E-6A9D22AEC052}">
      <dgm:prSet phldrT="[Text]" custT="1"/>
      <dgm:spPr/>
      <dgm:t>
        <a:bodyPr/>
        <a:lstStyle/>
        <a:p>
          <a:r>
            <a:rPr lang="en-US" sz="1400" dirty="0">
              <a:latin typeface="Times New Roman" panose="02020603050405020304" pitchFamily="18" charset="0"/>
              <a:cs typeface="Times New Roman" panose="02020603050405020304" pitchFamily="18" charset="0"/>
            </a:rPr>
            <a:t>Symptomatic/asymptomatic</a:t>
          </a:r>
        </a:p>
      </dgm:t>
    </dgm:pt>
    <dgm:pt modelId="{64A55FAA-FA50-4275-A21A-8FE93ED741A3}" type="parTrans" cxnId="{D737EA94-F1FA-4E60-A8A8-0BC2BC22168E}">
      <dgm:prSet/>
      <dgm:spPr/>
      <dgm:t>
        <a:bodyPr/>
        <a:lstStyle/>
        <a:p>
          <a:endParaRPr lang="en-US"/>
        </a:p>
      </dgm:t>
    </dgm:pt>
    <dgm:pt modelId="{527C774B-6803-4FAD-A38A-EDB8E64F45C1}" type="sibTrans" cxnId="{D737EA94-F1FA-4E60-A8A8-0BC2BC22168E}">
      <dgm:prSet/>
      <dgm:spPr/>
      <dgm:t>
        <a:bodyPr/>
        <a:lstStyle/>
        <a:p>
          <a:endParaRPr lang="en-US"/>
        </a:p>
      </dgm:t>
    </dgm:pt>
    <dgm:pt modelId="{CDFDEC6D-1A78-490D-BE8D-129862E2BEEB}">
      <dgm:prSet phldrT="[Text]" custT="1"/>
      <dgm:spPr/>
      <dgm:t>
        <a:bodyPr/>
        <a:lstStyle/>
        <a:p>
          <a:r>
            <a:rPr lang="en-US" sz="2400" dirty="0">
              <a:latin typeface="Times New Roman" panose="02020603050405020304" pitchFamily="18" charset="0"/>
              <a:cs typeface="Times New Roman" panose="02020603050405020304" pitchFamily="18" charset="0"/>
            </a:rPr>
            <a:t>Screening</a:t>
          </a:r>
        </a:p>
      </dgm:t>
    </dgm:pt>
    <dgm:pt modelId="{7F6E0A70-E7B0-4CD1-8F97-588F11E7BC4A}" type="parTrans" cxnId="{B989751B-4C16-452A-860F-4D4032582CA1}">
      <dgm:prSet/>
      <dgm:spPr/>
      <dgm:t>
        <a:bodyPr/>
        <a:lstStyle/>
        <a:p>
          <a:endParaRPr lang="en-US"/>
        </a:p>
      </dgm:t>
    </dgm:pt>
    <dgm:pt modelId="{9BB3691E-BC25-4712-AECC-9344F87A0351}" type="sibTrans" cxnId="{B989751B-4C16-452A-860F-4D4032582CA1}">
      <dgm:prSet/>
      <dgm:spPr/>
      <dgm:t>
        <a:bodyPr/>
        <a:lstStyle/>
        <a:p>
          <a:endParaRPr lang="en-US"/>
        </a:p>
      </dgm:t>
    </dgm:pt>
    <dgm:pt modelId="{57758FF3-89EB-4A1F-A7E3-CFA54988DA96}">
      <dgm:prSet phldrT="[Text]" custT="1"/>
      <dgm:spPr/>
      <dgm:t>
        <a:bodyPr/>
        <a:lstStyle/>
        <a:p>
          <a:r>
            <a:rPr lang="en-US" sz="1800" dirty="0">
              <a:latin typeface="Times New Roman" panose="02020603050405020304" pitchFamily="18" charset="0"/>
              <a:cs typeface="Times New Roman" panose="02020603050405020304" pitchFamily="18" charset="0"/>
            </a:rPr>
            <a:t>Primary/Secondary</a:t>
          </a:r>
        </a:p>
      </dgm:t>
    </dgm:pt>
    <dgm:pt modelId="{4F78837E-FF30-4F67-B2A8-39C33C48E28C}" type="parTrans" cxnId="{13D2F7FE-BCC5-4EFE-AE2E-A8FDDE04C1CD}">
      <dgm:prSet/>
      <dgm:spPr/>
      <dgm:t>
        <a:bodyPr/>
        <a:lstStyle/>
        <a:p>
          <a:endParaRPr lang="en-US"/>
        </a:p>
      </dgm:t>
    </dgm:pt>
    <dgm:pt modelId="{F99FFBF0-C8EA-4746-80B3-6E14A9295735}" type="sibTrans" cxnId="{13D2F7FE-BCC5-4EFE-AE2E-A8FDDE04C1CD}">
      <dgm:prSet/>
      <dgm:spPr/>
      <dgm:t>
        <a:bodyPr/>
        <a:lstStyle/>
        <a:p>
          <a:endParaRPr lang="en-US"/>
        </a:p>
      </dgm:t>
    </dgm:pt>
    <dgm:pt modelId="{1868EC4B-6DBA-43A5-914E-9E35E7F81C46}">
      <dgm:prSet phldrT="[Text]" custT="1"/>
      <dgm:spPr/>
      <dgm:t>
        <a:bodyPr/>
        <a:lstStyle/>
        <a:p>
          <a:r>
            <a:rPr lang="en-US" sz="2400" dirty="0">
              <a:latin typeface="Times New Roman" panose="02020603050405020304" pitchFamily="18" charset="0"/>
              <a:cs typeface="Times New Roman" panose="02020603050405020304" pitchFamily="18" charset="0"/>
            </a:rPr>
            <a:t>Diagnosis</a:t>
          </a:r>
        </a:p>
      </dgm:t>
    </dgm:pt>
    <dgm:pt modelId="{60EBAF58-68C1-434F-AC42-9D4E19798031}" type="parTrans" cxnId="{FB39E3CB-97B4-470C-93CF-FA2D8E22789F}">
      <dgm:prSet/>
      <dgm:spPr/>
      <dgm:t>
        <a:bodyPr/>
        <a:lstStyle/>
        <a:p>
          <a:endParaRPr lang="en-US"/>
        </a:p>
      </dgm:t>
    </dgm:pt>
    <dgm:pt modelId="{A7B40823-D392-4366-9540-DB7832919ED5}" type="sibTrans" cxnId="{FB39E3CB-97B4-470C-93CF-FA2D8E22789F}">
      <dgm:prSet/>
      <dgm:spPr/>
      <dgm:t>
        <a:bodyPr/>
        <a:lstStyle/>
        <a:p>
          <a:endParaRPr lang="en-US"/>
        </a:p>
      </dgm:t>
    </dgm:pt>
    <dgm:pt modelId="{E55926E6-93AD-4F38-9B4D-4EBD816BC715}">
      <dgm:prSet phldrT="[Text]" custT="1"/>
      <dgm:spPr/>
      <dgm:t>
        <a:bodyPr/>
        <a:lstStyle/>
        <a:p>
          <a:r>
            <a:rPr lang="en-US" sz="2400" dirty="0">
              <a:latin typeface="Times New Roman" panose="02020603050405020304" pitchFamily="18" charset="0"/>
              <a:cs typeface="Times New Roman" panose="02020603050405020304" pitchFamily="18" charset="0"/>
            </a:rPr>
            <a:t>Biopsy</a:t>
          </a:r>
        </a:p>
      </dgm:t>
    </dgm:pt>
    <dgm:pt modelId="{11B83A66-499C-4264-B086-EC7D003191BD}" type="parTrans" cxnId="{EE6DFD77-D5EF-470B-9ABF-11362C90A0EF}">
      <dgm:prSet/>
      <dgm:spPr/>
      <dgm:t>
        <a:bodyPr/>
        <a:lstStyle/>
        <a:p>
          <a:endParaRPr lang="en-US"/>
        </a:p>
      </dgm:t>
    </dgm:pt>
    <dgm:pt modelId="{7F8ADBD9-DE34-476D-8CFE-5838AF7B08D9}" type="sibTrans" cxnId="{EE6DFD77-D5EF-470B-9ABF-11362C90A0EF}">
      <dgm:prSet/>
      <dgm:spPr/>
      <dgm:t>
        <a:bodyPr/>
        <a:lstStyle/>
        <a:p>
          <a:endParaRPr lang="en-US"/>
        </a:p>
      </dgm:t>
    </dgm:pt>
    <dgm:pt modelId="{8070E713-238B-4AF7-A610-5AA8B4B21F25}">
      <dgm:prSet phldrT="[Text]" custT="1"/>
      <dgm:spPr/>
      <dgm:t>
        <a:bodyPr/>
        <a:lstStyle/>
        <a:p>
          <a:r>
            <a:rPr lang="en-US" sz="1800" dirty="0">
              <a:latin typeface="Times New Roman" panose="02020603050405020304" pitchFamily="18" charset="0"/>
              <a:cs typeface="Times New Roman" panose="02020603050405020304" pitchFamily="18" charset="0"/>
            </a:rPr>
            <a:t>Pathology</a:t>
          </a:r>
        </a:p>
      </dgm:t>
    </dgm:pt>
    <dgm:pt modelId="{59F52366-94E8-47DE-A012-54EA70055A32}" type="parTrans" cxnId="{FE662B51-6E05-49F3-B923-FFEEE46062A7}">
      <dgm:prSet/>
      <dgm:spPr/>
      <dgm:t>
        <a:bodyPr/>
        <a:lstStyle/>
        <a:p>
          <a:endParaRPr lang="en-US"/>
        </a:p>
      </dgm:t>
    </dgm:pt>
    <dgm:pt modelId="{CB8F7746-5D90-410A-A0BC-343D0D821A09}" type="sibTrans" cxnId="{FE662B51-6E05-49F3-B923-FFEEE46062A7}">
      <dgm:prSet/>
      <dgm:spPr/>
      <dgm:t>
        <a:bodyPr/>
        <a:lstStyle/>
        <a:p>
          <a:endParaRPr lang="en-US"/>
        </a:p>
      </dgm:t>
    </dgm:pt>
    <dgm:pt modelId="{1A4C3C36-AACE-46BB-B03E-1AE7F5C4555E}">
      <dgm:prSet phldrT="[Text]" custT="1"/>
      <dgm:spPr/>
      <dgm:t>
        <a:bodyPr/>
        <a:lstStyle/>
        <a:p>
          <a:r>
            <a:rPr lang="en-US" sz="2400" dirty="0">
              <a:latin typeface="Times New Roman" panose="02020603050405020304" pitchFamily="18" charset="0"/>
              <a:cs typeface="Times New Roman" panose="02020603050405020304" pitchFamily="18" charset="0"/>
            </a:rPr>
            <a:t>Treatment</a:t>
          </a:r>
        </a:p>
      </dgm:t>
    </dgm:pt>
    <dgm:pt modelId="{63FFF89A-F9E8-4B86-8344-1EDEC18CCE00}" type="parTrans" cxnId="{CC910DE8-08E6-468D-AE95-8721E3578735}">
      <dgm:prSet/>
      <dgm:spPr/>
      <dgm:t>
        <a:bodyPr/>
        <a:lstStyle/>
        <a:p>
          <a:endParaRPr lang="en-US"/>
        </a:p>
      </dgm:t>
    </dgm:pt>
    <dgm:pt modelId="{9364531A-D44F-48F3-B933-4BF5601EA8E7}" type="sibTrans" cxnId="{CC910DE8-08E6-468D-AE95-8721E3578735}">
      <dgm:prSet/>
      <dgm:spPr/>
      <dgm:t>
        <a:bodyPr/>
        <a:lstStyle/>
        <a:p>
          <a:endParaRPr lang="en-US"/>
        </a:p>
      </dgm:t>
    </dgm:pt>
    <dgm:pt modelId="{78FCD26C-53AA-4D48-B0A2-897CEE9D148B}">
      <dgm:prSet phldrT="[Text]" custT="1"/>
      <dgm:spPr/>
      <dgm:t>
        <a:bodyPr/>
        <a:lstStyle/>
        <a:p>
          <a:r>
            <a:rPr lang="en-US" sz="1800" dirty="0">
              <a:latin typeface="Times New Roman" panose="02020603050405020304" pitchFamily="18" charset="0"/>
              <a:cs typeface="Times New Roman" panose="02020603050405020304" pitchFamily="18" charset="0"/>
            </a:rPr>
            <a:t>Chemo</a:t>
          </a:r>
        </a:p>
      </dgm:t>
    </dgm:pt>
    <dgm:pt modelId="{464DEBD0-EA08-4E94-828D-2C90439516E9}" type="parTrans" cxnId="{5761C286-6FE4-46CC-A7AE-955C328C3C68}">
      <dgm:prSet/>
      <dgm:spPr/>
      <dgm:t>
        <a:bodyPr/>
        <a:lstStyle/>
        <a:p>
          <a:endParaRPr lang="en-US"/>
        </a:p>
      </dgm:t>
    </dgm:pt>
    <dgm:pt modelId="{BCF89218-0AD7-4868-8CB5-5908A8CD6891}" type="sibTrans" cxnId="{5761C286-6FE4-46CC-A7AE-955C328C3C68}">
      <dgm:prSet/>
      <dgm:spPr/>
      <dgm:t>
        <a:bodyPr/>
        <a:lstStyle/>
        <a:p>
          <a:endParaRPr lang="en-US"/>
        </a:p>
      </dgm:t>
    </dgm:pt>
    <dgm:pt modelId="{D528DC7A-A71F-41EC-B871-D70C0F42B932}">
      <dgm:prSet phldrT="[Text]" custT="1"/>
      <dgm:spPr/>
      <dgm:t>
        <a:bodyPr/>
        <a:lstStyle/>
        <a:p>
          <a:r>
            <a:rPr lang="en-US" sz="1800" dirty="0">
              <a:latin typeface="Times New Roman" panose="02020603050405020304" pitchFamily="18" charset="0"/>
              <a:cs typeface="Times New Roman" panose="02020603050405020304" pitchFamily="18" charset="0"/>
            </a:rPr>
            <a:t>Surgery</a:t>
          </a:r>
        </a:p>
      </dgm:t>
    </dgm:pt>
    <dgm:pt modelId="{1DC3B3F2-06B0-4955-A436-F9A9AD3BEC38}" type="parTrans" cxnId="{B46493F8-D99E-466A-A276-E16ABA3291F0}">
      <dgm:prSet/>
      <dgm:spPr/>
      <dgm:t>
        <a:bodyPr/>
        <a:lstStyle/>
        <a:p>
          <a:endParaRPr lang="en-US"/>
        </a:p>
      </dgm:t>
    </dgm:pt>
    <dgm:pt modelId="{DAF56A95-A7EF-422D-92DE-D202802A917C}" type="sibTrans" cxnId="{B46493F8-D99E-466A-A276-E16ABA3291F0}">
      <dgm:prSet/>
      <dgm:spPr/>
      <dgm:t>
        <a:bodyPr/>
        <a:lstStyle/>
        <a:p>
          <a:endParaRPr lang="en-US"/>
        </a:p>
      </dgm:t>
    </dgm:pt>
    <dgm:pt modelId="{65E2F7BA-4BB3-416E-BF86-C0C3D57D7DA3}">
      <dgm:prSet phldrT="[Text]" custT="1"/>
      <dgm:spPr/>
      <dgm:t>
        <a:bodyPr/>
        <a:lstStyle/>
        <a:p>
          <a:r>
            <a:rPr lang="en-US" sz="1800" dirty="0">
              <a:latin typeface="Times New Roman" panose="02020603050405020304" pitchFamily="18" charset="0"/>
              <a:cs typeface="Times New Roman" panose="02020603050405020304" pitchFamily="18" charset="0"/>
            </a:rPr>
            <a:t>Diagnostic procedure</a:t>
          </a:r>
        </a:p>
      </dgm:t>
    </dgm:pt>
    <dgm:pt modelId="{FAC9E456-9916-473D-8A5E-EA7965D0D005}" type="sibTrans" cxnId="{DDAFAD9E-9101-4818-A116-8E7C9B68CAC7}">
      <dgm:prSet/>
      <dgm:spPr/>
      <dgm:t>
        <a:bodyPr/>
        <a:lstStyle/>
        <a:p>
          <a:endParaRPr lang="en-US"/>
        </a:p>
      </dgm:t>
    </dgm:pt>
    <dgm:pt modelId="{10537383-8410-4D6F-A12A-0806A4F0B143}" type="parTrans" cxnId="{DDAFAD9E-9101-4818-A116-8E7C9B68CAC7}">
      <dgm:prSet/>
      <dgm:spPr/>
      <dgm:t>
        <a:bodyPr/>
        <a:lstStyle/>
        <a:p>
          <a:endParaRPr lang="en-US"/>
        </a:p>
      </dgm:t>
    </dgm:pt>
    <dgm:pt modelId="{9D96B295-3C14-4768-8CDB-E5491C5EEA44}" type="pres">
      <dgm:prSet presAssocID="{EC58ABC7-0BF7-4357-B370-78699EEE4DD7}" presName="Name0" presStyleCnt="0">
        <dgm:presLayoutVars>
          <dgm:dir/>
          <dgm:resizeHandles val="exact"/>
        </dgm:presLayoutVars>
      </dgm:prSet>
      <dgm:spPr/>
    </dgm:pt>
    <dgm:pt modelId="{586B697B-2531-4C74-9D49-053486B1E7F0}" type="pres">
      <dgm:prSet presAssocID="{CDDE7DAD-C8B0-4EBF-AF75-AB40B543F9E5}" presName="node" presStyleLbl="node1" presStyleIdx="0" presStyleCnt="5">
        <dgm:presLayoutVars>
          <dgm:bulletEnabled val="1"/>
        </dgm:presLayoutVars>
      </dgm:prSet>
      <dgm:spPr/>
    </dgm:pt>
    <dgm:pt modelId="{BBC642DB-C426-47E9-8223-09DF821287AB}" type="pres">
      <dgm:prSet presAssocID="{3441391F-4900-4D8F-B51A-211411F48316}" presName="sibTrans" presStyleLbl="sibTrans2D1" presStyleIdx="0" presStyleCnt="4"/>
      <dgm:spPr/>
    </dgm:pt>
    <dgm:pt modelId="{FA480821-ACC4-4705-AB0D-4CD7481159A4}" type="pres">
      <dgm:prSet presAssocID="{3441391F-4900-4D8F-B51A-211411F48316}" presName="connectorText" presStyleLbl="sibTrans2D1" presStyleIdx="0" presStyleCnt="4"/>
      <dgm:spPr/>
    </dgm:pt>
    <dgm:pt modelId="{B229DA02-7DA8-4B7F-80E1-0962C6A06722}" type="pres">
      <dgm:prSet presAssocID="{CDFDEC6D-1A78-490D-BE8D-129862E2BEEB}" presName="node" presStyleLbl="node1" presStyleIdx="1" presStyleCnt="5">
        <dgm:presLayoutVars>
          <dgm:bulletEnabled val="1"/>
        </dgm:presLayoutVars>
      </dgm:prSet>
      <dgm:spPr/>
    </dgm:pt>
    <dgm:pt modelId="{88CB63CA-7A69-4D75-A679-CAE80ABF2F31}" type="pres">
      <dgm:prSet presAssocID="{9BB3691E-BC25-4712-AECC-9344F87A0351}" presName="sibTrans" presStyleLbl="sibTrans2D1" presStyleIdx="1" presStyleCnt="4"/>
      <dgm:spPr/>
    </dgm:pt>
    <dgm:pt modelId="{44DD3569-1958-4F87-B8B3-4AF32B953D31}" type="pres">
      <dgm:prSet presAssocID="{9BB3691E-BC25-4712-AECC-9344F87A0351}" presName="connectorText" presStyleLbl="sibTrans2D1" presStyleIdx="1" presStyleCnt="4"/>
      <dgm:spPr/>
    </dgm:pt>
    <dgm:pt modelId="{124AD82E-3E74-43BD-AB2E-F7C3696FEA88}" type="pres">
      <dgm:prSet presAssocID="{1868EC4B-6DBA-43A5-914E-9E35E7F81C46}" presName="node" presStyleLbl="node1" presStyleIdx="2" presStyleCnt="5">
        <dgm:presLayoutVars>
          <dgm:bulletEnabled val="1"/>
        </dgm:presLayoutVars>
      </dgm:prSet>
      <dgm:spPr/>
    </dgm:pt>
    <dgm:pt modelId="{3928694C-A713-4999-8A3D-B526071968AA}" type="pres">
      <dgm:prSet presAssocID="{A7B40823-D392-4366-9540-DB7832919ED5}" presName="sibTrans" presStyleLbl="sibTrans2D1" presStyleIdx="2" presStyleCnt="4"/>
      <dgm:spPr/>
    </dgm:pt>
    <dgm:pt modelId="{C09F6E15-D770-41AB-8A61-0ABBA8D9BEE8}" type="pres">
      <dgm:prSet presAssocID="{A7B40823-D392-4366-9540-DB7832919ED5}" presName="connectorText" presStyleLbl="sibTrans2D1" presStyleIdx="2" presStyleCnt="4"/>
      <dgm:spPr/>
    </dgm:pt>
    <dgm:pt modelId="{88DEDDA5-19F9-463E-B784-030B98340A82}" type="pres">
      <dgm:prSet presAssocID="{E55926E6-93AD-4F38-9B4D-4EBD816BC715}" presName="node" presStyleLbl="node1" presStyleIdx="3" presStyleCnt="5">
        <dgm:presLayoutVars>
          <dgm:bulletEnabled val="1"/>
        </dgm:presLayoutVars>
      </dgm:prSet>
      <dgm:spPr/>
    </dgm:pt>
    <dgm:pt modelId="{36C1B423-35E0-4086-83EF-44D656010153}" type="pres">
      <dgm:prSet presAssocID="{7F8ADBD9-DE34-476D-8CFE-5838AF7B08D9}" presName="sibTrans" presStyleLbl="sibTrans2D1" presStyleIdx="3" presStyleCnt="4"/>
      <dgm:spPr/>
    </dgm:pt>
    <dgm:pt modelId="{3C7B734F-7688-40D8-9317-62410F0FE73A}" type="pres">
      <dgm:prSet presAssocID="{7F8ADBD9-DE34-476D-8CFE-5838AF7B08D9}" presName="connectorText" presStyleLbl="sibTrans2D1" presStyleIdx="3" presStyleCnt="4"/>
      <dgm:spPr/>
    </dgm:pt>
    <dgm:pt modelId="{3B9A7A9B-FD4F-4155-B186-8F8F5EB21E60}" type="pres">
      <dgm:prSet presAssocID="{1A4C3C36-AACE-46BB-B03E-1AE7F5C4555E}" presName="node" presStyleLbl="node1" presStyleIdx="4" presStyleCnt="5" custLinFactNeighborX="-13848">
        <dgm:presLayoutVars>
          <dgm:bulletEnabled val="1"/>
        </dgm:presLayoutVars>
      </dgm:prSet>
      <dgm:spPr/>
    </dgm:pt>
  </dgm:ptLst>
  <dgm:cxnLst>
    <dgm:cxn modelId="{3FC8AD11-F2C7-4823-9DF5-569CE6DA4E23}" type="presOf" srcId="{65E2F7BA-4BB3-416E-BF86-C0C3D57D7DA3}" destId="{124AD82E-3E74-43BD-AB2E-F7C3696FEA88}" srcOrd="0" destOrd="1" presId="urn:microsoft.com/office/officeart/2005/8/layout/process1"/>
    <dgm:cxn modelId="{B989751B-4C16-452A-860F-4D4032582CA1}" srcId="{EC58ABC7-0BF7-4357-B370-78699EEE4DD7}" destId="{CDFDEC6D-1A78-490D-BE8D-129862E2BEEB}" srcOrd="1" destOrd="0" parTransId="{7F6E0A70-E7B0-4CD1-8F97-588F11E7BC4A}" sibTransId="{9BB3691E-BC25-4712-AECC-9344F87A0351}"/>
    <dgm:cxn modelId="{CE34471F-9C20-4406-A741-FD739682E247}" type="presOf" srcId="{1A4C3C36-AACE-46BB-B03E-1AE7F5C4555E}" destId="{3B9A7A9B-FD4F-4155-B186-8F8F5EB21E60}" srcOrd="0" destOrd="0" presId="urn:microsoft.com/office/officeart/2005/8/layout/process1"/>
    <dgm:cxn modelId="{4FE6FC20-8C60-4D4E-8CC3-6C5832EF8C6B}" srcId="{EC58ABC7-0BF7-4357-B370-78699EEE4DD7}" destId="{CDDE7DAD-C8B0-4EBF-AF75-AB40B543F9E5}" srcOrd="0" destOrd="0" parTransId="{879C7F66-79EB-400F-8E28-F9966881428E}" sibTransId="{3441391F-4900-4D8F-B51A-211411F48316}"/>
    <dgm:cxn modelId="{0D6F6422-89C5-4288-AA9C-1F402BD302B9}" type="presOf" srcId="{EC58ABC7-0BF7-4357-B370-78699EEE4DD7}" destId="{9D96B295-3C14-4768-8CDB-E5491C5EEA44}" srcOrd="0" destOrd="0" presId="urn:microsoft.com/office/officeart/2005/8/layout/process1"/>
    <dgm:cxn modelId="{D91D162B-D094-441E-9168-80E6FE8ADDC0}" type="presOf" srcId="{1868EC4B-6DBA-43A5-914E-9E35E7F81C46}" destId="{124AD82E-3E74-43BD-AB2E-F7C3696FEA88}" srcOrd="0" destOrd="0" presId="urn:microsoft.com/office/officeart/2005/8/layout/process1"/>
    <dgm:cxn modelId="{62DA792B-2F73-4D99-B952-D3498FF7E60A}" type="presOf" srcId="{A7B40823-D392-4366-9540-DB7832919ED5}" destId="{C09F6E15-D770-41AB-8A61-0ABBA8D9BEE8}" srcOrd="1" destOrd="0" presId="urn:microsoft.com/office/officeart/2005/8/layout/process1"/>
    <dgm:cxn modelId="{081AFC2F-E93E-44BF-9763-C2051CFF9C3F}" type="presOf" srcId="{CDFDEC6D-1A78-490D-BE8D-129862E2BEEB}" destId="{B229DA02-7DA8-4B7F-80E1-0962C6A06722}" srcOrd="0" destOrd="0" presId="urn:microsoft.com/office/officeart/2005/8/layout/process1"/>
    <dgm:cxn modelId="{2FC7155C-C2C9-4118-B924-C1FDAA1C96C8}" type="presOf" srcId="{D528DC7A-A71F-41EC-B871-D70C0F42B932}" destId="{3B9A7A9B-FD4F-4155-B186-8F8F5EB21E60}" srcOrd="0" destOrd="2" presId="urn:microsoft.com/office/officeart/2005/8/layout/process1"/>
    <dgm:cxn modelId="{501A9B5D-D9E1-4118-9AA2-B7B9A90B9C74}" type="presOf" srcId="{E55926E6-93AD-4F38-9B4D-4EBD816BC715}" destId="{88DEDDA5-19F9-463E-B784-030B98340A82}" srcOrd="0" destOrd="0" presId="urn:microsoft.com/office/officeart/2005/8/layout/process1"/>
    <dgm:cxn modelId="{E3F1CF5F-B623-4FA9-99DA-849A09D8BB90}" type="presOf" srcId="{312F7D2C-59CD-49A1-967E-6A9D22AEC052}" destId="{586B697B-2531-4C74-9D49-053486B1E7F0}" srcOrd="0" destOrd="1" presId="urn:microsoft.com/office/officeart/2005/8/layout/process1"/>
    <dgm:cxn modelId="{1DBA7E49-B4BC-44A6-803B-420EFA8666B7}" type="presOf" srcId="{7F8ADBD9-DE34-476D-8CFE-5838AF7B08D9}" destId="{36C1B423-35E0-4086-83EF-44D656010153}" srcOrd="0" destOrd="0" presId="urn:microsoft.com/office/officeart/2005/8/layout/process1"/>
    <dgm:cxn modelId="{FE662B51-6E05-49F3-B923-FFEEE46062A7}" srcId="{E55926E6-93AD-4F38-9B4D-4EBD816BC715}" destId="{8070E713-238B-4AF7-A610-5AA8B4B21F25}" srcOrd="0" destOrd="0" parTransId="{59F52366-94E8-47DE-A012-54EA70055A32}" sibTransId="{CB8F7746-5D90-410A-A0BC-343D0D821A09}"/>
    <dgm:cxn modelId="{16526772-C2A6-44C3-804E-95FBCB0BCB33}" type="presOf" srcId="{7F8ADBD9-DE34-476D-8CFE-5838AF7B08D9}" destId="{3C7B734F-7688-40D8-9317-62410F0FE73A}" srcOrd="1" destOrd="0" presId="urn:microsoft.com/office/officeart/2005/8/layout/process1"/>
    <dgm:cxn modelId="{EE6DFD77-D5EF-470B-9ABF-11362C90A0EF}" srcId="{EC58ABC7-0BF7-4357-B370-78699EEE4DD7}" destId="{E55926E6-93AD-4F38-9B4D-4EBD816BC715}" srcOrd="3" destOrd="0" parTransId="{11B83A66-499C-4264-B086-EC7D003191BD}" sibTransId="{7F8ADBD9-DE34-476D-8CFE-5838AF7B08D9}"/>
    <dgm:cxn modelId="{5761C286-6FE4-46CC-A7AE-955C328C3C68}" srcId="{1A4C3C36-AACE-46BB-B03E-1AE7F5C4555E}" destId="{78FCD26C-53AA-4D48-B0A2-897CEE9D148B}" srcOrd="0" destOrd="0" parTransId="{464DEBD0-EA08-4E94-828D-2C90439516E9}" sibTransId="{BCF89218-0AD7-4868-8CB5-5908A8CD6891}"/>
    <dgm:cxn modelId="{D737EA94-F1FA-4E60-A8A8-0BC2BC22168E}" srcId="{CDDE7DAD-C8B0-4EBF-AF75-AB40B543F9E5}" destId="{312F7D2C-59CD-49A1-967E-6A9D22AEC052}" srcOrd="0" destOrd="0" parTransId="{64A55FAA-FA50-4275-A21A-8FE93ED741A3}" sibTransId="{527C774B-6803-4FAD-A38A-EDB8E64F45C1}"/>
    <dgm:cxn modelId="{DDAFAD9E-9101-4818-A116-8E7C9B68CAC7}" srcId="{1868EC4B-6DBA-43A5-914E-9E35E7F81C46}" destId="{65E2F7BA-4BB3-416E-BF86-C0C3D57D7DA3}" srcOrd="0" destOrd="0" parTransId="{10537383-8410-4D6F-A12A-0806A4F0B143}" sibTransId="{FAC9E456-9916-473D-8A5E-EA7965D0D005}"/>
    <dgm:cxn modelId="{2B87EEAD-4FD2-4810-B268-30B0C76E570F}" type="presOf" srcId="{9BB3691E-BC25-4712-AECC-9344F87A0351}" destId="{88CB63CA-7A69-4D75-A679-CAE80ABF2F31}" srcOrd="0" destOrd="0" presId="urn:microsoft.com/office/officeart/2005/8/layout/process1"/>
    <dgm:cxn modelId="{770855AF-09C8-48A5-A957-5FB09CEC1773}" type="presOf" srcId="{78FCD26C-53AA-4D48-B0A2-897CEE9D148B}" destId="{3B9A7A9B-FD4F-4155-B186-8F8F5EB21E60}" srcOrd="0" destOrd="1" presId="urn:microsoft.com/office/officeart/2005/8/layout/process1"/>
    <dgm:cxn modelId="{AC31B2BB-880B-45A5-824D-7672501B9F21}" type="presOf" srcId="{8070E713-238B-4AF7-A610-5AA8B4B21F25}" destId="{88DEDDA5-19F9-463E-B784-030B98340A82}" srcOrd="0" destOrd="1" presId="urn:microsoft.com/office/officeart/2005/8/layout/process1"/>
    <dgm:cxn modelId="{FB39E3CB-97B4-470C-93CF-FA2D8E22789F}" srcId="{EC58ABC7-0BF7-4357-B370-78699EEE4DD7}" destId="{1868EC4B-6DBA-43A5-914E-9E35E7F81C46}" srcOrd="2" destOrd="0" parTransId="{60EBAF58-68C1-434F-AC42-9D4E19798031}" sibTransId="{A7B40823-D392-4366-9540-DB7832919ED5}"/>
    <dgm:cxn modelId="{2B10D6CD-EC94-414E-A3C0-6FCF7537F4DF}" type="presOf" srcId="{A7B40823-D392-4366-9540-DB7832919ED5}" destId="{3928694C-A713-4999-8A3D-B526071968AA}" srcOrd="0" destOrd="0" presId="urn:microsoft.com/office/officeart/2005/8/layout/process1"/>
    <dgm:cxn modelId="{7041A0CF-901D-451D-8F25-A0C386ADBCDA}" type="presOf" srcId="{3441391F-4900-4D8F-B51A-211411F48316}" destId="{BBC642DB-C426-47E9-8223-09DF821287AB}" srcOrd="0" destOrd="0" presId="urn:microsoft.com/office/officeart/2005/8/layout/process1"/>
    <dgm:cxn modelId="{8D157FE4-9FC9-4960-AC32-84A8A57AE8A2}" type="presOf" srcId="{3441391F-4900-4D8F-B51A-211411F48316}" destId="{FA480821-ACC4-4705-AB0D-4CD7481159A4}" srcOrd="1" destOrd="0" presId="urn:microsoft.com/office/officeart/2005/8/layout/process1"/>
    <dgm:cxn modelId="{B8B4A7E5-463F-43A5-9E29-67C2BA2C7B77}" type="presOf" srcId="{9BB3691E-BC25-4712-AECC-9344F87A0351}" destId="{44DD3569-1958-4F87-B8B3-4AF32B953D31}" srcOrd="1" destOrd="0" presId="urn:microsoft.com/office/officeart/2005/8/layout/process1"/>
    <dgm:cxn modelId="{CC910DE8-08E6-468D-AE95-8721E3578735}" srcId="{EC58ABC7-0BF7-4357-B370-78699EEE4DD7}" destId="{1A4C3C36-AACE-46BB-B03E-1AE7F5C4555E}" srcOrd="4" destOrd="0" parTransId="{63FFF89A-F9E8-4B86-8344-1EDEC18CCE00}" sibTransId="{9364531A-D44F-48F3-B933-4BF5601EA8E7}"/>
    <dgm:cxn modelId="{9A112EF0-F8F3-4FD8-AA1A-B5C6AC6CF234}" type="presOf" srcId="{57758FF3-89EB-4A1F-A7E3-CFA54988DA96}" destId="{B229DA02-7DA8-4B7F-80E1-0962C6A06722}" srcOrd="0" destOrd="1" presId="urn:microsoft.com/office/officeart/2005/8/layout/process1"/>
    <dgm:cxn modelId="{C70921F2-5D8D-4D40-9B95-85686164B8A5}" type="presOf" srcId="{CDDE7DAD-C8B0-4EBF-AF75-AB40B543F9E5}" destId="{586B697B-2531-4C74-9D49-053486B1E7F0}" srcOrd="0" destOrd="0" presId="urn:microsoft.com/office/officeart/2005/8/layout/process1"/>
    <dgm:cxn modelId="{B46493F8-D99E-466A-A276-E16ABA3291F0}" srcId="{1A4C3C36-AACE-46BB-B03E-1AE7F5C4555E}" destId="{D528DC7A-A71F-41EC-B871-D70C0F42B932}" srcOrd="1" destOrd="0" parTransId="{1DC3B3F2-06B0-4955-A436-F9A9AD3BEC38}" sibTransId="{DAF56A95-A7EF-422D-92DE-D202802A917C}"/>
    <dgm:cxn modelId="{13D2F7FE-BCC5-4EFE-AE2E-A8FDDE04C1CD}" srcId="{CDFDEC6D-1A78-490D-BE8D-129862E2BEEB}" destId="{57758FF3-89EB-4A1F-A7E3-CFA54988DA96}" srcOrd="0" destOrd="0" parTransId="{4F78837E-FF30-4F67-B2A8-39C33C48E28C}" sibTransId="{F99FFBF0-C8EA-4746-80B3-6E14A9295735}"/>
    <dgm:cxn modelId="{C4245FC9-922F-4215-977F-8FCB419F42D0}" type="presParOf" srcId="{9D96B295-3C14-4768-8CDB-E5491C5EEA44}" destId="{586B697B-2531-4C74-9D49-053486B1E7F0}" srcOrd="0" destOrd="0" presId="urn:microsoft.com/office/officeart/2005/8/layout/process1"/>
    <dgm:cxn modelId="{AF5FDF8C-E5D3-40F4-AF40-55A24936259B}" type="presParOf" srcId="{9D96B295-3C14-4768-8CDB-E5491C5EEA44}" destId="{BBC642DB-C426-47E9-8223-09DF821287AB}" srcOrd="1" destOrd="0" presId="urn:microsoft.com/office/officeart/2005/8/layout/process1"/>
    <dgm:cxn modelId="{9E42CDE1-8870-401D-B590-16357E76ED3A}" type="presParOf" srcId="{BBC642DB-C426-47E9-8223-09DF821287AB}" destId="{FA480821-ACC4-4705-AB0D-4CD7481159A4}" srcOrd="0" destOrd="0" presId="urn:microsoft.com/office/officeart/2005/8/layout/process1"/>
    <dgm:cxn modelId="{E2892F30-CAEB-460B-A9ED-1C7BB828D2F8}" type="presParOf" srcId="{9D96B295-3C14-4768-8CDB-E5491C5EEA44}" destId="{B229DA02-7DA8-4B7F-80E1-0962C6A06722}" srcOrd="2" destOrd="0" presId="urn:microsoft.com/office/officeart/2005/8/layout/process1"/>
    <dgm:cxn modelId="{F09F298C-6C81-4519-9F58-16D1D3D3CBCA}" type="presParOf" srcId="{9D96B295-3C14-4768-8CDB-E5491C5EEA44}" destId="{88CB63CA-7A69-4D75-A679-CAE80ABF2F31}" srcOrd="3" destOrd="0" presId="urn:microsoft.com/office/officeart/2005/8/layout/process1"/>
    <dgm:cxn modelId="{6B715F83-8604-46C4-ABA6-6EB9DC8B4B61}" type="presParOf" srcId="{88CB63CA-7A69-4D75-A679-CAE80ABF2F31}" destId="{44DD3569-1958-4F87-B8B3-4AF32B953D31}" srcOrd="0" destOrd="0" presId="urn:microsoft.com/office/officeart/2005/8/layout/process1"/>
    <dgm:cxn modelId="{5D87DF3B-7E37-40CF-BD78-78CAA23A91ED}" type="presParOf" srcId="{9D96B295-3C14-4768-8CDB-E5491C5EEA44}" destId="{124AD82E-3E74-43BD-AB2E-F7C3696FEA88}" srcOrd="4" destOrd="0" presId="urn:microsoft.com/office/officeart/2005/8/layout/process1"/>
    <dgm:cxn modelId="{034DF32F-F89D-488F-B4E2-85840DB2ED33}" type="presParOf" srcId="{9D96B295-3C14-4768-8CDB-E5491C5EEA44}" destId="{3928694C-A713-4999-8A3D-B526071968AA}" srcOrd="5" destOrd="0" presId="urn:microsoft.com/office/officeart/2005/8/layout/process1"/>
    <dgm:cxn modelId="{468F59F3-BF67-41FE-8D64-B8361E94AD72}" type="presParOf" srcId="{3928694C-A713-4999-8A3D-B526071968AA}" destId="{C09F6E15-D770-41AB-8A61-0ABBA8D9BEE8}" srcOrd="0" destOrd="0" presId="urn:microsoft.com/office/officeart/2005/8/layout/process1"/>
    <dgm:cxn modelId="{0FE02996-2469-440F-BBDB-4556ACF8DFE6}" type="presParOf" srcId="{9D96B295-3C14-4768-8CDB-E5491C5EEA44}" destId="{88DEDDA5-19F9-463E-B784-030B98340A82}" srcOrd="6" destOrd="0" presId="urn:microsoft.com/office/officeart/2005/8/layout/process1"/>
    <dgm:cxn modelId="{0A679AA1-9260-4591-B15D-5043E49F910F}" type="presParOf" srcId="{9D96B295-3C14-4768-8CDB-E5491C5EEA44}" destId="{36C1B423-35E0-4086-83EF-44D656010153}" srcOrd="7" destOrd="0" presId="urn:microsoft.com/office/officeart/2005/8/layout/process1"/>
    <dgm:cxn modelId="{ED3C0933-6B96-4A08-BBFA-5C09DF0C28E7}" type="presParOf" srcId="{36C1B423-35E0-4086-83EF-44D656010153}" destId="{3C7B734F-7688-40D8-9317-62410F0FE73A}" srcOrd="0" destOrd="0" presId="urn:microsoft.com/office/officeart/2005/8/layout/process1"/>
    <dgm:cxn modelId="{A9777DEA-F6B1-4BBA-9AFC-369ACF7FC0CC}" type="presParOf" srcId="{9D96B295-3C14-4768-8CDB-E5491C5EEA44}" destId="{3B9A7A9B-FD4F-4155-B186-8F8F5EB21E6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B697B-2531-4C74-9D49-053486B1E7F0}">
      <dsp:nvSpPr>
        <dsp:cNvPr id="0" name=""/>
        <dsp:cNvSpPr/>
      </dsp:nvSpPr>
      <dsp:spPr>
        <a:xfrm>
          <a:off x="10264" y="170777"/>
          <a:ext cx="1590162" cy="12073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Visit</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Symptomatic/asymptomatic</a:t>
          </a:r>
        </a:p>
      </dsp:txBody>
      <dsp:txXfrm>
        <a:off x="45625" y="206138"/>
        <a:ext cx="1519440" cy="1136603"/>
      </dsp:txXfrm>
    </dsp:sp>
    <dsp:sp modelId="{BBC642DB-C426-47E9-8223-09DF821287AB}">
      <dsp:nvSpPr>
        <dsp:cNvPr id="0" name=""/>
        <dsp:cNvSpPr/>
      </dsp:nvSpPr>
      <dsp:spPr>
        <a:xfrm>
          <a:off x="1759442" y="577260"/>
          <a:ext cx="337114" cy="39436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59442" y="656132"/>
        <a:ext cx="235980" cy="236616"/>
      </dsp:txXfrm>
    </dsp:sp>
    <dsp:sp modelId="{B229DA02-7DA8-4B7F-80E1-0962C6A06722}">
      <dsp:nvSpPr>
        <dsp:cNvPr id="0" name=""/>
        <dsp:cNvSpPr/>
      </dsp:nvSpPr>
      <dsp:spPr>
        <a:xfrm>
          <a:off x="2236491" y="170777"/>
          <a:ext cx="1590162" cy="12073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Screening</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Primary/Secondary</a:t>
          </a:r>
        </a:p>
      </dsp:txBody>
      <dsp:txXfrm>
        <a:off x="2271852" y="206138"/>
        <a:ext cx="1519440" cy="1136603"/>
      </dsp:txXfrm>
    </dsp:sp>
    <dsp:sp modelId="{88CB63CA-7A69-4D75-A679-CAE80ABF2F31}">
      <dsp:nvSpPr>
        <dsp:cNvPr id="0" name=""/>
        <dsp:cNvSpPr/>
      </dsp:nvSpPr>
      <dsp:spPr>
        <a:xfrm>
          <a:off x="3985670" y="577260"/>
          <a:ext cx="337114" cy="39436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85670" y="656132"/>
        <a:ext cx="235980" cy="236616"/>
      </dsp:txXfrm>
    </dsp:sp>
    <dsp:sp modelId="{124AD82E-3E74-43BD-AB2E-F7C3696FEA88}">
      <dsp:nvSpPr>
        <dsp:cNvPr id="0" name=""/>
        <dsp:cNvSpPr/>
      </dsp:nvSpPr>
      <dsp:spPr>
        <a:xfrm>
          <a:off x="4462718" y="170777"/>
          <a:ext cx="1590162" cy="12073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Diagnosis</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Diagnostic procedure</a:t>
          </a:r>
        </a:p>
      </dsp:txBody>
      <dsp:txXfrm>
        <a:off x="4498079" y="206138"/>
        <a:ext cx="1519440" cy="1136603"/>
      </dsp:txXfrm>
    </dsp:sp>
    <dsp:sp modelId="{3928694C-A713-4999-8A3D-B526071968AA}">
      <dsp:nvSpPr>
        <dsp:cNvPr id="0" name=""/>
        <dsp:cNvSpPr/>
      </dsp:nvSpPr>
      <dsp:spPr>
        <a:xfrm>
          <a:off x="6211897" y="577260"/>
          <a:ext cx="337114" cy="39436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211897" y="656132"/>
        <a:ext cx="235980" cy="236616"/>
      </dsp:txXfrm>
    </dsp:sp>
    <dsp:sp modelId="{88DEDDA5-19F9-463E-B784-030B98340A82}">
      <dsp:nvSpPr>
        <dsp:cNvPr id="0" name=""/>
        <dsp:cNvSpPr/>
      </dsp:nvSpPr>
      <dsp:spPr>
        <a:xfrm>
          <a:off x="6688946" y="170777"/>
          <a:ext cx="1590162" cy="12073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Biopsy</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Pathology</a:t>
          </a:r>
        </a:p>
      </dsp:txBody>
      <dsp:txXfrm>
        <a:off x="6724307" y="206138"/>
        <a:ext cx="1519440" cy="1136603"/>
      </dsp:txXfrm>
    </dsp:sp>
    <dsp:sp modelId="{36C1B423-35E0-4086-83EF-44D656010153}">
      <dsp:nvSpPr>
        <dsp:cNvPr id="0" name=""/>
        <dsp:cNvSpPr/>
      </dsp:nvSpPr>
      <dsp:spPr>
        <a:xfrm>
          <a:off x="8416104" y="577260"/>
          <a:ext cx="290430" cy="39436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416104" y="656132"/>
        <a:ext cx="203301" cy="236616"/>
      </dsp:txXfrm>
    </dsp:sp>
    <dsp:sp modelId="{3B9A7A9B-FD4F-4155-B186-8F8F5EB21E60}">
      <dsp:nvSpPr>
        <dsp:cNvPr id="0" name=""/>
        <dsp:cNvSpPr/>
      </dsp:nvSpPr>
      <dsp:spPr>
        <a:xfrm>
          <a:off x="8827091" y="170777"/>
          <a:ext cx="1590162" cy="12073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Treatment</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Chemo</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Surgery</a:t>
          </a:r>
        </a:p>
      </dsp:txBody>
      <dsp:txXfrm>
        <a:off x="8862452" y="206138"/>
        <a:ext cx="1519440" cy="11366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4A1547C-C4EE-4C58-A862-103184C429D4}" type="datetimeFigureOut">
              <a:rPr lang="en-US" smtClean="0"/>
              <a:t>10/26/2023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A31AC23-21B2-483A-9EE6-A087E2B11852}" type="slidenum">
              <a:rPr lang="en-US" smtClean="0"/>
              <a:t>‹#›</a:t>
            </a:fld>
            <a:endParaRPr lang="en-US"/>
          </a:p>
        </p:txBody>
      </p:sp>
    </p:spTree>
    <p:extLst>
      <p:ext uri="{BB962C8B-B14F-4D97-AF65-F5344CB8AC3E}">
        <p14:creationId xmlns:p14="http://schemas.microsoft.com/office/powerpoint/2010/main" val="2631334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1CCC9B6-E191-4D26-9976-96AD529E1CBC}" type="datetimeFigureOut">
              <a:rPr lang="en-US" smtClean="0"/>
              <a:t>10/26/2023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4032CA-63CD-4F58-87A8-DD4995EE653F}" type="slidenum">
              <a:rPr lang="en-US" smtClean="0"/>
              <a:t>‹#›</a:t>
            </a:fld>
            <a:endParaRPr lang="en-US"/>
          </a:p>
        </p:txBody>
      </p:sp>
    </p:spTree>
    <p:extLst>
      <p:ext uri="{BB962C8B-B14F-4D97-AF65-F5344CB8AC3E}">
        <p14:creationId xmlns:p14="http://schemas.microsoft.com/office/powerpoint/2010/main" val="360185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3</a:t>
            </a:fld>
            <a:endParaRPr lang="en-US"/>
          </a:p>
        </p:txBody>
      </p:sp>
    </p:spTree>
    <p:extLst>
      <p:ext uri="{BB962C8B-B14F-4D97-AF65-F5344CB8AC3E}">
        <p14:creationId xmlns:p14="http://schemas.microsoft.com/office/powerpoint/2010/main" val="3904800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19</a:t>
            </a:fld>
            <a:endParaRPr lang="en-US"/>
          </a:p>
        </p:txBody>
      </p:sp>
    </p:spTree>
    <p:extLst>
      <p:ext uri="{BB962C8B-B14F-4D97-AF65-F5344CB8AC3E}">
        <p14:creationId xmlns:p14="http://schemas.microsoft.com/office/powerpoint/2010/main" val="2095554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21</a:t>
            </a:fld>
            <a:endParaRPr lang="en-US"/>
          </a:p>
        </p:txBody>
      </p:sp>
    </p:spTree>
    <p:extLst>
      <p:ext uri="{BB962C8B-B14F-4D97-AF65-F5344CB8AC3E}">
        <p14:creationId xmlns:p14="http://schemas.microsoft.com/office/powerpoint/2010/main" val="398722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032CA-63CD-4F58-87A8-DD4995EE653F}" type="slidenum">
              <a:rPr lang="en-US" smtClean="0"/>
              <a:t>23</a:t>
            </a:fld>
            <a:endParaRPr lang="en-US"/>
          </a:p>
        </p:txBody>
      </p:sp>
    </p:spTree>
    <p:extLst>
      <p:ext uri="{BB962C8B-B14F-4D97-AF65-F5344CB8AC3E}">
        <p14:creationId xmlns:p14="http://schemas.microsoft.com/office/powerpoint/2010/main" val="85985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28</a:t>
            </a:fld>
            <a:endParaRPr lang="en-US"/>
          </a:p>
        </p:txBody>
      </p:sp>
    </p:spTree>
    <p:extLst>
      <p:ext uri="{BB962C8B-B14F-4D97-AF65-F5344CB8AC3E}">
        <p14:creationId xmlns:p14="http://schemas.microsoft.com/office/powerpoint/2010/main" val="320957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29</a:t>
            </a:fld>
            <a:endParaRPr lang="en-US"/>
          </a:p>
        </p:txBody>
      </p:sp>
    </p:spTree>
    <p:extLst>
      <p:ext uri="{BB962C8B-B14F-4D97-AF65-F5344CB8AC3E}">
        <p14:creationId xmlns:p14="http://schemas.microsoft.com/office/powerpoint/2010/main" val="6139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31</a:t>
            </a:fld>
            <a:endParaRPr lang="en-US"/>
          </a:p>
        </p:txBody>
      </p:sp>
    </p:spTree>
    <p:extLst>
      <p:ext uri="{BB962C8B-B14F-4D97-AF65-F5344CB8AC3E}">
        <p14:creationId xmlns:p14="http://schemas.microsoft.com/office/powerpoint/2010/main" val="2807493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32</a:t>
            </a:fld>
            <a:endParaRPr lang="en-US"/>
          </a:p>
        </p:txBody>
      </p:sp>
    </p:spTree>
    <p:extLst>
      <p:ext uri="{BB962C8B-B14F-4D97-AF65-F5344CB8AC3E}">
        <p14:creationId xmlns:p14="http://schemas.microsoft.com/office/powerpoint/2010/main" val="282197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33</a:t>
            </a:fld>
            <a:endParaRPr lang="en-US"/>
          </a:p>
        </p:txBody>
      </p:sp>
    </p:spTree>
    <p:extLst>
      <p:ext uri="{BB962C8B-B14F-4D97-AF65-F5344CB8AC3E}">
        <p14:creationId xmlns:p14="http://schemas.microsoft.com/office/powerpoint/2010/main" val="134101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34</a:t>
            </a:fld>
            <a:endParaRPr lang="en-US"/>
          </a:p>
        </p:txBody>
      </p:sp>
    </p:spTree>
    <p:extLst>
      <p:ext uri="{BB962C8B-B14F-4D97-AF65-F5344CB8AC3E}">
        <p14:creationId xmlns:p14="http://schemas.microsoft.com/office/powerpoint/2010/main" val="103467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40</a:t>
            </a:fld>
            <a:endParaRPr lang="en-US"/>
          </a:p>
        </p:txBody>
      </p:sp>
    </p:spTree>
    <p:extLst>
      <p:ext uri="{BB962C8B-B14F-4D97-AF65-F5344CB8AC3E}">
        <p14:creationId xmlns:p14="http://schemas.microsoft.com/office/powerpoint/2010/main" val="99677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4</a:t>
            </a:fld>
            <a:endParaRPr lang="en-US"/>
          </a:p>
        </p:txBody>
      </p:sp>
    </p:spTree>
    <p:extLst>
      <p:ext uri="{BB962C8B-B14F-4D97-AF65-F5344CB8AC3E}">
        <p14:creationId xmlns:p14="http://schemas.microsoft.com/office/powerpoint/2010/main" val="202148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latin typeface="Times New Roman" panose="02020603050405020304" pitchFamily="18" charset="0"/>
                <a:cs typeface="Times New Roman" panose="02020603050405020304" pitchFamily="18" charset="0"/>
              </a:rPr>
              <a:t>CBA measures the benefits of an intervention in monetary units (Net Social Benefits, </a:t>
            </a:r>
            <a:r>
              <a:rPr lang="en-US" dirty="0" err="1">
                <a:latin typeface="Times New Roman" panose="02020603050405020304" pitchFamily="18" charset="0"/>
                <a:cs typeface="Times New Roman" panose="02020603050405020304" pitchFamily="18" charset="0"/>
              </a:rPr>
              <a:t>NSBi</a:t>
            </a:r>
            <a:r>
              <a:rPr lang="en-US" dirty="0">
                <a:latin typeface="Times New Roman" panose="02020603050405020304" pitchFamily="18" charset="0"/>
                <a:cs typeface="Times New Roman" panose="02020603050405020304" pitchFamily="18" charset="0"/>
              </a:rPr>
              <a:t> = Bi − Ci) </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The decision rule is that the intervention should be implemented if Bi &gt; Ci</a:t>
            </a:r>
          </a:p>
          <a:p>
            <a:pPr lvl="2"/>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Ethical concerns</a:t>
            </a:r>
          </a:p>
          <a:p>
            <a:pPr lvl="2"/>
            <a:r>
              <a:rPr lang="en-US" dirty="0">
                <a:latin typeface="Times New Roman" panose="02020603050405020304" pitchFamily="18" charset="0"/>
                <a:cs typeface="Times New Roman" panose="02020603050405020304" pitchFamily="18" charset="0"/>
              </a:rPr>
              <a:t>“The major disadvantage of the benefit-cost framework is the requirement that human lives and quality of life be valued in monetary units. Many decision-makers find this difficulty or unethical or do not trust analyses that depend upon such valuations. (Weinstein and Fienberg, 1980)</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Given the difficulties of valuing outcomes, CBA is not often used in economic evaluations</a:t>
            </a:r>
          </a:p>
          <a:p>
            <a:pPr lvl="2"/>
            <a:r>
              <a:rPr lang="en-US" dirty="0">
                <a:latin typeface="Times New Roman" panose="02020603050405020304" pitchFamily="18" charset="0"/>
                <a:cs typeface="Times New Roman" panose="02020603050405020304" pitchFamily="18" charset="0"/>
              </a:rPr>
              <a:t>If new surgical procedure reduces operative mortality by 5%, CBA will estimate if each death averted had a value of $500, and then assess whether the monetary value of the benefits was greater or less than the cost of obtaining theses benefits</a:t>
            </a:r>
          </a:p>
          <a:p>
            <a:endParaRPr lang="en-US" dirty="0"/>
          </a:p>
        </p:txBody>
      </p:sp>
      <p:sp>
        <p:nvSpPr>
          <p:cNvPr id="4" name="Slide Number Placeholder 3"/>
          <p:cNvSpPr>
            <a:spLocks noGrp="1"/>
          </p:cNvSpPr>
          <p:nvPr>
            <p:ph type="sldNum" sz="quarter" idx="5"/>
          </p:nvPr>
        </p:nvSpPr>
        <p:spPr/>
        <p:txBody>
          <a:bodyPr/>
          <a:lstStyle/>
          <a:p>
            <a:fld id="{274032CA-63CD-4F58-87A8-DD4995EE653F}" type="slidenum">
              <a:rPr lang="en-US" smtClean="0"/>
              <a:t>5</a:t>
            </a:fld>
            <a:endParaRPr lang="en-US"/>
          </a:p>
        </p:txBody>
      </p:sp>
    </p:spTree>
    <p:extLst>
      <p:ext uri="{BB962C8B-B14F-4D97-AF65-F5344CB8AC3E}">
        <p14:creationId xmlns:p14="http://schemas.microsoft.com/office/powerpoint/2010/main" val="2312415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8</a:t>
            </a:fld>
            <a:endParaRPr lang="en-US"/>
          </a:p>
        </p:txBody>
      </p:sp>
    </p:spTree>
    <p:extLst>
      <p:ext uri="{BB962C8B-B14F-4D97-AF65-F5344CB8AC3E}">
        <p14:creationId xmlns:p14="http://schemas.microsoft.com/office/powerpoint/2010/main" val="290596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14</a:t>
            </a:fld>
            <a:endParaRPr lang="en-US"/>
          </a:p>
        </p:txBody>
      </p:sp>
    </p:spTree>
    <p:extLst>
      <p:ext uri="{BB962C8B-B14F-4D97-AF65-F5344CB8AC3E}">
        <p14:creationId xmlns:p14="http://schemas.microsoft.com/office/powerpoint/2010/main" val="404286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15</a:t>
            </a:fld>
            <a:endParaRPr lang="en-US"/>
          </a:p>
        </p:txBody>
      </p:sp>
    </p:spTree>
    <p:extLst>
      <p:ext uri="{BB962C8B-B14F-4D97-AF65-F5344CB8AC3E}">
        <p14:creationId xmlns:p14="http://schemas.microsoft.com/office/powerpoint/2010/main" val="256680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16</a:t>
            </a:fld>
            <a:endParaRPr lang="en-US"/>
          </a:p>
        </p:txBody>
      </p:sp>
    </p:spTree>
    <p:extLst>
      <p:ext uri="{BB962C8B-B14F-4D97-AF65-F5344CB8AC3E}">
        <p14:creationId xmlns:p14="http://schemas.microsoft.com/office/powerpoint/2010/main" val="30557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17</a:t>
            </a:fld>
            <a:endParaRPr lang="en-US"/>
          </a:p>
        </p:txBody>
      </p:sp>
    </p:spTree>
    <p:extLst>
      <p:ext uri="{BB962C8B-B14F-4D97-AF65-F5344CB8AC3E}">
        <p14:creationId xmlns:p14="http://schemas.microsoft.com/office/powerpoint/2010/main" val="176999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032CA-63CD-4F58-87A8-DD4995EE653F}" type="slidenum">
              <a:rPr lang="en-US" smtClean="0"/>
              <a:t>18</a:t>
            </a:fld>
            <a:endParaRPr lang="en-US"/>
          </a:p>
        </p:txBody>
      </p:sp>
    </p:spTree>
    <p:extLst>
      <p:ext uri="{BB962C8B-B14F-4D97-AF65-F5344CB8AC3E}">
        <p14:creationId xmlns:p14="http://schemas.microsoft.com/office/powerpoint/2010/main" val="279946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8A65C-2FE0-4541-8F2D-20FC9ED301FB}"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20582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DC714-2E4C-4040-B56D-3435FE1A0EE3}"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389870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66CC9-1D13-490F-8FF4-B4EE1943D70E}"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368554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A1F60-0918-4413-A11B-623551915546}"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166690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45D35-2F41-401C-8059-C222E91E3C05}"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182353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C33A3-C9F8-4166-9B77-DC8F10244BF0}" type="datetime1">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400407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4F2B45-BF9D-4A5F-8006-822B856526F3}" type="datetime1">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335004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4466FC-E3F2-4DF6-BDDD-EDDBFA9421C2}" type="datetime1">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383016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F18BF-B8EC-4486-A1E3-E12E85DFA997}" type="datetime1">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383527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12C15-7785-4F92-AB62-524AF8F513B6}" type="datetime1">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41925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1201AE-E2B0-40BB-AF73-72593252ACD5}" type="datetime1">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C1C9A-3E0E-4E7C-8EDD-8B2F55587C98}" type="slidenum">
              <a:rPr lang="en-US" smtClean="0"/>
              <a:t>‹#›</a:t>
            </a:fld>
            <a:endParaRPr lang="en-US"/>
          </a:p>
        </p:txBody>
      </p:sp>
    </p:spTree>
    <p:extLst>
      <p:ext uri="{BB962C8B-B14F-4D97-AF65-F5344CB8AC3E}">
        <p14:creationId xmlns:p14="http://schemas.microsoft.com/office/powerpoint/2010/main" val="153057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A286C-A496-4371-9F1C-40CBBD959DBD}" type="datetime1">
              <a:rPr lang="en-US" smtClean="0"/>
              <a:t>10/26/2023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C1C9A-3E0E-4E7C-8EDD-8B2F55587C98}" type="slidenum">
              <a:rPr lang="en-US" smtClean="0"/>
              <a:t>‹#›</a:t>
            </a:fld>
            <a:endParaRPr lang="en-US"/>
          </a:p>
        </p:txBody>
      </p:sp>
    </p:spTree>
    <p:extLst>
      <p:ext uri="{BB962C8B-B14F-4D97-AF65-F5344CB8AC3E}">
        <p14:creationId xmlns:p14="http://schemas.microsoft.com/office/powerpoint/2010/main" val="403067392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34422" y="1465256"/>
            <a:ext cx="4805996" cy="1297115"/>
          </a:xfrm>
        </p:spPr>
        <p:txBody>
          <a:bodyPr anchor="t">
            <a:normAutofit/>
          </a:bodyPr>
          <a:lstStyle/>
          <a:p>
            <a:pPr algn="l"/>
            <a:r>
              <a:rPr lang="en-US" sz="2800" dirty="0">
                <a:solidFill>
                  <a:schemeClr val="tx2"/>
                </a:solidFill>
                <a:latin typeface="Times New Roman" panose="02020603050405020304" pitchFamily="18" charset="0"/>
                <a:cs typeface="Times New Roman" panose="02020603050405020304" pitchFamily="18" charset="0"/>
              </a:rPr>
              <a:t>Budget Impact Analysis (BIA)</a:t>
            </a:r>
            <a:br>
              <a:rPr lang="en-US" sz="2800" dirty="0">
                <a:solidFill>
                  <a:schemeClr val="tx2"/>
                </a:solidFill>
                <a:latin typeface="Times New Roman" panose="02020603050405020304" pitchFamily="18" charset="0"/>
                <a:cs typeface="Times New Roman" panose="02020603050405020304" pitchFamily="18" charset="0"/>
              </a:rPr>
            </a:br>
            <a:r>
              <a:rPr lang="en-US" sz="2800" dirty="0">
                <a:solidFill>
                  <a:schemeClr val="tx2"/>
                </a:solidFill>
                <a:latin typeface="Times New Roman" panose="02020603050405020304" pitchFamily="18" charset="0"/>
                <a:cs typeface="Times New Roman" panose="02020603050405020304" pitchFamily="18" charset="0"/>
              </a:rPr>
              <a:t>Methods &amp; Scenario</a:t>
            </a:r>
          </a:p>
        </p:txBody>
      </p:sp>
      <p:sp>
        <p:nvSpPr>
          <p:cNvPr id="3" name="Subtitle 2"/>
          <p:cNvSpPr>
            <a:spLocks noGrp="1"/>
          </p:cNvSpPr>
          <p:nvPr>
            <p:ph type="subTitle" idx="1"/>
          </p:nvPr>
        </p:nvSpPr>
        <p:spPr>
          <a:xfrm>
            <a:off x="7045839" y="5095116"/>
            <a:ext cx="4805691" cy="838831"/>
          </a:xfrm>
        </p:spPr>
        <p:txBody>
          <a:bodyPr anchor="b">
            <a:noAutofit/>
          </a:bodyPr>
          <a:lstStyle/>
          <a:p>
            <a:pPr algn="l"/>
            <a:r>
              <a:rPr lang="en-US" sz="2000" dirty="0">
                <a:solidFill>
                  <a:schemeClr val="tx2"/>
                </a:solidFill>
                <a:latin typeface="Times New Roman" panose="02020603050405020304" pitchFamily="18" charset="0"/>
                <a:cs typeface="Times New Roman" panose="02020603050405020304" pitchFamily="18" charset="0"/>
              </a:rPr>
              <a:t>Paul Gerardo Yeh, MD, DrPH</a:t>
            </a:r>
          </a:p>
          <a:p>
            <a:pPr algn="l"/>
            <a:r>
              <a:rPr lang="en-US" sz="2000" dirty="0">
                <a:solidFill>
                  <a:schemeClr val="tx2"/>
                </a:solidFill>
                <a:latin typeface="Times New Roman" panose="02020603050405020304" pitchFamily="18" charset="0"/>
                <a:cs typeface="Times New Roman" panose="02020603050405020304" pitchFamily="18" charset="0"/>
              </a:rPr>
              <a:t>MPACH Department</a:t>
            </a:r>
          </a:p>
          <a:p>
            <a:pPr algn="l"/>
            <a:r>
              <a:rPr lang="en-US" sz="2000" dirty="0">
                <a:solidFill>
                  <a:schemeClr val="tx2"/>
                </a:solidFill>
                <a:latin typeface="Times New Roman" panose="02020603050405020304" pitchFamily="18" charset="0"/>
                <a:cs typeface="Times New Roman" panose="02020603050405020304" pitchFamily="18" charset="0"/>
              </a:rPr>
              <a:t>3915 Course</a:t>
            </a:r>
          </a:p>
          <a:p>
            <a:pPr algn="l"/>
            <a:r>
              <a:rPr lang="en-US" sz="2000" dirty="0">
                <a:solidFill>
                  <a:schemeClr val="tx2"/>
                </a:solidFill>
                <a:latin typeface="Times New Roman" panose="02020603050405020304" pitchFamily="18" charset="0"/>
                <a:cs typeface="Times New Roman" panose="02020603050405020304" pitchFamily="18" charset="0"/>
              </a:rPr>
              <a:t>October 31, 2023</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470" y="2432503"/>
            <a:ext cx="4141760" cy="2907393"/>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2FCC1C9A-3E0E-4E7C-8EDD-8B2F55587C98}" type="slidenum">
              <a:rPr lang="en-US" smtClean="0">
                <a:latin typeface="Times New Roman" panose="02020603050405020304" pitchFamily="18" charset="0"/>
                <a:cs typeface="Times New Roman" panose="02020603050405020304" pitchFamily="18" charset="0"/>
              </a:rPr>
              <a:pPr>
                <a:spcAft>
                  <a:spcPts val="600"/>
                </a:spcAft>
              </a:pPr>
              <a:t>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45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225"/>
            <a:ext cx="10515600" cy="1325563"/>
          </a:xfrm>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3" name="Content Placeholder 2"/>
          <p:cNvSpPr>
            <a:spLocks noGrp="1"/>
          </p:cNvSpPr>
          <p:nvPr>
            <p:ph idx="1"/>
          </p:nvPr>
        </p:nvSpPr>
        <p:spPr>
          <a:xfrm>
            <a:off x="838200" y="1985915"/>
            <a:ext cx="10515600" cy="4351338"/>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relevant question for a BIA study is the </a:t>
            </a:r>
            <a:r>
              <a:rPr lang="en-US" dirty="0">
                <a:solidFill>
                  <a:srgbClr val="FF0000"/>
                </a:solidFill>
                <a:latin typeface="Times New Roman" panose="02020603050405020304" pitchFamily="18" charset="0"/>
                <a:cs typeface="Times New Roman" panose="02020603050405020304" pitchFamily="18" charset="0"/>
              </a:rPr>
              <a:t>affordability</a:t>
            </a:r>
            <a:r>
              <a:rPr lang="en-US" dirty="0">
                <a:latin typeface="Times New Roman" panose="02020603050405020304" pitchFamily="18" charset="0"/>
                <a:cs typeface="Times New Roman" panose="02020603050405020304" pitchFamily="18" charset="0"/>
              </a:rPr>
              <a:t> of the interventions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into account the actual number of people that would be affected by intervention</a:t>
            </a:r>
          </a:p>
          <a:p>
            <a:pPr lvl="1">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Number of people * Cost per intervention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All the issues about perspective, time horizon, and relevance of costs for the decision are still valid.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Analysis of </a:t>
            </a:r>
            <a:r>
              <a:rPr lang="en-US" dirty="0">
                <a:solidFill>
                  <a:srgbClr val="FF0000"/>
                </a:solidFill>
                <a:latin typeface="Times New Roman" panose="02020603050405020304" pitchFamily="18" charset="0"/>
                <a:cs typeface="Times New Roman" panose="02020603050405020304" pitchFamily="18" charset="0"/>
              </a:rPr>
              <a:t>payer’s expenditures </a:t>
            </a:r>
            <a:r>
              <a:rPr lang="en-US" dirty="0">
                <a:latin typeface="Times New Roman" panose="02020603050405020304" pitchFamily="18" charset="0"/>
                <a:cs typeface="Times New Roman" panose="02020603050405020304" pitchFamily="18" charset="0"/>
              </a:rPr>
              <a:t>for new intervention (drug, program or technology) over a </a:t>
            </a:r>
            <a:r>
              <a:rPr lang="en-US" dirty="0">
                <a:solidFill>
                  <a:srgbClr val="FF0000"/>
                </a:solidFill>
                <a:latin typeface="Times New Roman" panose="02020603050405020304" pitchFamily="18" charset="0"/>
                <a:cs typeface="Times New Roman" panose="02020603050405020304" pitchFamily="18" charset="0"/>
              </a:rPr>
              <a:t>short period </a:t>
            </a:r>
            <a:r>
              <a:rPr lang="en-US" dirty="0">
                <a:latin typeface="Times New Roman" panose="02020603050405020304" pitchFamily="18" charset="0"/>
                <a:cs typeface="Times New Roman" panose="02020603050405020304" pitchFamily="18" charset="0"/>
              </a:rPr>
              <a:t>(1 to 3 years)</a:t>
            </a:r>
          </a:p>
          <a:p>
            <a:pPr lvl="1"/>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Slide Number Placeholder 3">
            <a:extLst>
              <a:ext uri="{FF2B5EF4-FFF2-40B4-BE49-F238E27FC236}">
                <a16:creationId xmlns:a16="http://schemas.microsoft.com/office/drawing/2014/main" id="{8C420140-B1DB-9E6C-DF76-85FA7B285383}"/>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7" name="CuadroTexto 3">
            <a:extLst>
              <a:ext uri="{FF2B5EF4-FFF2-40B4-BE49-F238E27FC236}">
                <a16:creationId xmlns:a16="http://schemas.microsoft.com/office/drawing/2014/main" id="{A4F207EC-BAE2-EE71-70A3-16074E76A5F8}"/>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8">
            <a:extLst>
              <a:ext uri="{FF2B5EF4-FFF2-40B4-BE49-F238E27FC236}">
                <a16:creationId xmlns:a16="http://schemas.microsoft.com/office/drawing/2014/main" id="{517EF51E-A759-7DBF-2633-07495C08BC0C}"/>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9" name="CuadroTexto 13">
            <a:extLst>
              <a:ext uri="{FF2B5EF4-FFF2-40B4-BE49-F238E27FC236}">
                <a16:creationId xmlns:a16="http://schemas.microsoft.com/office/drawing/2014/main" id="{979C2186-8DC5-081C-93FD-C253120A0E43}"/>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7">
            <a:extLst>
              <a:ext uri="{FF2B5EF4-FFF2-40B4-BE49-F238E27FC236}">
                <a16:creationId xmlns:a16="http://schemas.microsoft.com/office/drawing/2014/main" id="{991F40EF-96FA-A931-1F80-B2986656A883}"/>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1">
            <a:extLst>
              <a:ext uri="{FF2B5EF4-FFF2-40B4-BE49-F238E27FC236}">
                <a16:creationId xmlns:a16="http://schemas.microsoft.com/office/drawing/2014/main" id="{E1072147-F92E-2D98-6C9B-BD867177F663}"/>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216C9744-3190-26E9-01E2-B4939BE796C5}"/>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2DBFE751-DA43-40FF-A468-3A305C94BA23}"/>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Slide Number Placeholder 14">
            <a:extLst>
              <a:ext uri="{FF2B5EF4-FFF2-40B4-BE49-F238E27FC236}">
                <a16:creationId xmlns:a16="http://schemas.microsoft.com/office/drawing/2014/main" id="{65369A02-0DC2-7B0E-0286-B85517C3C46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10</a:t>
            </a:fld>
            <a:endParaRPr lang="en-US" sz="1500" dirty="0">
              <a:latin typeface="Georgia" panose="02040502050405020303" pitchFamily="18" charset="0"/>
            </a:endParaRPr>
          </a:p>
        </p:txBody>
      </p:sp>
    </p:spTree>
    <p:extLst>
      <p:ext uri="{BB962C8B-B14F-4D97-AF65-F5344CB8AC3E}">
        <p14:creationId xmlns:p14="http://schemas.microsoft.com/office/powerpoint/2010/main" val="19835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4" name="Slide Number Placeholder 3"/>
          <p:cNvSpPr>
            <a:spLocks noGrp="1"/>
          </p:cNvSpPr>
          <p:nvPr>
            <p:ph type="sldNum" sz="quarter" idx="12"/>
          </p:nvPr>
        </p:nvSpPr>
        <p:spPr/>
        <p:txBody>
          <a:bodyPr/>
          <a:lstStyle/>
          <a:p>
            <a:fld id="{2FCC1C9A-3E0E-4E7C-8EDD-8B2F55587C98}"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40884990"/>
              </p:ext>
            </p:extLst>
          </p:nvPr>
        </p:nvGraphicFramePr>
        <p:xfrm>
          <a:off x="838200" y="1853177"/>
          <a:ext cx="10299699" cy="4213984"/>
        </p:xfrm>
        <a:graphic>
          <a:graphicData uri="http://schemas.openxmlformats.org/drawingml/2006/table">
            <a:tbl>
              <a:tblPr firstRow="1" bandRow="1">
                <a:tableStyleId>{5C22544A-7EE6-4342-B048-85BDC9FD1C3A}</a:tableStyleId>
              </a:tblPr>
              <a:tblGrid>
                <a:gridCol w="2140390">
                  <a:extLst>
                    <a:ext uri="{9D8B030D-6E8A-4147-A177-3AD203B41FA5}">
                      <a16:colId xmlns:a16="http://schemas.microsoft.com/office/drawing/2014/main" val="20000"/>
                    </a:ext>
                  </a:extLst>
                </a:gridCol>
                <a:gridCol w="3947311">
                  <a:extLst>
                    <a:ext uri="{9D8B030D-6E8A-4147-A177-3AD203B41FA5}">
                      <a16:colId xmlns:a16="http://schemas.microsoft.com/office/drawing/2014/main" val="20001"/>
                    </a:ext>
                  </a:extLst>
                </a:gridCol>
                <a:gridCol w="4211998">
                  <a:extLst>
                    <a:ext uri="{9D8B030D-6E8A-4147-A177-3AD203B41FA5}">
                      <a16:colId xmlns:a16="http://schemas.microsoft.com/office/drawing/2014/main" val="20002"/>
                    </a:ext>
                  </a:extLst>
                </a:gridCol>
              </a:tblGrid>
              <a:tr h="526748">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BIA</a:t>
                      </a:r>
                    </a:p>
                  </a:txBody>
                  <a:tcPr/>
                </a:tc>
                <a:tc>
                  <a:txBody>
                    <a:bodyPr/>
                    <a:lstStyle/>
                    <a:p>
                      <a:pPr algn="ctr"/>
                      <a:r>
                        <a:rPr lang="en-US" sz="2800" dirty="0">
                          <a:latin typeface="Times New Roman" panose="02020603050405020304" pitchFamily="18" charset="0"/>
                          <a:cs typeface="Times New Roman" panose="02020603050405020304" pitchFamily="18" charset="0"/>
                        </a:rPr>
                        <a:t>CEA</a:t>
                      </a:r>
                    </a:p>
                  </a:txBody>
                  <a:tcPr/>
                </a:tc>
                <a:extLst>
                  <a:ext uri="{0D108BD9-81ED-4DB2-BD59-A6C34878D82A}">
                    <a16:rowId xmlns:a16="http://schemas.microsoft.com/office/drawing/2014/main" val="10000"/>
                  </a:ext>
                </a:extLst>
              </a:tr>
              <a:tr h="526748">
                <a:tc>
                  <a:txBody>
                    <a:bodyPr/>
                    <a:lstStyle/>
                    <a:p>
                      <a:r>
                        <a:rPr lang="en-US" sz="2000" b="1" dirty="0">
                          <a:latin typeface="Times New Roman" panose="02020603050405020304" pitchFamily="18" charset="0"/>
                          <a:cs typeface="Times New Roman" panose="02020603050405020304" pitchFamily="18" charset="0"/>
                        </a:rPr>
                        <a:t>Information</a:t>
                      </a:r>
                    </a:p>
                  </a:txBody>
                  <a:tcPr/>
                </a:tc>
                <a:tc>
                  <a:txBody>
                    <a:bodyPr/>
                    <a:lstStyle/>
                    <a:p>
                      <a:r>
                        <a:rPr lang="en-US" sz="2000" dirty="0">
                          <a:latin typeface="Times New Roman" panose="02020603050405020304" pitchFamily="18" charset="0"/>
                          <a:cs typeface="Times New Roman" panose="02020603050405020304" pitchFamily="18" charset="0"/>
                        </a:rPr>
                        <a:t>Affordability</a:t>
                      </a:r>
                    </a:p>
                  </a:txBody>
                  <a:tcPr/>
                </a:tc>
                <a:tc>
                  <a:txBody>
                    <a:bodyPr/>
                    <a:lstStyle/>
                    <a:p>
                      <a:r>
                        <a:rPr lang="en-US" sz="2000" dirty="0">
                          <a:latin typeface="Times New Roman" panose="02020603050405020304" pitchFamily="18" charset="0"/>
                          <a:cs typeface="Times New Roman" panose="02020603050405020304" pitchFamily="18" charset="0"/>
                        </a:rPr>
                        <a:t>Value</a:t>
                      </a:r>
                      <a:r>
                        <a:rPr lang="en-US" sz="2000" baseline="0" dirty="0">
                          <a:latin typeface="Times New Roman" panose="02020603050405020304" pitchFamily="18" charset="0"/>
                          <a:cs typeface="Times New Roman" panose="02020603050405020304" pitchFamily="18" charset="0"/>
                        </a:rPr>
                        <a:t> for money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26748">
                <a:tc>
                  <a:txBody>
                    <a:bodyPr/>
                    <a:lstStyle/>
                    <a:p>
                      <a:r>
                        <a:rPr lang="en-US" sz="2000" b="1" dirty="0">
                          <a:latin typeface="Times New Roman" panose="02020603050405020304" pitchFamily="18" charset="0"/>
                          <a:cs typeface="Times New Roman" panose="02020603050405020304" pitchFamily="18" charset="0"/>
                        </a:rPr>
                        <a:t>Purpose</a:t>
                      </a:r>
                    </a:p>
                  </a:txBody>
                  <a:tcPr/>
                </a:tc>
                <a:tc>
                  <a:txBody>
                    <a:bodyPr/>
                    <a:lstStyle/>
                    <a:p>
                      <a:r>
                        <a:rPr lang="en-US" sz="2000" dirty="0">
                          <a:latin typeface="Times New Roman" panose="02020603050405020304" pitchFamily="18" charset="0"/>
                          <a:cs typeface="Times New Roman" panose="02020603050405020304" pitchFamily="18" charset="0"/>
                        </a:rPr>
                        <a:t>Financial</a:t>
                      </a:r>
                      <a:r>
                        <a:rPr lang="en-US" sz="2000" baseline="0" dirty="0">
                          <a:latin typeface="Times New Roman" panose="02020603050405020304" pitchFamily="18" charset="0"/>
                          <a:cs typeface="Times New Roman" panose="02020603050405020304" pitchFamily="18" charset="0"/>
                        </a:rPr>
                        <a:t> impact of new intervention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Efficiency</a:t>
                      </a:r>
                      <a:r>
                        <a:rPr lang="en-US" sz="2000" baseline="0" dirty="0">
                          <a:latin typeface="Times New Roman" panose="02020603050405020304" pitchFamily="18" charset="0"/>
                          <a:cs typeface="Times New Roman" panose="02020603050405020304" pitchFamily="18" charset="0"/>
                        </a:rPr>
                        <a:t> of alternatives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26748">
                <a:tc>
                  <a:txBody>
                    <a:bodyPr/>
                    <a:lstStyle/>
                    <a:p>
                      <a:r>
                        <a:rPr lang="en-US" sz="2000" b="1" dirty="0">
                          <a:solidFill>
                            <a:srgbClr val="FF0000"/>
                          </a:solidFill>
                          <a:latin typeface="Times New Roman" panose="02020603050405020304" pitchFamily="18" charset="0"/>
                          <a:cs typeface="Times New Roman" panose="02020603050405020304" pitchFamily="18" charset="0"/>
                        </a:rPr>
                        <a:t>Time horizon</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Short-term (1 to </a:t>
                      </a:r>
                      <a:r>
                        <a:rPr lang="en-US" sz="2000" baseline="0" dirty="0">
                          <a:solidFill>
                            <a:srgbClr val="FF0000"/>
                          </a:solidFill>
                          <a:latin typeface="Times New Roman" panose="02020603050405020304" pitchFamily="18" charset="0"/>
                          <a:cs typeface="Times New Roman" panose="02020603050405020304" pitchFamily="18" charset="0"/>
                        </a:rPr>
                        <a:t>5 years</a:t>
                      </a:r>
                      <a:r>
                        <a:rPr lang="en-US" sz="2000" dirty="0">
                          <a:solidFill>
                            <a:srgbClr val="FF0000"/>
                          </a:solidFill>
                          <a:latin typeface="Times New Roman" panose="02020603050405020304" pitchFamily="18" charset="0"/>
                          <a:cs typeface="Times New Roman" panose="02020603050405020304" pitchFamily="18" charset="0"/>
                        </a:rPr>
                        <a:t>)</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Long-term (life-time)</a:t>
                      </a:r>
                    </a:p>
                  </a:txBody>
                  <a:tcPr/>
                </a:tc>
                <a:extLst>
                  <a:ext uri="{0D108BD9-81ED-4DB2-BD59-A6C34878D82A}">
                    <a16:rowId xmlns:a16="http://schemas.microsoft.com/office/drawing/2014/main" val="10003"/>
                  </a:ext>
                </a:extLst>
              </a:tr>
              <a:tr h="526748">
                <a:tc>
                  <a:txBody>
                    <a:bodyPr/>
                    <a:lstStyle/>
                    <a:p>
                      <a:r>
                        <a:rPr lang="en-US" sz="2000" b="1" dirty="0">
                          <a:solidFill>
                            <a:srgbClr val="FF0000"/>
                          </a:solidFill>
                          <a:latin typeface="Times New Roman" panose="02020603050405020304" pitchFamily="18" charset="0"/>
                          <a:cs typeface="Times New Roman" panose="02020603050405020304" pitchFamily="18" charset="0"/>
                        </a:rPr>
                        <a:t>Perspective</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Payer</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Societal</a:t>
                      </a:r>
                    </a:p>
                  </a:txBody>
                  <a:tcPr/>
                </a:tc>
                <a:extLst>
                  <a:ext uri="{0D108BD9-81ED-4DB2-BD59-A6C34878D82A}">
                    <a16:rowId xmlns:a16="http://schemas.microsoft.com/office/drawing/2014/main" val="10004"/>
                  </a:ext>
                </a:extLst>
              </a:tr>
              <a:tr h="526748">
                <a:tc>
                  <a:txBody>
                    <a:bodyPr/>
                    <a:lstStyle/>
                    <a:p>
                      <a:r>
                        <a:rPr lang="en-US" sz="2000" b="1" dirty="0">
                          <a:solidFill>
                            <a:srgbClr val="FF0000"/>
                          </a:solidFill>
                          <a:latin typeface="Times New Roman" panose="02020603050405020304" pitchFamily="18" charset="0"/>
                          <a:cs typeface="Times New Roman" panose="02020603050405020304" pitchFamily="18" charset="0"/>
                        </a:rPr>
                        <a:t>Outcomes</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Excluded</a:t>
                      </a:r>
                    </a:p>
                  </a:txBody>
                  <a:tcPr/>
                </a:tc>
                <a:tc>
                  <a:txBody>
                    <a:bodyPr/>
                    <a:lstStyle/>
                    <a:p>
                      <a:r>
                        <a:rPr lang="en-US" sz="2000" dirty="0">
                          <a:latin typeface="Times New Roman" panose="02020603050405020304" pitchFamily="18" charset="0"/>
                          <a:cs typeface="Times New Roman" panose="02020603050405020304" pitchFamily="18" charset="0"/>
                        </a:rPr>
                        <a:t>QALYs (quality-adjusted life years)</a:t>
                      </a:r>
                    </a:p>
                  </a:txBody>
                  <a:tcPr/>
                </a:tc>
                <a:extLst>
                  <a:ext uri="{0D108BD9-81ED-4DB2-BD59-A6C34878D82A}">
                    <a16:rowId xmlns:a16="http://schemas.microsoft.com/office/drawing/2014/main" val="10005"/>
                  </a:ext>
                </a:extLst>
              </a:tr>
              <a:tr h="526748">
                <a:tc>
                  <a:txBody>
                    <a:bodyPr/>
                    <a:lstStyle/>
                    <a:p>
                      <a:r>
                        <a:rPr lang="en-US" sz="2000" b="1" dirty="0">
                          <a:solidFill>
                            <a:srgbClr val="FF0000"/>
                          </a:solidFill>
                          <a:latin typeface="Times New Roman" panose="02020603050405020304" pitchFamily="18" charset="0"/>
                          <a:cs typeface="Times New Roman" panose="02020603050405020304" pitchFamily="18" charset="0"/>
                        </a:rPr>
                        <a:t>Discounting</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No</a:t>
                      </a:r>
                    </a:p>
                  </a:txBody>
                  <a:tcPr/>
                </a:tc>
                <a:tc>
                  <a:txBody>
                    <a:bodyPr/>
                    <a:lstStyle/>
                    <a:p>
                      <a:r>
                        <a:rPr lang="en-US" sz="20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6"/>
                  </a:ext>
                </a:extLst>
              </a:tr>
              <a:tr h="526748">
                <a:tc>
                  <a:txBody>
                    <a:bodyPr/>
                    <a:lstStyle/>
                    <a:p>
                      <a:r>
                        <a:rPr lang="en-US" sz="2000" b="1" dirty="0">
                          <a:latin typeface="Times New Roman" panose="02020603050405020304" pitchFamily="18" charset="0"/>
                          <a:cs typeface="Times New Roman" panose="02020603050405020304" pitchFamily="18" charset="0"/>
                        </a:rPr>
                        <a:t>Results</a:t>
                      </a:r>
                    </a:p>
                  </a:txBody>
                  <a:tcPr/>
                </a:tc>
                <a:tc>
                  <a:txBody>
                    <a:bodyPr/>
                    <a:lstStyle/>
                    <a:p>
                      <a:r>
                        <a:rPr lang="en-US" sz="2000" dirty="0">
                          <a:latin typeface="Times New Roman" panose="02020603050405020304" pitchFamily="18" charset="0"/>
                          <a:cs typeface="Times New Roman" panose="02020603050405020304" pitchFamily="18" charset="0"/>
                        </a:rPr>
                        <a:t>Total and incremental annual costs</a:t>
                      </a:r>
                    </a:p>
                  </a:txBody>
                  <a:tcPr/>
                </a:tc>
                <a:tc>
                  <a:txBody>
                    <a:bodyPr/>
                    <a:lstStyle/>
                    <a:p>
                      <a:r>
                        <a:rPr lang="en-US" sz="2000" dirty="0">
                          <a:latin typeface="Times New Roman" panose="02020603050405020304" pitchFamily="18" charset="0"/>
                          <a:cs typeface="Times New Roman" panose="02020603050405020304" pitchFamily="18" charset="0"/>
                        </a:rPr>
                        <a:t>Incremental cost per unit</a:t>
                      </a:r>
                    </a:p>
                  </a:txBody>
                  <a:tcPr/>
                </a:tc>
                <a:extLst>
                  <a:ext uri="{0D108BD9-81ED-4DB2-BD59-A6C34878D82A}">
                    <a16:rowId xmlns:a16="http://schemas.microsoft.com/office/drawing/2014/main" val="10007"/>
                  </a:ext>
                </a:extLst>
              </a:tr>
            </a:tbl>
          </a:graphicData>
        </a:graphic>
      </p:graphicFrame>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7" name="Slide Number Placeholder 3">
            <a:extLst>
              <a:ext uri="{FF2B5EF4-FFF2-40B4-BE49-F238E27FC236}">
                <a16:creationId xmlns:a16="http://schemas.microsoft.com/office/drawing/2014/main" id="{DCED8A20-CA7A-F359-D60D-EA2480B8E0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
        <p:nvSpPr>
          <p:cNvPr id="8" name="CuadroTexto 3">
            <a:extLst>
              <a:ext uri="{FF2B5EF4-FFF2-40B4-BE49-F238E27FC236}">
                <a16:creationId xmlns:a16="http://schemas.microsoft.com/office/drawing/2014/main" id="{F7E94BD6-AE15-C39D-BFCB-C2EA1B58FF20}"/>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735DC38F-4BB6-3C4D-2518-363644352F06}"/>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D03B35D6-FA4D-A36D-C079-A5D527EBE0E5}"/>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7C0C1884-EE23-AE48-511D-45BBCD66F492}"/>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1333E0A5-2CAC-C2BE-74CE-F4DF5B78D513}"/>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F2276996-F4B8-14BE-7B40-F3F583CCD5C8}"/>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2BF3125C-3FB5-B415-7EE7-FDDA73D74452}"/>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7BE31394-EB10-40F6-E63C-AAF97476CDA9}"/>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11</a:t>
            </a:fld>
            <a:endParaRPr lang="en-US" sz="1500" dirty="0">
              <a:latin typeface="Georgia" panose="02040502050405020303" pitchFamily="18" charset="0"/>
            </a:endParaRPr>
          </a:p>
        </p:txBody>
      </p:sp>
    </p:spTree>
    <p:extLst>
      <p:ext uri="{BB962C8B-B14F-4D97-AF65-F5344CB8AC3E}">
        <p14:creationId xmlns:p14="http://schemas.microsoft.com/office/powerpoint/2010/main" val="9886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225"/>
            <a:ext cx="10515600" cy="1325563"/>
          </a:xfrm>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3" name="Content Placeholder 2"/>
          <p:cNvSpPr>
            <a:spLocks noGrp="1"/>
          </p:cNvSpPr>
          <p:nvPr>
            <p:ph idx="1"/>
          </p:nvPr>
        </p:nvSpPr>
        <p:spPr>
          <a:xfrm>
            <a:off x="838200" y="1586404"/>
            <a:ext cx="10515600" cy="4351338"/>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Preferred comparators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Routine care vs. New/Intensive/Advanced intervention</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BIA topics (to address affordability)</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Targeted drug therapy to adjuvant therapy</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Routine to intensive cancer surveillance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Traditional to digital cancer screening</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On-site to telemedicine care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Open surgery vs. Robotic surgery</a:t>
            </a:r>
          </a:p>
          <a:p>
            <a:pPr lvl="1"/>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Slide Number Placeholder 3">
            <a:extLst>
              <a:ext uri="{FF2B5EF4-FFF2-40B4-BE49-F238E27FC236}">
                <a16:creationId xmlns:a16="http://schemas.microsoft.com/office/drawing/2014/main" id="{F03F1AF5-A6F2-4AC2-4BAC-F87FE39606A1}"/>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7" name="CuadroTexto 3">
            <a:extLst>
              <a:ext uri="{FF2B5EF4-FFF2-40B4-BE49-F238E27FC236}">
                <a16:creationId xmlns:a16="http://schemas.microsoft.com/office/drawing/2014/main" id="{EFC4AE07-4555-A03F-C997-FF5FA9C8BED5}"/>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8">
            <a:extLst>
              <a:ext uri="{FF2B5EF4-FFF2-40B4-BE49-F238E27FC236}">
                <a16:creationId xmlns:a16="http://schemas.microsoft.com/office/drawing/2014/main" id="{62080C5F-E039-1927-0829-3B9721ABB2C6}"/>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9" name="CuadroTexto 13">
            <a:extLst>
              <a:ext uri="{FF2B5EF4-FFF2-40B4-BE49-F238E27FC236}">
                <a16:creationId xmlns:a16="http://schemas.microsoft.com/office/drawing/2014/main" id="{DDB1968C-514D-F413-74E0-474F69D94FBF}"/>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7">
            <a:extLst>
              <a:ext uri="{FF2B5EF4-FFF2-40B4-BE49-F238E27FC236}">
                <a16:creationId xmlns:a16="http://schemas.microsoft.com/office/drawing/2014/main" id="{D1A51705-396D-8F11-B01F-AB2EEE97D423}"/>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1">
            <a:extLst>
              <a:ext uri="{FF2B5EF4-FFF2-40B4-BE49-F238E27FC236}">
                <a16:creationId xmlns:a16="http://schemas.microsoft.com/office/drawing/2014/main" id="{88BAFDB1-5CF1-ACEC-2A69-C285F4473D41}"/>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526C8D9D-A633-715D-6B1B-CC6E241B712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8E67557D-BB09-BB9D-F08F-D4FA36B20744}"/>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Slide Number Placeholder 14">
            <a:extLst>
              <a:ext uri="{FF2B5EF4-FFF2-40B4-BE49-F238E27FC236}">
                <a16:creationId xmlns:a16="http://schemas.microsoft.com/office/drawing/2014/main" id="{81005931-365A-1E1F-3161-83F916DDDFF1}"/>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12</a:t>
            </a:fld>
            <a:endParaRPr lang="en-US" sz="1500" dirty="0">
              <a:latin typeface="Georgia" panose="02040502050405020303" pitchFamily="18" charset="0"/>
            </a:endParaRPr>
          </a:p>
        </p:txBody>
      </p:sp>
    </p:spTree>
    <p:extLst>
      <p:ext uri="{BB962C8B-B14F-4D97-AF65-F5344CB8AC3E}">
        <p14:creationId xmlns:p14="http://schemas.microsoft.com/office/powerpoint/2010/main" val="131308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anim calcmode="lin" valueType="num">
                                      <p:cBhvr>
                                        <p:cTn id="1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3" name="Content Placeholder 2"/>
          <p:cNvSpPr>
            <a:spLocks noGrp="1"/>
          </p:cNvSpPr>
          <p:nvPr>
            <p:ph idx="1"/>
          </p:nvPr>
        </p:nvSpPr>
        <p:spPr>
          <a:xfrm>
            <a:off x="838200" y="1481444"/>
            <a:ext cx="10515600" cy="4351338"/>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BIA Example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Routine/usual cancer care</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Patients visit (Asymptomatic/Symptomatic) - Screening – Diagnostic procedure - Treatment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Intensive cancer prevention program by adding promotional elements significantly increased early detection and timeliness treatment</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‘outreach’ to population at risk of specific cancer</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‘education’ to inform how to receive screening and why it is important</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‘reminder’ by sending letters to receive screening</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Intensive program was cost-effective, and now Public Health Officers are interested in implementing this program for community/city/state</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15" name="Slide Number Placeholder 3">
            <a:extLst>
              <a:ext uri="{FF2B5EF4-FFF2-40B4-BE49-F238E27FC236}">
                <a16:creationId xmlns:a16="http://schemas.microsoft.com/office/drawing/2014/main" id="{4F88A56F-2A47-531C-334D-FCDE547D249F}"/>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6" name="CuadroTexto 3">
            <a:extLst>
              <a:ext uri="{FF2B5EF4-FFF2-40B4-BE49-F238E27FC236}">
                <a16:creationId xmlns:a16="http://schemas.microsoft.com/office/drawing/2014/main" id="{5BC7181D-D0DA-B5EB-7315-8368C4FFF26B}"/>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8">
            <a:extLst>
              <a:ext uri="{FF2B5EF4-FFF2-40B4-BE49-F238E27FC236}">
                <a16:creationId xmlns:a16="http://schemas.microsoft.com/office/drawing/2014/main" id="{D33645C4-0766-18E9-5CAD-27BDAC3C2C0C}"/>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8" name="CuadroTexto 13">
            <a:extLst>
              <a:ext uri="{FF2B5EF4-FFF2-40B4-BE49-F238E27FC236}">
                <a16:creationId xmlns:a16="http://schemas.microsoft.com/office/drawing/2014/main" id="{535F7DE0-5ACA-A05B-0A30-5E345ABA070A}"/>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7">
            <a:extLst>
              <a:ext uri="{FF2B5EF4-FFF2-40B4-BE49-F238E27FC236}">
                <a16:creationId xmlns:a16="http://schemas.microsoft.com/office/drawing/2014/main" id="{595EC6F8-E8B8-31C9-7F10-5A798B2B80DA}"/>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21">
            <a:extLst>
              <a:ext uri="{FF2B5EF4-FFF2-40B4-BE49-F238E27FC236}">
                <a16:creationId xmlns:a16="http://schemas.microsoft.com/office/drawing/2014/main" id="{D2A803EC-4C45-8317-6732-6664D2E14510}"/>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7">
            <a:extLst>
              <a:ext uri="{FF2B5EF4-FFF2-40B4-BE49-F238E27FC236}">
                <a16:creationId xmlns:a16="http://schemas.microsoft.com/office/drawing/2014/main" id="{5A43EC56-EF1C-7F2C-4A7A-BA312F79FD2F}"/>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02F2CDDC-5B4F-71A1-975D-B216BE16B213}"/>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Slide Number Placeholder 14">
            <a:extLst>
              <a:ext uri="{FF2B5EF4-FFF2-40B4-BE49-F238E27FC236}">
                <a16:creationId xmlns:a16="http://schemas.microsoft.com/office/drawing/2014/main" id="{1E435E8E-2D57-62D0-80A9-20C1FAAC2730}"/>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13</a:t>
            </a:fld>
            <a:endParaRPr lang="en-US" sz="1500" dirty="0">
              <a:latin typeface="Georgia" panose="02040502050405020303" pitchFamily="18" charset="0"/>
            </a:endParaRPr>
          </a:p>
        </p:txBody>
      </p:sp>
    </p:spTree>
    <p:extLst>
      <p:ext uri="{BB962C8B-B14F-4D97-AF65-F5344CB8AC3E}">
        <p14:creationId xmlns:p14="http://schemas.microsoft.com/office/powerpoint/2010/main" val="364310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Decision modeling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041" y="1615037"/>
            <a:ext cx="11068692" cy="481696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How to design budget impact analysis?</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can not just guess. We need to apply modeling to estimate accurate financial consequences after implementation</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Decision modeling is a set of analytic tools of economic evaluation</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Framework to inform decision making under conditions of uncertainty</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Widely used  in a range of disciplines including business analysis, engineering, or healthcare evaluation in terms of informing clinical decisions at population and individual levels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sp>
        <p:nvSpPr>
          <p:cNvPr id="6" name="Slide Number Placeholder 3">
            <a:extLst>
              <a:ext uri="{FF2B5EF4-FFF2-40B4-BE49-F238E27FC236}">
                <a16:creationId xmlns:a16="http://schemas.microsoft.com/office/drawing/2014/main" id="{DB50D398-6A30-F02F-742C-D1D6014E643B}"/>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7" name="CuadroTexto 3">
            <a:extLst>
              <a:ext uri="{FF2B5EF4-FFF2-40B4-BE49-F238E27FC236}">
                <a16:creationId xmlns:a16="http://schemas.microsoft.com/office/drawing/2014/main" id="{1FD8D5F7-3B6E-C479-2024-FAEF9C2E7282}"/>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8">
            <a:extLst>
              <a:ext uri="{FF2B5EF4-FFF2-40B4-BE49-F238E27FC236}">
                <a16:creationId xmlns:a16="http://schemas.microsoft.com/office/drawing/2014/main" id="{6553E707-7AAC-1E9C-1470-48425053724F}"/>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3">
            <a:extLst>
              <a:ext uri="{FF2B5EF4-FFF2-40B4-BE49-F238E27FC236}">
                <a16:creationId xmlns:a16="http://schemas.microsoft.com/office/drawing/2014/main" id="{2FD8B783-1EA4-AF92-C6D6-171E966414A7}"/>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17">
            <a:extLst>
              <a:ext uri="{FF2B5EF4-FFF2-40B4-BE49-F238E27FC236}">
                <a16:creationId xmlns:a16="http://schemas.microsoft.com/office/drawing/2014/main" id="{84967E20-01E0-8E93-7FC9-0A8BCACD7EAA}"/>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1">
            <a:extLst>
              <a:ext uri="{FF2B5EF4-FFF2-40B4-BE49-F238E27FC236}">
                <a16:creationId xmlns:a16="http://schemas.microsoft.com/office/drawing/2014/main" id="{F3FADB14-F727-AEBD-7D9B-583D6F809FF1}"/>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12FFE647-D35E-5860-577F-84DEF93238AA}"/>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84A43C7A-A134-B002-5A7D-8917AF0F2072}"/>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Slide Number Placeholder 14">
            <a:extLst>
              <a:ext uri="{FF2B5EF4-FFF2-40B4-BE49-F238E27FC236}">
                <a16:creationId xmlns:a16="http://schemas.microsoft.com/office/drawing/2014/main" id="{66DD50A0-C026-C329-1F6E-72AE99FBDA15}"/>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14</a:t>
            </a:fld>
            <a:endParaRPr lang="en-US" sz="1500" dirty="0">
              <a:latin typeface="Georgia" panose="02040502050405020303" pitchFamily="18" charset="0"/>
            </a:endParaRPr>
          </a:p>
        </p:txBody>
      </p:sp>
    </p:spTree>
    <p:extLst>
      <p:ext uri="{BB962C8B-B14F-4D97-AF65-F5344CB8AC3E}">
        <p14:creationId xmlns:p14="http://schemas.microsoft.com/office/powerpoint/2010/main" val="106259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Decision modeling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5516"/>
            <a:ext cx="10321031" cy="503237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need a </a:t>
            </a:r>
            <a:r>
              <a:rPr lang="en-US" dirty="0">
                <a:solidFill>
                  <a:srgbClr val="FF0000"/>
                </a:solidFill>
                <a:latin typeface="Times New Roman" panose="02020603050405020304" pitchFamily="18" charset="0"/>
                <a:cs typeface="Times New Roman" panose="02020603050405020304" pitchFamily="18" charset="0"/>
              </a:rPr>
              <a:t>systematic approach </a:t>
            </a:r>
            <a:r>
              <a:rPr lang="en-US" dirty="0">
                <a:latin typeface="Times New Roman" panose="02020603050405020304" pitchFamily="18" charset="0"/>
                <a:cs typeface="Times New Roman" panose="02020603050405020304" pitchFamily="18" charset="0"/>
              </a:rPr>
              <a:t>to decision making under uncertainty</a:t>
            </a:r>
          </a:p>
          <a:p>
            <a:pPr>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Mathematical relationships </a:t>
            </a:r>
            <a:r>
              <a:rPr lang="en-US" dirty="0">
                <a:latin typeface="Times New Roman" panose="02020603050405020304" pitchFamily="18" charset="0"/>
                <a:cs typeface="Times New Roman" panose="02020603050405020304" pitchFamily="18" charset="0"/>
              </a:rPr>
              <a:t>to define a series of possible consequences that would flow from a set of alternative options being evaluated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Decision analysis is a </a:t>
            </a:r>
            <a:r>
              <a:rPr lang="en-US" dirty="0">
                <a:solidFill>
                  <a:srgbClr val="FF0000"/>
                </a:solidFill>
                <a:latin typeface="Times New Roman" panose="02020603050405020304" pitchFamily="18" charset="0"/>
                <a:cs typeface="Times New Roman" panose="02020603050405020304" pitchFamily="18" charset="0"/>
              </a:rPr>
              <a:t>quantitative description </a:t>
            </a:r>
            <a:r>
              <a:rPr lang="en-US" dirty="0">
                <a:latin typeface="Times New Roman" panose="02020603050405020304" pitchFamily="18" charset="0"/>
                <a:cs typeface="Times New Roman" panose="02020603050405020304" pitchFamily="18" charset="0"/>
              </a:rPr>
              <a:t>of the various choices and possible outcomes in a specific clinical situation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important distinction in structuring problems as decision analyses is the term </a:t>
            </a:r>
            <a:r>
              <a:rPr lang="en-US" b="1" u="sng" dirty="0">
                <a:latin typeface="Times New Roman" panose="02020603050405020304" pitchFamily="18" charset="0"/>
                <a:cs typeface="Times New Roman" panose="02020603050405020304" pitchFamily="18" charset="0"/>
              </a:rPr>
              <a:t>quantitative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analytic technique requires that specific values be placed on the different possible outcomes so that an answer can be </a:t>
            </a:r>
            <a:r>
              <a:rPr lang="en-US" dirty="0" err="1">
                <a:latin typeface="Times New Roman" panose="02020603050405020304" pitchFamily="18" charset="0"/>
                <a:cs typeface="Times New Roman" panose="02020603050405020304" pitchFamily="18" charset="0"/>
              </a:rPr>
              <a:t>obtanined</a:t>
            </a:r>
            <a:r>
              <a:rPr lang="en-US" dirty="0">
                <a:latin typeface="Times New Roman" panose="02020603050405020304" pitchFamily="18" charset="0"/>
                <a:cs typeface="Times New Roman" panose="02020603050405020304" pitchFamily="18" charset="0"/>
              </a:rPr>
              <a:t> </a:t>
            </a: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sp>
        <p:nvSpPr>
          <p:cNvPr id="15" name="Slide Number Placeholder 3">
            <a:extLst>
              <a:ext uri="{FF2B5EF4-FFF2-40B4-BE49-F238E27FC236}">
                <a16:creationId xmlns:a16="http://schemas.microsoft.com/office/drawing/2014/main" id="{A961D17F-5EEC-BB1E-C819-A537B9452F41}"/>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16" name="CuadroTexto 3">
            <a:extLst>
              <a:ext uri="{FF2B5EF4-FFF2-40B4-BE49-F238E27FC236}">
                <a16:creationId xmlns:a16="http://schemas.microsoft.com/office/drawing/2014/main" id="{A190F41C-A71B-9CCD-2E24-ADC9513DBDBC}"/>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8">
            <a:extLst>
              <a:ext uri="{FF2B5EF4-FFF2-40B4-BE49-F238E27FC236}">
                <a16:creationId xmlns:a16="http://schemas.microsoft.com/office/drawing/2014/main" id="{A512244F-07DD-98B7-76F0-944199F6C4EE}"/>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13">
            <a:extLst>
              <a:ext uri="{FF2B5EF4-FFF2-40B4-BE49-F238E27FC236}">
                <a16:creationId xmlns:a16="http://schemas.microsoft.com/office/drawing/2014/main" id="{EB92F459-DCEA-FB1A-639B-861CDB3AD28A}"/>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9" name="CuadroTexto 17">
            <a:extLst>
              <a:ext uri="{FF2B5EF4-FFF2-40B4-BE49-F238E27FC236}">
                <a16:creationId xmlns:a16="http://schemas.microsoft.com/office/drawing/2014/main" id="{BC376855-364A-3A05-7459-FAD66EEDFD45}"/>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21">
            <a:extLst>
              <a:ext uri="{FF2B5EF4-FFF2-40B4-BE49-F238E27FC236}">
                <a16:creationId xmlns:a16="http://schemas.microsoft.com/office/drawing/2014/main" id="{D387356B-2DBE-B703-3EBB-747AC3E4ECFD}"/>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7">
            <a:extLst>
              <a:ext uri="{FF2B5EF4-FFF2-40B4-BE49-F238E27FC236}">
                <a16:creationId xmlns:a16="http://schemas.microsoft.com/office/drawing/2014/main" id="{073C2694-A5AA-311B-0EF0-68EA05682989}"/>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C5582DD4-45BD-D313-CEBE-000941AE3003}"/>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Slide Number Placeholder 14">
            <a:extLst>
              <a:ext uri="{FF2B5EF4-FFF2-40B4-BE49-F238E27FC236}">
                <a16:creationId xmlns:a16="http://schemas.microsoft.com/office/drawing/2014/main" id="{378C99CB-DBEA-10D1-BCF3-66E521C4CF74}"/>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15</a:t>
            </a:fld>
            <a:endParaRPr lang="en-US" sz="1500" dirty="0">
              <a:latin typeface="Georgia" panose="02040502050405020303" pitchFamily="18" charset="0"/>
            </a:endParaRPr>
          </a:p>
        </p:txBody>
      </p:sp>
    </p:spTree>
    <p:extLst>
      <p:ext uri="{BB962C8B-B14F-4D97-AF65-F5344CB8AC3E}">
        <p14:creationId xmlns:p14="http://schemas.microsoft.com/office/powerpoint/2010/main" val="180007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Decision modeling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257692" cy="348493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Decision analysis as a formal analytic framework was developed over 70 years ago </a:t>
            </a:r>
            <a:r>
              <a:rPr lang="en-US" b="1" dirty="0">
                <a:latin typeface="Times New Roman" panose="02020603050405020304" pitchFamily="18" charset="0"/>
                <a:cs typeface="Times New Roman" panose="02020603050405020304" pitchFamily="18" charset="0"/>
              </a:rPr>
              <a:t>for the making of decisions under conditions of uncertainty</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Was initially applied in other areas of interest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Risk portfolio theory</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Natural resource exploration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sp>
        <p:nvSpPr>
          <p:cNvPr id="15" name="Slide Number Placeholder 3">
            <a:extLst>
              <a:ext uri="{FF2B5EF4-FFF2-40B4-BE49-F238E27FC236}">
                <a16:creationId xmlns:a16="http://schemas.microsoft.com/office/drawing/2014/main" id="{2D860264-6F9C-5703-2CBD-D20C0A89C6C7}"/>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16" name="CuadroTexto 3">
            <a:extLst>
              <a:ext uri="{FF2B5EF4-FFF2-40B4-BE49-F238E27FC236}">
                <a16:creationId xmlns:a16="http://schemas.microsoft.com/office/drawing/2014/main" id="{3868BB96-3091-9A3C-8E86-B48723393843}"/>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8">
            <a:extLst>
              <a:ext uri="{FF2B5EF4-FFF2-40B4-BE49-F238E27FC236}">
                <a16:creationId xmlns:a16="http://schemas.microsoft.com/office/drawing/2014/main" id="{E05545CE-2461-9738-D8B6-40B7C24D4424}"/>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13">
            <a:extLst>
              <a:ext uri="{FF2B5EF4-FFF2-40B4-BE49-F238E27FC236}">
                <a16:creationId xmlns:a16="http://schemas.microsoft.com/office/drawing/2014/main" id="{B2A6DE58-E063-F7F6-548B-C1AFAD1F6C9A}"/>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9" name="CuadroTexto 17">
            <a:extLst>
              <a:ext uri="{FF2B5EF4-FFF2-40B4-BE49-F238E27FC236}">
                <a16:creationId xmlns:a16="http://schemas.microsoft.com/office/drawing/2014/main" id="{5C33F12E-8EC0-6078-8339-6667EDC97E28}"/>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21">
            <a:extLst>
              <a:ext uri="{FF2B5EF4-FFF2-40B4-BE49-F238E27FC236}">
                <a16:creationId xmlns:a16="http://schemas.microsoft.com/office/drawing/2014/main" id="{61A7CE51-7D7F-054F-E1A6-2BA89F5DEC91}"/>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7">
            <a:extLst>
              <a:ext uri="{FF2B5EF4-FFF2-40B4-BE49-F238E27FC236}">
                <a16:creationId xmlns:a16="http://schemas.microsoft.com/office/drawing/2014/main" id="{1BC1DF8F-430B-3AD3-B543-1B5558943626}"/>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E49F48E3-CE8D-AEA3-9A35-B20BEBC13797}"/>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Slide Number Placeholder 14">
            <a:extLst>
              <a:ext uri="{FF2B5EF4-FFF2-40B4-BE49-F238E27FC236}">
                <a16:creationId xmlns:a16="http://schemas.microsoft.com/office/drawing/2014/main" id="{73C61125-1309-C743-2625-6E2619F5707A}"/>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16</a:t>
            </a:fld>
            <a:endParaRPr lang="en-US" sz="1500" dirty="0">
              <a:latin typeface="Georgia" panose="02040502050405020303" pitchFamily="18" charset="0"/>
            </a:endParaRPr>
          </a:p>
        </p:txBody>
      </p:sp>
    </p:spTree>
    <p:extLst>
      <p:ext uri="{BB962C8B-B14F-4D97-AF65-F5344CB8AC3E}">
        <p14:creationId xmlns:p14="http://schemas.microsoft.com/office/powerpoint/2010/main" val="139350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Decision modeling: 1940s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068" y="1460500"/>
            <a:ext cx="7940095" cy="503237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Questions for Royal Air Force (RAF) to rescue for pilots lost in the North Sea</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Given last known position and accuracy</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Given water temperature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Given weather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At what altitude should search planes fly?</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Fly higher:</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Cover more ground but might miss the pilot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Fly lower:</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More accurate search, but search smaller amount of sea and increasing probability of enemy fire.  </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Longer you search: decreasing probability of finding pilot alive</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pic>
        <p:nvPicPr>
          <p:cNvPr id="6" name="Picture 5"/>
          <p:cNvPicPr>
            <a:picLocks noChangeAspect="1"/>
          </p:cNvPicPr>
          <p:nvPr/>
        </p:nvPicPr>
        <p:blipFill>
          <a:blip r:embed="rId4"/>
          <a:stretch>
            <a:fillRect/>
          </a:stretch>
        </p:blipFill>
        <p:spPr>
          <a:xfrm>
            <a:off x="8299937" y="1690688"/>
            <a:ext cx="3522777" cy="4323250"/>
          </a:xfrm>
          <a:prstGeom prst="rect">
            <a:avLst/>
          </a:prstGeom>
        </p:spPr>
      </p:pic>
      <p:sp>
        <p:nvSpPr>
          <p:cNvPr id="16" name="Slide Number Placeholder 3">
            <a:extLst>
              <a:ext uri="{FF2B5EF4-FFF2-40B4-BE49-F238E27FC236}">
                <a16:creationId xmlns:a16="http://schemas.microsoft.com/office/drawing/2014/main" id="{E9B958F4-AB72-D37D-7928-A9D7450934F1}"/>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
        <p:nvSpPr>
          <p:cNvPr id="17" name="CuadroTexto 3">
            <a:extLst>
              <a:ext uri="{FF2B5EF4-FFF2-40B4-BE49-F238E27FC236}">
                <a16:creationId xmlns:a16="http://schemas.microsoft.com/office/drawing/2014/main" id="{C5433F2F-9662-8224-646F-447F47E8B200}"/>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01B046BE-3A3B-D8AA-603D-C30C0A36AD32}"/>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92C8D49D-A079-CEBF-38EC-F19613409E60}"/>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23C9C3C0-DF0B-CDBE-7DE9-FD574A9F33CB}"/>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A1B00572-6CCC-D152-4130-2DE9B01A3F4D}"/>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FEB2C8A2-F18A-3C8C-B296-E125AF6DAA87}"/>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7">
            <a:extLst>
              <a:ext uri="{FF2B5EF4-FFF2-40B4-BE49-F238E27FC236}">
                <a16:creationId xmlns:a16="http://schemas.microsoft.com/office/drawing/2014/main" id="{E2DB33A0-4F8B-8DD7-A4B0-D9FD857BBB8A}"/>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Slide Number Placeholder 14">
            <a:extLst>
              <a:ext uri="{FF2B5EF4-FFF2-40B4-BE49-F238E27FC236}">
                <a16:creationId xmlns:a16="http://schemas.microsoft.com/office/drawing/2014/main" id="{31E9085F-3A4F-0BE5-31F0-2DF8A0AC8DB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17</a:t>
            </a:fld>
            <a:endParaRPr lang="en-US" sz="1500" dirty="0">
              <a:latin typeface="Georgia" panose="02040502050405020303" pitchFamily="18" charset="0"/>
            </a:endParaRPr>
          </a:p>
        </p:txBody>
      </p:sp>
    </p:spTree>
    <p:extLst>
      <p:ext uri="{BB962C8B-B14F-4D97-AF65-F5344CB8AC3E}">
        <p14:creationId xmlns:p14="http://schemas.microsoft.com/office/powerpoint/2010/main" val="898146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p:cNvSpPr>
            <a:spLocks noGrp="1"/>
          </p:cNvSpPr>
          <p:nvPr>
            <p:ph type="title"/>
          </p:nvPr>
        </p:nvSpPr>
        <p:spPr>
          <a:xfrm>
            <a:off x="814450" y="38701"/>
            <a:ext cx="4347949" cy="2137273"/>
          </a:xfrm>
        </p:spPr>
        <p:txBody>
          <a:bodyPr anchor="b">
            <a:normAutofit/>
          </a:bodyPr>
          <a:lstStyle/>
          <a:p>
            <a:r>
              <a:rPr lang="en-US" dirty="0">
                <a:latin typeface="Times New Roman" panose="02020603050405020304" pitchFamily="18" charset="0"/>
                <a:cs typeface="Times New Roman" panose="02020603050405020304" pitchFamily="18" charset="0"/>
              </a:rPr>
              <a:t>Decision modeling</a:t>
            </a:r>
          </a:p>
        </p:txBody>
      </p:sp>
      <p:sp>
        <p:nvSpPr>
          <p:cNvPr id="3" name="Content Placeholder 2"/>
          <p:cNvSpPr>
            <a:spLocks noGrp="1"/>
          </p:cNvSpPr>
          <p:nvPr>
            <p:ph idx="1"/>
          </p:nvPr>
        </p:nvSpPr>
        <p:spPr>
          <a:xfrm>
            <a:off x="429125" y="2164742"/>
            <a:ext cx="3555448" cy="3495178"/>
          </a:xfrm>
        </p:spPr>
        <p:txBody>
          <a:bodyPr>
            <a:noAutofit/>
          </a:bodyPr>
          <a:lstStyle/>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Consider a range of possible choices, each choice with a range of possible outcomes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Problem is to understand the expected value of the outcome given various choices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purpose of a decision model is to estimate the effects of choices in a decision making context</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342" y="556076"/>
            <a:ext cx="4583287" cy="3217333"/>
          </a:xfrm>
          <a:prstGeom prst="rect">
            <a:avLst/>
          </a:prstGeom>
        </p:spPr>
      </p:pic>
      <p:pic>
        <p:nvPicPr>
          <p:cNvPr id="7" name="Picture 6">
            <a:extLst>
              <a:ext uri="{FF2B5EF4-FFF2-40B4-BE49-F238E27FC236}">
                <a16:creationId xmlns:a16="http://schemas.microsoft.com/office/drawing/2014/main" id="{85F33FDF-BC42-23E2-1545-5B4E80E0D4A6}"/>
              </a:ext>
            </a:extLst>
          </p:cNvPr>
          <p:cNvPicPr>
            <a:picLocks noChangeAspect="1"/>
          </p:cNvPicPr>
          <p:nvPr/>
        </p:nvPicPr>
        <p:blipFill>
          <a:blip r:embed="rId4"/>
          <a:stretch>
            <a:fillRect/>
          </a:stretch>
        </p:blipFill>
        <p:spPr>
          <a:xfrm>
            <a:off x="4429957" y="4147328"/>
            <a:ext cx="4781070" cy="2137273"/>
          </a:xfrm>
          <a:prstGeom prst="rect">
            <a:avLst/>
          </a:prstGeom>
        </p:spPr>
      </p:pic>
      <p:pic>
        <p:nvPicPr>
          <p:cNvPr id="6" name="Picture 5"/>
          <p:cNvPicPr>
            <a:picLocks noChangeAspect="1"/>
          </p:cNvPicPr>
          <p:nvPr/>
        </p:nvPicPr>
        <p:blipFill>
          <a:blip r:embed="rId5"/>
          <a:stretch>
            <a:fillRect/>
          </a:stretch>
        </p:blipFill>
        <p:spPr>
          <a:xfrm>
            <a:off x="9579796" y="4329485"/>
            <a:ext cx="2183079" cy="1599106"/>
          </a:xfrm>
          <a:prstGeom prst="rect">
            <a:avLst/>
          </a:prstGeom>
        </p:spPr>
      </p:pic>
      <p:sp>
        <p:nvSpPr>
          <p:cNvPr id="28" name="Slide Number Placeholder 3">
            <a:extLst>
              <a:ext uri="{FF2B5EF4-FFF2-40B4-BE49-F238E27FC236}">
                <a16:creationId xmlns:a16="http://schemas.microsoft.com/office/drawing/2014/main" id="{169826D2-A933-BB75-2EF9-9619B1701AAD}"/>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29" name="CuadroTexto 3">
            <a:extLst>
              <a:ext uri="{FF2B5EF4-FFF2-40B4-BE49-F238E27FC236}">
                <a16:creationId xmlns:a16="http://schemas.microsoft.com/office/drawing/2014/main" id="{7A26B09C-70E6-D4F7-F711-5C86EA0403F4}"/>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30" name="CuadroTexto 8">
            <a:extLst>
              <a:ext uri="{FF2B5EF4-FFF2-40B4-BE49-F238E27FC236}">
                <a16:creationId xmlns:a16="http://schemas.microsoft.com/office/drawing/2014/main" id="{F28EC513-A31D-6DC5-FAD5-E12992383DF2}"/>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31" name="CuadroTexto 13">
            <a:extLst>
              <a:ext uri="{FF2B5EF4-FFF2-40B4-BE49-F238E27FC236}">
                <a16:creationId xmlns:a16="http://schemas.microsoft.com/office/drawing/2014/main" id="{52129970-5A04-8C0B-F23D-AE3A5EB42238}"/>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32" name="CuadroTexto 17">
            <a:extLst>
              <a:ext uri="{FF2B5EF4-FFF2-40B4-BE49-F238E27FC236}">
                <a16:creationId xmlns:a16="http://schemas.microsoft.com/office/drawing/2014/main" id="{5BE80913-1C79-1C73-4F69-E45B7702D203}"/>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33" name="CuadroTexto 21">
            <a:extLst>
              <a:ext uri="{FF2B5EF4-FFF2-40B4-BE49-F238E27FC236}">
                <a16:creationId xmlns:a16="http://schemas.microsoft.com/office/drawing/2014/main" id="{9F496758-4420-9E3D-E7CF-2A3EE067BCDE}"/>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34" name="CuadroTexto 27">
            <a:extLst>
              <a:ext uri="{FF2B5EF4-FFF2-40B4-BE49-F238E27FC236}">
                <a16:creationId xmlns:a16="http://schemas.microsoft.com/office/drawing/2014/main" id="{C2B7B0D8-7E27-DA0F-4917-FFC6C9F5E5D9}"/>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35" name="CuadroTexto 27">
            <a:extLst>
              <a:ext uri="{FF2B5EF4-FFF2-40B4-BE49-F238E27FC236}">
                <a16:creationId xmlns:a16="http://schemas.microsoft.com/office/drawing/2014/main" id="{401BFB5A-01F5-20A1-FC37-B4DAE3435BD7}"/>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36" name="Slide Number Placeholder 14">
            <a:extLst>
              <a:ext uri="{FF2B5EF4-FFF2-40B4-BE49-F238E27FC236}">
                <a16:creationId xmlns:a16="http://schemas.microsoft.com/office/drawing/2014/main" id="{0B28EBB7-495A-A398-692A-CEF8DF7AE33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18</a:t>
            </a:fld>
            <a:endParaRPr lang="en-US" sz="1500" dirty="0">
              <a:latin typeface="Georgia" panose="02040502050405020303" pitchFamily="18" charset="0"/>
            </a:endParaRPr>
          </a:p>
        </p:txBody>
      </p:sp>
    </p:spTree>
    <p:extLst>
      <p:ext uri="{BB962C8B-B14F-4D97-AF65-F5344CB8AC3E}">
        <p14:creationId xmlns:p14="http://schemas.microsoft.com/office/powerpoint/2010/main" val="2257079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Decision modeling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9447" y="1453288"/>
            <a:ext cx="10321031" cy="503237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are many types of modeling methods on can use to estimate downstream events:</a:t>
            </a:r>
          </a:p>
          <a:p>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pic>
        <p:nvPicPr>
          <p:cNvPr id="7" name="Picture 6"/>
          <p:cNvPicPr>
            <a:picLocks noChangeAspect="1"/>
          </p:cNvPicPr>
          <p:nvPr/>
        </p:nvPicPr>
        <p:blipFill>
          <a:blip r:embed="rId4"/>
          <a:stretch>
            <a:fillRect/>
          </a:stretch>
        </p:blipFill>
        <p:spPr>
          <a:xfrm>
            <a:off x="1709709" y="2412298"/>
            <a:ext cx="7907804" cy="3540291"/>
          </a:xfrm>
          <a:prstGeom prst="rect">
            <a:avLst/>
          </a:prstGeom>
        </p:spPr>
      </p:pic>
      <p:sp>
        <p:nvSpPr>
          <p:cNvPr id="6" name="Slide Number Placeholder 3">
            <a:extLst>
              <a:ext uri="{FF2B5EF4-FFF2-40B4-BE49-F238E27FC236}">
                <a16:creationId xmlns:a16="http://schemas.microsoft.com/office/drawing/2014/main" id="{22F5BCD8-D4A0-BF8F-F897-6AE4DCAE5ED6}"/>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8" name="CuadroTexto 3">
            <a:extLst>
              <a:ext uri="{FF2B5EF4-FFF2-40B4-BE49-F238E27FC236}">
                <a16:creationId xmlns:a16="http://schemas.microsoft.com/office/drawing/2014/main" id="{B8FCCC77-F2BB-A2AD-59B9-CD5EB5D73304}"/>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85F8C454-AB56-488E-BA6E-86065A256C09}"/>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8DE5BFA1-65A6-B1C6-AEC1-9AA6134FF681}"/>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ED19C441-2A88-51B4-6238-30FF35D71B07}"/>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F45BEC45-ED18-3E75-5186-2147B84D9184}"/>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8152D474-68E0-90AB-7F00-B347F7B45BFA}"/>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6E127323-5F3C-D564-F520-E0DC954885CC}"/>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7FA865F4-AC28-A57D-7C43-033A046C8DEE}"/>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19</a:t>
            </a:fld>
            <a:endParaRPr lang="en-US" sz="1500" dirty="0">
              <a:latin typeface="Georgia" panose="02040502050405020303" pitchFamily="18" charset="0"/>
            </a:endParaRPr>
          </a:p>
        </p:txBody>
      </p:sp>
    </p:spTree>
    <p:extLst>
      <p:ext uri="{BB962C8B-B14F-4D97-AF65-F5344CB8AC3E}">
        <p14:creationId xmlns:p14="http://schemas.microsoft.com/office/powerpoint/2010/main" val="411195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FB3CCF-150B-4032-A3D8-8A81B465C3D6}"/>
              </a:ext>
            </a:extLst>
          </p:cNvPr>
          <p:cNvSpPr>
            <a:spLocks noGrp="1"/>
          </p:cNvSpPr>
          <p:nvPr>
            <p:ph type="title"/>
          </p:nvPr>
        </p:nvSpPr>
        <p:spPr>
          <a:xfrm>
            <a:off x="1115568" y="548640"/>
            <a:ext cx="10168128" cy="1179576"/>
          </a:xfrm>
        </p:spPr>
        <p:txBody>
          <a:bodyPr>
            <a:normAutofit/>
          </a:bodyPr>
          <a:lstStyle/>
          <a:p>
            <a:r>
              <a:rPr lang="en-US" sz="4000">
                <a:latin typeface="Times New Roman" panose="02020603050405020304" pitchFamily="18" charset="0"/>
                <a:cs typeface="Times New Roman" panose="02020603050405020304" pitchFamily="18" charset="0"/>
              </a:rPr>
              <a:t>Contents</a:t>
            </a:r>
          </a:p>
        </p:txBody>
      </p:sp>
      <p:sp>
        <p:nvSpPr>
          <p:cNvPr id="26" name="Rectangle 2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26953D-86B9-4F94-9AE5-E69CF7E5113F}"/>
              </a:ext>
            </a:extLst>
          </p:cNvPr>
          <p:cNvSpPr>
            <a:spLocks noGrp="1"/>
          </p:cNvSpPr>
          <p:nvPr>
            <p:ph idx="1"/>
          </p:nvPr>
        </p:nvSpPr>
        <p:spPr>
          <a:xfrm>
            <a:off x="1115568" y="2481943"/>
            <a:ext cx="10168128" cy="3695020"/>
          </a:xfrm>
        </p:spPr>
        <p:txBody>
          <a:bodyPr>
            <a:normAutofit/>
          </a:bodyPr>
          <a:lstStyle/>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Framework for thinking “Budget Impact Analysis”</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Budget Impact Analysis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Decision modeling: Designing Budget Impact Analysis</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Framing: Conceptualize the problem</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Structure</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Parameters: probability and cost</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Evaluation</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Uncertainty (Test assumption)</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CHEERS Publication standard</a:t>
            </a: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A22B68A-01DD-FA80-4230-32DE5BA4FDBA}"/>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61ECC7C1-28ED-B3FD-70AC-F54472967105}"/>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3C506BFF-3EE1-C742-073A-2A235F3165D3}"/>
              </a:ext>
            </a:extLst>
          </p:cNvPr>
          <p:cNvSpPr txBox="1"/>
          <p:nvPr/>
        </p:nvSpPr>
        <p:spPr>
          <a:xfrm>
            <a:off x="13201" y="6290709"/>
            <a:ext cx="2193313" cy="523220"/>
          </a:xfrm>
          <a:prstGeom prst="rect">
            <a:avLst/>
          </a:prstGeom>
          <a:solidFill>
            <a:srgbClr val="FFC000"/>
          </a:solidFill>
          <a:ln>
            <a:solidFill>
              <a:schemeClr val="tx1"/>
            </a:solidFill>
          </a:ln>
        </p:spPr>
        <p:txBody>
          <a:bodyPr wrap="square" rtlCol="0">
            <a:spAutoFit/>
          </a:bodyPr>
          <a:lstStyle/>
          <a:p>
            <a:pPr algn="ctr">
              <a:spcAft>
                <a:spcPts val="600"/>
              </a:spcAft>
            </a:pPr>
            <a:r>
              <a:rPr lang="es-ES" sz="1400" b="1" spc="300" dirty="0" err="1">
                <a:latin typeface="Oswald" pitchFamily="2" charset="77"/>
                <a:ea typeface="Roboto" panose="02000000000000000000" pitchFamily="2" charset="0"/>
                <a:cs typeface="Arial" panose="020B0604020202020204" pitchFamily="34" charset="0"/>
              </a:rPr>
              <a:t>Economic</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Evaluation</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Review</a:t>
            </a:r>
            <a:endParaRPr lang="es-ES" sz="1400" b="1" spc="30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B2B57C54-5C3F-1628-219E-FB5ECA8A8D77}"/>
              </a:ext>
            </a:extLst>
          </p:cNvPr>
          <p:cNvSpPr txBox="1"/>
          <p:nvPr/>
        </p:nvSpPr>
        <p:spPr>
          <a:xfrm>
            <a:off x="2348930" y="6290709"/>
            <a:ext cx="1645195" cy="523220"/>
          </a:xfrm>
          <a:prstGeom prst="rect">
            <a:avLst/>
          </a:prstGeom>
          <a:noFill/>
          <a:ln>
            <a:noFill/>
          </a:ln>
        </p:spPr>
        <p:txBody>
          <a:bodyPr wrap="square" rtlCol="0">
            <a:spAutoFit/>
          </a:bodyPr>
          <a:lstStyle/>
          <a:p>
            <a:pPr algn="ctr">
              <a:spcAft>
                <a:spcPts val="600"/>
              </a:spcAft>
            </a:pP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43021BB8-9174-6615-0FC9-B1C6130EF8D6}"/>
              </a:ext>
            </a:extLst>
          </p:cNvPr>
          <p:cNvSpPr txBox="1"/>
          <p:nvPr/>
        </p:nvSpPr>
        <p:spPr>
          <a:xfrm>
            <a:off x="4038163" y="6284305"/>
            <a:ext cx="1310368" cy="523220"/>
          </a:xfrm>
          <a:prstGeom prst="rect">
            <a:avLst/>
          </a:prstGeom>
          <a:noFill/>
          <a:ln>
            <a:noFill/>
          </a:ln>
        </p:spPr>
        <p:txBody>
          <a:bodyPr wrap="square" rtlCol="0">
            <a:spAutoFit/>
          </a:bodyPr>
          <a:lstStyle/>
          <a:p>
            <a:pPr algn="ctr">
              <a:spcAft>
                <a:spcPts val="600"/>
              </a:spcAft>
            </a:pP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3A8BF89E-C69C-1433-837B-7039AE618246}"/>
              </a:ext>
            </a:extLst>
          </p:cNvPr>
          <p:cNvSpPr txBox="1"/>
          <p:nvPr/>
        </p:nvSpPr>
        <p:spPr>
          <a:xfrm>
            <a:off x="5133558" y="6272595"/>
            <a:ext cx="1905000" cy="523220"/>
          </a:xfrm>
          <a:prstGeom prst="rect">
            <a:avLst/>
          </a:prstGeom>
          <a:noFill/>
          <a:ln>
            <a:noFill/>
          </a:ln>
        </p:spPr>
        <p:txBody>
          <a:bodyPr wrap="square" rtlCol="0">
            <a:spAutoFit/>
          </a:bodyPr>
          <a:lstStyle/>
          <a:p>
            <a:pPr algn="ctr">
              <a:spcAft>
                <a:spcPts val="600"/>
              </a:spcAft>
            </a:pP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478720C4-3F8B-E7D4-DC6A-5A6C6A0C5D8C}"/>
              </a:ext>
            </a:extLst>
          </p:cNvPr>
          <p:cNvSpPr txBox="1"/>
          <p:nvPr/>
        </p:nvSpPr>
        <p:spPr>
          <a:xfrm>
            <a:off x="6675021" y="6292972"/>
            <a:ext cx="1986043" cy="523220"/>
          </a:xfrm>
          <a:prstGeom prst="rect">
            <a:avLst/>
          </a:prstGeom>
          <a:noFill/>
          <a:ln>
            <a:noFill/>
          </a:ln>
        </p:spPr>
        <p:txBody>
          <a:bodyPr wrap="square" rtlCol="0">
            <a:spAutoFit/>
          </a:bodyPr>
          <a:lstStyle/>
          <a:p>
            <a:pPr algn="ctr">
              <a:spcAft>
                <a:spcPts val="600"/>
              </a:spcAft>
            </a:pP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1C7F8F9F-5A3E-B6FE-9D80-8FFD349D0C5F}"/>
              </a:ext>
            </a:extLst>
          </p:cNvPr>
          <p:cNvSpPr txBox="1"/>
          <p:nvPr/>
        </p:nvSpPr>
        <p:spPr>
          <a:xfrm>
            <a:off x="8483099" y="6284305"/>
            <a:ext cx="1905000" cy="523220"/>
          </a:xfrm>
          <a:prstGeom prst="rect">
            <a:avLst/>
          </a:prstGeom>
          <a:noFill/>
          <a:ln>
            <a:noFill/>
          </a:ln>
        </p:spPr>
        <p:txBody>
          <a:bodyPr wrap="square" rtlCol="0">
            <a:spAutoFit/>
          </a:bodyPr>
          <a:lstStyle/>
          <a:p>
            <a:pPr algn="ctr">
              <a:spcAft>
                <a:spcPts val="600"/>
              </a:spcAft>
            </a:pP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E0B4AAE5-EF88-F1D3-CF00-7DF54D6744FE}"/>
              </a:ext>
            </a:extLst>
          </p:cNvPr>
          <p:cNvSpPr txBox="1"/>
          <p:nvPr/>
        </p:nvSpPr>
        <p:spPr>
          <a:xfrm>
            <a:off x="10171863" y="6278834"/>
            <a:ext cx="1905000" cy="523220"/>
          </a:xfrm>
          <a:prstGeom prst="rect">
            <a:avLst/>
          </a:prstGeom>
          <a:noFill/>
          <a:ln>
            <a:noFill/>
          </a:ln>
        </p:spPr>
        <p:txBody>
          <a:bodyPr wrap="square" rtlCol="0">
            <a:spAutoFit/>
          </a:bodyPr>
          <a:lstStyle/>
          <a:p>
            <a:pPr algn="ctr">
              <a:spcAft>
                <a:spcPts val="600"/>
              </a:spcAft>
            </a:pP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21BAAC1C-7ECC-19F4-BFF5-FC98D31FF24C}"/>
              </a:ext>
            </a:extLst>
          </p:cNvPr>
          <p:cNvSpPr>
            <a:spLocks noGrp="1"/>
          </p:cNvSpPr>
          <p:nvPr>
            <p:ph type="sldNum" sz="quarter" idx="12"/>
          </p:nvPr>
        </p:nvSpPr>
        <p:spPr>
          <a:xfrm>
            <a:off x="9435599" y="6492875"/>
            <a:ext cx="2743200" cy="365125"/>
          </a:xfrm>
        </p:spPr>
        <p:txBody>
          <a:bodyPr/>
          <a:lstStyle/>
          <a:p>
            <a:pPr>
              <a:spcAft>
                <a:spcPts val="600"/>
              </a:spcAft>
            </a:pPr>
            <a:fld id="{2FCC1C9A-3E0E-4E7C-8EDD-8B2F55587C98}" type="slidenum">
              <a:rPr lang="en-US" sz="1500" smtClean="0">
                <a:latin typeface="Georgia" panose="02040502050405020303" pitchFamily="18" charset="0"/>
              </a:rPr>
              <a:pPr>
                <a:spcAft>
                  <a:spcPts val="600"/>
                </a:spcAft>
              </a:pPr>
              <a:t>2</a:t>
            </a:fld>
            <a:endParaRPr lang="en-US" sz="1500">
              <a:latin typeface="Georgia" panose="02040502050405020303" pitchFamily="18" charset="0"/>
            </a:endParaRPr>
          </a:p>
        </p:txBody>
      </p:sp>
    </p:spTree>
    <p:extLst>
      <p:ext uri="{BB962C8B-B14F-4D97-AF65-F5344CB8AC3E}">
        <p14:creationId xmlns:p14="http://schemas.microsoft.com/office/powerpoint/2010/main" val="3121339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modeling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1: Frame the question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2: Structure process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3: Estimate the probabilities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4: Estimate the costs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5: Analysis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6: Test assumptions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7: Interpret results</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15" name="Slide Number Placeholder 3">
            <a:extLst>
              <a:ext uri="{FF2B5EF4-FFF2-40B4-BE49-F238E27FC236}">
                <a16:creationId xmlns:a16="http://schemas.microsoft.com/office/drawing/2014/main" id="{23185757-1AF4-40F0-8C2D-55C7DDA9B2A3}"/>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
        <p:nvSpPr>
          <p:cNvPr id="16" name="CuadroTexto 3">
            <a:extLst>
              <a:ext uri="{FF2B5EF4-FFF2-40B4-BE49-F238E27FC236}">
                <a16:creationId xmlns:a16="http://schemas.microsoft.com/office/drawing/2014/main" id="{9FA31A36-29F3-FFF6-164D-BBE50622BD13}"/>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8">
            <a:extLst>
              <a:ext uri="{FF2B5EF4-FFF2-40B4-BE49-F238E27FC236}">
                <a16:creationId xmlns:a16="http://schemas.microsoft.com/office/drawing/2014/main" id="{ACD0C96E-010C-DBD4-8CDE-6D5E479EED79}"/>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13">
            <a:extLst>
              <a:ext uri="{FF2B5EF4-FFF2-40B4-BE49-F238E27FC236}">
                <a16:creationId xmlns:a16="http://schemas.microsoft.com/office/drawing/2014/main" id="{0AAFC867-F46C-2179-7A40-D574F2982422}"/>
              </a:ext>
            </a:extLst>
          </p:cNvPr>
          <p:cNvSpPr txBox="1"/>
          <p:nvPr/>
        </p:nvSpPr>
        <p:spPr>
          <a:xfrm>
            <a:off x="4038163" y="6284305"/>
            <a:ext cx="1310368"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Modeling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9" name="CuadroTexto 17">
            <a:extLst>
              <a:ext uri="{FF2B5EF4-FFF2-40B4-BE49-F238E27FC236}">
                <a16:creationId xmlns:a16="http://schemas.microsoft.com/office/drawing/2014/main" id="{993E6C21-9252-DEF0-E8BF-16B3306AC5B2}"/>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21">
            <a:extLst>
              <a:ext uri="{FF2B5EF4-FFF2-40B4-BE49-F238E27FC236}">
                <a16:creationId xmlns:a16="http://schemas.microsoft.com/office/drawing/2014/main" id="{7CF17647-5397-1BD9-994F-F6CE4F452119}"/>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7">
            <a:extLst>
              <a:ext uri="{FF2B5EF4-FFF2-40B4-BE49-F238E27FC236}">
                <a16:creationId xmlns:a16="http://schemas.microsoft.com/office/drawing/2014/main" id="{A30A9A37-E4ED-5489-7066-E6300DD2920B}"/>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F1E3883E-35B4-BE47-B97D-7B0FECF47630}"/>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Slide Number Placeholder 14">
            <a:extLst>
              <a:ext uri="{FF2B5EF4-FFF2-40B4-BE49-F238E27FC236}">
                <a16:creationId xmlns:a16="http://schemas.microsoft.com/office/drawing/2014/main" id="{E3C7EB00-13EE-7D5E-8A2A-9564B08C7583}"/>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20</a:t>
            </a:fld>
            <a:endParaRPr lang="en-US" sz="1500" dirty="0">
              <a:latin typeface="Georgia" panose="02040502050405020303" pitchFamily="18" charset="0"/>
            </a:endParaRPr>
          </a:p>
        </p:txBody>
      </p:sp>
    </p:spTree>
    <p:extLst>
      <p:ext uri="{BB962C8B-B14F-4D97-AF65-F5344CB8AC3E}">
        <p14:creationId xmlns:p14="http://schemas.microsoft.com/office/powerpoint/2010/main" val="1396844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986" y="363537"/>
            <a:ext cx="9026769" cy="1325563"/>
          </a:xfrm>
        </p:spPr>
        <p:txBody>
          <a:bodyPr/>
          <a:lstStyle/>
          <a:p>
            <a:r>
              <a:rPr lang="en-US" dirty="0">
                <a:latin typeface="Times New Roman" panose="02020603050405020304" pitchFamily="18" charset="0"/>
                <a:cs typeface="Times New Roman" panose="02020603050405020304" pitchFamily="18" charset="0"/>
              </a:rPr>
              <a:t>Framing: conceptualize the problem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6986" y="1506538"/>
            <a:ext cx="11128899" cy="503237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Feature of healthcare delivery system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and structure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E.g. Affordability to implement a prevention program to increase screening rate, early detection, initiate timeliness treatment, and decrease mortality</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Payer perspective </a:t>
            </a:r>
            <a:r>
              <a:rPr lang="en-US" dirty="0">
                <a:latin typeface="Times New Roman" panose="02020603050405020304" pitchFamily="18" charset="0"/>
                <a:cs typeface="Times New Roman" panose="02020603050405020304" pitchFamily="18" charset="0"/>
              </a:rPr>
              <a:t>of the analysis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Public health provider/program who will pay for interventions</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87960795"/>
              </p:ext>
            </p:extLst>
          </p:nvPr>
        </p:nvGraphicFramePr>
        <p:xfrm>
          <a:off x="1346370" y="4481036"/>
          <a:ext cx="8128000" cy="1554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49513925"/>
                    </a:ext>
                  </a:extLst>
                </a:gridCol>
                <a:gridCol w="4064000">
                  <a:extLst>
                    <a:ext uri="{9D8B030D-6E8A-4147-A177-3AD203B41FA5}">
                      <a16:colId xmlns:a16="http://schemas.microsoft.com/office/drawing/2014/main" val="2866679765"/>
                    </a:ext>
                  </a:extLst>
                </a:gridCol>
              </a:tblGrid>
              <a:tr h="332656">
                <a:tc>
                  <a:txBody>
                    <a:bodyPr/>
                    <a:lstStyle/>
                    <a:p>
                      <a:r>
                        <a:rPr lang="en-US" baseline="0" dirty="0">
                          <a:latin typeface="Times New Roman" panose="02020603050405020304" pitchFamily="18" charset="0"/>
                          <a:cs typeface="Times New Roman" panose="02020603050405020304" pitchFamily="18" charset="0"/>
                        </a:rPr>
                        <a:t>Inclusion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Exclusion</a:t>
                      </a:r>
                    </a:p>
                  </a:txBody>
                  <a:tcPr/>
                </a:tc>
                <a:extLst>
                  <a:ext uri="{0D108BD9-81ED-4DB2-BD59-A6C34878D82A}">
                    <a16:rowId xmlns:a16="http://schemas.microsoft.com/office/drawing/2014/main" val="588328058"/>
                  </a:ext>
                </a:extLst>
              </a:tr>
              <a:tr h="370840">
                <a:tc>
                  <a:txBody>
                    <a:bodyPr/>
                    <a:lstStyle/>
                    <a:p>
                      <a:r>
                        <a:rPr lang="en-US" b="1" dirty="0">
                          <a:latin typeface="Times New Roman" panose="02020603050405020304" pitchFamily="18" charset="0"/>
                          <a:cs typeface="Times New Roman" panose="02020603050405020304" pitchFamily="18" charset="0"/>
                        </a:rPr>
                        <a:t>Provider’s costs (direct costs)</a:t>
                      </a:r>
                    </a:p>
                    <a:p>
                      <a:r>
                        <a:rPr lang="en-US" dirty="0">
                          <a:latin typeface="Times New Roman" panose="02020603050405020304" pitchFamily="18" charset="0"/>
                          <a:cs typeface="Times New Roman" panose="02020603050405020304" pitchFamily="18" charset="0"/>
                        </a:rPr>
                        <a:t>Intervention cost</a:t>
                      </a:r>
                    </a:p>
                    <a:p>
                      <a:r>
                        <a:rPr lang="en-US" baseline="0" dirty="0">
                          <a:latin typeface="Times New Roman" panose="02020603050405020304" pitchFamily="18" charset="0"/>
                          <a:cs typeface="Times New Roman" panose="02020603050405020304" pitchFamily="18" charset="0"/>
                        </a:rPr>
                        <a:t>Staff cost</a:t>
                      </a:r>
                    </a:p>
                    <a:p>
                      <a:r>
                        <a:rPr lang="en-US" baseline="0" dirty="0">
                          <a:latin typeface="Times New Roman" panose="02020603050405020304" pitchFamily="18" charset="0"/>
                          <a:cs typeface="Times New Roman" panose="02020603050405020304" pitchFamily="18" charset="0"/>
                        </a:rPr>
                        <a:t>Supplies</a:t>
                      </a:r>
                    </a:p>
                  </a:txBody>
                  <a:tcPr/>
                </a:tc>
                <a:tc>
                  <a:txBody>
                    <a:bodyPr/>
                    <a:lstStyle/>
                    <a:p>
                      <a:r>
                        <a:rPr lang="en-US" b="1" dirty="0">
                          <a:latin typeface="Times New Roman" panose="02020603050405020304" pitchFamily="18" charset="0"/>
                          <a:cs typeface="Times New Roman" panose="02020603050405020304" pitchFamily="18" charset="0"/>
                        </a:rPr>
                        <a:t>Patient’s costs</a:t>
                      </a:r>
                      <a:r>
                        <a:rPr lang="en-US" b="1" baseline="0" dirty="0">
                          <a:latin typeface="Times New Roman" panose="02020603050405020304" pitchFamily="18" charset="0"/>
                          <a:cs typeface="Times New Roman" panose="02020603050405020304" pitchFamily="18" charset="0"/>
                        </a:rPr>
                        <a:t> </a:t>
                      </a:r>
                      <a:r>
                        <a:rPr lang="en-US" b="0" baseline="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Societal costs)</a:t>
                      </a:r>
                    </a:p>
                    <a:p>
                      <a:r>
                        <a:rPr lang="en-US" dirty="0">
                          <a:latin typeface="Times New Roman" panose="02020603050405020304" pitchFamily="18" charset="0"/>
                          <a:cs typeface="Times New Roman" panose="02020603050405020304" pitchFamily="18" charset="0"/>
                        </a:rPr>
                        <a:t>Transportation cost</a:t>
                      </a:r>
                    </a:p>
                    <a:p>
                      <a:r>
                        <a:rPr lang="en-US" dirty="0">
                          <a:latin typeface="Times New Roman" panose="02020603050405020304" pitchFamily="18" charset="0"/>
                          <a:cs typeface="Times New Roman" panose="02020603050405020304" pitchFamily="18" charset="0"/>
                        </a:rPr>
                        <a:t>Opportunity</a:t>
                      </a:r>
                      <a:r>
                        <a:rPr lang="en-US" baseline="0" dirty="0">
                          <a:latin typeface="Times New Roman" panose="02020603050405020304" pitchFamily="18" charset="0"/>
                          <a:cs typeface="Times New Roman" panose="02020603050405020304" pitchFamily="18" charset="0"/>
                        </a:rPr>
                        <a:t> cost</a:t>
                      </a:r>
                    </a:p>
                  </a:txBody>
                  <a:tcPr/>
                </a:tc>
                <a:extLst>
                  <a:ext uri="{0D108BD9-81ED-4DB2-BD59-A6C34878D82A}">
                    <a16:rowId xmlns:a16="http://schemas.microsoft.com/office/drawing/2014/main" val="4228249541"/>
                  </a:ext>
                </a:extLst>
              </a:tr>
            </a:tbl>
          </a:graphicData>
        </a:graphic>
      </p:graphicFrame>
      <p:sp>
        <p:nvSpPr>
          <p:cNvPr id="8" name="CuadroTexto 3">
            <a:extLst>
              <a:ext uri="{FF2B5EF4-FFF2-40B4-BE49-F238E27FC236}">
                <a16:creationId xmlns:a16="http://schemas.microsoft.com/office/drawing/2014/main" id="{67244110-FAC0-4BC9-3DD9-888A5906EA2F}"/>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55C6644A-0966-4758-7384-BA5FF28CC437}"/>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6402F7E5-8C26-A8EF-0D3F-5FF217BF8C58}"/>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9D5B032A-AC0D-700F-0F2B-5850A05EA004}"/>
              </a:ext>
            </a:extLst>
          </p:cNvPr>
          <p:cNvSpPr txBox="1"/>
          <p:nvPr/>
        </p:nvSpPr>
        <p:spPr>
          <a:xfrm>
            <a:off x="5303652" y="6272595"/>
            <a:ext cx="1668647"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Framing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67EA8527-486C-A0F5-3EDF-33D542AE800A}"/>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4CB47D8F-76BD-F07B-B614-B4E0053CE4D9}"/>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1070E662-6178-2EE9-3FA2-2897BEE989CC}"/>
              </a:ext>
            </a:extLst>
          </p:cNvPr>
          <p:cNvSpPr txBox="1"/>
          <p:nvPr/>
        </p:nvSpPr>
        <p:spPr>
          <a:xfrm>
            <a:off x="10142904" y="6281637"/>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A3ABAEB4-B110-031B-7CCB-65309E22AB01}"/>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21</a:t>
            </a:fld>
            <a:endParaRPr lang="en-US" sz="1500" dirty="0">
              <a:latin typeface="Georgia" panose="02040502050405020303" pitchFamily="18" charset="0"/>
            </a:endParaRPr>
          </a:p>
        </p:txBody>
      </p:sp>
    </p:spTree>
    <p:extLst>
      <p:ext uri="{BB962C8B-B14F-4D97-AF65-F5344CB8AC3E}">
        <p14:creationId xmlns:p14="http://schemas.microsoft.com/office/powerpoint/2010/main" val="2131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906" y="1118688"/>
            <a:ext cx="10985500" cy="503237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Target population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Size and characteristics of affected population (hypothetical population) </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Estimates of eligible population (age, gender, stage, comorbidity, insurance status)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source (Budget holder, relevant epidemiologic studies, socioeconomic factors, or statistics)</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e.g. Program for uninsured aged 50-75 Hispanic in greater Houston area</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can estimate the hypothetical target population (7,000,000*0.4*0.2*0.3)</a:t>
            </a:r>
          </a:p>
          <a:p>
            <a:pPr lvl="1"/>
            <a:endParaRPr lang="en-US"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156856" y="-566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Framing: conceptualize the problem</a:t>
            </a:r>
          </a:p>
        </p:txBody>
      </p:sp>
      <p:sp>
        <p:nvSpPr>
          <p:cNvPr id="10" name="Rectangle 9"/>
          <p:cNvSpPr/>
          <p:nvPr/>
        </p:nvSpPr>
        <p:spPr>
          <a:xfrm>
            <a:off x="1156856" y="5739312"/>
            <a:ext cx="8509000" cy="307777"/>
          </a:xfrm>
          <a:prstGeom prst="rect">
            <a:avLst/>
          </a:prstGeom>
        </p:spPr>
        <p:txBody>
          <a:bodyPr wrap="square">
            <a:spAutoFit/>
          </a:bodyPr>
          <a:lstStyle/>
          <a:p>
            <a:pPr lvl="1"/>
            <a:r>
              <a:rPr lang="en-US" sz="1400" dirty="0">
                <a:latin typeface="Times New Roman" panose="02020603050405020304" pitchFamily="18" charset="0"/>
                <a:cs typeface="Times New Roman" panose="02020603050405020304" pitchFamily="18" charset="0"/>
              </a:rPr>
              <a:t>Possible source: US Cancer Statistics Working Group, U.S. Census Bureau</a:t>
            </a:r>
          </a:p>
        </p:txBody>
      </p:sp>
      <p:pic>
        <p:nvPicPr>
          <p:cNvPr id="11"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850152283"/>
              </p:ext>
            </p:extLst>
          </p:nvPr>
        </p:nvGraphicFramePr>
        <p:xfrm>
          <a:off x="1555523" y="3758112"/>
          <a:ext cx="5130990" cy="1981200"/>
        </p:xfrm>
        <a:graphic>
          <a:graphicData uri="http://schemas.openxmlformats.org/drawingml/2006/table">
            <a:tbl>
              <a:tblPr firstRow="1" bandRow="1">
                <a:tableStyleId>{5C22544A-7EE6-4342-B048-85BDC9FD1C3A}</a:tableStyleId>
              </a:tblPr>
              <a:tblGrid>
                <a:gridCol w="2565495">
                  <a:extLst>
                    <a:ext uri="{9D8B030D-6E8A-4147-A177-3AD203B41FA5}">
                      <a16:colId xmlns:a16="http://schemas.microsoft.com/office/drawing/2014/main" val="1981873275"/>
                    </a:ext>
                  </a:extLst>
                </a:gridCol>
                <a:gridCol w="2565495">
                  <a:extLst>
                    <a:ext uri="{9D8B030D-6E8A-4147-A177-3AD203B41FA5}">
                      <a16:colId xmlns:a16="http://schemas.microsoft.com/office/drawing/2014/main" val="3860611149"/>
                    </a:ext>
                  </a:extLst>
                </a:gridCol>
              </a:tblGrid>
              <a:tr h="281561">
                <a:tc>
                  <a:txBody>
                    <a:bodyPr/>
                    <a:lstStyle/>
                    <a:p>
                      <a:r>
                        <a:rPr lang="en-US" sz="2000" dirty="0">
                          <a:latin typeface="Times New Roman" panose="02020603050405020304" pitchFamily="18" charset="0"/>
                          <a:cs typeface="Times New Roman" panose="02020603050405020304" pitchFamily="18" charset="0"/>
                        </a:rPr>
                        <a:t>Characteristics</a:t>
                      </a:r>
                    </a:p>
                  </a:txBody>
                  <a:tcPr/>
                </a:tc>
                <a:tc>
                  <a:txBody>
                    <a:bodyPr/>
                    <a:lstStyle/>
                    <a:p>
                      <a:r>
                        <a:rPr lang="en-US" sz="2000" dirty="0">
                          <a:latin typeface="Times New Roman" panose="02020603050405020304" pitchFamily="18" charset="0"/>
                          <a:cs typeface="Times New Roman" panose="02020603050405020304" pitchFamily="18" charset="0"/>
                        </a:rPr>
                        <a:t>Data</a:t>
                      </a:r>
                    </a:p>
                  </a:txBody>
                  <a:tcPr/>
                </a:tc>
                <a:extLst>
                  <a:ext uri="{0D108BD9-81ED-4DB2-BD59-A6C34878D82A}">
                    <a16:rowId xmlns:a16="http://schemas.microsoft.com/office/drawing/2014/main" val="663308129"/>
                  </a:ext>
                </a:extLst>
              </a:tr>
              <a:tr h="281561">
                <a:tc>
                  <a:txBody>
                    <a:bodyPr/>
                    <a:lstStyle/>
                    <a:p>
                      <a:r>
                        <a:rPr lang="en-US" sz="2000" dirty="0">
                          <a:latin typeface="Times New Roman" panose="02020603050405020304" pitchFamily="18" charset="0"/>
                          <a:cs typeface="Times New Roman" panose="02020603050405020304" pitchFamily="18" charset="0"/>
                        </a:rPr>
                        <a:t>Total population </a:t>
                      </a:r>
                    </a:p>
                  </a:txBody>
                  <a:tcPr/>
                </a:tc>
                <a:tc>
                  <a:txBody>
                    <a:bodyPr/>
                    <a:lstStyle/>
                    <a:p>
                      <a:r>
                        <a:rPr lang="en-US" sz="2000" dirty="0">
                          <a:latin typeface="Times New Roman" panose="02020603050405020304" pitchFamily="18" charset="0"/>
                          <a:cs typeface="Times New Roman" panose="02020603050405020304" pitchFamily="18" charset="0"/>
                        </a:rPr>
                        <a:t>7,000,000</a:t>
                      </a:r>
                    </a:p>
                  </a:txBody>
                  <a:tcPr/>
                </a:tc>
                <a:extLst>
                  <a:ext uri="{0D108BD9-81ED-4DB2-BD59-A6C34878D82A}">
                    <a16:rowId xmlns:a16="http://schemas.microsoft.com/office/drawing/2014/main" val="1767145520"/>
                  </a:ext>
                </a:extLst>
              </a:tr>
              <a:tr h="281561">
                <a:tc>
                  <a:txBody>
                    <a:bodyPr/>
                    <a:lstStyle/>
                    <a:p>
                      <a:r>
                        <a:rPr lang="en-US" sz="2000" dirty="0">
                          <a:latin typeface="Times New Roman" panose="02020603050405020304" pitchFamily="18" charset="0"/>
                          <a:cs typeface="Times New Roman" panose="02020603050405020304" pitchFamily="18" charset="0"/>
                        </a:rPr>
                        <a:t>Hispanic</a:t>
                      </a:r>
                    </a:p>
                  </a:txBody>
                  <a:tcPr/>
                </a:tc>
                <a:tc>
                  <a:txBody>
                    <a:bodyPr/>
                    <a:lstStyle/>
                    <a:p>
                      <a:r>
                        <a:rPr lang="en-US" sz="200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2520343554"/>
                  </a:ext>
                </a:extLst>
              </a:tr>
              <a:tr h="281561">
                <a:tc>
                  <a:txBody>
                    <a:bodyPr/>
                    <a:lstStyle/>
                    <a:p>
                      <a:r>
                        <a:rPr lang="en-US" sz="2000" dirty="0">
                          <a:latin typeface="Times New Roman" panose="02020603050405020304" pitchFamily="18" charset="0"/>
                          <a:cs typeface="Times New Roman" panose="02020603050405020304" pitchFamily="18" charset="0"/>
                        </a:rPr>
                        <a:t>Age 50 to 75</a:t>
                      </a:r>
                    </a:p>
                  </a:txBody>
                  <a:tcPr/>
                </a:tc>
                <a:tc>
                  <a:txBody>
                    <a:bodyPr/>
                    <a:lstStyle/>
                    <a:p>
                      <a:r>
                        <a:rPr lang="en-US" sz="20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1691033491"/>
                  </a:ext>
                </a:extLst>
              </a:tr>
              <a:tr h="281561">
                <a:tc>
                  <a:txBody>
                    <a:bodyPr/>
                    <a:lstStyle/>
                    <a:p>
                      <a:r>
                        <a:rPr lang="en-US" sz="2000" dirty="0">
                          <a:latin typeface="Times New Roman" panose="02020603050405020304" pitchFamily="18" charset="0"/>
                          <a:cs typeface="Times New Roman" panose="02020603050405020304" pitchFamily="18" charset="0"/>
                        </a:rPr>
                        <a:t>Uninsured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590698540"/>
                  </a:ext>
                </a:extLst>
              </a:tr>
            </a:tbl>
          </a:graphicData>
        </a:graphic>
      </p:graphicFrame>
      <p:sp>
        <p:nvSpPr>
          <p:cNvPr id="5" name="CuadroTexto 3">
            <a:extLst>
              <a:ext uri="{FF2B5EF4-FFF2-40B4-BE49-F238E27FC236}">
                <a16:creationId xmlns:a16="http://schemas.microsoft.com/office/drawing/2014/main" id="{E4B77F78-4516-7423-8DB5-2F217E07437C}"/>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7266A702-A34D-C82A-0C8D-216F4576CF08}"/>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F377C36A-D182-14E1-BF4F-E2538972EA04}"/>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BDEA5226-02CA-2EDF-9421-38C59646C24D}"/>
              </a:ext>
            </a:extLst>
          </p:cNvPr>
          <p:cNvSpPr txBox="1"/>
          <p:nvPr/>
        </p:nvSpPr>
        <p:spPr>
          <a:xfrm>
            <a:off x="5303652" y="6272595"/>
            <a:ext cx="1668647"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Framing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DCD02BA8-E48A-ED03-D303-A148F6AB0071}"/>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959C82C6-C72A-80B3-28F5-182A809E2CED}"/>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F8736074-FA99-3EAE-8BF3-ECE3625FA3E1}"/>
              </a:ext>
            </a:extLst>
          </p:cNvPr>
          <p:cNvSpPr txBox="1"/>
          <p:nvPr/>
        </p:nvSpPr>
        <p:spPr>
          <a:xfrm>
            <a:off x="10142904" y="6281637"/>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F5BA84EF-1ED4-7FF2-DA0E-84151C1A1E80}"/>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22</a:t>
            </a:fld>
            <a:endParaRPr lang="en-US" sz="1500" dirty="0">
              <a:latin typeface="Georgia" panose="02040502050405020303" pitchFamily="18" charset="0"/>
            </a:endParaRPr>
          </a:p>
        </p:txBody>
      </p:sp>
    </p:spTree>
    <p:extLst>
      <p:ext uri="{BB962C8B-B14F-4D97-AF65-F5344CB8AC3E}">
        <p14:creationId xmlns:p14="http://schemas.microsoft.com/office/powerpoint/2010/main" val="4072910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Framing: conceptualize the problem</a:t>
            </a:r>
            <a:endParaRPr lang="en-US" dirty="0"/>
          </a:p>
        </p:txBody>
      </p:sp>
      <p:sp>
        <p:nvSpPr>
          <p:cNvPr id="3" name="Content Placeholder 2"/>
          <p:cNvSpPr>
            <a:spLocks noGrp="1"/>
          </p:cNvSpPr>
          <p:nvPr>
            <p:ph idx="1"/>
          </p:nvPr>
        </p:nvSpPr>
        <p:spPr>
          <a:xfrm>
            <a:off x="838200" y="1825625"/>
            <a:ext cx="10515600" cy="4761606"/>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Time horizon is a short period (Usually 3 years or 5 years)</a:t>
            </a:r>
          </a:p>
          <a:p>
            <a:pPr lvl="1">
              <a:buFont typeface="Wingdings" panose="05000000000000000000" pitchFamily="2" charset="2"/>
              <a:buChar char="v"/>
            </a:pPr>
            <a:r>
              <a:rPr lang="en-US" b="1" dirty="0">
                <a:solidFill>
                  <a:srgbClr val="FF0000"/>
                </a:solidFill>
                <a:latin typeface="Times New Roman" panose="02020603050405020304" pitchFamily="18" charset="0"/>
                <a:cs typeface="Times New Roman" panose="02020603050405020304" pitchFamily="18" charset="0"/>
              </a:rPr>
              <a:t>No inflation or discounting (unlike in most CEA/CUA)</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 cost offset by long-term effect</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Treatment costs are usually skewed (Usually initial costs is highest)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Outcomes</a:t>
            </a:r>
          </a:p>
          <a:p>
            <a:pPr lvl="1">
              <a:buFont typeface="Wingdings" panose="05000000000000000000" pitchFamily="2" charset="2"/>
              <a:buChar char="v"/>
            </a:pPr>
            <a:r>
              <a:rPr lang="en-US" b="1" dirty="0">
                <a:solidFill>
                  <a:schemeClr val="accent2">
                    <a:lumMod val="75000"/>
                  </a:schemeClr>
                </a:solidFill>
                <a:latin typeface="Times New Roman" panose="02020603050405020304" pitchFamily="18" charset="0"/>
                <a:cs typeface="Times New Roman" panose="02020603050405020304" pitchFamily="18" charset="0"/>
              </a:rPr>
              <a:t>No utility (Cost only)</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May not capture non-monetary benefit ex) reputation, goodwill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Interventions or strategies (usual care vs. intensive care)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E.g. ‘outreach, ’education,’ ‘reminder’</a:t>
            </a:r>
            <a:endParaRPr lang="en-US" dirty="0"/>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CuadroTexto 3">
            <a:extLst>
              <a:ext uri="{FF2B5EF4-FFF2-40B4-BE49-F238E27FC236}">
                <a16:creationId xmlns:a16="http://schemas.microsoft.com/office/drawing/2014/main" id="{BBF535AF-ED8B-4F9B-428A-0E1988FD74EE}"/>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167E1897-277B-CDF9-A6A0-8F872C0D276A}"/>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F7AF1C09-A9DA-6BDD-8B5F-6F533869677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A7B12287-D829-9EF3-99E2-AE4DF186931B}"/>
              </a:ext>
            </a:extLst>
          </p:cNvPr>
          <p:cNvSpPr txBox="1"/>
          <p:nvPr/>
        </p:nvSpPr>
        <p:spPr>
          <a:xfrm>
            <a:off x="5303652" y="6272595"/>
            <a:ext cx="1668647"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Framing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80E2406D-1B6B-22A3-672A-D4A5A7091FB0}"/>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2AA88E01-081E-ADFC-58E0-C682B213FE6B}"/>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C60FFBE3-E72D-4FFC-32E4-2530A59D474E}"/>
              </a:ext>
            </a:extLst>
          </p:cNvPr>
          <p:cNvSpPr txBox="1"/>
          <p:nvPr/>
        </p:nvSpPr>
        <p:spPr>
          <a:xfrm>
            <a:off x="10142904" y="6281637"/>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6FF346B4-72B4-B8B4-7D80-FA641D758BA7}"/>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23</a:t>
            </a:fld>
            <a:endParaRPr lang="en-US" sz="1500" dirty="0">
              <a:latin typeface="Georgia" panose="02040502050405020303" pitchFamily="18" charset="0"/>
            </a:endParaRPr>
          </a:p>
        </p:txBody>
      </p:sp>
    </p:spTree>
    <p:extLst>
      <p:ext uri="{BB962C8B-B14F-4D97-AF65-F5344CB8AC3E}">
        <p14:creationId xmlns:p14="http://schemas.microsoft.com/office/powerpoint/2010/main" val="112113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Framing: conceptualize the problem</a:t>
            </a:r>
            <a:endParaRPr lang="en-US" dirty="0"/>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44406728"/>
              </p:ext>
            </p:extLst>
          </p:nvPr>
        </p:nvGraphicFramePr>
        <p:xfrm>
          <a:off x="1905000" y="1793457"/>
          <a:ext cx="7913703" cy="4205396"/>
        </p:xfrm>
        <a:graphic>
          <a:graphicData uri="http://schemas.openxmlformats.org/drawingml/2006/table">
            <a:tbl>
              <a:tblPr firstRow="1" bandRow="1">
                <a:tableStyleId>{5C22544A-7EE6-4342-B048-85BDC9FD1C3A}</a:tableStyleId>
              </a:tblPr>
              <a:tblGrid>
                <a:gridCol w="2706427">
                  <a:extLst>
                    <a:ext uri="{9D8B030D-6E8A-4147-A177-3AD203B41FA5}">
                      <a16:colId xmlns:a16="http://schemas.microsoft.com/office/drawing/2014/main" val="3325852244"/>
                    </a:ext>
                  </a:extLst>
                </a:gridCol>
                <a:gridCol w="5207276">
                  <a:extLst>
                    <a:ext uri="{9D8B030D-6E8A-4147-A177-3AD203B41FA5}">
                      <a16:colId xmlns:a16="http://schemas.microsoft.com/office/drawing/2014/main" val="739426982"/>
                    </a:ext>
                  </a:extLst>
                </a:gridCol>
              </a:tblGrid>
              <a:tr h="496226">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BIA</a:t>
                      </a:r>
                    </a:p>
                  </a:txBody>
                  <a:tcPr/>
                </a:tc>
                <a:extLst>
                  <a:ext uri="{0D108BD9-81ED-4DB2-BD59-A6C34878D82A}">
                    <a16:rowId xmlns:a16="http://schemas.microsoft.com/office/drawing/2014/main" val="3327943196"/>
                  </a:ext>
                </a:extLst>
              </a:tr>
              <a:tr h="526748">
                <a:tc>
                  <a:txBody>
                    <a:bodyPr/>
                    <a:lstStyle/>
                    <a:p>
                      <a:r>
                        <a:rPr lang="en-US" sz="2000" b="1" dirty="0">
                          <a:latin typeface="Times New Roman" panose="02020603050405020304" pitchFamily="18" charset="0"/>
                          <a:cs typeface="Times New Roman" panose="02020603050405020304" pitchFamily="18" charset="0"/>
                        </a:rPr>
                        <a:t>Information</a:t>
                      </a:r>
                    </a:p>
                  </a:txBody>
                  <a:tcPr/>
                </a:tc>
                <a:tc>
                  <a:txBody>
                    <a:bodyPr/>
                    <a:lstStyle/>
                    <a:p>
                      <a:pPr algn="ctr"/>
                      <a:r>
                        <a:rPr lang="en-US" sz="2000" dirty="0">
                          <a:latin typeface="Times New Roman" panose="02020603050405020304" pitchFamily="18" charset="0"/>
                          <a:cs typeface="Times New Roman" panose="02020603050405020304" pitchFamily="18" charset="0"/>
                        </a:rPr>
                        <a:t>Affordability</a:t>
                      </a:r>
                    </a:p>
                  </a:txBody>
                  <a:tcPr/>
                </a:tc>
                <a:extLst>
                  <a:ext uri="{0D108BD9-81ED-4DB2-BD59-A6C34878D82A}">
                    <a16:rowId xmlns:a16="http://schemas.microsoft.com/office/drawing/2014/main" val="4288189950"/>
                  </a:ext>
                </a:extLst>
              </a:tr>
              <a:tr h="526748">
                <a:tc>
                  <a:txBody>
                    <a:bodyPr/>
                    <a:lstStyle/>
                    <a:p>
                      <a:r>
                        <a:rPr lang="en-US" sz="2000" b="1" dirty="0">
                          <a:latin typeface="Times New Roman" panose="02020603050405020304" pitchFamily="18" charset="0"/>
                          <a:cs typeface="Times New Roman" panose="02020603050405020304" pitchFamily="18" charset="0"/>
                        </a:rPr>
                        <a:t>Purpose</a:t>
                      </a:r>
                    </a:p>
                  </a:txBody>
                  <a:tcPr/>
                </a:tc>
                <a:tc>
                  <a:txBody>
                    <a:bodyPr/>
                    <a:lstStyle/>
                    <a:p>
                      <a:pPr algn="ctr"/>
                      <a:r>
                        <a:rPr lang="en-US" sz="2000" dirty="0">
                          <a:latin typeface="Times New Roman" panose="02020603050405020304" pitchFamily="18" charset="0"/>
                          <a:cs typeface="Times New Roman" panose="02020603050405020304" pitchFamily="18" charset="0"/>
                        </a:rPr>
                        <a:t>Financial</a:t>
                      </a:r>
                      <a:r>
                        <a:rPr lang="en-US" sz="2000" baseline="0" dirty="0">
                          <a:latin typeface="Times New Roman" panose="02020603050405020304" pitchFamily="18" charset="0"/>
                          <a:cs typeface="Times New Roman" panose="02020603050405020304" pitchFamily="18" charset="0"/>
                        </a:rPr>
                        <a:t> impact of new intervention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5431966"/>
                  </a:ext>
                </a:extLst>
              </a:tr>
              <a:tr h="526748">
                <a:tc>
                  <a:txBody>
                    <a:bodyPr/>
                    <a:lstStyle/>
                    <a:p>
                      <a:r>
                        <a:rPr lang="en-US" sz="2000" b="1" dirty="0">
                          <a:latin typeface="Times New Roman" panose="02020603050405020304" pitchFamily="18" charset="0"/>
                          <a:cs typeface="Times New Roman" panose="02020603050405020304" pitchFamily="18" charset="0"/>
                        </a:rPr>
                        <a:t>Time horizon</a:t>
                      </a:r>
                    </a:p>
                  </a:txBody>
                  <a:tcPr/>
                </a:tc>
                <a:tc>
                  <a:txBody>
                    <a:bodyPr/>
                    <a:lstStyle/>
                    <a:p>
                      <a:pPr algn="ctr"/>
                      <a:r>
                        <a:rPr lang="en-US" sz="2000" dirty="0">
                          <a:solidFill>
                            <a:srgbClr val="FF0000"/>
                          </a:solidFill>
                          <a:latin typeface="Times New Roman" panose="02020603050405020304" pitchFamily="18" charset="0"/>
                          <a:cs typeface="Times New Roman" panose="02020603050405020304" pitchFamily="18" charset="0"/>
                        </a:rPr>
                        <a:t>Short-period</a:t>
                      </a:r>
                    </a:p>
                  </a:txBody>
                  <a:tcPr/>
                </a:tc>
                <a:extLst>
                  <a:ext uri="{0D108BD9-81ED-4DB2-BD59-A6C34878D82A}">
                    <a16:rowId xmlns:a16="http://schemas.microsoft.com/office/drawing/2014/main" val="3199148370"/>
                  </a:ext>
                </a:extLst>
              </a:tr>
              <a:tr h="526748">
                <a:tc>
                  <a:txBody>
                    <a:bodyPr/>
                    <a:lstStyle/>
                    <a:p>
                      <a:r>
                        <a:rPr lang="en-US" sz="2000" b="1" dirty="0">
                          <a:latin typeface="Times New Roman" panose="02020603050405020304" pitchFamily="18" charset="0"/>
                          <a:cs typeface="Times New Roman" panose="02020603050405020304" pitchFamily="18" charset="0"/>
                        </a:rPr>
                        <a:t>Perspective</a:t>
                      </a:r>
                    </a:p>
                  </a:txBody>
                  <a:tcPr/>
                </a:tc>
                <a:tc>
                  <a:txBody>
                    <a:bodyPr/>
                    <a:lstStyle/>
                    <a:p>
                      <a:pPr algn="ctr"/>
                      <a:r>
                        <a:rPr lang="en-US" sz="2000" dirty="0">
                          <a:solidFill>
                            <a:srgbClr val="FF0000"/>
                          </a:solidFill>
                          <a:latin typeface="Times New Roman" panose="02020603050405020304" pitchFamily="18" charset="0"/>
                          <a:cs typeface="Times New Roman" panose="02020603050405020304" pitchFamily="18" charset="0"/>
                        </a:rPr>
                        <a:t>Payer</a:t>
                      </a:r>
                    </a:p>
                  </a:txBody>
                  <a:tcPr/>
                </a:tc>
                <a:extLst>
                  <a:ext uri="{0D108BD9-81ED-4DB2-BD59-A6C34878D82A}">
                    <a16:rowId xmlns:a16="http://schemas.microsoft.com/office/drawing/2014/main" val="3918663182"/>
                  </a:ext>
                </a:extLst>
              </a:tr>
              <a:tr h="526748">
                <a:tc>
                  <a:txBody>
                    <a:bodyPr/>
                    <a:lstStyle/>
                    <a:p>
                      <a:r>
                        <a:rPr lang="en-US" sz="2000" b="1" dirty="0">
                          <a:latin typeface="Times New Roman" panose="02020603050405020304" pitchFamily="18" charset="0"/>
                          <a:cs typeface="Times New Roman" panose="02020603050405020304" pitchFamily="18" charset="0"/>
                        </a:rPr>
                        <a:t>Outcomes</a:t>
                      </a:r>
                    </a:p>
                  </a:txBody>
                  <a:tcPr/>
                </a:tc>
                <a:tc>
                  <a:txBody>
                    <a:bodyPr/>
                    <a:lstStyle/>
                    <a:p>
                      <a:pPr algn="ctr"/>
                      <a:r>
                        <a:rPr lang="en-US" sz="2000" dirty="0">
                          <a:solidFill>
                            <a:srgbClr val="FF0000"/>
                          </a:solidFill>
                          <a:latin typeface="Times New Roman" panose="02020603050405020304" pitchFamily="18" charset="0"/>
                          <a:cs typeface="Times New Roman" panose="02020603050405020304" pitchFamily="18" charset="0"/>
                        </a:rPr>
                        <a:t>Excluded</a:t>
                      </a:r>
                    </a:p>
                  </a:txBody>
                  <a:tcPr/>
                </a:tc>
                <a:extLst>
                  <a:ext uri="{0D108BD9-81ED-4DB2-BD59-A6C34878D82A}">
                    <a16:rowId xmlns:a16="http://schemas.microsoft.com/office/drawing/2014/main" val="3702695284"/>
                  </a:ext>
                </a:extLst>
              </a:tr>
              <a:tr h="526748">
                <a:tc>
                  <a:txBody>
                    <a:bodyPr/>
                    <a:lstStyle/>
                    <a:p>
                      <a:r>
                        <a:rPr lang="en-US" sz="2000" b="1" dirty="0">
                          <a:latin typeface="Times New Roman" panose="02020603050405020304" pitchFamily="18" charset="0"/>
                          <a:cs typeface="Times New Roman" panose="02020603050405020304" pitchFamily="18" charset="0"/>
                        </a:rPr>
                        <a:t>Discounting</a:t>
                      </a:r>
                    </a:p>
                  </a:txBody>
                  <a:tcPr/>
                </a:tc>
                <a:tc>
                  <a:txBody>
                    <a:bodyPr/>
                    <a:lstStyle/>
                    <a:p>
                      <a:pPr algn="ctr"/>
                      <a:r>
                        <a:rPr lang="en-US" sz="2000" dirty="0">
                          <a:solidFill>
                            <a:srgbClr val="FF0000"/>
                          </a:solidFill>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2053725895"/>
                  </a:ext>
                </a:extLst>
              </a:tr>
              <a:tr h="526748">
                <a:tc>
                  <a:txBody>
                    <a:bodyPr/>
                    <a:lstStyle/>
                    <a:p>
                      <a:r>
                        <a:rPr lang="en-US" sz="2000" b="1" dirty="0">
                          <a:latin typeface="Times New Roman" panose="02020603050405020304" pitchFamily="18" charset="0"/>
                          <a:cs typeface="Times New Roman" panose="02020603050405020304" pitchFamily="18" charset="0"/>
                        </a:rPr>
                        <a:t>Results</a:t>
                      </a:r>
                    </a:p>
                  </a:txBody>
                  <a:tcPr/>
                </a:tc>
                <a:tc>
                  <a:txBody>
                    <a:bodyPr/>
                    <a:lstStyle/>
                    <a:p>
                      <a:pPr algn="ctr"/>
                      <a:r>
                        <a:rPr lang="en-US" sz="2000" dirty="0">
                          <a:latin typeface="Times New Roman" panose="02020603050405020304" pitchFamily="18" charset="0"/>
                          <a:cs typeface="Times New Roman" panose="02020603050405020304" pitchFamily="18" charset="0"/>
                        </a:rPr>
                        <a:t>Total and incremental annual costs</a:t>
                      </a:r>
                    </a:p>
                  </a:txBody>
                  <a:tcPr/>
                </a:tc>
                <a:extLst>
                  <a:ext uri="{0D108BD9-81ED-4DB2-BD59-A6C34878D82A}">
                    <a16:rowId xmlns:a16="http://schemas.microsoft.com/office/drawing/2014/main" val="2879840472"/>
                  </a:ext>
                </a:extLst>
              </a:tr>
            </a:tbl>
          </a:graphicData>
        </a:graphic>
      </p:graphicFrame>
      <p:sp>
        <p:nvSpPr>
          <p:cNvPr id="3" name="CuadroTexto 3">
            <a:extLst>
              <a:ext uri="{FF2B5EF4-FFF2-40B4-BE49-F238E27FC236}">
                <a16:creationId xmlns:a16="http://schemas.microsoft.com/office/drawing/2014/main" id="{9EC9A189-8BCB-7105-B5A5-74108CFC44AF}"/>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5" name="CuadroTexto 8">
            <a:extLst>
              <a:ext uri="{FF2B5EF4-FFF2-40B4-BE49-F238E27FC236}">
                <a16:creationId xmlns:a16="http://schemas.microsoft.com/office/drawing/2014/main" id="{F1D42560-9B64-0741-80D9-B4063C1AA013}"/>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622F9D8E-2FEA-F736-1022-11E808999DAE}"/>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36D16472-7557-D565-BFA9-DEC5569D69CC}"/>
              </a:ext>
            </a:extLst>
          </p:cNvPr>
          <p:cNvSpPr txBox="1"/>
          <p:nvPr/>
        </p:nvSpPr>
        <p:spPr>
          <a:xfrm>
            <a:off x="5303652" y="6272595"/>
            <a:ext cx="1668647"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Framing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5B556925-5F67-6B0C-B29B-AD939075AEBA}"/>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F3244682-5E69-BFB1-9834-916781DC220D}"/>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57EE1B75-E135-E1F6-86D4-A20125D3A758}"/>
              </a:ext>
            </a:extLst>
          </p:cNvPr>
          <p:cNvSpPr txBox="1"/>
          <p:nvPr/>
        </p:nvSpPr>
        <p:spPr>
          <a:xfrm>
            <a:off x="10142904" y="6281637"/>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13D6E671-609D-AFD8-26A9-4E85B752F297}"/>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24</a:t>
            </a:fld>
            <a:endParaRPr lang="en-US" sz="1500" dirty="0">
              <a:latin typeface="Georgia" panose="02040502050405020303" pitchFamily="18" charset="0"/>
            </a:endParaRPr>
          </a:p>
        </p:txBody>
      </p:sp>
    </p:spTree>
    <p:extLst>
      <p:ext uri="{BB962C8B-B14F-4D97-AF65-F5344CB8AC3E}">
        <p14:creationId xmlns:p14="http://schemas.microsoft.com/office/powerpoint/2010/main" val="35935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Budget impact analysis example</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BIA Example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Routine/usual cancer care</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Patients visit (Asymptomatic/Symptomatic) - Screening – Diagnostic procedure - Treatment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Intensive cancer prevention program by adding promotional elements significantly increased early detection and timeliness treatment</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‘outreach’ to population at risk of specific cancer</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‘education’ to inform how to receive screening and why it is important</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‘reminder’ by sending letters to receive screening</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Intensive program was cost-effective, and now Public Health Officers are interested in implementing this program</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CuadroTexto 3">
            <a:extLst>
              <a:ext uri="{FF2B5EF4-FFF2-40B4-BE49-F238E27FC236}">
                <a16:creationId xmlns:a16="http://schemas.microsoft.com/office/drawing/2014/main" id="{A113716C-8C01-7916-E1CB-7A9089659A57}"/>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9565B824-7ABD-8E70-2C53-82A77410633A}"/>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C639A624-552F-4D1D-F2C0-0AB2577BAD9D}"/>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12008539-5651-0796-2086-3879B755A477}"/>
              </a:ext>
            </a:extLst>
          </p:cNvPr>
          <p:cNvSpPr txBox="1"/>
          <p:nvPr/>
        </p:nvSpPr>
        <p:spPr>
          <a:xfrm>
            <a:off x="5303652" y="6272595"/>
            <a:ext cx="1668647"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Framing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BCB75B64-3CDF-DA64-0F2B-BBDDA8B4B4A6}"/>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2CB7A571-9159-BEC4-B031-0E6EAC05CFA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5413E5E8-CEC2-5C7E-DE67-47BDFB08B2AD}"/>
              </a:ext>
            </a:extLst>
          </p:cNvPr>
          <p:cNvSpPr txBox="1"/>
          <p:nvPr/>
        </p:nvSpPr>
        <p:spPr>
          <a:xfrm>
            <a:off x="10142904" y="6281637"/>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2BFC72A6-B778-7F1E-DEA5-DD2C8F739FF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25</a:t>
            </a:fld>
            <a:endParaRPr lang="en-US" sz="1500" dirty="0">
              <a:latin typeface="Georgia" panose="02040502050405020303" pitchFamily="18" charset="0"/>
            </a:endParaRPr>
          </a:p>
        </p:txBody>
      </p:sp>
    </p:spTree>
    <p:extLst>
      <p:ext uri="{BB962C8B-B14F-4D97-AF65-F5344CB8AC3E}">
        <p14:creationId xmlns:p14="http://schemas.microsoft.com/office/powerpoint/2010/main" val="2479481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Framing : conceptualize problem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51781952"/>
              </p:ext>
            </p:extLst>
          </p:nvPr>
        </p:nvGraphicFramePr>
        <p:xfrm>
          <a:off x="736340" y="4319705"/>
          <a:ext cx="10515600" cy="1548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lus 5"/>
          <p:cNvSpPr/>
          <p:nvPr/>
        </p:nvSpPr>
        <p:spPr>
          <a:xfrm>
            <a:off x="5345660" y="2867109"/>
            <a:ext cx="1296955" cy="1371600"/>
          </a:xfrm>
          <a:prstGeom prst="mathPlu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778118" y="1443756"/>
            <a:ext cx="4432041" cy="147423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Intensive intervention</a:t>
            </a:r>
          </a:p>
          <a:p>
            <a:pPr algn="ctr"/>
            <a:r>
              <a:rPr lang="en-US" sz="2400" dirty="0">
                <a:latin typeface="Times New Roman" panose="02020603050405020304" pitchFamily="18" charset="0"/>
                <a:cs typeface="Times New Roman" panose="02020603050405020304" pitchFamily="18" charset="0"/>
              </a:rPr>
              <a:t>(Outreach, education, reminder, enrollment support,,,)</a:t>
            </a:r>
          </a:p>
        </p:txBody>
      </p:sp>
      <p:sp>
        <p:nvSpPr>
          <p:cNvPr id="9" name="Rectangle 8"/>
          <p:cNvSpPr/>
          <p:nvPr/>
        </p:nvSpPr>
        <p:spPr>
          <a:xfrm>
            <a:off x="543246" y="4341345"/>
            <a:ext cx="10905804" cy="1527241"/>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594824" y="3940293"/>
            <a:ext cx="4699258"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Usual care</a:t>
            </a:r>
          </a:p>
        </p:txBody>
      </p:sp>
      <p:pic>
        <p:nvPicPr>
          <p:cNvPr id="13" name="Content Placeholder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3" name="CuadroTexto 3">
            <a:extLst>
              <a:ext uri="{FF2B5EF4-FFF2-40B4-BE49-F238E27FC236}">
                <a16:creationId xmlns:a16="http://schemas.microsoft.com/office/drawing/2014/main" id="{688F5118-6C6E-EEFA-F535-80F0195963BA}"/>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8">
            <a:extLst>
              <a:ext uri="{FF2B5EF4-FFF2-40B4-BE49-F238E27FC236}">
                <a16:creationId xmlns:a16="http://schemas.microsoft.com/office/drawing/2014/main" id="{E0A54086-CD0E-832A-429D-1591286597A1}"/>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640AAA7B-8078-3559-E140-D1888F8A14B5}"/>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6EF6A419-DAF1-00A6-AA2C-2456356CBD71}"/>
              </a:ext>
            </a:extLst>
          </p:cNvPr>
          <p:cNvSpPr txBox="1"/>
          <p:nvPr/>
        </p:nvSpPr>
        <p:spPr>
          <a:xfrm>
            <a:off x="5303652" y="6272595"/>
            <a:ext cx="1668647"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Framing</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4" name="CuadroTexto 21">
            <a:extLst>
              <a:ext uri="{FF2B5EF4-FFF2-40B4-BE49-F238E27FC236}">
                <a16:creationId xmlns:a16="http://schemas.microsoft.com/office/drawing/2014/main" id="{BCDC2586-81EB-824A-C7D0-BB3DF1572AD3}"/>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27">
            <a:extLst>
              <a:ext uri="{FF2B5EF4-FFF2-40B4-BE49-F238E27FC236}">
                <a16:creationId xmlns:a16="http://schemas.microsoft.com/office/drawing/2014/main" id="{52FE404E-21EB-A12D-BB57-075E32D16BF5}"/>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27">
            <a:extLst>
              <a:ext uri="{FF2B5EF4-FFF2-40B4-BE49-F238E27FC236}">
                <a16:creationId xmlns:a16="http://schemas.microsoft.com/office/drawing/2014/main" id="{9C839E5D-3605-7CB5-5068-51EDEBE823F1}"/>
              </a:ext>
            </a:extLst>
          </p:cNvPr>
          <p:cNvSpPr txBox="1"/>
          <p:nvPr/>
        </p:nvSpPr>
        <p:spPr>
          <a:xfrm>
            <a:off x="10142904" y="6281637"/>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Slide Number Placeholder 14">
            <a:extLst>
              <a:ext uri="{FF2B5EF4-FFF2-40B4-BE49-F238E27FC236}">
                <a16:creationId xmlns:a16="http://schemas.microsoft.com/office/drawing/2014/main" id="{0D2156E6-67EE-6353-874E-8E68BC294E54}"/>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26</a:t>
            </a:fld>
            <a:endParaRPr lang="en-US" sz="1500" dirty="0">
              <a:latin typeface="Georgia" panose="02040502050405020303" pitchFamily="18" charset="0"/>
            </a:endParaRPr>
          </a:p>
        </p:txBody>
      </p:sp>
    </p:spTree>
    <p:extLst>
      <p:ext uri="{BB962C8B-B14F-4D97-AF65-F5344CB8AC3E}">
        <p14:creationId xmlns:p14="http://schemas.microsoft.com/office/powerpoint/2010/main" val="39529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7" grpId="0" animBg="1"/>
      <p:bldP spid="9"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 process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is designed based on the scenario (clinical process, natural history of cancer)</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TreeAge</a:t>
            </a:r>
            <a:r>
              <a:rPr lang="en-US" dirty="0">
                <a:latin typeface="Times New Roman" panose="02020603050405020304" pitchFamily="18" charset="0"/>
                <a:cs typeface="Times New Roman" panose="02020603050405020304" pitchFamily="18" charset="0"/>
              </a:rPr>
              <a:t>, Excel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Simple tree-model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Static model contains a simple calculation by simple changes with well known probabilities given others constant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Markov model</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Dynamic model is required for a complex scenario with sensitivity analysis to </a:t>
            </a:r>
            <a:r>
              <a:rPr lang="en-US" b="1" dirty="0">
                <a:latin typeface="Times New Roman" panose="02020603050405020304" pitchFamily="18" charset="0"/>
                <a:cs typeface="Times New Roman" panose="02020603050405020304" pitchFamily="18" charset="0"/>
              </a:rPr>
              <a:t>capture uncertainty</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CuadroTexto 3">
            <a:extLst>
              <a:ext uri="{FF2B5EF4-FFF2-40B4-BE49-F238E27FC236}">
                <a16:creationId xmlns:a16="http://schemas.microsoft.com/office/drawing/2014/main" id="{86B8CDFF-BE56-865D-46C1-64DDB09C4B11}"/>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4A7D35E1-6E4B-ECFC-FD15-63B2577F62EA}"/>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B5C57E22-A0C4-2F02-6504-C8D7DD101A7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0FAB6F78-AF75-482D-3C90-E5C0DD37F52B}"/>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3CB5A329-B1DC-A1AA-C4A3-2FFF8F02B881}"/>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419C02A8-CE92-AD15-8762-42B29C7FFCCE}"/>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F02FC663-2791-AD90-CE80-0005F65B0BF7}"/>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ADC6D367-34D6-0D5F-8397-831B2429DF8E}"/>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27</a:t>
            </a:fld>
            <a:endParaRPr lang="en-US" sz="1500" dirty="0">
              <a:latin typeface="Georgia" panose="02040502050405020303" pitchFamily="18" charset="0"/>
            </a:endParaRPr>
          </a:p>
        </p:txBody>
      </p:sp>
    </p:spTree>
    <p:extLst>
      <p:ext uri="{BB962C8B-B14F-4D97-AF65-F5344CB8AC3E}">
        <p14:creationId xmlns:p14="http://schemas.microsoft.com/office/powerpoint/2010/main" val="207336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a:xfrm>
            <a:off x="257175" y="1358899"/>
            <a:ext cx="4029075" cy="489902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Basic component of tree  model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design a model to downstream based on the scenario (clinical process)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model rolls back (upstream) values to compare choice 1 and choice 2 </a:t>
            </a: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846177" y="182976"/>
            <a:ext cx="7088648" cy="5892799"/>
          </a:xfrm>
          <a:prstGeom prst="rect">
            <a:avLst/>
          </a:prstGeom>
        </p:spPr>
      </p:pic>
      <p:sp>
        <p:nvSpPr>
          <p:cNvPr id="33" name="CuadroTexto 3">
            <a:extLst>
              <a:ext uri="{FF2B5EF4-FFF2-40B4-BE49-F238E27FC236}">
                <a16:creationId xmlns:a16="http://schemas.microsoft.com/office/drawing/2014/main" id="{22FDAB07-4763-773A-25EA-DA1ED35B3EDF}"/>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34" name="CuadroTexto 8">
            <a:extLst>
              <a:ext uri="{FF2B5EF4-FFF2-40B4-BE49-F238E27FC236}">
                <a16:creationId xmlns:a16="http://schemas.microsoft.com/office/drawing/2014/main" id="{CACCD2E7-3C1E-F61A-2550-7C8858C0F9BE}"/>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35" name="CuadroTexto 13">
            <a:extLst>
              <a:ext uri="{FF2B5EF4-FFF2-40B4-BE49-F238E27FC236}">
                <a16:creationId xmlns:a16="http://schemas.microsoft.com/office/drawing/2014/main" id="{39B6F362-7D80-C17F-2F13-171A868CB89D}"/>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36" name="CuadroTexto 17">
            <a:extLst>
              <a:ext uri="{FF2B5EF4-FFF2-40B4-BE49-F238E27FC236}">
                <a16:creationId xmlns:a16="http://schemas.microsoft.com/office/drawing/2014/main" id="{581EE6FF-20E3-3DBB-6133-AFFCC387DF26}"/>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37" name="CuadroTexto 21">
            <a:extLst>
              <a:ext uri="{FF2B5EF4-FFF2-40B4-BE49-F238E27FC236}">
                <a16:creationId xmlns:a16="http://schemas.microsoft.com/office/drawing/2014/main" id="{7D3F1AC2-64B8-1BBB-0010-7E0717161C19}"/>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38" name="CuadroTexto 27">
            <a:extLst>
              <a:ext uri="{FF2B5EF4-FFF2-40B4-BE49-F238E27FC236}">
                <a16:creationId xmlns:a16="http://schemas.microsoft.com/office/drawing/2014/main" id="{175B3F2A-234B-FBB1-27BA-1A7603C10890}"/>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39" name="CuadroTexto 27">
            <a:extLst>
              <a:ext uri="{FF2B5EF4-FFF2-40B4-BE49-F238E27FC236}">
                <a16:creationId xmlns:a16="http://schemas.microsoft.com/office/drawing/2014/main" id="{17775D31-6597-17E5-CA8A-197045D10BB8}"/>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40" name="Slide Number Placeholder 14">
            <a:extLst>
              <a:ext uri="{FF2B5EF4-FFF2-40B4-BE49-F238E27FC236}">
                <a16:creationId xmlns:a16="http://schemas.microsoft.com/office/drawing/2014/main" id="{2ABFDF58-5D0E-35CE-F81D-203749A3ADA7}"/>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28</a:t>
            </a:fld>
            <a:endParaRPr lang="en-US" sz="1500" dirty="0">
              <a:latin typeface="Georgia" panose="02040502050405020303" pitchFamily="18" charset="0"/>
            </a:endParaRPr>
          </a:p>
        </p:txBody>
      </p:sp>
    </p:spTree>
    <p:extLst>
      <p:ext uri="{BB962C8B-B14F-4D97-AF65-F5344CB8AC3E}">
        <p14:creationId xmlns:p14="http://schemas.microsoft.com/office/powerpoint/2010/main" val="744239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a:xfrm>
            <a:off x="257175" y="1358899"/>
            <a:ext cx="4029075" cy="489902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process of evaluation is straightforward in the tree model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Starting at the right hand side of the tree, replace each chance node with its expected value, until the only branch left are the decision nodes</a:t>
            </a:r>
          </a:p>
        </p:txBody>
      </p:sp>
      <p:pic>
        <p:nvPicPr>
          <p:cNvPr id="6" name="Picture 5"/>
          <p:cNvPicPr>
            <a:picLocks noChangeAspect="1"/>
          </p:cNvPicPr>
          <p:nvPr/>
        </p:nvPicPr>
        <p:blipFill>
          <a:blip r:embed="rId3"/>
          <a:stretch>
            <a:fillRect/>
          </a:stretch>
        </p:blipFill>
        <p:spPr>
          <a:xfrm>
            <a:off x="4613152" y="769669"/>
            <a:ext cx="6585199" cy="4523978"/>
          </a:xfrm>
          <a:prstGeom prst="rect">
            <a:avLst/>
          </a:prstGeom>
        </p:spPr>
      </p:pic>
      <p:sp>
        <p:nvSpPr>
          <p:cNvPr id="5" name="CuadroTexto 3">
            <a:extLst>
              <a:ext uri="{FF2B5EF4-FFF2-40B4-BE49-F238E27FC236}">
                <a16:creationId xmlns:a16="http://schemas.microsoft.com/office/drawing/2014/main" id="{71ED88CA-1E12-E815-F388-711B07EC460A}"/>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2C0A30CC-D304-AE68-0DA3-E6EBA8A9D863}"/>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FA7C24D3-4692-7CB1-3673-AAE76C2ADE64}"/>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4D8918DC-F22A-83EB-6A83-F27C113C4B91}"/>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0D72334B-15C8-3432-2D32-4EFD8CC5C541}"/>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84909E1E-7CC1-6BA4-0CB1-3293A1E6CF9B}"/>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E41D508C-F586-524F-C259-E205EB30E860}"/>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B8891890-CFCC-E345-942B-8E2598797760}"/>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29</a:t>
            </a:fld>
            <a:endParaRPr lang="en-US" sz="1500" dirty="0">
              <a:latin typeface="Georgia" panose="02040502050405020303" pitchFamily="18" charset="0"/>
            </a:endParaRPr>
          </a:p>
        </p:txBody>
      </p:sp>
    </p:spTree>
    <p:extLst>
      <p:ext uri="{BB962C8B-B14F-4D97-AF65-F5344CB8AC3E}">
        <p14:creationId xmlns:p14="http://schemas.microsoft.com/office/powerpoint/2010/main" val="203114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Economic evaluation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592761"/>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Comparison of </a:t>
            </a:r>
            <a:r>
              <a:rPr lang="en-US" dirty="0">
                <a:solidFill>
                  <a:srgbClr val="FF0000"/>
                </a:solidFill>
                <a:latin typeface="Times New Roman" panose="02020603050405020304" pitchFamily="18" charset="0"/>
                <a:cs typeface="Times New Roman" panose="02020603050405020304" pitchFamily="18" charset="0"/>
              </a:rPr>
              <a:t>alternative options </a:t>
            </a:r>
            <a:r>
              <a:rPr lang="en-US" dirty="0">
                <a:latin typeface="Times New Roman" panose="02020603050405020304" pitchFamily="18" charset="0"/>
                <a:cs typeface="Times New Roman" panose="02020603050405020304" pitchFamily="18" charset="0"/>
              </a:rPr>
              <a:t>in terms of their </a:t>
            </a:r>
            <a:r>
              <a:rPr lang="en-US" dirty="0">
                <a:solidFill>
                  <a:srgbClr val="FF0000"/>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consequences</a:t>
            </a:r>
            <a:r>
              <a:rPr lang="en-US" dirty="0">
                <a:latin typeface="Times New Roman" panose="02020603050405020304" pitchFamily="18" charset="0"/>
                <a:cs typeface="Times New Roman" panose="02020603050405020304" pitchFamily="18" charset="0"/>
              </a:rPr>
              <a:t> (Drummond et al. 2005)</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Alternative options – ‘technology’ , ‘program’ , or ‘intervention’ in which health care resources can be used to increase population health. </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E.g. pharmaceutical and surgical interventions, screening and health promotion programs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Costs</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Health care - Value of tangible resources available to the healthcare system. </a:t>
            </a:r>
          </a:p>
          <a:p>
            <a:pPr lvl="3">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Clinical and other staff, capital equipment and buildings, and consumable drugs</a:t>
            </a:r>
            <a:r>
              <a:rPr lang="en-US" dirty="0">
                <a:latin typeface="Times New Roman" panose="02020603050405020304" pitchFamily="18" charset="0"/>
                <a:cs typeface="Times New Roman" panose="02020603050405020304" pitchFamily="18" charset="0"/>
              </a:rPr>
              <a:t> </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Non-health care – Resources used to produce health care</a:t>
            </a:r>
          </a:p>
          <a:p>
            <a:pPr lvl="3">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Time of patients and their families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Effects – health effects of treatment options, changes in individuals’ health</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sp>
        <p:nvSpPr>
          <p:cNvPr id="6" name="Rectangle 5">
            <a:extLst>
              <a:ext uri="{FF2B5EF4-FFF2-40B4-BE49-F238E27FC236}">
                <a16:creationId xmlns:a16="http://schemas.microsoft.com/office/drawing/2014/main" id="{40463991-3FBE-37B6-992F-B45D94E49917}"/>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6ACB559B-8C05-B306-A18D-A320706A2552}"/>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16" name="Rectangle 15">
            <a:extLst>
              <a:ext uri="{FF2B5EF4-FFF2-40B4-BE49-F238E27FC236}">
                <a16:creationId xmlns:a16="http://schemas.microsoft.com/office/drawing/2014/main" id="{148BE15A-11B5-C8FC-AD5C-00CF3C4EB847}"/>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17" name="Rectangle 16">
            <a:extLst>
              <a:ext uri="{FF2B5EF4-FFF2-40B4-BE49-F238E27FC236}">
                <a16:creationId xmlns:a16="http://schemas.microsoft.com/office/drawing/2014/main" id="{527C9075-9B77-AC5E-CAC6-6D202D2D06A3}"/>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18" name="CuadroTexto 3">
            <a:extLst>
              <a:ext uri="{FF2B5EF4-FFF2-40B4-BE49-F238E27FC236}">
                <a16:creationId xmlns:a16="http://schemas.microsoft.com/office/drawing/2014/main" id="{16FCF233-0127-485E-62D8-3B30E7042D1E}"/>
              </a:ext>
            </a:extLst>
          </p:cNvPr>
          <p:cNvSpPr txBox="1"/>
          <p:nvPr/>
        </p:nvSpPr>
        <p:spPr>
          <a:xfrm>
            <a:off x="13201" y="6290709"/>
            <a:ext cx="2193313"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Economic</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Evaluation</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Review</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9" name="CuadroTexto 8">
            <a:extLst>
              <a:ext uri="{FF2B5EF4-FFF2-40B4-BE49-F238E27FC236}">
                <a16:creationId xmlns:a16="http://schemas.microsoft.com/office/drawing/2014/main" id="{6DDD379A-B2E0-ACDE-006B-3149E87C7E18}"/>
              </a:ext>
            </a:extLst>
          </p:cNvPr>
          <p:cNvSpPr txBox="1"/>
          <p:nvPr/>
        </p:nvSpPr>
        <p:spPr>
          <a:xfrm>
            <a:off x="2348930" y="6290709"/>
            <a:ext cx="1645195"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3">
            <a:extLst>
              <a:ext uri="{FF2B5EF4-FFF2-40B4-BE49-F238E27FC236}">
                <a16:creationId xmlns:a16="http://schemas.microsoft.com/office/drawing/2014/main" id="{DE28A09F-A58B-390A-CEEC-94A1BB09A4D3}"/>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17">
            <a:extLst>
              <a:ext uri="{FF2B5EF4-FFF2-40B4-BE49-F238E27FC236}">
                <a16:creationId xmlns:a16="http://schemas.microsoft.com/office/drawing/2014/main" id="{54CC6ACD-C71B-7416-F460-398116AC7623}"/>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1">
            <a:extLst>
              <a:ext uri="{FF2B5EF4-FFF2-40B4-BE49-F238E27FC236}">
                <a16:creationId xmlns:a16="http://schemas.microsoft.com/office/drawing/2014/main" id="{2706636F-4650-2A07-5A9E-5945C68C3650}"/>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7">
            <a:extLst>
              <a:ext uri="{FF2B5EF4-FFF2-40B4-BE49-F238E27FC236}">
                <a16:creationId xmlns:a16="http://schemas.microsoft.com/office/drawing/2014/main" id="{8FF5EDC2-E3CC-EA5A-71BF-E835F7C0DCD9}"/>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27">
            <a:extLst>
              <a:ext uri="{FF2B5EF4-FFF2-40B4-BE49-F238E27FC236}">
                <a16:creationId xmlns:a16="http://schemas.microsoft.com/office/drawing/2014/main" id="{A30CF9E1-7B7C-45D2-93D2-D652CD9B2F55}"/>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5" name="Slide Number Placeholder 14">
            <a:extLst>
              <a:ext uri="{FF2B5EF4-FFF2-40B4-BE49-F238E27FC236}">
                <a16:creationId xmlns:a16="http://schemas.microsoft.com/office/drawing/2014/main" id="{D084D607-1B49-6C28-7BBD-15FE7D7751FB}"/>
              </a:ext>
            </a:extLst>
          </p:cNvPr>
          <p:cNvSpPr>
            <a:spLocks noGrp="1"/>
          </p:cNvSpPr>
          <p:nvPr>
            <p:ph type="sldNum" sz="quarter" idx="12"/>
          </p:nvPr>
        </p:nvSpPr>
        <p:spPr>
          <a:xfrm>
            <a:off x="9435599" y="6492875"/>
            <a:ext cx="2743200" cy="365125"/>
          </a:xfrm>
        </p:spPr>
        <p:txBody>
          <a:bodyPr/>
          <a:lstStyle/>
          <a:p>
            <a:fld id="{2FCC1C9A-3E0E-4E7C-8EDD-8B2F55587C98}" type="slidenum">
              <a:rPr lang="en-US" sz="1500" smtClean="0">
                <a:latin typeface="Georgia" panose="02040502050405020303" pitchFamily="18" charset="0"/>
              </a:rPr>
              <a:t>3</a:t>
            </a:fld>
            <a:endParaRPr lang="en-US" sz="1500" dirty="0">
              <a:latin typeface="Georgia" panose="02040502050405020303" pitchFamily="18" charset="0"/>
            </a:endParaRPr>
          </a:p>
        </p:txBody>
      </p:sp>
    </p:spTree>
    <p:extLst>
      <p:ext uri="{BB962C8B-B14F-4D97-AF65-F5344CB8AC3E}">
        <p14:creationId xmlns:p14="http://schemas.microsoft.com/office/powerpoint/2010/main" val="1838002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How complex should I model be?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Simple model may miss clinically or policy important attributes</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May be easy to design and run</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May get wrong answer</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May have no clinical credence with content experts</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Make it difficult to test robustness in assumptions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Complex model </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Difficult to develop and run</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May require data so specific it is unavailable</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May be difficult to understand by non-quantitative people</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But accurately reflect the clinical conditions or situation a decision</a:t>
            </a:r>
          </a:p>
        </p:txBody>
      </p:sp>
      <p:sp>
        <p:nvSpPr>
          <p:cNvPr id="5" name="CuadroTexto 3">
            <a:extLst>
              <a:ext uri="{FF2B5EF4-FFF2-40B4-BE49-F238E27FC236}">
                <a16:creationId xmlns:a16="http://schemas.microsoft.com/office/drawing/2014/main" id="{0FA64D28-305E-8EB9-6F73-706FA91A58E7}"/>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2C3BCCCE-52F5-E831-8E8C-3582AE6022F6}"/>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CD33A9B7-F769-92C8-0648-0C2FF725D1C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2B8432C7-CBB7-61CE-A0AA-CE8C941E6155}"/>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27327930-042A-209F-472E-CE24CEE9022A}"/>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41C37611-1E5F-90AA-99EF-CAE26BF7738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0825DF3C-26A5-3A6C-267F-2C0C367A5E90}"/>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76D93B93-1F1D-7A7E-0A3D-CEF98CA97683}"/>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30</a:t>
            </a:fld>
            <a:endParaRPr lang="en-US" sz="1500" dirty="0">
              <a:latin typeface="Georgia" panose="02040502050405020303" pitchFamily="18" charset="0"/>
            </a:endParaRPr>
          </a:p>
        </p:txBody>
      </p:sp>
    </p:spTree>
    <p:extLst>
      <p:ext uri="{BB962C8B-B14F-4D97-AF65-F5344CB8AC3E}">
        <p14:creationId xmlns:p14="http://schemas.microsoft.com/office/powerpoint/2010/main" val="115520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Cancer prevention in usual care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Visit healthcare provider to receive screening with/without symptom</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Receive screening</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Positive? Negative?</a:t>
            </a:r>
          </a:p>
          <a:p>
            <a:pPr lvl="3">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If negative, receive another screening after 3 years</a:t>
            </a:r>
          </a:p>
          <a:p>
            <a:pPr lvl="3">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If positive, receive diagnostic procedure</a:t>
            </a:r>
          </a:p>
          <a:p>
            <a:pPr lvl="4">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Positive? Negative?</a:t>
            </a:r>
          </a:p>
          <a:p>
            <a:pPr marL="2286000" lvl="5" indent="0">
              <a:buNone/>
            </a:pPr>
            <a:endParaRPr lang="en-US" dirty="0">
              <a:latin typeface="Times New Roman" panose="02020603050405020304" pitchFamily="18" charset="0"/>
              <a:cs typeface="Times New Roman" panose="02020603050405020304" pitchFamily="18" charset="0"/>
            </a:endParaRPr>
          </a:p>
          <a:p>
            <a:pPr marL="2743200" lvl="6" indent="0">
              <a:buNone/>
            </a:pPr>
            <a:r>
              <a:rPr lang="en-US" dirty="0">
                <a:latin typeface="Times New Roman" panose="02020603050405020304" pitchFamily="18" charset="0"/>
                <a:cs typeface="Times New Roman" panose="02020603050405020304" pitchFamily="18" charset="0"/>
              </a:rPr>
              <a:t>.</a:t>
            </a:r>
          </a:p>
          <a:p>
            <a:pPr marL="2743200" lvl="6" indent="0">
              <a:buNone/>
            </a:pPr>
            <a:r>
              <a:rPr lang="en-US" dirty="0">
                <a:latin typeface="Times New Roman" panose="02020603050405020304" pitchFamily="18" charset="0"/>
                <a:cs typeface="Times New Roman" panose="02020603050405020304" pitchFamily="18" charset="0"/>
              </a:rPr>
              <a:t>.</a:t>
            </a:r>
          </a:p>
          <a:p>
            <a:pPr marL="2743200" lvl="6" indent="0">
              <a:buNone/>
            </a:pPr>
            <a:r>
              <a:rPr lang="en-US" dirty="0">
                <a:latin typeface="Times New Roman" panose="02020603050405020304" pitchFamily="18" charset="0"/>
                <a:cs typeface="Times New Roman" panose="02020603050405020304" pitchFamily="18" charset="0"/>
              </a:rPr>
              <a:t>.</a:t>
            </a:r>
          </a:p>
          <a:p>
            <a:pPr lvl="6"/>
            <a:endParaRPr lang="en-US" dirty="0">
              <a:latin typeface="Times New Roman" panose="02020603050405020304" pitchFamily="18" charset="0"/>
              <a:cs typeface="Times New Roman" panose="02020603050405020304" pitchFamily="18" charset="0"/>
            </a:endParaRPr>
          </a:p>
        </p:txBody>
      </p:sp>
      <p:sp>
        <p:nvSpPr>
          <p:cNvPr id="5" name="CuadroTexto 3">
            <a:extLst>
              <a:ext uri="{FF2B5EF4-FFF2-40B4-BE49-F238E27FC236}">
                <a16:creationId xmlns:a16="http://schemas.microsoft.com/office/drawing/2014/main" id="{EDE4E38F-8449-1A31-C298-9E24531D34AF}"/>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B41DA696-95B6-C7CF-0C0A-AB4622678B08}"/>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CA0D1DC0-17F5-B01A-8776-FABFFA1A3CDF}"/>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2040BFE6-397E-35AC-DFC7-74FC6AAEA168}"/>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7FC48C68-5136-B8A5-1741-A694AFD5D248}"/>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DBE73C29-E000-B224-E670-A683F4A3C5C6}"/>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68CF85B1-4EDE-CF0F-98FB-9A50FA851802}"/>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95D19087-C2FF-8C7C-18D0-AE05D1D6EA5B}"/>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31</a:t>
            </a:fld>
            <a:endParaRPr lang="en-US" sz="1500" dirty="0">
              <a:latin typeface="Georgia" panose="02040502050405020303" pitchFamily="18" charset="0"/>
            </a:endParaRPr>
          </a:p>
        </p:txBody>
      </p:sp>
    </p:spTree>
    <p:extLst>
      <p:ext uri="{BB962C8B-B14F-4D97-AF65-F5344CB8AC3E}">
        <p14:creationId xmlns:p14="http://schemas.microsoft.com/office/powerpoint/2010/main" val="3764987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Clinical process in usual care</a:t>
            </a:r>
          </a:p>
          <a:p>
            <a:pPr lvl="6"/>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0C87403-A3B3-4FDF-816E-9BDA7F0DE5CC}"/>
              </a:ext>
            </a:extLst>
          </p:cNvPr>
          <p:cNvPicPr>
            <a:picLocks noChangeAspect="1"/>
          </p:cNvPicPr>
          <p:nvPr/>
        </p:nvPicPr>
        <p:blipFill>
          <a:blip r:embed="rId3"/>
          <a:stretch>
            <a:fillRect/>
          </a:stretch>
        </p:blipFill>
        <p:spPr>
          <a:xfrm>
            <a:off x="600075" y="2301081"/>
            <a:ext cx="10991850" cy="3400425"/>
          </a:xfrm>
          <a:prstGeom prst="rect">
            <a:avLst/>
          </a:prstGeom>
        </p:spPr>
      </p:pic>
      <p:sp>
        <p:nvSpPr>
          <p:cNvPr id="5" name="CuadroTexto 3">
            <a:extLst>
              <a:ext uri="{FF2B5EF4-FFF2-40B4-BE49-F238E27FC236}">
                <a16:creationId xmlns:a16="http://schemas.microsoft.com/office/drawing/2014/main" id="{B41669FB-63C9-98D9-1C3B-C6ED5B035B2A}"/>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ECDE816D-8F21-A307-3E80-C17DF8E1786E}"/>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EB2C8D81-E63C-3F8A-B58D-373DBC80A8D4}"/>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2567C225-8D58-4ACE-576C-7644AEFC468F}"/>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85AFF55C-2060-B782-A8DD-9C221ADE8073}"/>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2A892A21-D4F8-177D-E6ED-F84595E156A7}"/>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46EFAB80-D44F-561B-D554-B2BC4F3E146B}"/>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90439A64-D2FF-8B72-2535-39C8BF6A4BEE}"/>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32</a:t>
            </a:fld>
            <a:endParaRPr lang="en-US" sz="1500" dirty="0">
              <a:latin typeface="Georgia" panose="02040502050405020303" pitchFamily="18" charset="0"/>
            </a:endParaRPr>
          </a:p>
        </p:txBody>
      </p:sp>
    </p:spTree>
    <p:extLst>
      <p:ext uri="{BB962C8B-B14F-4D97-AF65-F5344CB8AC3E}">
        <p14:creationId xmlns:p14="http://schemas.microsoft.com/office/powerpoint/2010/main" val="625490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Clinical process in intensive care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Outreach to the public fair or healthcare providers.  Provide gift card and transportation costs if they agree to participate in the program</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Educate participants using flip-chart about how to receive screening</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Receive screening?</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not, send a reminder letter or calls</a:t>
            </a:r>
          </a:p>
          <a:p>
            <a:pPr lvl="3">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Positive? Negative?</a:t>
            </a:r>
          </a:p>
          <a:p>
            <a:pPr lvl="4">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If negative, receive another screening after 3 years</a:t>
            </a:r>
          </a:p>
          <a:p>
            <a:pPr lvl="4">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If positive, receive diagnostic procedure</a:t>
            </a:r>
          </a:p>
          <a:p>
            <a:pPr marL="2743200" lvl="6" indent="0">
              <a:buNone/>
            </a:pPr>
            <a:r>
              <a:rPr lang="en-US" sz="2000" dirty="0">
                <a:latin typeface="Times New Roman" panose="02020603050405020304" pitchFamily="18" charset="0"/>
                <a:cs typeface="Times New Roman" panose="02020603050405020304" pitchFamily="18" charset="0"/>
              </a:rPr>
              <a:t>.</a:t>
            </a:r>
          </a:p>
          <a:p>
            <a:pPr marL="2743200" lvl="6" indent="0">
              <a:buNone/>
            </a:pPr>
            <a:r>
              <a:rPr lang="en-US" dirty="0">
                <a:latin typeface="Times New Roman" panose="02020603050405020304" pitchFamily="18" charset="0"/>
                <a:cs typeface="Times New Roman" panose="02020603050405020304" pitchFamily="18" charset="0"/>
              </a:rPr>
              <a:t>.</a:t>
            </a:r>
          </a:p>
          <a:p>
            <a:pPr marL="2743200" lvl="6" indent="0">
              <a:buNone/>
            </a:pPr>
            <a:r>
              <a:rPr lang="en-US" dirty="0">
                <a:latin typeface="Times New Roman" panose="02020603050405020304" pitchFamily="18" charset="0"/>
                <a:cs typeface="Times New Roman" panose="02020603050405020304" pitchFamily="18" charset="0"/>
              </a:rPr>
              <a:t>.</a:t>
            </a:r>
          </a:p>
          <a:p>
            <a:pPr marL="2743200" lvl="6" indent="0">
              <a:buNone/>
            </a:pPr>
            <a:endParaRPr lang="en-US" dirty="0">
              <a:latin typeface="Times New Roman" panose="02020603050405020304" pitchFamily="18" charset="0"/>
              <a:cs typeface="Times New Roman" panose="02020603050405020304" pitchFamily="18" charset="0"/>
            </a:endParaRPr>
          </a:p>
          <a:p>
            <a:pPr lvl="6"/>
            <a:endParaRPr lang="en-US" dirty="0">
              <a:latin typeface="Times New Roman" panose="02020603050405020304" pitchFamily="18" charset="0"/>
              <a:cs typeface="Times New Roman" panose="02020603050405020304" pitchFamily="18" charset="0"/>
            </a:endParaRPr>
          </a:p>
        </p:txBody>
      </p:sp>
      <p:sp>
        <p:nvSpPr>
          <p:cNvPr id="5" name="CuadroTexto 3">
            <a:extLst>
              <a:ext uri="{FF2B5EF4-FFF2-40B4-BE49-F238E27FC236}">
                <a16:creationId xmlns:a16="http://schemas.microsoft.com/office/drawing/2014/main" id="{B82E2A89-5AA1-05C5-0747-F379D4558D87}"/>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08BF6E51-2A55-0772-FBF4-196A3D77900C}"/>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95A5B879-4C2F-CC29-6B00-5B2EE121FC9A}"/>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982054BB-1701-5F07-91AA-0A10F6648AE9}"/>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7D1C648C-4DC7-1146-3228-F32F26CA4D60}"/>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B9EFC4B3-396A-36B7-149A-0531E09036FA}"/>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36CCCD7F-01BA-C520-F145-9C92EF941C27}"/>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0209C836-D896-2548-8F18-3E3D97B3E93A}"/>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33</a:t>
            </a:fld>
            <a:endParaRPr lang="en-US" sz="1500" dirty="0">
              <a:latin typeface="Georgia" panose="02040502050405020303" pitchFamily="18" charset="0"/>
            </a:endParaRPr>
          </a:p>
        </p:txBody>
      </p:sp>
    </p:spTree>
    <p:extLst>
      <p:ext uri="{BB962C8B-B14F-4D97-AF65-F5344CB8AC3E}">
        <p14:creationId xmlns:p14="http://schemas.microsoft.com/office/powerpoint/2010/main" val="1703136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 y="0"/>
            <a:ext cx="253072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F81B9E75-370E-40B0-8A69-BD3AAF6E7B50}"/>
              </a:ext>
            </a:extLst>
          </p:cNvPr>
          <p:cNvPicPr>
            <a:picLocks noChangeAspect="1"/>
          </p:cNvPicPr>
          <p:nvPr/>
        </p:nvPicPr>
        <p:blipFill>
          <a:blip r:embed="rId3"/>
          <a:stretch>
            <a:fillRect/>
          </a:stretch>
        </p:blipFill>
        <p:spPr>
          <a:xfrm>
            <a:off x="0" y="284476"/>
            <a:ext cx="12192000" cy="5787398"/>
          </a:xfrm>
          <a:prstGeom prst="rect">
            <a:avLst/>
          </a:prstGeom>
        </p:spPr>
      </p:pic>
      <p:sp>
        <p:nvSpPr>
          <p:cNvPr id="2" name="CuadroTexto 3">
            <a:extLst>
              <a:ext uri="{FF2B5EF4-FFF2-40B4-BE49-F238E27FC236}">
                <a16:creationId xmlns:a16="http://schemas.microsoft.com/office/drawing/2014/main" id="{86F74BD8-E78D-9FAA-A14B-1B821653026D}"/>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3" name="CuadroTexto 8">
            <a:extLst>
              <a:ext uri="{FF2B5EF4-FFF2-40B4-BE49-F238E27FC236}">
                <a16:creationId xmlns:a16="http://schemas.microsoft.com/office/drawing/2014/main" id="{34ECAD0A-0BD7-2E36-2520-19CB0ECB48E2}"/>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B22DE16C-CF01-23FE-84A8-D2B5C1D54DFD}"/>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A1DA443F-B05B-AA7F-CA11-95708FD1D7C0}"/>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D8C46702-7092-9F18-B061-7438767E2028}"/>
              </a:ext>
            </a:extLst>
          </p:cNvPr>
          <p:cNvSpPr txBox="1"/>
          <p:nvPr/>
        </p:nvSpPr>
        <p:spPr>
          <a:xfrm>
            <a:off x="6873453" y="6292972"/>
            <a:ext cx="1645683"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Analysis</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Structure</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1B9D5955-BC4D-D288-6C77-A89533CB3E70}"/>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4A908614-8532-8AC3-E78D-EF424EF8D6A4}"/>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FF216DD8-D49B-E645-95CB-A97419A910C0}"/>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34</a:t>
            </a:fld>
            <a:endParaRPr lang="en-US" sz="1500" dirty="0">
              <a:latin typeface="Georgia" panose="02040502050405020303" pitchFamily="18" charset="0"/>
            </a:endParaRPr>
          </a:p>
        </p:txBody>
      </p:sp>
    </p:spTree>
    <p:extLst>
      <p:ext uri="{BB962C8B-B14F-4D97-AF65-F5344CB8AC3E}">
        <p14:creationId xmlns:p14="http://schemas.microsoft.com/office/powerpoint/2010/main" val="1103174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24" y="23196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Estimate the probabilities/costs</a:t>
            </a:r>
          </a:p>
        </p:txBody>
      </p:sp>
      <p:sp>
        <p:nvSpPr>
          <p:cNvPr id="5" name="Content Placeholder 2"/>
          <p:cNvSpPr txBox="1">
            <a:spLocks/>
          </p:cNvSpPr>
          <p:nvPr/>
        </p:nvSpPr>
        <p:spPr>
          <a:xfrm>
            <a:off x="7358879" y="1390701"/>
            <a:ext cx="4833121" cy="5294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69524" y="1545839"/>
            <a:ext cx="10515600" cy="4351338"/>
          </a:xfrm>
        </p:spPr>
        <p:txBody>
          <a:bodyPr>
            <a:normAutofit fontScale="92500" lnSpcReduction="2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sources</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Literature</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Clinical data </a:t>
            </a:r>
            <a:r>
              <a:rPr lang="en-US" dirty="0">
                <a:latin typeface="Times New Roman" panose="02020603050405020304" pitchFamily="18" charset="0"/>
                <a:cs typeface="Times New Roman" panose="02020603050405020304" pitchFamily="18" charset="0"/>
              </a:rPr>
              <a:t>(screening rate, detection rate, stage, vital)</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EHR</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Clinical trials</a:t>
            </a:r>
            <a:r>
              <a:rPr lang="en-US" dirty="0">
                <a:latin typeface="Times New Roman" panose="02020603050405020304" pitchFamily="18" charset="0"/>
                <a:cs typeface="Times New Roman" panose="02020603050405020304" pitchFamily="18" charset="0"/>
              </a:rPr>
              <a:t> (survival, treatment, surveillance)</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Pharmaceutical companies - ClinicalTrial.gov, Clinical Data Interchange Standard Consortium (CDISC)</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Patient-recorded data </a:t>
            </a:r>
            <a:r>
              <a:rPr lang="en-US" dirty="0">
                <a:latin typeface="Times New Roman" panose="02020603050405020304" pitchFamily="18" charset="0"/>
                <a:cs typeface="Times New Roman" panose="02020603050405020304" pitchFamily="18" charset="0"/>
              </a:rPr>
              <a:t>(screening adherence)</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Smart health, digital health, mobile health</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Social/demographic determinant data </a:t>
            </a:r>
            <a:r>
              <a:rPr lang="en-US" dirty="0">
                <a:latin typeface="Times New Roman" panose="02020603050405020304" pitchFamily="18" charset="0"/>
                <a:cs typeface="Times New Roman" panose="02020603050405020304" pitchFamily="18" charset="0"/>
              </a:rPr>
              <a:t>(hypothetical population)</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Claim data </a:t>
            </a:r>
            <a:r>
              <a:rPr lang="en-US" dirty="0">
                <a:latin typeface="Times New Roman" panose="02020603050405020304" pitchFamily="18" charset="0"/>
                <a:cs typeface="Times New Roman" panose="02020603050405020304" pitchFamily="18" charset="0"/>
              </a:rPr>
              <a:t>(cost of provided procedures, health services )</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Insurance company, Medicare, Medicaid</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Administrative data</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Invoice/bills, labor costs ((salary + fringe benefit –vacation)*productivity rate )</a:t>
            </a:r>
          </a:p>
          <a:p>
            <a:pPr lvl="1"/>
            <a:endParaRPr lang="en-US"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B9BA8FF1-954D-A7EA-AACE-31E5064B6BC7}"/>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13C0E3F2-D6B7-1597-1E6D-C746578719D8}"/>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8EEFE28E-544D-B150-0ED6-765785F145DB}"/>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A8C2DC9A-E3AB-5B82-C7F2-71B6D06CDD90}"/>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345AD967-9D8C-6F43-D65D-CB7CF001613D}"/>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F8BCDA1F-B3C6-211F-8698-2F1B5AB3B8D6}"/>
              </a:ext>
            </a:extLst>
          </p:cNvPr>
          <p:cNvSpPr txBox="1"/>
          <p:nvPr/>
        </p:nvSpPr>
        <p:spPr>
          <a:xfrm>
            <a:off x="8483099" y="6284305"/>
            <a:ext cx="1905000"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Parameters</a:t>
            </a:r>
            <a:r>
              <a:rPr lang="es-ES" sz="1400" b="1" spc="300" dirty="0">
                <a:latin typeface="Oswald" pitchFamily="2" charset="77"/>
                <a:ea typeface="Roboto" panose="02000000000000000000" pitchFamily="2" charset="0"/>
                <a:cs typeface="Arial" panose="020B0604020202020204" pitchFamily="34" charset="0"/>
              </a:rPr>
              <a:t> and </a:t>
            </a:r>
            <a:r>
              <a:rPr lang="es-ES" sz="1400" b="1" spc="300" dirty="0" err="1">
                <a:latin typeface="Oswald" pitchFamily="2" charset="77"/>
                <a:ea typeface="Roboto" panose="02000000000000000000" pitchFamily="2" charset="0"/>
                <a:cs typeface="Arial" panose="020B0604020202020204" pitchFamily="34" charset="0"/>
              </a:rPr>
              <a:t>Evaluation</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61A9C66D-F0EB-BEF1-27A4-72B7222E3D38}"/>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9E8E245D-6DB1-AC3B-B153-4423BC73E37A}"/>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35</a:t>
            </a:fld>
            <a:endParaRPr lang="en-US" sz="1500" dirty="0">
              <a:latin typeface="Georgia" panose="02040502050405020303" pitchFamily="18" charset="0"/>
            </a:endParaRPr>
          </a:p>
        </p:txBody>
      </p:sp>
    </p:spTree>
    <p:extLst>
      <p:ext uri="{BB962C8B-B14F-4D97-AF65-F5344CB8AC3E}">
        <p14:creationId xmlns:p14="http://schemas.microsoft.com/office/powerpoint/2010/main" val="180956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Estimate the probabilities/costs</a:t>
            </a:r>
            <a:endParaRPr lang="en-US" dirty="0"/>
          </a:p>
        </p:txBody>
      </p:sp>
      <p:sp>
        <p:nvSpPr>
          <p:cNvPr id="3" name="Content Placeholder 2"/>
          <p:cNvSpPr>
            <a:spLocks noGrp="1"/>
          </p:cNvSpPr>
          <p:nvPr>
            <p:ph idx="1"/>
          </p:nvPr>
        </p:nvSpPr>
        <p:spPr/>
        <p:txBody>
          <a:bodyPr/>
          <a:lstStyle/>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674077110"/>
              </p:ext>
            </p:extLst>
          </p:nvPr>
        </p:nvGraphicFramePr>
        <p:xfrm>
          <a:off x="6215272" y="1657583"/>
          <a:ext cx="4612056" cy="3474720"/>
        </p:xfrm>
        <a:graphic>
          <a:graphicData uri="http://schemas.openxmlformats.org/drawingml/2006/table">
            <a:tbl>
              <a:tblPr firstRow="1" bandRow="1">
                <a:tableStyleId>{5C22544A-7EE6-4342-B048-85BDC9FD1C3A}</a:tableStyleId>
              </a:tblPr>
              <a:tblGrid>
                <a:gridCol w="4612056">
                  <a:extLst>
                    <a:ext uri="{9D8B030D-6E8A-4147-A177-3AD203B41FA5}">
                      <a16:colId xmlns:a16="http://schemas.microsoft.com/office/drawing/2014/main" val="20000"/>
                    </a:ext>
                  </a:extLst>
                </a:gridCol>
              </a:tblGrid>
              <a:tr h="282998">
                <a:tc>
                  <a:txBody>
                    <a:bodyPr/>
                    <a:lstStyle/>
                    <a:p>
                      <a:r>
                        <a:rPr lang="en-US" sz="2000" dirty="0">
                          <a:latin typeface="Times New Roman" panose="02020603050405020304" pitchFamily="18" charset="0"/>
                          <a:cs typeface="Times New Roman" panose="02020603050405020304" pitchFamily="18" charset="0"/>
                        </a:rPr>
                        <a:t>Cost</a:t>
                      </a:r>
                      <a:r>
                        <a:rPr lang="en-US" sz="2000" baseline="0" dirty="0">
                          <a:latin typeface="Times New Roman" panose="02020603050405020304" pitchFamily="18" charset="0"/>
                          <a:cs typeface="Times New Roman" panose="02020603050405020304" pitchFamily="18" charset="0"/>
                        </a:rPr>
                        <a:t> elements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000" dirty="0">
                          <a:latin typeface="Times New Roman" panose="02020603050405020304" pitchFamily="18" charset="0"/>
                          <a:cs typeface="Times New Roman" panose="02020603050405020304" pitchFamily="18" charset="0"/>
                        </a:rPr>
                        <a:t>Outreach (transportation, recruiter, rewards)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Education (flip</a:t>
                      </a:r>
                      <a:r>
                        <a:rPr lang="en-US" sz="2000" baseline="0" dirty="0">
                          <a:latin typeface="Times New Roman" panose="02020603050405020304" pitchFamily="18" charset="0"/>
                          <a:cs typeface="Times New Roman" panose="02020603050405020304" pitchFamily="18" charset="0"/>
                        </a:rPr>
                        <a:t> charts, educator</a:t>
                      </a:r>
                      <a:r>
                        <a:rPr lang="en-US" sz="20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Reminder</a:t>
                      </a:r>
                      <a:r>
                        <a:rPr lang="en-US" sz="2000" baseline="0" dirty="0">
                          <a:latin typeface="Times New Roman" panose="02020603050405020304" pitchFamily="18" charset="0"/>
                          <a:cs typeface="Times New Roman" panose="02020603050405020304" pitchFamily="18" charset="0"/>
                        </a:rPr>
                        <a:t> (letter stamp, calls, caller)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Electricity</a:t>
                      </a:r>
                    </a:p>
                  </a:txBody>
                  <a:tcPr/>
                </a:tc>
                <a:extLst>
                  <a:ext uri="{0D108BD9-81ED-4DB2-BD59-A6C34878D82A}">
                    <a16:rowId xmlns:a16="http://schemas.microsoft.com/office/drawing/2014/main" val="10008"/>
                  </a:ext>
                </a:extLst>
              </a:tr>
              <a:tr h="370840">
                <a:tc>
                  <a:txBody>
                    <a:bodyPr/>
                    <a:lstStyle/>
                    <a:p>
                      <a:r>
                        <a:rPr lang="en-US" sz="2000" dirty="0">
                          <a:latin typeface="Times New Roman" panose="02020603050405020304" pitchFamily="18" charset="0"/>
                          <a:cs typeface="Times New Roman" panose="02020603050405020304" pitchFamily="18" charset="0"/>
                        </a:rPr>
                        <a:t>Physician charges (screening,</a:t>
                      </a:r>
                      <a:r>
                        <a:rPr lang="en-US" sz="2000" baseline="0" dirty="0">
                          <a:latin typeface="Times New Roman" panose="02020603050405020304" pitchFamily="18" charset="0"/>
                          <a:cs typeface="Times New Roman" panose="02020603050405020304" pitchFamily="18" charset="0"/>
                        </a:rPr>
                        <a:t> diagnosis</a:t>
                      </a:r>
                      <a:r>
                        <a:rPr lang="en-US" sz="2000" dirty="0">
                          <a:latin typeface="Times New Roman" panose="02020603050405020304" pitchFamily="18" charset="0"/>
                          <a:cs typeface="Times New Roman" panose="02020603050405020304" pitchFamily="18" charset="0"/>
                        </a:rPr>
                        <a:t>)</a:t>
                      </a:r>
                      <a:endParaRPr lang="en-US" sz="20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370840">
                <a:tc>
                  <a:txBody>
                    <a:bodyPr/>
                    <a:lstStyle/>
                    <a:p>
                      <a:r>
                        <a:rPr lang="en-US" sz="2000" dirty="0">
                          <a:latin typeface="Times New Roman" panose="02020603050405020304" pitchFamily="18" charset="0"/>
                          <a:cs typeface="Times New Roman" panose="02020603050405020304" pitchFamily="18" charset="0"/>
                        </a:rPr>
                        <a:t>Facility charges (Utility)</a:t>
                      </a:r>
                    </a:p>
                  </a:txBody>
                  <a:tcPr/>
                </a:tc>
                <a:extLst>
                  <a:ext uri="{0D108BD9-81ED-4DB2-BD59-A6C34878D82A}">
                    <a16:rowId xmlns:a16="http://schemas.microsoft.com/office/drawing/2014/main" val="100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Administrative (manager)</a:t>
                      </a:r>
                    </a:p>
                  </a:txBody>
                  <a:tcPr/>
                </a:tc>
                <a:extLst>
                  <a:ext uri="{0D108BD9-81ED-4DB2-BD59-A6C34878D82A}">
                    <a16:rowId xmlns:a16="http://schemas.microsoft.com/office/drawing/2014/main" val="350841587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60289916"/>
              </p:ext>
            </p:extLst>
          </p:nvPr>
        </p:nvGraphicFramePr>
        <p:xfrm>
          <a:off x="1014437" y="1657583"/>
          <a:ext cx="4612056" cy="2377440"/>
        </p:xfrm>
        <a:graphic>
          <a:graphicData uri="http://schemas.openxmlformats.org/drawingml/2006/table">
            <a:tbl>
              <a:tblPr firstRow="1" bandRow="1">
                <a:tableStyleId>{5C22544A-7EE6-4342-B048-85BDC9FD1C3A}</a:tableStyleId>
              </a:tblPr>
              <a:tblGrid>
                <a:gridCol w="4612056">
                  <a:extLst>
                    <a:ext uri="{9D8B030D-6E8A-4147-A177-3AD203B41FA5}">
                      <a16:colId xmlns:a16="http://schemas.microsoft.com/office/drawing/2014/main" val="20000"/>
                    </a:ext>
                  </a:extLst>
                </a:gridCol>
              </a:tblGrid>
              <a:tr h="282998">
                <a:tc>
                  <a:txBody>
                    <a:bodyPr/>
                    <a:lstStyle/>
                    <a:p>
                      <a:r>
                        <a:rPr lang="en-US" sz="2000" dirty="0">
                          <a:latin typeface="Times New Roman" panose="02020603050405020304" pitchFamily="18" charset="0"/>
                          <a:cs typeface="Times New Roman" panose="02020603050405020304" pitchFamily="18" charset="0"/>
                        </a:rPr>
                        <a:t>Probabilities</a:t>
                      </a:r>
                    </a:p>
                  </a:txBody>
                  <a:tcPr/>
                </a:tc>
                <a:extLst>
                  <a:ext uri="{0D108BD9-81ED-4DB2-BD59-A6C34878D82A}">
                    <a16:rowId xmlns:a16="http://schemas.microsoft.com/office/drawing/2014/main" val="10000"/>
                  </a:ext>
                </a:extLst>
              </a:tr>
              <a:tr h="370840">
                <a:tc>
                  <a:txBody>
                    <a:bodyPr/>
                    <a:lstStyle/>
                    <a:p>
                      <a:r>
                        <a:rPr lang="en-US" sz="2000" dirty="0">
                          <a:latin typeface="Times New Roman" panose="02020603050405020304" pitchFamily="18" charset="0"/>
                          <a:cs typeface="Times New Roman" panose="02020603050405020304" pitchFamily="18" charset="0"/>
                        </a:rPr>
                        <a:t>Screening</a:t>
                      </a:r>
                      <a:r>
                        <a:rPr lang="en-US" sz="2000" baseline="0" dirty="0">
                          <a:latin typeface="Times New Roman" panose="02020603050405020304" pitchFamily="18" charset="0"/>
                          <a:cs typeface="Times New Roman" panose="02020603050405020304" pitchFamily="18" charset="0"/>
                        </a:rPr>
                        <a:t> rates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Positive/negative</a:t>
                      </a:r>
                      <a:r>
                        <a:rPr lang="en-US" sz="2000" baseline="0" dirty="0">
                          <a:latin typeface="Times New Roman" panose="02020603050405020304" pitchFamily="18" charset="0"/>
                          <a:cs typeface="Times New Roman" panose="02020603050405020304" pitchFamily="18" charset="0"/>
                        </a:rPr>
                        <a:t> rate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Diagnosis</a:t>
                      </a:r>
                      <a:r>
                        <a:rPr lang="en-US" sz="2000" baseline="0" dirty="0">
                          <a:latin typeface="Times New Roman" panose="02020603050405020304" pitchFamily="18" charset="0"/>
                          <a:cs typeface="Times New Roman" panose="02020603050405020304" pitchFamily="18" charset="0"/>
                        </a:rPr>
                        <a:t> rate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Normal/abnormal</a:t>
                      </a:r>
                    </a:p>
                  </a:txBody>
                  <a:tcPr/>
                </a:tc>
                <a:extLst>
                  <a:ext uri="{0D108BD9-81ED-4DB2-BD59-A6C34878D82A}">
                    <a16:rowId xmlns:a16="http://schemas.microsoft.com/office/drawing/2014/main" val="10008"/>
                  </a:ext>
                </a:extLst>
              </a:tr>
              <a:tr h="370840">
                <a:tc>
                  <a:txBody>
                    <a:bodyPr/>
                    <a:lstStyle/>
                    <a:p>
                      <a:r>
                        <a:rPr lang="en-US" sz="2000" baseline="0" dirty="0">
                          <a:latin typeface="Times New Roman" panose="02020603050405020304" pitchFamily="18" charset="0"/>
                          <a:cs typeface="Times New Roman" panose="02020603050405020304" pitchFamily="18" charset="0"/>
                        </a:rPr>
                        <a:t>Detection rate</a:t>
                      </a:r>
                    </a:p>
                  </a:txBody>
                  <a:tcPr/>
                </a:tc>
                <a:extLst>
                  <a:ext uri="{0D108BD9-81ED-4DB2-BD59-A6C34878D82A}">
                    <a16:rowId xmlns:a16="http://schemas.microsoft.com/office/drawing/2014/main" val="10009"/>
                  </a:ext>
                </a:extLst>
              </a:tr>
            </a:tbl>
          </a:graphicData>
        </a:graphic>
      </p:graphicFrame>
      <p:sp>
        <p:nvSpPr>
          <p:cNvPr id="7" name="CuadroTexto 3">
            <a:extLst>
              <a:ext uri="{FF2B5EF4-FFF2-40B4-BE49-F238E27FC236}">
                <a16:creationId xmlns:a16="http://schemas.microsoft.com/office/drawing/2014/main" id="{031B4915-3305-5DD0-C883-C1E53FA0A489}"/>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8">
            <a:extLst>
              <a:ext uri="{FF2B5EF4-FFF2-40B4-BE49-F238E27FC236}">
                <a16:creationId xmlns:a16="http://schemas.microsoft.com/office/drawing/2014/main" id="{5BCDCD5F-07EE-3594-0748-1CD9AF946E08}"/>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3">
            <a:extLst>
              <a:ext uri="{FF2B5EF4-FFF2-40B4-BE49-F238E27FC236}">
                <a16:creationId xmlns:a16="http://schemas.microsoft.com/office/drawing/2014/main" id="{9AE860A0-9B76-FD9B-922F-ADE1AF81A93A}"/>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7">
            <a:extLst>
              <a:ext uri="{FF2B5EF4-FFF2-40B4-BE49-F238E27FC236}">
                <a16:creationId xmlns:a16="http://schemas.microsoft.com/office/drawing/2014/main" id="{76C22400-6F3C-01A1-726A-F30C00F097D1}"/>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1">
            <a:extLst>
              <a:ext uri="{FF2B5EF4-FFF2-40B4-BE49-F238E27FC236}">
                <a16:creationId xmlns:a16="http://schemas.microsoft.com/office/drawing/2014/main" id="{2F670D5A-E150-D9CB-8265-D4DEA7C8D482}"/>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4FA79117-867A-24E9-1A71-8327AC5F256C}"/>
              </a:ext>
            </a:extLst>
          </p:cNvPr>
          <p:cNvSpPr txBox="1"/>
          <p:nvPr/>
        </p:nvSpPr>
        <p:spPr>
          <a:xfrm>
            <a:off x="8483099" y="6284305"/>
            <a:ext cx="1905000"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Parameters</a:t>
            </a:r>
            <a:r>
              <a:rPr lang="es-ES" sz="1400" b="1" spc="300" dirty="0">
                <a:latin typeface="Oswald" pitchFamily="2" charset="77"/>
                <a:ea typeface="Roboto" panose="02000000000000000000" pitchFamily="2" charset="0"/>
                <a:cs typeface="Arial" panose="020B0604020202020204" pitchFamily="34" charset="0"/>
              </a:rPr>
              <a:t> and </a:t>
            </a:r>
            <a:r>
              <a:rPr lang="es-ES" sz="1400" b="1" spc="300" dirty="0" err="1">
                <a:latin typeface="Oswald" pitchFamily="2" charset="77"/>
                <a:ea typeface="Roboto" panose="02000000000000000000" pitchFamily="2" charset="0"/>
                <a:cs typeface="Arial" panose="020B0604020202020204" pitchFamily="34" charset="0"/>
              </a:rPr>
              <a:t>Evaluation</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99653221-6147-D544-5E61-191C51D6AEC7}"/>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Slide Number Placeholder 14">
            <a:extLst>
              <a:ext uri="{FF2B5EF4-FFF2-40B4-BE49-F238E27FC236}">
                <a16:creationId xmlns:a16="http://schemas.microsoft.com/office/drawing/2014/main" id="{FD8E25B8-503C-93FA-6644-53ACDDA659DC}"/>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36</a:t>
            </a:fld>
            <a:endParaRPr lang="en-US" sz="1500" dirty="0">
              <a:latin typeface="Georgia" panose="02040502050405020303" pitchFamily="18" charset="0"/>
            </a:endParaRPr>
          </a:p>
        </p:txBody>
      </p:sp>
    </p:spTree>
    <p:extLst>
      <p:ext uri="{BB962C8B-B14F-4D97-AF65-F5344CB8AC3E}">
        <p14:creationId xmlns:p14="http://schemas.microsoft.com/office/powerpoint/2010/main" val="1516396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FD2467-9178-4785-801D-8A585C09C72F}"/>
              </a:ext>
            </a:extLst>
          </p:cNvPr>
          <p:cNvPicPr>
            <a:picLocks noChangeAspect="1"/>
          </p:cNvPicPr>
          <p:nvPr/>
        </p:nvPicPr>
        <p:blipFill>
          <a:blip r:embed="rId2"/>
          <a:stretch>
            <a:fillRect/>
          </a:stretch>
        </p:blipFill>
        <p:spPr>
          <a:xfrm>
            <a:off x="147637" y="638175"/>
            <a:ext cx="11896725" cy="5581650"/>
          </a:xfrm>
          <a:prstGeom prst="rect">
            <a:avLst/>
          </a:prstGeom>
        </p:spPr>
      </p:pic>
      <p:sp>
        <p:nvSpPr>
          <p:cNvPr id="3" name="Content Placeholder 2"/>
          <p:cNvSpPr>
            <a:spLocks noGrp="1"/>
          </p:cNvSpPr>
          <p:nvPr>
            <p:ph idx="1"/>
          </p:nvPr>
        </p:nvSpPr>
        <p:spPr/>
        <p:txBody>
          <a:bodyPr/>
          <a:lstStyle/>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Down Arrow 8"/>
          <p:cNvSpPr/>
          <p:nvPr/>
        </p:nvSpPr>
        <p:spPr>
          <a:xfrm>
            <a:off x="1714500" y="2314575"/>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572000" y="4371975"/>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3095625" y="762000"/>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7115175" y="1028700"/>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515350" y="2619375"/>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9810750" y="2343150"/>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5781675" y="4001294"/>
            <a:ext cx="16192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3D05BA9F-F41B-3B21-111F-782C6450614D}"/>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5" name="CuadroTexto 8">
            <a:extLst>
              <a:ext uri="{FF2B5EF4-FFF2-40B4-BE49-F238E27FC236}">
                <a16:creationId xmlns:a16="http://schemas.microsoft.com/office/drawing/2014/main" id="{EF6EDF2C-F184-5820-EA04-B291D18FECC6}"/>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0169966B-857A-5BC9-17D8-646D5FFB9904}"/>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56235C66-C976-4DA0-91BD-057C3039EEF3}"/>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6C5EEC48-FE6A-463C-6A9E-9EB7B372A2E5}"/>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27">
            <a:extLst>
              <a:ext uri="{FF2B5EF4-FFF2-40B4-BE49-F238E27FC236}">
                <a16:creationId xmlns:a16="http://schemas.microsoft.com/office/drawing/2014/main" id="{CFE48465-ACC3-5C82-5452-0420E215A01A}"/>
              </a:ext>
            </a:extLst>
          </p:cNvPr>
          <p:cNvSpPr txBox="1"/>
          <p:nvPr/>
        </p:nvSpPr>
        <p:spPr>
          <a:xfrm>
            <a:off x="8483099" y="6284305"/>
            <a:ext cx="1905000"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Parameters</a:t>
            </a:r>
            <a:r>
              <a:rPr lang="es-ES" sz="1400" b="1" spc="300" dirty="0">
                <a:latin typeface="Oswald" pitchFamily="2" charset="77"/>
                <a:ea typeface="Roboto" panose="02000000000000000000" pitchFamily="2" charset="0"/>
                <a:cs typeface="Arial" panose="020B0604020202020204" pitchFamily="34" charset="0"/>
              </a:rPr>
              <a:t> and </a:t>
            </a:r>
            <a:r>
              <a:rPr lang="es-ES" sz="1400" b="1" spc="300" dirty="0" err="1">
                <a:latin typeface="Oswald" pitchFamily="2" charset="77"/>
                <a:ea typeface="Roboto" panose="02000000000000000000" pitchFamily="2" charset="0"/>
                <a:cs typeface="Arial" panose="020B0604020202020204" pitchFamily="34" charset="0"/>
              </a:rPr>
              <a:t>Evaluation</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8" name="CuadroTexto 27">
            <a:extLst>
              <a:ext uri="{FF2B5EF4-FFF2-40B4-BE49-F238E27FC236}">
                <a16:creationId xmlns:a16="http://schemas.microsoft.com/office/drawing/2014/main" id="{AD4F2E4C-BF34-2473-3108-88E75F405BA5}"/>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Slide Number Placeholder 14">
            <a:extLst>
              <a:ext uri="{FF2B5EF4-FFF2-40B4-BE49-F238E27FC236}">
                <a16:creationId xmlns:a16="http://schemas.microsoft.com/office/drawing/2014/main" id="{1C4BADE1-0AC8-9BFA-5C02-FC80FC99F12E}"/>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37</a:t>
            </a:fld>
            <a:endParaRPr lang="en-US" sz="1500" dirty="0">
              <a:latin typeface="Georgia" panose="02040502050405020303" pitchFamily="18" charset="0"/>
            </a:endParaRPr>
          </a:p>
        </p:txBody>
      </p:sp>
    </p:spTree>
    <p:extLst>
      <p:ext uri="{BB962C8B-B14F-4D97-AF65-F5344CB8AC3E}">
        <p14:creationId xmlns:p14="http://schemas.microsoft.com/office/powerpoint/2010/main" val="140907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Evaluate the tree</a:t>
            </a:r>
          </a:p>
        </p:txBody>
      </p:sp>
      <p:sp>
        <p:nvSpPr>
          <p:cNvPr id="3" name="Content Placeholder 2"/>
          <p:cNvSpPr>
            <a:spLocks noGrp="1"/>
          </p:cNvSpPr>
          <p:nvPr>
            <p:ph idx="1"/>
          </p:nvPr>
        </p:nvSpPr>
        <p:spPr>
          <a:xfrm>
            <a:off x="838200" y="1825625"/>
            <a:ext cx="10515600" cy="489585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Average out/roll back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result will show the total and incremental costs of program implementation for intensive care vs. usual care.</a:t>
            </a:r>
          </a:p>
          <a:p>
            <a:endParaRPr lang="en-US" dirty="0"/>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pic>
        <p:nvPicPr>
          <p:cNvPr id="7" name="Picture 6"/>
          <p:cNvPicPr>
            <a:picLocks noChangeAspect="1"/>
          </p:cNvPicPr>
          <p:nvPr/>
        </p:nvPicPr>
        <p:blipFill>
          <a:blip r:embed="rId3"/>
          <a:stretch>
            <a:fillRect/>
          </a:stretch>
        </p:blipFill>
        <p:spPr>
          <a:xfrm>
            <a:off x="2033587" y="2467857"/>
            <a:ext cx="6447706" cy="2622550"/>
          </a:xfrm>
          <a:prstGeom prst="rect">
            <a:avLst/>
          </a:prstGeom>
        </p:spPr>
      </p:pic>
      <p:sp>
        <p:nvSpPr>
          <p:cNvPr id="6" name="CuadroTexto 3">
            <a:extLst>
              <a:ext uri="{FF2B5EF4-FFF2-40B4-BE49-F238E27FC236}">
                <a16:creationId xmlns:a16="http://schemas.microsoft.com/office/drawing/2014/main" id="{A06F84A7-124F-319C-89CB-C2981B36B673}"/>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8">
            <a:extLst>
              <a:ext uri="{FF2B5EF4-FFF2-40B4-BE49-F238E27FC236}">
                <a16:creationId xmlns:a16="http://schemas.microsoft.com/office/drawing/2014/main" id="{57C71C1B-DA3D-1545-C0A1-E0DD54F43F91}"/>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3">
            <a:extLst>
              <a:ext uri="{FF2B5EF4-FFF2-40B4-BE49-F238E27FC236}">
                <a16:creationId xmlns:a16="http://schemas.microsoft.com/office/drawing/2014/main" id="{EAD65559-267A-5B6C-BEC0-B3930A147F7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7">
            <a:extLst>
              <a:ext uri="{FF2B5EF4-FFF2-40B4-BE49-F238E27FC236}">
                <a16:creationId xmlns:a16="http://schemas.microsoft.com/office/drawing/2014/main" id="{8D448D8E-3FFB-3540-8169-C714A3B20DB2}"/>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1">
            <a:extLst>
              <a:ext uri="{FF2B5EF4-FFF2-40B4-BE49-F238E27FC236}">
                <a16:creationId xmlns:a16="http://schemas.microsoft.com/office/drawing/2014/main" id="{E858A45A-8E5A-A3C8-4818-4FFA5A779907}"/>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C115126B-6944-AE8E-C759-B9B6B43987A0}"/>
              </a:ext>
            </a:extLst>
          </p:cNvPr>
          <p:cNvSpPr txBox="1"/>
          <p:nvPr/>
        </p:nvSpPr>
        <p:spPr>
          <a:xfrm>
            <a:off x="8483099" y="6284305"/>
            <a:ext cx="1905000"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Parameters</a:t>
            </a:r>
            <a:r>
              <a:rPr lang="es-ES" sz="1400" b="1" spc="300" dirty="0">
                <a:latin typeface="Oswald" pitchFamily="2" charset="77"/>
                <a:ea typeface="Roboto" panose="02000000000000000000" pitchFamily="2" charset="0"/>
                <a:cs typeface="Arial" panose="020B0604020202020204" pitchFamily="34" charset="0"/>
              </a:rPr>
              <a:t> and </a:t>
            </a:r>
            <a:r>
              <a:rPr lang="es-ES" sz="1400" b="1" spc="300" dirty="0" err="1">
                <a:latin typeface="Oswald" pitchFamily="2" charset="77"/>
                <a:ea typeface="Roboto" panose="02000000000000000000" pitchFamily="2" charset="0"/>
                <a:cs typeface="Arial" panose="020B0604020202020204" pitchFamily="34" charset="0"/>
              </a:rPr>
              <a:t>Evaluation</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1EA8508F-6E41-F06B-6A86-27DD53623777}"/>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Slide Number Placeholder 14">
            <a:extLst>
              <a:ext uri="{FF2B5EF4-FFF2-40B4-BE49-F238E27FC236}">
                <a16:creationId xmlns:a16="http://schemas.microsoft.com/office/drawing/2014/main" id="{A6DCD6C8-6982-41F2-A265-68CB21615030}"/>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38</a:t>
            </a:fld>
            <a:endParaRPr lang="en-US" sz="1500" dirty="0">
              <a:latin typeface="Georgia" panose="02040502050405020303" pitchFamily="18" charset="0"/>
            </a:endParaRPr>
          </a:p>
        </p:txBody>
      </p:sp>
    </p:spTree>
    <p:extLst>
      <p:ext uri="{BB962C8B-B14F-4D97-AF65-F5344CB8AC3E}">
        <p14:creationId xmlns:p14="http://schemas.microsoft.com/office/powerpoint/2010/main" val="3397230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Reporting</a:t>
            </a:r>
          </a:p>
        </p:txBody>
      </p:sp>
      <p:sp>
        <p:nvSpPr>
          <p:cNvPr id="3" name="Content Placeholder 2"/>
          <p:cNvSpPr>
            <a:spLocks noGrp="1"/>
          </p:cNvSpPr>
          <p:nvPr>
            <p:ph idx="1"/>
          </p:nvPr>
        </p:nvSpPr>
        <p:spPr>
          <a:xfrm>
            <a:off x="838200" y="1825625"/>
            <a:ext cx="10515600" cy="489585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Budget of status quo vs. intervention for hypothetic population over 3 years</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Comprehensive budget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Incremental and cumulative budget for each year, average, and per person</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CuadroTexto 3">
            <a:extLst>
              <a:ext uri="{FF2B5EF4-FFF2-40B4-BE49-F238E27FC236}">
                <a16:creationId xmlns:a16="http://schemas.microsoft.com/office/drawing/2014/main" id="{056BBDDE-99AC-9841-4420-87B91D3D7ED7}"/>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503D5A25-16DE-A21A-B660-FC45CEFF45FB}"/>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1366A441-EFBB-6DC8-5CB8-B7458598ED72}"/>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DD82B524-D64A-E938-7CA6-7FB805451A3C}"/>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447EC51B-5223-CB55-C56A-233CD8A8E85E}"/>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1DF6BC92-C735-70A7-2552-7A8800B0A5BF}"/>
              </a:ext>
            </a:extLst>
          </p:cNvPr>
          <p:cNvSpPr txBox="1"/>
          <p:nvPr/>
        </p:nvSpPr>
        <p:spPr>
          <a:xfrm>
            <a:off x="8483099" y="6284305"/>
            <a:ext cx="1905000"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BIA </a:t>
            </a:r>
            <a:r>
              <a:rPr lang="es-ES" sz="1400" b="1" spc="300" dirty="0" err="1">
                <a:latin typeface="Oswald" pitchFamily="2" charset="77"/>
                <a:ea typeface="Roboto" panose="02000000000000000000" pitchFamily="2" charset="0"/>
                <a:cs typeface="Arial" panose="020B0604020202020204" pitchFamily="34" charset="0"/>
              </a:rPr>
              <a:t>Parameters</a:t>
            </a:r>
            <a:r>
              <a:rPr lang="es-ES" sz="1400" b="1" spc="300" dirty="0">
                <a:latin typeface="Oswald" pitchFamily="2" charset="77"/>
                <a:ea typeface="Roboto" panose="02000000000000000000" pitchFamily="2" charset="0"/>
                <a:cs typeface="Arial" panose="020B0604020202020204" pitchFamily="34" charset="0"/>
              </a:rPr>
              <a:t> and </a:t>
            </a:r>
            <a:r>
              <a:rPr lang="es-ES" sz="1400" b="1" spc="300" dirty="0" err="1">
                <a:latin typeface="Oswald" pitchFamily="2" charset="77"/>
                <a:ea typeface="Roboto" panose="02000000000000000000" pitchFamily="2" charset="0"/>
                <a:cs typeface="Arial" panose="020B0604020202020204" pitchFamily="34" charset="0"/>
              </a:rPr>
              <a:t>Evaluation</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0FE82F1C-5ECB-3691-F7B3-3D1C82AC4058}"/>
              </a:ext>
            </a:extLst>
          </p:cNvPr>
          <p:cNvSpPr txBox="1"/>
          <p:nvPr/>
        </p:nvSpPr>
        <p:spPr>
          <a:xfrm>
            <a:off x="10128782" y="6284305"/>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7FE57F0B-5707-DC3C-102E-878667A11BC9}"/>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39</a:t>
            </a:fld>
            <a:endParaRPr lang="en-US" sz="1500" dirty="0">
              <a:latin typeface="Georgia" panose="02040502050405020303" pitchFamily="18" charset="0"/>
            </a:endParaRPr>
          </a:p>
        </p:txBody>
      </p:sp>
    </p:spTree>
    <p:extLst>
      <p:ext uri="{BB962C8B-B14F-4D97-AF65-F5344CB8AC3E}">
        <p14:creationId xmlns:p14="http://schemas.microsoft.com/office/powerpoint/2010/main" val="152733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26769" cy="1325563"/>
          </a:xfrm>
        </p:spPr>
        <p:txBody>
          <a:bodyPr/>
          <a:lstStyle/>
          <a:p>
            <a:r>
              <a:rPr lang="en-US" dirty="0">
                <a:latin typeface="Times New Roman" panose="02020603050405020304" pitchFamily="18" charset="0"/>
                <a:cs typeface="Times New Roman" panose="02020603050405020304" pitchFamily="18" charset="0"/>
              </a:rPr>
              <a:t>Economic evaluation (REVIEW)</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601026"/>
            <a:ext cx="11238663" cy="4592761"/>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Type of economic evaluation (how to report costs and consequences)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Cost-analysis – reporting costs by intervention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Cost-minimization analysis – reporting costs to achieve same outcome, which is for </a:t>
            </a:r>
            <a:r>
              <a:rPr lang="en-US" u="sng" dirty="0">
                <a:latin typeface="Times New Roman" panose="02020603050405020304" pitchFamily="18" charset="0"/>
                <a:cs typeface="Times New Roman" panose="02020603050405020304" pitchFamily="18" charset="0"/>
              </a:rPr>
              <a:t>minimization of cost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Cost-benefit analysis – reporting </a:t>
            </a:r>
            <a:r>
              <a:rPr lang="en-US" b="1" u="sng" dirty="0">
                <a:latin typeface="Times New Roman" panose="02020603050405020304" pitchFamily="18" charset="0"/>
                <a:cs typeface="Times New Roman" panose="02020603050405020304" pitchFamily="18" charset="0"/>
              </a:rPr>
              <a:t>monetary value on the health outcomes</a:t>
            </a:r>
            <a:r>
              <a:rPr lang="en-US" dirty="0">
                <a:latin typeface="Times New Roman" panose="02020603050405020304" pitchFamily="18" charset="0"/>
                <a:cs typeface="Times New Roman" panose="02020603050405020304" pitchFamily="18" charset="0"/>
              </a:rPr>
              <a:t>, how much in total it is worth spending on an alternative given its projected effects</a:t>
            </a: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Cost-effectiveness analysis – reporting cost </a:t>
            </a:r>
            <a:r>
              <a:rPr lang="en-US" b="1" u="sng" dirty="0">
                <a:latin typeface="Times New Roman" panose="02020603050405020304" pitchFamily="18" charset="0"/>
                <a:cs typeface="Times New Roman" panose="02020603050405020304" pitchFamily="18" charset="0"/>
              </a:rPr>
              <a:t>per unit of health outcome</a:t>
            </a:r>
            <a:r>
              <a:rPr lang="en-US" dirty="0">
                <a:latin typeface="Times New Roman" panose="02020603050405020304" pitchFamily="18" charset="0"/>
                <a:cs typeface="Times New Roman" panose="02020603050405020304" pitchFamily="18" charset="0"/>
              </a:rPr>
              <a:t>, incremental costs/effects, and ICER, </a:t>
            </a:r>
            <a:r>
              <a:rPr lang="en-US" dirty="0">
                <a:highlight>
                  <a:srgbClr val="FFFF00"/>
                </a:highlight>
                <a:latin typeface="Times New Roman" panose="02020603050405020304" pitchFamily="18" charset="0"/>
                <a:cs typeface="Times New Roman" panose="02020603050405020304" pitchFamily="18" charset="0"/>
              </a:rPr>
              <a:t>resource allocation decision across different areas of health care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Cost-utility analysis – reporting </a:t>
            </a:r>
            <a:r>
              <a:rPr lang="en-US" b="1" u="sng" dirty="0">
                <a:latin typeface="Times New Roman" panose="02020603050405020304" pitchFamily="18" charset="0"/>
                <a:cs typeface="Times New Roman" panose="02020603050405020304" pitchFamily="18" charset="0"/>
              </a:rPr>
              <a:t>cost per QALY gained </a:t>
            </a:r>
            <a:r>
              <a:rPr lang="en-US" dirty="0">
                <a:latin typeface="Times New Roman" panose="02020603050405020304" pitchFamily="18" charset="0"/>
                <a:cs typeface="Times New Roman" panose="02020603050405020304" pitchFamily="18" charset="0"/>
              </a:rPr>
              <a:t>(effects on survival measured in terms of life-years, and its effect on quality of life)</a:t>
            </a:r>
          </a:p>
          <a:p>
            <a:pPr lvl="1">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Budget impact analysis - ?</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FCC1C9A-3E0E-4E7C-8EDD-8B2F55587C98}"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sp>
        <p:nvSpPr>
          <p:cNvPr id="6" name="Rectangle 5">
            <a:extLst>
              <a:ext uri="{FF2B5EF4-FFF2-40B4-BE49-F238E27FC236}">
                <a16:creationId xmlns:a16="http://schemas.microsoft.com/office/drawing/2014/main" id="{EEBFC646-3140-E45F-D610-85A46B1B5C85}"/>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528AF97A-DA49-CA33-993C-AA42E45DA105}"/>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E0731C44-837F-242A-53B7-603B3BDE7A16}"/>
              </a:ext>
            </a:extLst>
          </p:cNvPr>
          <p:cNvSpPr txBox="1"/>
          <p:nvPr/>
        </p:nvSpPr>
        <p:spPr>
          <a:xfrm>
            <a:off x="13201" y="6290709"/>
            <a:ext cx="2193313"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Economic</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Evaluation</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Review</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427D875D-227C-0E74-7509-A9E1A234AA19}"/>
              </a:ext>
            </a:extLst>
          </p:cNvPr>
          <p:cNvSpPr txBox="1"/>
          <p:nvPr/>
        </p:nvSpPr>
        <p:spPr>
          <a:xfrm>
            <a:off x="2348930" y="6290709"/>
            <a:ext cx="1645195"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4EB24451-EF06-39AD-05EE-64AB17B933D3}"/>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199A7229-246E-3EEB-D3F6-CE23B597AA64}"/>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07842870-E1FB-4663-F1E1-DE8FC600337E}"/>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921EDE6D-1076-5484-C19E-9CA7A5E70A52}"/>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A6DED8F4-3197-953E-970C-4E997B61A219}"/>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1D2E55FB-03B5-7A94-8D55-C2EA1A17989B}"/>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a:t>
            </a:fld>
            <a:endParaRPr lang="en-US" sz="1500" dirty="0">
              <a:latin typeface="Georgia" panose="02040502050405020303" pitchFamily="18" charset="0"/>
            </a:endParaRPr>
          </a:p>
        </p:txBody>
      </p:sp>
    </p:spTree>
    <p:extLst>
      <p:ext uri="{BB962C8B-B14F-4D97-AF65-F5344CB8AC3E}">
        <p14:creationId xmlns:p14="http://schemas.microsoft.com/office/powerpoint/2010/main" val="300901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 assumption (Sensitivity analysis)</a:t>
            </a:r>
          </a:p>
        </p:txBody>
      </p:sp>
      <p:sp>
        <p:nvSpPr>
          <p:cNvPr id="3" name="Content Placeholder 2"/>
          <p:cNvSpPr>
            <a:spLocks noGrp="1"/>
          </p:cNvSpPr>
          <p:nvPr>
            <p:ph idx="1"/>
          </p:nvPr>
        </p:nvSpPr>
        <p:spPr>
          <a:xfrm>
            <a:off x="997528" y="1440588"/>
            <a:ext cx="10515600" cy="489585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 the robustness of your results</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Each parameter input into your model has ranges of uncertainty </a:t>
            </a:r>
            <a:r>
              <a:rPr lang="en-US" dirty="0">
                <a:latin typeface="Times New Roman" panose="02020603050405020304" pitchFamily="18" charset="0"/>
                <a:cs typeface="Times New Roman" panose="02020603050405020304" pitchFamily="18" charset="0"/>
              </a:rPr>
              <a:t>(Different data sources)</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Cost of intervention may have a variation by physician, provider, or geographical location</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Key parameters (cost drivers) with high sensitivity to budget </a:t>
            </a:r>
            <a:r>
              <a:rPr lang="en-US" dirty="0">
                <a:latin typeface="Times New Roman" panose="02020603050405020304" pitchFamily="18" charset="0"/>
                <a:cs typeface="Times New Roman" panose="02020603050405020304" pitchFamily="18" charset="0"/>
              </a:rPr>
              <a:t>(Which parameter is influential to the budget?)</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Cost may be varied by geographic location or insurer</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Improve the reliability and relevance for decision-making</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Improve the understanding of applicability for other health system settings</a:t>
            </a:r>
          </a:p>
          <a:p>
            <a:endParaRPr lang="en-US" dirty="0"/>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CuadroTexto 3">
            <a:extLst>
              <a:ext uri="{FF2B5EF4-FFF2-40B4-BE49-F238E27FC236}">
                <a16:creationId xmlns:a16="http://schemas.microsoft.com/office/drawing/2014/main" id="{C9947FF2-2C73-EE79-941B-CD57DB5BC2A1}"/>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7A609D04-8578-C987-BDC1-547FFCD55854}"/>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C465354F-CC00-B0AE-D429-6DC7F8EA64C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ABA57332-0EF3-5560-A9EB-9A401C478C0A}"/>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44225FAE-0768-D03F-E4A4-83DC56D4D0F8}"/>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932E1CEE-CB48-9098-B9BA-28C7F7191135}"/>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33A5BF54-956B-FB9E-4B97-03286B510AC3}"/>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CD66541B-5970-D078-D67F-1DB9FE2B2639}"/>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40</a:t>
            </a:fld>
            <a:endParaRPr lang="en-US" sz="1500" dirty="0">
              <a:latin typeface="Georgia" panose="02040502050405020303" pitchFamily="18" charset="0"/>
            </a:endParaRPr>
          </a:p>
        </p:txBody>
      </p:sp>
    </p:spTree>
    <p:extLst>
      <p:ext uri="{BB962C8B-B14F-4D97-AF65-F5344CB8AC3E}">
        <p14:creationId xmlns:p14="http://schemas.microsoft.com/office/powerpoint/2010/main" val="1110720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 assumption (Sensitivity analysis)</a:t>
            </a:r>
            <a:endParaRPr lang="en-US" dirty="0"/>
          </a:p>
        </p:txBody>
      </p:sp>
      <p:sp>
        <p:nvSpPr>
          <p:cNvPr id="3" name="Content Placeholder 2"/>
          <p:cNvSpPr>
            <a:spLocks noGrp="1"/>
          </p:cNvSpPr>
          <p:nvPr>
            <p:ph idx="1"/>
          </p:nvPr>
        </p:nvSpPr>
        <p:spPr>
          <a:xfrm>
            <a:off x="180312" y="1548304"/>
            <a:ext cx="10515600" cy="489585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Change assumptions in the model and see how the final outcome changes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 ±25% of parameter, high-low method (historical data)</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One-way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Change one at time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Easy, used to understand which variable has a sensitivity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Multiple-way (Tornado diagram)</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Change multiple assumption at once, a set of one-way analysis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Scenario analysis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Basic vs. worst vs. best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 Adherence rate of intervention </a:t>
            </a:r>
          </a:p>
          <a:p>
            <a:endParaRPr lang="en-US" dirty="0"/>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pic>
        <p:nvPicPr>
          <p:cNvPr id="6" name="Content Placeholder 5">
            <a:extLst>
              <a:ext uri="{FF2B5EF4-FFF2-40B4-BE49-F238E27FC236}">
                <a16:creationId xmlns:a16="http://schemas.microsoft.com/office/drawing/2014/main" id="{1F367B5C-17E8-4069-AEC2-DC33C7A34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77" y="1486577"/>
            <a:ext cx="7315637" cy="4950225"/>
          </a:xfrm>
          <a:prstGeom prst="rect">
            <a:avLst/>
          </a:prstGeom>
        </p:spPr>
      </p:pic>
      <p:sp>
        <p:nvSpPr>
          <p:cNvPr id="15" name="CuadroTexto 3">
            <a:extLst>
              <a:ext uri="{FF2B5EF4-FFF2-40B4-BE49-F238E27FC236}">
                <a16:creationId xmlns:a16="http://schemas.microsoft.com/office/drawing/2014/main" id="{C07B373D-FB76-2E3D-928B-4A047E907353}"/>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8">
            <a:extLst>
              <a:ext uri="{FF2B5EF4-FFF2-40B4-BE49-F238E27FC236}">
                <a16:creationId xmlns:a16="http://schemas.microsoft.com/office/drawing/2014/main" id="{540A9A1F-9C62-710F-0DA9-696977169C72}"/>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3">
            <a:extLst>
              <a:ext uri="{FF2B5EF4-FFF2-40B4-BE49-F238E27FC236}">
                <a16:creationId xmlns:a16="http://schemas.microsoft.com/office/drawing/2014/main" id="{96C53648-0219-7E05-AED7-B6144FD0DE4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17">
            <a:extLst>
              <a:ext uri="{FF2B5EF4-FFF2-40B4-BE49-F238E27FC236}">
                <a16:creationId xmlns:a16="http://schemas.microsoft.com/office/drawing/2014/main" id="{E9C86432-BCE0-7071-12D4-48F999089EAC}"/>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1">
            <a:extLst>
              <a:ext uri="{FF2B5EF4-FFF2-40B4-BE49-F238E27FC236}">
                <a16:creationId xmlns:a16="http://schemas.microsoft.com/office/drawing/2014/main" id="{6D521357-BD79-F8A7-3F91-A6D91CA5A087}"/>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27">
            <a:extLst>
              <a:ext uri="{FF2B5EF4-FFF2-40B4-BE49-F238E27FC236}">
                <a16:creationId xmlns:a16="http://schemas.microsoft.com/office/drawing/2014/main" id="{F07CCEA5-C268-C5C8-6C1A-8B5AF2F51096}"/>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7">
            <a:extLst>
              <a:ext uri="{FF2B5EF4-FFF2-40B4-BE49-F238E27FC236}">
                <a16:creationId xmlns:a16="http://schemas.microsoft.com/office/drawing/2014/main" id="{45AF91B3-395E-69B5-B231-E845CDA24093}"/>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22" name="Slide Number Placeholder 14">
            <a:extLst>
              <a:ext uri="{FF2B5EF4-FFF2-40B4-BE49-F238E27FC236}">
                <a16:creationId xmlns:a16="http://schemas.microsoft.com/office/drawing/2014/main" id="{4EEA4DE0-7F12-C11D-ACC0-6AE44D495794}"/>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41</a:t>
            </a:fld>
            <a:endParaRPr lang="en-US" sz="1500" dirty="0">
              <a:latin typeface="Georgia" panose="02040502050405020303" pitchFamily="18" charset="0"/>
            </a:endParaRPr>
          </a:p>
        </p:txBody>
      </p:sp>
    </p:spTree>
    <p:extLst>
      <p:ext uri="{BB962C8B-B14F-4D97-AF65-F5344CB8AC3E}">
        <p14:creationId xmlns:p14="http://schemas.microsoft.com/office/powerpoint/2010/main" val="370766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Test assumption (Validation)</a:t>
            </a:r>
            <a:br>
              <a:rPr lang="en-US" dirty="0"/>
            </a:br>
            <a:br>
              <a:rPr lang="en-US" sz="1200" dirty="0"/>
            </a:br>
            <a:endParaRPr lang="en-US" sz="1200" dirty="0"/>
          </a:p>
        </p:txBody>
      </p:sp>
      <p:sp>
        <p:nvSpPr>
          <p:cNvPr id="3" name="Content Placeholder 2"/>
          <p:cNvSpPr>
            <a:spLocks noGrp="1"/>
          </p:cNvSpPr>
          <p:nvPr>
            <p:ph idx="1"/>
          </p:nvPr>
        </p:nvSpPr>
        <p:spPr>
          <a:xfrm>
            <a:off x="838200" y="1825625"/>
            <a:ext cx="10515600" cy="489585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Determine face validity through </a:t>
            </a:r>
            <a:r>
              <a:rPr lang="en-US" b="1" dirty="0">
                <a:latin typeface="Times New Roman" panose="02020603050405020304" pitchFamily="18" charset="0"/>
                <a:cs typeface="Times New Roman" panose="02020603050405020304" pitchFamily="18" charset="0"/>
              </a:rPr>
              <a:t>agreement with relevant decision makers on the computing framework, aspects included, and how they are addressed</a:t>
            </a:r>
            <a:r>
              <a:rPr lang="en-US" dirty="0">
                <a:latin typeface="Times New Roman" panose="02020603050405020304" pitchFamily="18" charset="0"/>
                <a:cs typeface="Times New Roman" panose="02020603050405020304" pitchFamily="18" charset="0"/>
              </a:rPr>
              <a:t> (e.g., access restrictions and time horizon)</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Verification of the cost calculator or model implementation</a:t>
            </a:r>
            <a:r>
              <a:rPr lang="en-US" dirty="0">
                <a:latin typeface="Times New Roman" panose="02020603050405020304" pitchFamily="18" charset="0"/>
                <a:cs typeface="Times New Roman" panose="02020603050405020304" pitchFamily="18" charset="0"/>
              </a:rPr>
              <a:t>, including all formulas</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CuadroTexto 3">
            <a:extLst>
              <a:ext uri="{FF2B5EF4-FFF2-40B4-BE49-F238E27FC236}">
                <a16:creationId xmlns:a16="http://schemas.microsoft.com/office/drawing/2014/main" id="{8D42B441-AD24-FF10-6AB1-C1D390A92365}"/>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8">
            <a:extLst>
              <a:ext uri="{FF2B5EF4-FFF2-40B4-BE49-F238E27FC236}">
                <a16:creationId xmlns:a16="http://schemas.microsoft.com/office/drawing/2014/main" id="{EE3F5BAF-4C6E-120B-5C19-04DCA00C38D6}"/>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548297C1-6797-2EC2-C069-4BBF9323EEA9}"/>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BEA3FA79-248B-E2AE-02B9-3A4367309DD7}"/>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ADEE88D9-A081-7786-6AA2-2D72D1C9385F}"/>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B1CA319B-6DDE-6F64-844D-532491706F59}"/>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3E09EEE0-DC40-6E07-3BB1-2B84A9E86BE3}"/>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EDBEA972-91FB-F5C3-7CB4-9208171FE1E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42</a:t>
            </a:fld>
            <a:endParaRPr lang="en-US" sz="1500" dirty="0">
              <a:latin typeface="Georgia" panose="02040502050405020303" pitchFamily="18" charset="0"/>
            </a:endParaRPr>
          </a:p>
        </p:txBody>
      </p:sp>
    </p:spTree>
    <p:extLst>
      <p:ext uri="{BB962C8B-B14F-4D97-AF65-F5344CB8AC3E}">
        <p14:creationId xmlns:p14="http://schemas.microsoft.com/office/powerpoint/2010/main" val="793658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aim of the CHEERS statement is to provide recommendations, in the form of a checklist, to optimize reporting of health economic evaluations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Primary audiences for the CHEERS statement are researchers reporting economic evaluations and the editors and peer reviewers evaluating their publication potential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Clearly state the study question and its importance to decision makers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Don </a:t>
            </a:r>
            <a:r>
              <a:rPr lang="en-US" sz="1400" dirty="0" err="1">
                <a:latin typeface="Times New Roman" panose="02020603050405020304" pitchFamily="18" charset="0"/>
                <a:cs typeface="Times New Roman" panose="02020603050405020304" pitchFamily="18" charset="0"/>
              </a:rPr>
              <a:t>Husereau</a:t>
            </a:r>
            <a:r>
              <a:rPr lang="en-US" sz="1400" dirty="0">
                <a:latin typeface="Times New Roman" panose="02020603050405020304" pitchFamily="18" charset="0"/>
                <a:cs typeface="Times New Roman" panose="02020603050405020304" pitchFamily="18" charset="0"/>
              </a:rPr>
              <a:t>, Michael Drummond, Stavros </a:t>
            </a:r>
            <a:r>
              <a:rPr lang="en-US" sz="1400" dirty="0" err="1">
                <a:latin typeface="Times New Roman" panose="02020603050405020304" pitchFamily="18" charset="0"/>
                <a:cs typeface="Times New Roman" panose="02020603050405020304" pitchFamily="18" charset="0"/>
              </a:rPr>
              <a:t>Petrou</a:t>
            </a:r>
            <a:r>
              <a:rPr lang="en-US" sz="1400" dirty="0">
                <a:latin typeface="Times New Roman" panose="02020603050405020304" pitchFamily="18" charset="0"/>
                <a:cs typeface="Times New Roman" panose="02020603050405020304" pitchFamily="18" charset="0"/>
              </a:rPr>
              <a:t>, Chris </a:t>
            </a:r>
            <a:r>
              <a:rPr lang="en-US" sz="1400" dirty="0" err="1">
                <a:latin typeface="Times New Roman" panose="02020603050405020304" pitchFamily="18" charset="0"/>
                <a:cs typeface="Times New Roman" panose="02020603050405020304" pitchFamily="18" charset="0"/>
              </a:rPr>
              <a:t>Carswell</a:t>
            </a:r>
            <a:r>
              <a:rPr lang="en-US" sz="1400" dirty="0">
                <a:latin typeface="Times New Roman" panose="02020603050405020304" pitchFamily="18" charset="0"/>
                <a:cs typeface="Times New Roman" panose="02020603050405020304" pitchFamily="18" charset="0"/>
              </a:rPr>
              <a:t>, David Moher, Dan Greenberg, Federico </a:t>
            </a:r>
            <a:r>
              <a:rPr lang="en-US" sz="1400" dirty="0" err="1">
                <a:latin typeface="Times New Roman" panose="02020603050405020304" pitchFamily="18" charset="0"/>
                <a:cs typeface="Times New Roman" panose="02020603050405020304" pitchFamily="18" charset="0"/>
              </a:rPr>
              <a:t>Augustovski</a:t>
            </a:r>
            <a:r>
              <a:rPr lang="en-US" sz="1400" dirty="0">
                <a:latin typeface="Times New Roman" panose="02020603050405020304" pitchFamily="18" charset="0"/>
                <a:cs typeface="Times New Roman" panose="02020603050405020304" pitchFamily="18" charset="0"/>
              </a:rPr>
              <a:t>, Andrew H Briggs, Josephine </a:t>
            </a:r>
            <a:r>
              <a:rPr lang="en-US" sz="1400" dirty="0" err="1">
                <a:latin typeface="Times New Roman" panose="02020603050405020304" pitchFamily="18" charset="0"/>
                <a:cs typeface="Times New Roman" panose="02020603050405020304" pitchFamily="18" charset="0"/>
              </a:rPr>
              <a:t>Mauskopf</a:t>
            </a:r>
            <a:r>
              <a:rPr lang="en-US" sz="1400" dirty="0">
                <a:latin typeface="Times New Roman" panose="02020603050405020304" pitchFamily="18" charset="0"/>
                <a:cs typeface="Times New Roman" panose="02020603050405020304" pitchFamily="18" charset="0"/>
              </a:rPr>
              <a:t>, Elizabeth </a:t>
            </a:r>
            <a:r>
              <a:rPr lang="en-US" sz="1400" dirty="0" err="1">
                <a:latin typeface="Times New Roman" panose="02020603050405020304" pitchFamily="18" charset="0"/>
                <a:cs typeface="Times New Roman" panose="02020603050405020304" pitchFamily="18" charset="0"/>
              </a:rPr>
              <a:t>Loder</a:t>
            </a:r>
            <a:r>
              <a:rPr lang="en-US" sz="1400" dirty="0">
                <a:latin typeface="Times New Roman" panose="02020603050405020304" pitchFamily="18" charset="0"/>
                <a:cs typeface="Times New Roman" panose="02020603050405020304" pitchFamily="18" charset="0"/>
              </a:rPr>
              <a:t>. RESEARCH METHODS &amp; REPORTING - Consolidated Health Economic Evaluation Reporting Standards (CHEERS) statement. </a:t>
            </a:r>
            <a:r>
              <a:rPr lang="en-US" sz="1400" i="1" dirty="0">
                <a:latin typeface="Times New Roman" panose="02020603050405020304" pitchFamily="18" charset="0"/>
                <a:cs typeface="Times New Roman" panose="02020603050405020304" pitchFamily="18" charset="0"/>
              </a:rPr>
              <a:t>BMJ </a:t>
            </a:r>
            <a:r>
              <a:rPr lang="en-US" sz="1400" dirty="0">
                <a:latin typeface="Times New Roman" panose="02020603050405020304" pitchFamily="18" charset="0"/>
                <a:cs typeface="Times New Roman" panose="02020603050405020304" pitchFamily="18" charset="0"/>
              </a:rPr>
              <a:t>2013;346 :f1049</a:t>
            </a:r>
          </a:p>
        </p:txBody>
      </p:sp>
      <p:sp>
        <p:nvSpPr>
          <p:cNvPr id="5" name="CuadroTexto 3">
            <a:extLst>
              <a:ext uri="{FF2B5EF4-FFF2-40B4-BE49-F238E27FC236}">
                <a16:creationId xmlns:a16="http://schemas.microsoft.com/office/drawing/2014/main" id="{14C49159-B04D-8439-6671-6F07879A2CC8}"/>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F5A1C146-9279-17D9-77D5-8CDE65C38EDA}"/>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15D01931-A720-0C98-6B72-5419C4692CDE}"/>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AD3D47A1-2D67-EE21-9459-88E924680FFE}"/>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9AC4807F-1348-E186-F304-CF1D93287CBD}"/>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92869652-EA9D-BD55-3810-12C7DF514A19}"/>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103064AA-763A-7AEB-A79B-46EFE76EAE0B}"/>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184021F6-3EF1-85AA-76FE-2B77C450FE51}"/>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43</a:t>
            </a:fld>
            <a:endParaRPr lang="en-US" sz="1500" dirty="0">
              <a:latin typeface="Georgia" panose="02040502050405020303" pitchFamily="18" charset="0"/>
            </a:endParaRPr>
          </a:p>
        </p:txBody>
      </p:sp>
    </p:spTree>
    <p:extLst>
      <p:ext uri="{BB962C8B-B14F-4D97-AF65-F5344CB8AC3E}">
        <p14:creationId xmlns:p14="http://schemas.microsoft.com/office/powerpoint/2010/main" val="304681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89207383"/>
              </p:ext>
            </p:extLst>
          </p:nvPr>
        </p:nvGraphicFramePr>
        <p:xfrm>
          <a:off x="942975" y="1829594"/>
          <a:ext cx="9915525" cy="1390650"/>
        </p:xfrm>
        <a:graphic>
          <a:graphicData uri="http://schemas.openxmlformats.org/drawingml/2006/table">
            <a:tbl>
              <a:tblPr>
                <a:tableStyleId>{5C22544A-7EE6-4342-B048-85BDC9FD1C3A}</a:tableStyleId>
              </a:tblPr>
              <a:tblGrid>
                <a:gridCol w="1863725">
                  <a:extLst>
                    <a:ext uri="{9D8B030D-6E8A-4147-A177-3AD203B41FA5}">
                      <a16:colId xmlns:a16="http://schemas.microsoft.com/office/drawing/2014/main" val="1737000426"/>
                    </a:ext>
                  </a:extLst>
                </a:gridCol>
                <a:gridCol w="558800">
                  <a:extLst>
                    <a:ext uri="{9D8B030D-6E8A-4147-A177-3AD203B41FA5}">
                      <a16:colId xmlns:a16="http://schemas.microsoft.com/office/drawing/2014/main" val="3421830890"/>
                    </a:ext>
                  </a:extLst>
                </a:gridCol>
                <a:gridCol w="7493000">
                  <a:extLst>
                    <a:ext uri="{9D8B030D-6E8A-4147-A177-3AD203B41FA5}">
                      <a16:colId xmlns:a16="http://schemas.microsoft.com/office/drawing/2014/main" val="1315126812"/>
                    </a:ext>
                  </a:extLst>
                </a:gridCol>
              </a:tblGrid>
              <a:tr h="409575">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Title</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Identify the study as an economic evaluation or use more specific terms such as “cost-effectiveness analysis”, and describe the interventions compared.</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696514472"/>
                  </a:ext>
                </a:extLst>
              </a:tr>
              <a:tr h="409575">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Abstract</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2</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Provide a structured summary of objectives, perspective, setting, methods (including study design and inputs), results (including base case and uncertainty analyses), and conclusions.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866507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2681364"/>
              </p:ext>
            </p:extLst>
          </p:nvPr>
        </p:nvGraphicFramePr>
        <p:xfrm>
          <a:off x="942975" y="3381375"/>
          <a:ext cx="9915524" cy="1125855"/>
        </p:xfrm>
        <a:graphic>
          <a:graphicData uri="http://schemas.openxmlformats.org/drawingml/2006/table">
            <a:tbl>
              <a:tblPr>
                <a:tableStyleId>{5C22544A-7EE6-4342-B048-85BDC9FD1C3A}</a:tableStyleId>
              </a:tblPr>
              <a:tblGrid>
                <a:gridCol w="1857374">
                  <a:extLst>
                    <a:ext uri="{9D8B030D-6E8A-4147-A177-3AD203B41FA5}">
                      <a16:colId xmlns:a16="http://schemas.microsoft.com/office/drawing/2014/main" val="3133675604"/>
                    </a:ext>
                  </a:extLst>
                </a:gridCol>
                <a:gridCol w="552450">
                  <a:extLst>
                    <a:ext uri="{9D8B030D-6E8A-4147-A177-3AD203B41FA5}">
                      <a16:colId xmlns:a16="http://schemas.microsoft.com/office/drawing/2014/main" val="2927570760"/>
                    </a:ext>
                  </a:extLst>
                </a:gridCol>
                <a:gridCol w="7505700">
                  <a:extLst>
                    <a:ext uri="{9D8B030D-6E8A-4147-A177-3AD203B41FA5}">
                      <a16:colId xmlns:a16="http://schemas.microsoft.com/office/drawing/2014/main" val="37460350"/>
                    </a:ext>
                  </a:extLst>
                </a:gridCol>
              </a:tblGrid>
              <a:tr h="223044">
                <a:tc gridSpan="3">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Introduction</a:t>
                      </a:r>
                      <a:endParaRPr lang="en-US" sz="18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7194872"/>
                  </a:ext>
                </a:extLst>
              </a:tr>
              <a:tr h="209550">
                <a:tc row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Background and objectives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row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3</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Provide an explicit statement of the broader context for the study.</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071827095"/>
                  </a:ext>
                </a:extLst>
              </a:tr>
              <a:tr h="209550">
                <a:tc vMerge="1">
                  <a:txBody>
                    <a:bodyPr/>
                    <a:lstStyle/>
                    <a:p>
                      <a:endParaRPr lang="en-US"/>
                    </a:p>
                  </a:txBody>
                  <a:tcPr/>
                </a:tc>
                <a:tc vMerge="1">
                  <a:txBody>
                    <a:bodyPr/>
                    <a:lstStyle/>
                    <a:p>
                      <a:endParaRPr lang="en-US"/>
                    </a:p>
                  </a:txBody>
                  <a:tcP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Present the study question and its relevance for health policy or practice decisions.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81386193"/>
                  </a:ext>
                </a:extLst>
              </a:tr>
            </a:tbl>
          </a:graphicData>
        </a:graphic>
      </p:graphicFrame>
      <p:sp>
        <p:nvSpPr>
          <p:cNvPr id="3" name="CuadroTexto 3">
            <a:extLst>
              <a:ext uri="{FF2B5EF4-FFF2-40B4-BE49-F238E27FC236}">
                <a16:creationId xmlns:a16="http://schemas.microsoft.com/office/drawing/2014/main" id="{105EFADA-67DF-6E7F-78C7-F6E6A2E524EB}"/>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5" name="CuadroTexto 8">
            <a:extLst>
              <a:ext uri="{FF2B5EF4-FFF2-40B4-BE49-F238E27FC236}">
                <a16:creationId xmlns:a16="http://schemas.microsoft.com/office/drawing/2014/main" id="{629E026E-E606-BA70-8EA7-BA97768EFE67}"/>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383BF84E-4533-A523-BB51-DFB603FB0F08}"/>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32777D23-979C-9635-B612-732DEA4BFE9C}"/>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0EF3CC5E-3456-1C5F-739E-89045EA6D478}"/>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96FEE7E9-E14C-EBF4-9DDB-7620B5FF27A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71B6FFCB-3BAE-F58F-4356-6355B5877DFB}"/>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C06FF17C-5B08-B9AA-D6C7-58513315D57D}"/>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44</a:t>
            </a:fld>
            <a:endParaRPr lang="en-US" sz="1500" dirty="0">
              <a:latin typeface="Georgia" panose="02040502050405020303" pitchFamily="18" charset="0"/>
            </a:endParaRPr>
          </a:p>
        </p:txBody>
      </p:sp>
    </p:spTree>
    <p:extLst>
      <p:ext uri="{BB962C8B-B14F-4D97-AF65-F5344CB8AC3E}">
        <p14:creationId xmlns:p14="http://schemas.microsoft.com/office/powerpoint/2010/main" val="2034512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0"/>
            <a:ext cx="10515600" cy="1325563"/>
          </a:xfrm>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31196484"/>
              </p:ext>
            </p:extLst>
          </p:nvPr>
        </p:nvGraphicFramePr>
        <p:xfrm>
          <a:off x="838200" y="1323340"/>
          <a:ext cx="10401300" cy="5033010"/>
        </p:xfrm>
        <a:graphic>
          <a:graphicData uri="http://schemas.openxmlformats.org/drawingml/2006/table">
            <a:tbl>
              <a:tblPr>
                <a:tableStyleId>{5C22544A-7EE6-4342-B048-85BDC9FD1C3A}</a:tableStyleId>
              </a:tblPr>
              <a:tblGrid>
                <a:gridCol w="2000250">
                  <a:extLst>
                    <a:ext uri="{9D8B030D-6E8A-4147-A177-3AD203B41FA5}">
                      <a16:colId xmlns:a16="http://schemas.microsoft.com/office/drawing/2014/main" val="1446739507"/>
                    </a:ext>
                  </a:extLst>
                </a:gridCol>
                <a:gridCol w="571500">
                  <a:extLst>
                    <a:ext uri="{9D8B030D-6E8A-4147-A177-3AD203B41FA5}">
                      <a16:colId xmlns:a16="http://schemas.microsoft.com/office/drawing/2014/main" val="483602993"/>
                    </a:ext>
                  </a:extLst>
                </a:gridCol>
                <a:gridCol w="7829550">
                  <a:extLst>
                    <a:ext uri="{9D8B030D-6E8A-4147-A177-3AD203B41FA5}">
                      <a16:colId xmlns:a16="http://schemas.microsoft.com/office/drawing/2014/main" val="3161831662"/>
                    </a:ext>
                  </a:extLst>
                </a:gridCol>
              </a:tblGrid>
              <a:tr h="209550">
                <a:tc gridSpan="3">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Methods</a:t>
                      </a:r>
                      <a:endParaRPr lang="en-US" sz="18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4057510"/>
                  </a:ext>
                </a:extLst>
              </a:tr>
              <a:tr h="209550">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Target population and subgroups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4</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Describe characteristics of the base case population and subgroups analysed, including why they were chosen.</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18226050"/>
                  </a:ext>
                </a:extLst>
              </a:tr>
              <a:tr h="209550">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Setting and location</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5</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State relevant aspects of the system(s) in which the decision(s) need(s) to be made.</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517778972"/>
                  </a:ext>
                </a:extLst>
              </a:tr>
              <a:tr h="209550">
                <a:tc>
                  <a:txBody>
                    <a:bodyPr/>
                    <a:lstStyle/>
                    <a:p>
                      <a:pPr algn="l" fontAlgn="ctr"/>
                      <a:r>
                        <a:rPr lang="en-US" sz="1800" u="none" strike="noStrike">
                          <a:effectLst/>
                          <a:latin typeface="Times New Roman" panose="02020603050405020304" pitchFamily="18" charset="0"/>
                          <a:cs typeface="Times New Roman" panose="02020603050405020304" pitchFamily="18" charset="0"/>
                        </a:rPr>
                        <a:t>Study perspective</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6</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Describe the perspective of the study and relate this to the costs being evaluated.</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95505001"/>
                  </a:ext>
                </a:extLst>
              </a:tr>
              <a:tr h="209550">
                <a:tc>
                  <a:txBody>
                    <a:bodyPr/>
                    <a:lstStyle/>
                    <a:p>
                      <a:pPr algn="l" fontAlgn="ctr"/>
                      <a:r>
                        <a:rPr lang="en-US" sz="1800" u="none" strike="noStrike">
                          <a:effectLst/>
                          <a:latin typeface="Times New Roman" panose="02020603050405020304" pitchFamily="18" charset="0"/>
                          <a:cs typeface="Times New Roman" panose="02020603050405020304" pitchFamily="18" charset="0"/>
                        </a:rPr>
                        <a:t>Comparators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7</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the interventions or strategies being compared and state why they were chosen.</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74090759"/>
                  </a:ext>
                </a:extLst>
              </a:tr>
              <a:tr h="209550">
                <a:tc>
                  <a:txBody>
                    <a:bodyPr/>
                    <a:lstStyle/>
                    <a:p>
                      <a:pPr algn="l" fontAlgn="ctr"/>
                      <a:r>
                        <a:rPr lang="en-US" sz="1800" u="none" strike="noStrike">
                          <a:effectLst/>
                          <a:latin typeface="Times New Roman" panose="02020603050405020304" pitchFamily="18" charset="0"/>
                          <a:cs typeface="Times New Roman" panose="02020603050405020304" pitchFamily="18" charset="0"/>
                        </a:rPr>
                        <a:t>Time horizon</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State the time horizon(s) over which costs and consequences are being evaluated and say why appropriate.</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32573932"/>
                  </a:ext>
                </a:extLst>
              </a:tr>
              <a:tr h="209550">
                <a:tc>
                  <a:txBody>
                    <a:bodyPr/>
                    <a:lstStyle/>
                    <a:p>
                      <a:pPr algn="l" fontAlgn="ctr"/>
                      <a:r>
                        <a:rPr lang="en-US" sz="1800" u="none" strike="noStrike">
                          <a:effectLst/>
                          <a:latin typeface="Times New Roman" panose="02020603050405020304" pitchFamily="18" charset="0"/>
                          <a:cs typeface="Times New Roman" panose="02020603050405020304" pitchFamily="18" charset="0"/>
                        </a:rPr>
                        <a:t>Discount rate</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9</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Report the choice of discount rate(s) used for costs and outcomes and say why appropriate.</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631883837"/>
                  </a:ext>
                </a:extLst>
              </a:tr>
              <a:tr h="409575">
                <a:tc>
                  <a:txBody>
                    <a:bodyPr/>
                    <a:lstStyle/>
                    <a:p>
                      <a:pPr algn="l" fontAlgn="ctr"/>
                      <a:r>
                        <a:rPr lang="en-US" sz="1800" u="none" strike="noStrike">
                          <a:effectLst/>
                          <a:latin typeface="Times New Roman" panose="02020603050405020304" pitchFamily="18" charset="0"/>
                          <a:cs typeface="Times New Roman" panose="02020603050405020304" pitchFamily="18" charset="0"/>
                        </a:rPr>
                        <a:t>Choice of health outcomes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10</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what outcomes were used as the measure(s) of benefit in the evaluation and their relevance for the type of analysis performed.</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7579873"/>
                  </a:ext>
                </a:extLst>
              </a:tr>
              <a:tr h="409575">
                <a:tc row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Measurement of effectiveness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11a</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Single study-based estimates: Describe fully the design features of the single effectiveness study and why the single study was a sufficient source of clinical effectiveness data.</a:t>
                      </a:r>
                      <a:endParaRPr lang="en-US" sz="1800" b="0" i="1"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44728967"/>
                  </a:ext>
                </a:extLst>
              </a:tr>
              <a:tr h="409575">
                <a:tc vMerge="1">
                  <a:txBody>
                    <a:bodyPr/>
                    <a:lstStyle/>
                    <a:p>
                      <a:endParaRPr lang="en-US"/>
                    </a:p>
                  </a:txBody>
                  <a:tcP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11b</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Synthesis-based estimates: Describe fully the methods used for identification of included studies and synthesis of clinical effectiveness data.</a:t>
                      </a:r>
                      <a:endParaRPr lang="en-US" sz="1800" b="0" i="1"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755095510"/>
                  </a:ext>
                </a:extLst>
              </a:tr>
            </a:tbl>
          </a:graphicData>
        </a:graphic>
      </p:graphicFrame>
      <p:sp>
        <p:nvSpPr>
          <p:cNvPr id="3" name="CuadroTexto 3">
            <a:extLst>
              <a:ext uri="{FF2B5EF4-FFF2-40B4-BE49-F238E27FC236}">
                <a16:creationId xmlns:a16="http://schemas.microsoft.com/office/drawing/2014/main" id="{CD0D335D-F76B-CC1D-ED64-F4F269CBC62D}"/>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5" name="CuadroTexto 8">
            <a:extLst>
              <a:ext uri="{FF2B5EF4-FFF2-40B4-BE49-F238E27FC236}">
                <a16:creationId xmlns:a16="http://schemas.microsoft.com/office/drawing/2014/main" id="{A65CC6E0-553A-A928-DE3A-499619A341B2}"/>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13">
            <a:extLst>
              <a:ext uri="{FF2B5EF4-FFF2-40B4-BE49-F238E27FC236}">
                <a16:creationId xmlns:a16="http://schemas.microsoft.com/office/drawing/2014/main" id="{4226A324-AEE2-ADE0-3131-58F4138C18FA}"/>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7">
            <a:extLst>
              <a:ext uri="{FF2B5EF4-FFF2-40B4-BE49-F238E27FC236}">
                <a16:creationId xmlns:a16="http://schemas.microsoft.com/office/drawing/2014/main" id="{9CCEE992-AADD-1FB7-0BF9-3C2FD91A632C}"/>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21">
            <a:extLst>
              <a:ext uri="{FF2B5EF4-FFF2-40B4-BE49-F238E27FC236}">
                <a16:creationId xmlns:a16="http://schemas.microsoft.com/office/drawing/2014/main" id="{189B00E3-4A2C-E0E3-5D41-BC3C0D868251}"/>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176A46E3-553A-0770-42A7-CA7AA0E3C5A3}"/>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F4101B18-5DE7-9E64-9B55-DD04292101BB}"/>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5953295A-06DC-9FB3-0280-8678271FB1F9}"/>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45</a:t>
            </a:fld>
            <a:endParaRPr lang="en-US" sz="1500" dirty="0">
              <a:latin typeface="Georgia" panose="02040502050405020303" pitchFamily="18" charset="0"/>
            </a:endParaRPr>
          </a:p>
        </p:txBody>
      </p:sp>
    </p:spTree>
    <p:extLst>
      <p:ext uri="{BB962C8B-B14F-4D97-AF65-F5344CB8AC3E}">
        <p14:creationId xmlns:p14="http://schemas.microsoft.com/office/powerpoint/2010/main" val="2263242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74425482"/>
              </p:ext>
            </p:extLst>
          </p:nvPr>
        </p:nvGraphicFramePr>
        <p:xfrm>
          <a:off x="838198" y="1690688"/>
          <a:ext cx="10315576" cy="4146760"/>
        </p:xfrm>
        <a:graphic>
          <a:graphicData uri="http://schemas.openxmlformats.org/drawingml/2006/table">
            <a:tbl>
              <a:tblPr>
                <a:tableStyleId>{5C22544A-7EE6-4342-B048-85BDC9FD1C3A}</a:tableStyleId>
              </a:tblPr>
              <a:tblGrid>
                <a:gridCol w="2171702">
                  <a:extLst>
                    <a:ext uri="{9D8B030D-6E8A-4147-A177-3AD203B41FA5}">
                      <a16:colId xmlns:a16="http://schemas.microsoft.com/office/drawing/2014/main" val="1343924231"/>
                    </a:ext>
                  </a:extLst>
                </a:gridCol>
                <a:gridCol w="485775">
                  <a:extLst>
                    <a:ext uri="{9D8B030D-6E8A-4147-A177-3AD203B41FA5}">
                      <a16:colId xmlns:a16="http://schemas.microsoft.com/office/drawing/2014/main" val="4155387446"/>
                    </a:ext>
                  </a:extLst>
                </a:gridCol>
                <a:gridCol w="7658099">
                  <a:extLst>
                    <a:ext uri="{9D8B030D-6E8A-4147-A177-3AD203B41FA5}">
                      <a16:colId xmlns:a16="http://schemas.microsoft.com/office/drawing/2014/main" val="3853340182"/>
                    </a:ext>
                  </a:extLst>
                </a:gridCol>
              </a:tblGrid>
              <a:tr h="666523">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Measurement and valuation of preference based outcomes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12</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If applicable, describe the population and methods used to elicit preferences for outcomes.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3427516572"/>
                  </a:ext>
                </a:extLst>
              </a:tr>
              <a:tr h="831012">
                <a:tc rowSpan="2">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Estimating resources and costs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13a</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Single study-based economic evaluation: Describe approaches used to estimate resource use associated with the alternative interventions. Describe primary or secondary research methods for valuing each resource item in terms of its unit cost. Describe any adjustments made to approximate to opportunity costs.</a:t>
                      </a:r>
                      <a:endParaRPr lang="en-US" sz="1800" b="0" i="1"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3672545710"/>
                  </a:ext>
                </a:extLst>
              </a:tr>
              <a:tr h="831012">
                <a:tc vMerge="1">
                  <a:txBody>
                    <a:bodyPr/>
                    <a:lstStyle/>
                    <a:p>
                      <a:endParaRPr lang="en-US"/>
                    </a:p>
                  </a:txBody>
                  <a:tcP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13b</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Model-based economic evaluation: Describe approaches and data sources used to estimate resource use associated with model health states. Describe primary or secondary research methods for valuing each resource item in terms of its unit cost. Describe any adjustments made to approximate to opportunity costs.</a:t>
                      </a:r>
                      <a:endParaRPr lang="en-US" sz="1800" b="0" i="1"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2699964881"/>
                  </a:ext>
                </a:extLst>
              </a:tr>
              <a:tr h="666523">
                <a:tc>
                  <a:txBody>
                    <a:bodyPr/>
                    <a:lstStyle/>
                    <a:p>
                      <a:pPr algn="l" fontAlgn="ctr"/>
                      <a:r>
                        <a:rPr lang="en-US" sz="1800" u="none" strike="noStrike">
                          <a:effectLst/>
                          <a:latin typeface="Times New Roman" panose="02020603050405020304" pitchFamily="18" charset="0"/>
                          <a:cs typeface="Times New Roman" panose="02020603050405020304" pitchFamily="18" charset="0"/>
                        </a:rPr>
                        <a:t>Currency, price date, and conversion</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14</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Report the dates of the estimated resource quantities and unit costs. Describe methods for adjusting estimated unit costs to the year of reported costs if necessary. Describe methods for converting costs into a common currency base and the exchange rate.</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2994393392"/>
                  </a:ext>
                </a:extLst>
              </a:tr>
            </a:tbl>
          </a:graphicData>
        </a:graphic>
      </p:graphicFrame>
      <p:sp>
        <p:nvSpPr>
          <p:cNvPr id="3" name="CuadroTexto 3">
            <a:extLst>
              <a:ext uri="{FF2B5EF4-FFF2-40B4-BE49-F238E27FC236}">
                <a16:creationId xmlns:a16="http://schemas.microsoft.com/office/drawing/2014/main" id="{FE875542-38CC-85D3-6F26-D868C9D49006}"/>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5" name="CuadroTexto 8">
            <a:extLst>
              <a:ext uri="{FF2B5EF4-FFF2-40B4-BE49-F238E27FC236}">
                <a16:creationId xmlns:a16="http://schemas.microsoft.com/office/drawing/2014/main" id="{246DEE7A-206D-9F04-10A8-F667265DF064}"/>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DA74691F-F69F-014C-5C75-C87AB07062C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F00D3DDE-5B93-4580-8361-E80B6BFC4134}"/>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002FC367-E2BF-9641-087B-C3C066E536A2}"/>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3CAB0E79-F6E9-1E83-D042-97F6AD7291E4}"/>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DFDAC364-4DC5-8559-2A08-A42374207046}"/>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C38855AD-E78B-0E27-5B0E-5CE2BCF1857C}"/>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46</a:t>
            </a:fld>
            <a:endParaRPr lang="en-US" sz="1500" dirty="0">
              <a:latin typeface="Georgia" panose="02040502050405020303" pitchFamily="18" charset="0"/>
            </a:endParaRPr>
          </a:p>
        </p:txBody>
      </p:sp>
    </p:spTree>
    <p:extLst>
      <p:ext uri="{BB962C8B-B14F-4D97-AF65-F5344CB8AC3E}">
        <p14:creationId xmlns:p14="http://schemas.microsoft.com/office/powerpoint/2010/main" val="714978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sp>
        <p:nvSpPr>
          <p:cNvPr id="3" name="Content Placeholder 2"/>
          <p:cNvSpPr>
            <a:spLocks noGrp="1"/>
          </p:cNvSpPr>
          <p:nvPr>
            <p:ph idx="1"/>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05583238"/>
              </p:ext>
            </p:extLst>
          </p:nvPr>
        </p:nvGraphicFramePr>
        <p:xfrm>
          <a:off x="838200" y="1825625"/>
          <a:ext cx="10315576" cy="2492850"/>
        </p:xfrm>
        <a:graphic>
          <a:graphicData uri="http://schemas.openxmlformats.org/drawingml/2006/table">
            <a:tbl>
              <a:tblPr>
                <a:tableStyleId>{5C22544A-7EE6-4342-B048-85BDC9FD1C3A}</a:tableStyleId>
              </a:tblPr>
              <a:tblGrid>
                <a:gridCol w="2171700">
                  <a:extLst>
                    <a:ext uri="{9D8B030D-6E8A-4147-A177-3AD203B41FA5}">
                      <a16:colId xmlns:a16="http://schemas.microsoft.com/office/drawing/2014/main" val="555628748"/>
                    </a:ext>
                  </a:extLst>
                </a:gridCol>
                <a:gridCol w="447675">
                  <a:extLst>
                    <a:ext uri="{9D8B030D-6E8A-4147-A177-3AD203B41FA5}">
                      <a16:colId xmlns:a16="http://schemas.microsoft.com/office/drawing/2014/main" val="3355431566"/>
                    </a:ext>
                  </a:extLst>
                </a:gridCol>
                <a:gridCol w="7696201">
                  <a:extLst>
                    <a:ext uri="{9D8B030D-6E8A-4147-A177-3AD203B41FA5}">
                      <a16:colId xmlns:a16="http://schemas.microsoft.com/office/drawing/2014/main" val="3466933058"/>
                    </a:ext>
                  </a:extLst>
                </a:gridCol>
              </a:tblGrid>
              <a:tr h="502034">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Choice of model</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15</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and give reasons for the specific type of decision-analytical model used. Providing a figure to show model structure is strongly recommended.</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3075067562"/>
                  </a:ext>
                </a:extLst>
              </a:tr>
              <a:tr h="337545">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Assumptions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16</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all structural or other assumptions underpinning the decision-analytical model.</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3040881000"/>
                  </a:ext>
                </a:extLst>
              </a:tr>
              <a:tr h="831012">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Analytical methods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17</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all analytical methods supporting the evaluation. This could include methods for dealing with skewed, missing, or censored data; extrapolation methods; methods for pooling data; approaches to validate or make adjustments (such as half cycle corrections) to a model; and methods for handling population heterogeneity and uncertainty.</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7990" marR="7990" marT="7990" marB="0" anchor="ctr"/>
                </a:tc>
                <a:extLst>
                  <a:ext uri="{0D108BD9-81ED-4DB2-BD59-A6C34878D82A}">
                    <a16:rowId xmlns:a16="http://schemas.microsoft.com/office/drawing/2014/main" val="685772894"/>
                  </a:ext>
                </a:extLst>
              </a:tr>
            </a:tbl>
          </a:graphicData>
        </a:graphic>
      </p:graphicFrame>
      <p:sp>
        <p:nvSpPr>
          <p:cNvPr id="5" name="CuadroTexto 3">
            <a:extLst>
              <a:ext uri="{FF2B5EF4-FFF2-40B4-BE49-F238E27FC236}">
                <a16:creationId xmlns:a16="http://schemas.microsoft.com/office/drawing/2014/main" id="{87A41DB1-27A0-F462-768D-AAEB2700F9E0}"/>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470823AA-BF71-933A-B437-F8815C30E104}"/>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3">
            <a:extLst>
              <a:ext uri="{FF2B5EF4-FFF2-40B4-BE49-F238E27FC236}">
                <a16:creationId xmlns:a16="http://schemas.microsoft.com/office/drawing/2014/main" id="{42784A06-0491-27C0-6569-41869F1587CE}"/>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17">
            <a:extLst>
              <a:ext uri="{FF2B5EF4-FFF2-40B4-BE49-F238E27FC236}">
                <a16:creationId xmlns:a16="http://schemas.microsoft.com/office/drawing/2014/main" id="{80C93E19-D1F1-3108-9861-B06E7B7B2FFB}"/>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1">
            <a:extLst>
              <a:ext uri="{FF2B5EF4-FFF2-40B4-BE49-F238E27FC236}">
                <a16:creationId xmlns:a16="http://schemas.microsoft.com/office/drawing/2014/main" id="{FD349176-DD25-E947-26DB-883023DF4546}"/>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CC225367-9102-FD02-AB92-48FE2AFC3E7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7">
            <a:extLst>
              <a:ext uri="{FF2B5EF4-FFF2-40B4-BE49-F238E27FC236}">
                <a16:creationId xmlns:a16="http://schemas.microsoft.com/office/drawing/2014/main" id="{FCC8E505-0E9D-4AB5-2BB4-DAD2A3F84BFC}"/>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3" name="Slide Number Placeholder 14">
            <a:extLst>
              <a:ext uri="{FF2B5EF4-FFF2-40B4-BE49-F238E27FC236}">
                <a16:creationId xmlns:a16="http://schemas.microsoft.com/office/drawing/2014/main" id="{B4790C53-EDBA-16B2-B4EB-CDB31F3DD5F2}"/>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47</a:t>
            </a:fld>
            <a:endParaRPr lang="en-US" sz="1500" dirty="0">
              <a:latin typeface="Georgia" panose="02040502050405020303" pitchFamily="18" charset="0"/>
            </a:endParaRPr>
          </a:p>
        </p:txBody>
      </p:sp>
    </p:spTree>
    <p:extLst>
      <p:ext uri="{BB962C8B-B14F-4D97-AF65-F5344CB8AC3E}">
        <p14:creationId xmlns:p14="http://schemas.microsoft.com/office/powerpoint/2010/main" val="313889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91993552"/>
              </p:ext>
            </p:extLst>
          </p:nvPr>
        </p:nvGraphicFramePr>
        <p:xfrm>
          <a:off x="771524" y="1690688"/>
          <a:ext cx="11172825" cy="4446270"/>
        </p:xfrm>
        <a:graphic>
          <a:graphicData uri="http://schemas.openxmlformats.org/drawingml/2006/table">
            <a:tbl>
              <a:tblPr>
                <a:tableStyleId>{5C22544A-7EE6-4342-B048-85BDC9FD1C3A}</a:tableStyleId>
              </a:tblPr>
              <a:tblGrid>
                <a:gridCol w="2220241">
                  <a:extLst>
                    <a:ext uri="{9D8B030D-6E8A-4147-A177-3AD203B41FA5}">
                      <a16:colId xmlns:a16="http://schemas.microsoft.com/office/drawing/2014/main" val="126754200"/>
                    </a:ext>
                  </a:extLst>
                </a:gridCol>
                <a:gridCol w="613891">
                  <a:extLst>
                    <a:ext uri="{9D8B030D-6E8A-4147-A177-3AD203B41FA5}">
                      <a16:colId xmlns:a16="http://schemas.microsoft.com/office/drawing/2014/main" val="2217498031"/>
                    </a:ext>
                  </a:extLst>
                </a:gridCol>
                <a:gridCol w="8338693">
                  <a:extLst>
                    <a:ext uri="{9D8B030D-6E8A-4147-A177-3AD203B41FA5}">
                      <a16:colId xmlns:a16="http://schemas.microsoft.com/office/drawing/2014/main" val="4161059087"/>
                    </a:ext>
                  </a:extLst>
                </a:gridCol>
              </a:tblGrid>
              <a:tr h="209550">
                <a:tc gridSpan="3">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Results</a:t>
                      </a:r>
                      <a:endParaRPr lang="en-US" sz="18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8504202"/>
                  </a:ext>
                </a:extLst>
              </a:tr>
              <a:tr h="609600">
                <a:tc>
                  <a:txBody>
                    <a:bodyPr/>
                    <a:lstStyle/>
                    <a:p>
                      <a:pPr algn="l" fontAlgn="ctr"/>
                      <a:r>
                        <a:rPr lang="en-US" sz="1800" u="none" strike="noStrike">
                          <a:effectLst/>
                          <a:latin typeface="Times New Roman" panose="02020603050405020304" pitchFamily="18" charset="0"/>
                          <a:cs typeface="Times New Roman" panose="02020603050405020304" pitchFamily="18" charset="0"/>
                        </a:rPr>
                        <a:t>Study parameters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18</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Report the values, ranges, references, and, if used, probability distributions for all parameters. Report reasons or sources for distributions used to represent uncertainty where appropriate. Providing a table to show the input values is strongly recommended.</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360219633"/>
                  </a:ext>
                </a:extLst>
              </a:tr>
              <a:tr h="409575">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Incremental costs and outcomes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19</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For each intervention, report mean values for the main categories of estimated costs and outcomes of interest, as well as mean differences between the comparator groups. If applicable, report incremental cost-effectiveness ratios.</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291150234"/>
                  </a:ext>
                </a:extLst>
              </a:tr>
              <a:tr h="609600">
                <a:tc rowSpan="2">
                  <a:txBody>
                    <a:bodyPr/>
                    <a:lstStyle/>
                    <a:p>
                      <a:pPr algn="l" fontAlgn="ctr"/>
                      <a:r>
                        <a:rPr lang="en-US" sz="1800" u="none" strike="noStrike">
                          <a:effectLst/>
                          <a:latin typeface="Times New Roman" panose="02020603050405020304" pitchFamily="18" charset="0"/>
                          <a:cs typeface="Times New Roman" panose="02020603050405020304" pitchFamily="18" charset="0"/>
                        </a:rPr>
                        <a:t>Characterising uncertainty</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20a</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Single study-based economic evaluation: Describe the effects of sampling uncertainty for the estimated incremental cost and incremental effectiveness parameters, together with the impact of methodological assumptions (such as discount rate, study perspective).</a:t>
                      </a:r>
                      <a:endParaRPr lang="en-US" sz="1800" b="0" i="1"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17948238"/>
                  </a:ext>
                </a:extLst>
              </a:tr>
              <a:tr h="409575">
                <a:tc vMerge="1">
                  <a:txBody>
                    <a:bodyPr/>
                    <a:lstStyle/>
                    <a:p>
                      <a:endParaRPr lang="en-US"/>
                    </a:p>
                  </a:txBody>
                  <a:tcP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20b</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Model-based economic evaluation: Describe the effects on the results of uncertainty for all input parameters, and uncertainty related to the structure of the model and assumptions.</a:t>
                      </a:r>
                      <a:endParaRPr lang="en-US" sz="1800" b="0" i="1"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84118435"/>
                  </a:ext>
                </a:extLst>
              </a:tr>
              <a:tr h="609600">
                <a:tc>
                  <a:txBody>
                    <a:bodyPr/>
                    <a:lstStyle/>
                    <a:p>
                      <a:pPr algn="l" fontAlgn="ctr"/>
                      <a:r>
                        <a:rPr lang="en-US" sz="1800" u="none" strike="noStrike">
                          <a:effectLst/>
                          <a:latin typeface="Times New Roman" panose="02020603050405020304" pitchFamily="18" charset="0"/>
                          <a:cs typeface="Times New Roman" panose="02020603050405020304" pitchFamily="18" charset="0"/>
                        </a:rPr>
                        <a:t>Characterising heterogeneity</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21</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If applicable, report differences in costs, outcomes, or cost-effectiveness that can be explained by variations between subgroups of patients with different baseline characteristics or other observed variability in effects that are not reducible by more information.</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63534261"/>
                  </a:ext>
                </a:extLst>
              </a:tr>
            </a:tbl>
          </a:graphicData>
        </a:graphic>
      </p:graphicFrame>
      <p:sp>
        <p:nvSpPr>
          <p:cNvPr id="3" name="CuadroTexto 3">
            <a:extLst>
              <a:ext uri="{FF2B5EF4-FFF2-40B4-BE49-F238E27FC236}">
                <a16:creationId xmlns:a16="http://schemas.microsoft.com/office/drawing/2014/main" id="{403D02A8-E11C-74A7-68FD-2FB29336CC56}"/>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CF37F4CC-A86D-D31E-0392-11D357B2E4C2}"/>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1F7FECCB-C0ED-A173-3381-23126186606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D9EE5D25-1B63-8DAB-CAAC-122462C71360}"/>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D81371D7-7C0A-7F33-EB6F-98B74B160435}"/>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4B6D583C-03B1-C2FD-3903-82F255FC431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5BFB9FAC-13CA-0DE9-87F5-D97CC549B292}"/>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B3121ED7-D8C9-1EDB-EFCE-212C29A1A146}"/>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48</a:t>
            </a:fld>
            <a:endParaRPr lang="en-US" sz="1500" dirty="0">
              <a:latin typeface="Georgia" panose="02040502050405020303" pitchFamily="18" charset="0"/>
            </a:endParaRPr>
          </a:p>
        </p:txBody>
      </p:sp>
    </p:spTree>
    <p:extLst>
      <p:ext uri="{BB962C8B-B14F-4D97-AF65-F5344CB8AC3E}">
        <p14:creationId xmlns:p14="http://schemas.microsoft.com/office/powerpoint/2010/main" val="84472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Consolidated Health Economic Evaluation Reporting Standards (CHEERS)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5300299"/>
              </p:ext>
            </p:extLst>
          </p:nvPr>
        </p:nvGraphicFramePr>
        <p:xfrm>
          <a:off x="838200" y="1690688"/>
          <a:ext cx="10868024" cy="4319589"/>
        </p:xfrm>
        <a:graphic>
          <a:graphicData uri="http://schemas.openxmlformats.org/drawingml/2006/table">
            <a:tbl>
              <a:tblPr>
                <a:tableStyleId>{5C22544A-7EE6-4342-B048-85BDC9FD1C3A}</a:tableStyleId>
              </a:tblPr>
              <a:tblGrid>
                <a:gridCol w="2228850">
                  <a:extLst>
                    <a:ext uri="{9D8B030D-6E8A-4147-A177-3AD203B41FA5}">
                      <a16:colId xmlns:a16="http://schemas.microsoft.com/office/drawing/2014/main" val="3430103654"/>
                    </a:ext>
                  </a:extLst>
                </a:gridCol>
                <a:gridCol w="542925">
                  <a:extLst>
                    <a:ext uri="{9D8B030D-6E8A-4147-A177-3AD203B41FA5}">
                      <a16:colId xmlns:a16="http://schemas.microsoft.com/office/drawing/2014/main" val="1241216121"/>
                    </a:ext>
                  </a:extLst>
                </a:gridCol>
                <a:gridCol w="8096249">
                  <a:extLst>
                    <a:ext uri="{9D8B030D-6E8A-4147-A177-3AD203B41FA5}">
                      <a16:colId xmlns:a16="http://schemas.microsoft.com/office/drawing/2014/main" val="626721601"/>
                    </a:ext>
                  </a:extLst>
                </a:gridCol>
              </a:tblGrid>
              <a:tr h="367153">
                <a:tc gridSpan="3">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Discussion</a:t>
                      </a:r>
                      <a:endParaRPr lang="en-US" sz="18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9998351"/>
                  </a:ext>
                </a:extLst>
              </a:tr>
              <a:tr h="1431649">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Study findings, limitations, generalizability, and current knowledge</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22</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Summarise key study findings and describe how they support the conclusions reached. Discuss limitations and the generalisability of the findings and how the findings fit with current knowledge.</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775507421"/>
                  </a:ext>
                </a:extLst>
              </a:tr>
              <a:tr h="367153">
                <a:tc gridSpan="3">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Other</a:t>
                      </a:r>
                      <a:endParaRPr lang="en-US" sz="18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4258536"/>
                  </a:ext>
                </a:extLst>
              </a:tr>
              <a:tr h="1076817">
                <a:tc>
                  <a:txBody>
                    <a:bodyPr/>
                    <a:lstStyle/>
                    <a:p>
                      <a:pPr algn="l" fontAlgn="ctr"/>
                      <a:r>
                        <a:rPr lang="en-US" sz="1800" u="none" strike="noStrike">
                          <a:effectLst/>
                          <a:latin typeface="Times New Roman" panose="02020603050405020304" pitchFamily="18" charset="0"/>
                          <a:cs typeface="Times New Roman" panose="02020603050405020304" pitchFamily="18" charset="0"/>
                        </a:rPr>
                        <a:t>Source of funding</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23</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how the study was funded and the role of the funder in the identification, design, conduct, and reporting of the analysis. Describe other non-monetary sources of support.</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177239898"/>
                  </a:ext>
                </a:extLst>
              </a:tr>
              <a:tr h="1076817">
                <a:tc>
                  <a:txBody>
                    <a:bodyPr/>
                    <a:lstStyle/>
                    <a:p>
                      <a:pPr algn="l" fontAlgn="ctr"/>
                      <a:r>
                        <a:rPr lang="en-US" sz="1800" u="none" strike="noStrike">
                          <a:effectLst/>
                          <a:latin typeface="Times New Roman" panose="02020603050405020304" pitchFamily="18" charset="0"/>
                          <a:cs typeface="Times New Roman" panose="02020603050405020304" pitchFamily="18" charset="0"/>
                        </a:rPr>
                        <a:t>Conflicts of interest</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24</a:t>
                      </a:r>
                      <a:endParaRPr lang="en-US" sz="1800" b="0" i="0" u="none" strike="noStrike">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Describe any potential for conflict of interest of study contributors in accordance with journal policy. In the absence of a journal policy, we recommend authors comply with International Committee of Medical Journal Editors recommendations.</a:t>
                      </a: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429003057"/>
                  </a:ext>
                </a:extLst>
              </a:tr>
            </a:tbl>
          </a:graphicData>
        </a:graphic>
      </p:graphicFrame>
      <p:sp>
        <p:nvSpPr>
          <p:cNvPr id="3" name="CuadroTexto 3">
            <a:extLst>
              <a:ext uri="{FF2B5EF4-FFF2-40B4-BE49-F238E27FC236}">
                <a16:creationId xmlns:a16="http://schemas.microsoft.com/office/drawing/2014/main" id="{252B11CC-EE16-A94C-FC39-F18ED9BDE42E}"/>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41B66643-73E1-3918-BBC6-10C68A782841}"/>
              </a:ext>
            </a:extLst>
          </p:cNvPr>
          <p:cNvSpPr txBox="1"/>
          <p:nvPr/>
        </p:nvSpPr>
        <p:spPr>
          <a:xfrm>
            <a:off x="2206514" y="6290709"/>
            <a:ext cx="178761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1092D590-E65F-1BA5-4FA0-75ACA2A9F402}"/>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2BA68079-D7AB-906F-04C5-2BCBC6ACBC13}"/>
              </a:ext>
            </a:extLst>
          </p:cNvPr>
          <p:cNvSpPr txBox="1"/>
          <p:nvPr/>
        </p:nvSpPr>
        <p:spPr>
          <a:xfrm>
            <a:off x="5303652" y="6272595"/>
            <a:ext cx="1668647" cy="523220"/>
          </a:xfrm>
          <a:prstGeom prst="rect">
            <a:avLst/>
          </a:prstGeom>
          <a:noFill/>
          <a:ln>
            <a:solidFill>
              <a:schemeClr val="bg1"/>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654C6FBC-BC9E-9F8B-6413-A73263A9E4C4}"/>
              </a:ext>
            </a:extLst>
          </p:cNvPr>
          <p:cNvSpPr txBox="1"/>
          <p:nvPr/>
        </p:nvSpPr>
        <p:spPr>
          <a:xfrm>
            <a:off x="6873453" y="6292972"/>
            <a:ext cx="164568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6BF5DC44-E43E-BDFB-B72C-E659E0E832C8}"/>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27">
            <a:extLst>
              <a:ext uri="{FF2B5EF4-FFF2-40B4-BE49-F238E27FC236}">
                <a16:creationId xmlns:a16="http://schemas.microsoft.com/office/drawing/2014/main" id="{9D67E361-3B3F-89E7-46FE-E09E22A92BDE}"/>
              </a:ext>
            </a:extLst>
          </p:cNvPr>
          <p:cNvSpPr txBox="1"/>
          <p:nvPr/>
        </p:nvSpPr>
        <p:spPr>
          <a:xfrm>
            <a:off x="10388098" y="6284305"/>
            <a:ext cx="1430939"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Sensitivity</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Analyses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2" name="Slide Number Placeholder 14">
            <a:extLst>
              <a:ext uri="{FF2B5EF4-FFF2-40B4-BE49-F238E27FC236}">
                <a16:creationId xmlns:a16="http://schemas.microsoft.com/office/drawing/2014/main" id="{A109EB0B-A8E9-E9B6-8690-6BD2FDB8B27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49</a:t>
            </a:fld>
            <a:endParaRPr lang="en-US" sz="1500" dirty="0">
              <a:latin typeface="Georgia" panose="02040502050405020303" pitchFamily="18" charset="0"/>
            </a:endParaRPr>
          </a:p>
        </p:txBody>
      </p:sp>
    </p:spTree>
    <p:extLst>
      <p:ext uri="{BB962C8B-B14F-4D97-AF65-F5344CB8AC3E}">
        <p14:creationId xmlns:p14="http://schemas.microsoft.com/office/powerpoint/2010/main" val="12128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225"/>
            <a:ext cx="10515600" cy="1325563"/>
          </a:xfrm>
        </p:spPr>
        <p:txBody>
          <a:bodyPr/>
          <a:lstStyle/>
          <a:p>
            <a:r>
              <a:rPr lang="en-US" dirty="0">
                <a:latin typeface="Times New Roman" panose="02020603050405020304" pitchFamily="18" charset="0"/>
                <a:cs typeface="Times New Roman" panose="02020603050405020304" pitchFamily="18" charset="0"/>
              </a:rPr>
              <a:t>Economic evaluation</a:t>
            </a:r>
          </a:p>
        </p:txBody>
      </p:sp>
      <p:sp>
        <p:nvSpPr>
          <p:cNvPr id="3" name="Content Placeholder 2"/>
          <p:cNvSpPr>
            <a:spLocks noGrp="1"/>
          </p:cNvSpPr>
          <p:nvPr>
            <p:ph idx="1"/>
          </p:nvPr>
        </p:nvSpPr>
        <p:spPr>
          <a:xfrm>
            <a:off x="747525" y="1680939"/>
            <a:ext cx="11329338" cy="4351338"/>
          </a:xfrm>
        </p:spPr>
        <p:txBody>
          <a:bodyPr>
            <a:normAutofit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Connection between Cost-benefit and Cost-effectiveness/cost-utility analysis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CEA/CUAs compare ICERs to some threshold, which traditionally is measured in terms of </a:t>
            </a:r>
            <a:r>
              <a:rPr lang="en-US" b="1" u="sng" dirty="0">
                <a:latin typeface="Times New Roman" panose="02020603050405020304" pitchFamily="18" charset="0"/>
                <a:cs typeface="Times New Roman" panose="02020603050405020304" pitchFamily="18" charset="0"/>
              </a:rPr>
              <a:t>years of life gained or quality-adjusted life years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(QALY)</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Threshold is the maximum WTP (willingness to pay) per unit of life or QALY</a:t>
            </a:r>
          </a:p>
          <a:p>
            <a:pPr lvl="3">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WTP depends on income and GDP </a:t>
            </a:r>
          </a:p>
          <a:p>
            <a:pPr lvl="4">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E.g. In US-based cost-utility analyses, 77.5% of all authors use either 50,000$ USD or 100,000$ USD per QALY as a reference point for cost-effectiveness</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After CEA/CUA:</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we have a new intervention that is considered cost-effective, what next?</a:t>
            </a:r>
          </a:p>
          <a:p>
            <a:pPr lvl="3">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ICER compared to traditional care is within WTP e.g. $35,000 per QALY. Do we implement?</a:t>
            </a: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recommendation is to implement the intervention</a:t>
            </a:r>
          </a:p>
          <a:p>
            <a:pPr lvl="3">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next logical question should be: </a:t>
            </a:r>
            <a:r>
              <a:rPr lang="en-US" sz="2400" b="1" dirty="0">
                <a:highlight>
                  <a:srgbClr val="FFFF00"/>
                </a:highlight>
                <a:latin typeface="Times New Roman" panose="02020603050405020304" pitchFamily="18" charset="0"/>
                <a:cs typeface="Times New Roman" panose="02020603050405020304" pitchFamily="18" charset="0"/>
              </a:rPr>
              <a:t>can we afford it?</a:t>
            </a:r>
          </a:p>
          <a:p>
            <a:pPr marL="1371600" lvl="3" indent="0">
              <a:buNone/>
            </a:pPr>
            <a:endParaRPr lang="en-US" sz="2200"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Rectangle 5">
            <a:extLst>
              <a:ext uri="{FF2B5EF4-FFF2-40B4-BE49-F238E27FC236}">
                <a16:creationId xmlns:a16="http://schemas.microsoft.com/office/drawing/2014/main" id="{1BAB8892-3D60-47DE-BD12-FBF960827D22}"/>
              </a:ext>
            </a:extLst>
          </p:cNvPr>
          <p:cNvSpPr/>
          <p:nvPr/>
        </p:nvSpPr>
        <p:spPr>
          <a:xfrm>
            <a:off x="747526" y="5893778"/>
            <a:ext cx="10515599" cy="276999"/>
          </a:xfrm>
          <a:prstGeom prst="rect">
            <a:avLst/>
          </a:prstGeom>
        </p:spPr>
        <p:txBody>
          <a:bodyPr wrap="square">
            <a:spAutoFit/>
          </a:bodyPr>
          <a:lstStyle/>
          <a:p>
            <a:r>
              <a:rPr lang="en-US" sz="1200" dirty="0">
                <a:solidFill>
                  <a:srgbClr val="000000"/>
                </a:solidFill>
                <a:latin typeface="Times New Roman" panose="02020603050405020304" pitchFamily="18" charset="0"/>
              </a:rPr>
              <a:t>*Neumann PJ, Cohen JT, Weinstein MC. Updating cost-effectiveness — the curious resilience of the $50,000-per-QALY threshold. N </a:t>
            </a:r>
            <a:r>
              <a:rPr lang="en-US" sz="1200" dirty="0" err="1">
                <a:solidFill>
                  <a:srgbClr val="000000"/>
                </a:solidFill>
                <a:latin typeface="Times New Roman" panose="02020603050405020304" pitchFamily="18" charset="0"/>
              </a:rPr>
              <a:t>Engl</a:t>
            </a:r>
            <a:r>
              <a:rPr lang="en-US" sz="1200" dirty="0">
                <a:solidFill>
                  <a:srgbClr val="000000"/>
                </a:solidFill>
                <a:latin typeface="Times New Roman" panose="02020603050405020304" pitchFamily="18" charset="0"/>
              </a:rPr>
              <a:t> J Med. 2014;371:796–797.</a:t>
            </a:r>
            <a:endParaRPr lang="en-US" sz="1200" dirty="0"/>
          </a:p>
        </p:txBody>
      </p:sp>
      <p:sp>
        <p:nvSpPr>
          <p:cNvPr id="17" name="Rectangle 16">
            <a:extLst>
              <a:ext uri="{FF2B5EF4-FFF2-40B4-BE49-F238E27FC236}">
                <a16:creationId xmlns:a16="http://schemas.microsoft.com/office/drawing/2014/main" id="{C78188B2-712B-0D10-7248-D973908C8A18}"/>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18" name="Rectangle 17">
            <a:extLst>
              <a:ext uri="{FF2B5EF4-FFF2-40B4-BE49-F238E27FC236}">
                <a16:creationId xmlns:a16="http://schemas.microsoft.com/office/drawing/2014/main" id="{948C1D1D-8C3A-96DB-FF23-4551BB42F128}"/>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19" name="CuadroTexto 3">
            <a:extLst>
              <a:ext uri="{FF2B5EF4-FFF2-40B4-BE49-F238E27FC236}">
                <a16:creationId xmlns:a16="http://schemas.microsoft.com/office/drawing/2014/main" id="{2923CDDD-8E4A-392C-E47D-734C86EE379A}"/>
              </a:ext>
            </a:extLst>
          </p:cNvPr>
          <p:cNvSpPr txBox="1"/>
          <p:nvPr/>
        </p:nvSpPr>
        <p:spPr>
          <a:xfrm>
            <a:off x="13201" y="6290709"/>
            <a:ext cx="2193313"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Economic</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Evaluation</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Review</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20" name="CuadroTexto 8">
            <a:extLst>
              <a:ext uri="{FF2B5EF4-FFF2-40B4-BE49-F238E27FC236}">
                <a16:creationId xmlns:a16="http://schemas.microsoft.com/office/drawing/2014/main" id="{DE8978C5-1D21-59A8-3559-C0B65D9AC6D7}"/>
              </a:ext>
            </a:extLst>
          </p:cNvPr>
          <p:cNvSpPr txBox="1"/>
          <p:nvPr/>
        </p:nvSpPr>
        <p:spPr>
          <a:xfrm>
            <a:off x="2348930" y="6290709"/>
            <a:ext cx="1645195"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13">
            <a:extLst>
              <a:ext uri="{FF2B5EF4-FFF2-40B4-BE49-F238E27FC236}">
                <a16:creationId xmlns:a16="http://schemas.microsoft.com/office/drawing/2014/main" id="{8070EB6A-4052-9903-28A9-081142EC0520}"/>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17">
            <a:extLst>
              <a:ext uri="{FF2B5EF4-FFF2-40B4-BE49-F238E27FC236}">
                <a16:creationId xmlns:a16="http://schemas.microsoft.com/office/drawing/2014/main" id="{EDFCDF97-0237-C770-0991-A1FE7AC86FFD}"/>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1">
            <a:extLst>
              <a:ext uri="{FF2B5EF4-FFF2-40B4-BE49-F238E27FC236}">
                <a16:creationId xmlns:a16="http://schemas.microsoft.com/office/drawing/2014/main" id="{F2D096F1-6FB1-922C-CD9A-205429DB35C3}"/>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27">
            <a:extLst>
              <a:ext uri="{FF2B5EF4-FFF2-40B4-BE49-F238E27FC236}">
                <a16:creationId xmlns:a16="http://schemas.microsoft.com/office/drawing/2014/main" id="{DBD6A98E-7DAB-B7F6-F7B4-D3B963FDCB34}"/>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5" name="CuadroTexto 27">
            <a:extLst>
              <a:ext uri="{FF2B5EF4-FFF2-40B4-BE49-F238E27FC236}">
                <a16:creationId xmlns:a16="http://schemas.microsoft.com/office/drawing/2014/main" id="{58BC86F0-3CF4-7C03-B22C-1359E7961F0C}"/>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Slide Number Placeholder 14">
            <a:extLst>
              <a:ext uri="{FF2B5EF4-FFF2-40B4-BE49-F238E27FC236}">
                <a16:creationId xmlns:a16="http://schemas.microsoft.com/office/drawing/2014/main" id="{FEC683A1-D5DC-AB37-EEAB-D00B41AC4B80}"/>
              </a:ext>
            </a:extLst>
          </p:cNvPr>
          <p:cNvSpPr>
            <a:spLocks noGrp="1"/>
          </p:cNvSpPr>
          <p:nvPr>
            <p:ph type="sldNum" sz="quarter" idx="12"/>
          </p:nvPr>
        </p:nvSpPr>
        <p:spPr>
          <a:xfrm>
            <a:off x="9435599" y="6492875"/>
            <a:ext cx="2743200" cy="365125"/>
          </a:xfrm>
        </p:spPr>
        <p:txBody>
          <a:bodyPr/>
          <a:lstStyle/>
          <a:p>
            <a:fld id="{2FCC1C9A-3E0E-4E7C-8EDD-8B2F55587C98}" type="slidenum">
              <a:rPr lang="en-US" sz="1500" smtClean="0">
                <a:latin typeface="Georgia" panose="02040502050405020303" pitchFamily="18" charset="0"/>
              </a:rPr>
              <a:t>5</a:t>
            </a:fld>
            <a:endParaRPr lang="en-US" sz="1500" dirty="0">
              <a:latin typeface="Georgia" panose="02040502050405020303" pitchFamily="18" charset="0"/>
            </a:endParaRPr>
          </a:p>
        </p:txBody>
      </p:sp>
    </p:spTree>
    <p:extLst>
      <p:ext uri="{BB962C8B-B14F-4D97-AF65-F5344CB8AC3E}">
        <p14:creationId xmlns:p14="http://schemas.microsoft.com/office/powerpoint/2010/main" val="29777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arn(inVertical)">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3" name="Content Placeholder 2"/>
          <p:cNvSpPr>
            <a:spLocks noGrp="1"/>
          </p:cNvSpPr>
          <p:nvPr>
            <p:ph idx="1"/>
          </p:nvPr>
        </p:nvSpPr>
        <p:spPr/>
        <p:txBody>
          <a:bodyPr>
            <a:normAutofit fontScale="85000" lnSpcReduction="20000"/>
          </a:bodyPr>
          <a:lstStyle/>
          <a:p>
            <a:pPr marL="0" indent="0" algn="ctr">
              <a:buNone/>
            </a:pPr>
            <a:r>
              <a:rPr lang="en-US" sz="4800" dirty="0">
                <a:latin typeface="Times New Roman" panose="02020603050405020304" pitchFamily="18" charset="0"/>
                <a:cs typeface="Times New Roman" panose="02020603050405020304" pitchFamily="18" charset="0"/>
              </a:rPr>
              <a:t>Question?</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Reference: </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Hoffmann C, </a:t>
            </a:r>
            <a:r>
              <a:rPr lang="en-US" sz="2600" dirty="0" err="1">
                <a:latin typeface="Times New Roman" panose="02020603050405020304" pitchFamily="18" charset="0"/>
                <a:cs typeface="Times New Roman" panose="02020603050405020304" pitchFamily="18" charset="0"/>
              </a:rPr>
              <a:t>Stoykova</a:t>
            </a:r>
            <a:r>
              <a:rPr lang="en-US" sz="2600" dirty="0">
                <a:latin typeface="Times New Roman" panose="02020603050405020304" pitchFamily="18" charset="0"/>
                <a:cs typeface="Times New Roman" panose="02020603050405020304" pitchFamily="18" charset="0"/>
              </a:rPr>
              <a:t> BA, Nixon J, Glanville JM, </a:t>
            </a:r>
            <a:r>
              <a:rPr lang="en-US" sz="2600" dirty="0" err="1">
                <a:latin typeface="Times New Roman" panose="02020603050405020304" pitchFamily="18" charset="0"/>
                <a:cs typeface="Times New Roman" panose="02020603050405020304" pitchFamily="18" charset="0"/>
              </a:rPr>
              <a:t>Misso</a:t>
            </a:r>
            <a:r>
              <a:rPr lang="en-US" sz="2600" dirty="0">
                <a:latin typeface="Times New Roman" panose="02020603050405020304" pitchFamily="18" charset="0"/>
                <a:cs typeface="Times New Roman" panose="02020603050405020304" pitchFamily="18" charset="0"/>
              </a:rPr>
              <a:t>, Drummond MF. Do health-care decision makers find economic evaluations useful? The findings of focus group research in UK health authorities. </a:t>
            </a:r>
            <a:r>
              <a:rPr lang="en-US" sz="2600" u="sng" dirty="0">
                <a:latin typeface="Times New Roman" panose="02020603050405020304" pitchFamily="18" charset="0"/>
                <a:cs typeface="Times New Roman" panose="02020603050405020304" pitchFamily="18" charset="0"/>
              </a:rPr>
              <a:t>Value Health.</a:t>
            </a:r>
            <a:r>
              <a:rPr lang="en-US" sz="2600" dirty="0">
                <a:latin typeface="Times New Roman" panose="02020603050405020304" pitchFamily="18" charset="0"/>
                <a:cs typeface="Times New Roman" panose="02020603050405020304" pitchFamily="18" charset="0"/>
              </a:rPr>
              <a:t> 2002 Mar-Apr;5(2):71-8.</a:t>
            </a:r>
          </a:p>
          <a:p>
            <a:pPr marL="0" indent="0">
              <a:buNone/>
            </a:pPr>
            <a:r>
              <a:rPr lang="en-US" sz="2600" dirty="0">
                <a:latin typeface="Times New Roman" panose="02020603050405020304" pitchFamily="18" charset="0"/>
                <a:cs typeface="Times New Roman" panose="02020603050405020304" pitchFamily="18" charset="0"/>
              </a:rPr>
              <a:t>Sullivan SD, </a:t>
            </a:r>
            <a:r>
              <a:rPr lang="en-US" sz="2600" dirty="0" err="1">
                <a:latin typeface="Times New Roman" panose="02020603050405020304" pitchFamily="18" charset="0"/>
                <a:cs typeface="Times New Roman" panose="02020603050405020304" pitchFamily="18" charset="0"/>
              </a:rPr>
              <a:t>Mauskopf</a:t>
            </a:r>
            <a:r>
              <a:rPr lang="en-US" sz="2600" dirty="0">
                <a:latin typeface="Times New Roman" panose="02020603050405020304" pitchFamily="18" charset="0"/>
                <a:cs typeface="Times New Roman" panose="02020603050405020304" pitchFamily="18" charset="0"/>
              </a:rPr>
              <a:t> JA, </a:t>
            </a:r>
            <a:r>
              <a:rPr lang="en-US" sz="2600" dirty="0" err="1">
                <a:latin typeface="Times New Roman" panose="02020603050405020304" pitchFamily="18" charset="0"/>
                <a:cs typeface="Times New Roman" panose="02020603050405020304" pitchFamily="18" charset="0"/>
              </a:rPr>
              <a:t>Augustovski</a:t>
            </a:r>
            <a:r>
              <a:rPr lang="en-US" sz="2600" dirty="0">
                <a:latin typeface="Times New Roman" panose="02020603050405020304" pitchFamily="18" charset="0"/>
                <a:cs typeface="Times New Roman" panose="02020603050405020304" pitchFamily="18" charset="0"/>
              </a:rPr>
              <a:t> F, et al. Budget impact analysis-principles of good practice: report of the ISPOR 2012 Budget Impact Analysis Good Practice II Task Force. Value in health : the journal of the International Society for </a:t>
            </a:r>
            <a:r>
              <a:rPr lang="en-US" sz="2600" dirty="0" err="1">
                <a:latin typeface="Times New Roman" panose="02020603050405020304" pitchFamily="18" charset="0"/>
                <a:cs typeface="Times New Roman" panose="02020603050405020304" pitchFamily="18" charset="0"/>
              </a:rPr>
              <a:t>Pharmacoeconomics</a:t>
            </a:r>
            <a:r>
              <a:rPr lang="en-US" sz="2600" dirty="0">
                <a:latin typeface="Times New Roman" panose="02020603050405020304" pitchFamily="18" charset="0"/>
                <a:cs typeface="Times New Roman" panose="02020603050405020304" pitchFamily="18" charset="0"/>
              </a:rPr>
              <a:t> and Outcomes Research. 2014; 17: 5-14.</a:t>
            </a:r>
          </a:p>
          <a:p>
            <a:pPr marL="0" indent="0">
              <a:buNone/>
            </a:pPr>
            <a:r>
              <a:rPr lang="en-US" sz="2600" dirty="0">
                <a:latin typeface="Times New Roman" panose="02020603050405020304" pitchFamily="18" charset="0"/>
                <a:cs typeface="Times New Roman" panose="02020603050405020304" pitchFamily="18" charset="0"/>
              </a:rPr>
              <a:t>ISPOR 2013. Introduction to modeling methods</a:t>
            </a:r>
            <a:endParaRPr lang="en-US" dirty="0">
              <a:latin typeface="Times New Roman" panose="02020603050405020304" pitchFamily="18" charset="0"/>
              <a:cs typeface="Times New Roman" panose="02020603050405020304" pitchFamily="18" charset="0"/>
            </a:endParaRPr>
          </a:p>
          <a:p>
            <a:pPr marL="0" indent="0" algn="ctr">
              <a:buNone/>
            </a:pPr>
            <a:endParaRPr lang="en-US" dirty="0"/>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4" name="Slide Number Placeholder 3">
            <a:extLst>
              <a:ext uri="{FF2B5EF4-FFF2-40B4-BE49-F238E27FC236}">
                <a16:creationId xmlns:a16="http://schemas.microsoft.com/office/drawing/2014/main" id="{90A6FBDA-1B70-495A-7B37-ABDD99DE4E71}"/>
              </a:ext>
            </a:extLst>
          </p:cNvPr>
          <p:cNvSpPr>
            <a:spLocks noGrp="1"/>
          </p:cNvSpPr>
          <p:nvPr>
            <p:ph type="sldNum" sz="quarter" idx="12"/>
          </p:nvPr>
        </p:nvSpPr>
        <p:spPr/>
        <p:txBody>
          <a:bodyPr/>
          <a:lstStyle/>
          <a:p>
            <a:fld id="{2FCC1C9A-3E0E-4E7C-8EDD-8B2F55587C98}" type="slidenum">
              <a:rPr lang="en-US" smtClean="0"/>
              <a:t>50</a:t>
            </a:fld>
            <a:endParaRPr lang="en-US"/>
          </a:p>
        </p:txBody>
      </p:sp>
    </p:spTree>
    <p:extLst>
      <p:ext uri="{BB962C8B-B14F-4D97-AF65-F5344CB8AC3E}">
        <p14:creationId xmlns:p14="http://schemas.microsoft.com/office/powerpoint/2010/main" val="230748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225"/>
            <a:ext cx="10515600" cy="1325563"/>
          </a:xfrm>
        </p:spPr>
        <p:txBody>
          <a:bodyPr/>
          <a:lstStyle/>
          <a:p>
            <a:r>
              <a:rPr lang="en-US" dirty="0">
                <a:latin typeface="Times New Roman" panose="02020603050405020304" pitchFamily="18" charset="0"/>
                <a:cs typeface="Times New Roman" panose="02020603050405020304" pitchFamily="18" charset="0"/>
              </a:rPr>
              <a:t>Economic evaluation</a:t>
            </a:r>
          </a:p>
        </p:txBody>
      </p:sp>
      <p:sp>
        <p:nvSpPr>
          <p:cNvPr id="3" name="Content Placeholder 2"/>
          <p:cNvSpPr>
            <a:spLocks noGrp="1"/>
          </p:cNvSpPr>
          <p:nvPr>
            <p:ph idx="1"/>
          </p:nvPr>
        </p:nvSpPr>
        <p:spPr>
          <a:xfrm>
            <a:off x="838200" y="1722800"/>
            <a:ext cx="10515600" cy="4351338"/>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Connection between Cost-benefit and Cost-effectiveness/cost-utility analysis</a:t>
            </a:r>
          </a:p>
          <a:p>
            <a:pPr marL="0" indent="0">
              <a:buNone/>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CBA measures the benefits of an intervention in monetary units (Net Social Benefits, </a:t>
            </a:r>
            <a:r>
              <a:rPr lang="en-US" dirty="0" err="1">
                <a:latin typeface="Times New Roman" panose="02020603050405020304" pitchFamily="18" charset="0"/>
                <a:cs typeface="Times New Roman" panose="02020603050405020304" pitchFamily="18" charset="0"/>
              </a:rPr>
              <a:t>NSBi</a:t>
            </a:r>
            <a:r>
              <a:rPr lang="en-US" dirty="0">
                <a:latin typeface="Times New Roman" panose="02020603050405020304" pitchFamily="18" charset="0"/>
                <a:cs typeface="Times New Roman" panose="02020603050405020304" pitchFamily="18" charset="0"/>
              </a:rPr>
              <a:t> = Bi − Ci) </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The decision rule is that the intervention should be implemented if Bi &gt; Ci</a:t>
            </a:r>
          </a:p>
          <a:p>
            <a:pPr lvl="2"/>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Ethical concerns</a:t>
            </a:r>
          </a:p>
          <a:p>
            <a:pPr lvl="2"/>
            <a:r>
              <a:rPr lang="en-US" dirty="0">
                <a:latin typeface="Times New Roman" panose="02020603050405020304" pitchFamily="18" charset="0"/>
                <a:cs typeface="Times New Roman" panose="02020603050405020304" pitchFamily="18" charset="0"/>
              </a:rPr>
              <a:t>“The major disadvantage of the benefit-cost framework is the requirement that human lives and quality of life be valued in monetary units. Many decision-makers find this difficulty or unethical or do not trust analyses that depend upon such valuations. (Weinstein and Fienberg, 1980)</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Given the difficulties of valuing outcomes, CBA is not often used in economic evaluations</a:t>
            </a:r>
          </a:p>
          <a:p>
            <a:pPr lvl="2"/>
            <a:r>
              <a:rPr lang="en-US" dirty="0">
                <a:latin typeface="Times New Roman" panose="02020603050405020304" pitchFamily="18" charset="0"/>
                <a:cs typeface="Times New Roman" panose="02020603050405020304" pitchFamily="18" charset="0"/>
              </a:rPr>
              <a:t>If new surgical procedure reduces operative mortality by 5%, CBA will estimate if each death averted had a value of $500, and then assess whether the monetary value of the benefits was greater or less than the cost of obtaining theses benefits</a:t>
            </a:r>
          </a:p>
          <a:p>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Rectangle 5">
            <a:extLst>
              <a:ext uri="{FF2B5EF4-FFF2-40B4-BE49-F238E27FC236}">
                <a16:creationId xmlns:a16="http://schemas.microsoft.com/office/drawing/2014/main" id="{EB86108E-416F-96BF-FDD2-AE429FB9C878}"/>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50E83446-631F-EEE2-85AA-31B7FA67AEB0}"/>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6898C69E-6976-37FE-412C-88FF96BBB974}"/>
              </a:ext>
            </a:extLst>
          </p:cNvPr>
          <p:cNvSpPr txBox="1"/>
          <p:nvPr/>
        </p:nvSpPr>
        <p:spPr>
          <a:xfrm>
            <a:off x="13201" y="6290709"/>
            <a:ext cx="2193313" cy="523220"/>
          </a:xfrm>
          <a:prstGeom prst="rect">
            <a:avLst/>
          </a:prstGeom>
          <a:solidFill>
            <a:srgbClr val="FFC000"/>
          </a:solidFill>
          <a:ln>
            <a:solidFill>
              <a:schemeClr val="tx1"/>
            </a:solidFill>
          </a:ln>
        </p:spPr>
        <p:txBody>
          <a:bodyPr wrap="square" rtlCol="0">
            <a:spAutoFit/>
          </a:bodyPr>
          <a:lstStyle/>
          <a:p>
            <a:pPr algn="ctr"/>
            <a:r>
              <a:rPr lang="es-ES" sz="1400" b="1" spc="300" dirty="0" err="1">
                <a:latin typeface="Oswald" pitchFamily="2" charset="77"/>
                <a:ea typeface="Roboto" panose="02000000000000000000" pitchFamily="2" charset="0"/>
                <a:cs typeface="Arial" panose="020B0604020202020204" pitchFamily="34" charset="0"/>
              </a:rPr>
              <a:t>Economic</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Evaluation</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Review</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EA06B8E8-BCAC-1A34-EBDA-2D39AA908598}"/>
              </a:ext>
            </a:extLst>
          </p:cNvPr>
          <p:cNvSpPr txBox="1"/>
          <p:nvPr/>
        </p:nvSpPr>
        <p:spPr>
          <a:xfrm>
            <a:off x="2348930" y="6290709"/>
            <a:ext cx="1645195"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Budget </a:t>
            </a:r>
            <a:r>
              <a:rPr lang="es-ES" sz="1400" spc="300" dirty="0" err="1">
                <a:latin typeface="Oswald" pitchFamily="2" charset="77"/>
                <a:ea typeface="Roboto" panose="02000000000000000000" pitchFamily="2" charset="0"/>
                <a:cs typeface="Arial" panose="020B0604020202020204" pitchFamily="34" charset="0"/>
              </a:rPr>
              <a:t>Impact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Analysis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348FCFA0-633A-EC27-D573-8692EDC195D8}"/>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CE578E05-CBD9-7297-C992-CF99C543E44B}"/>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D7FB07E6-7FB6-5F17-466E-237E5ADCFA27}"/>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EC68CCFB-5785-1D63-683E-48C0F224B80E}"/>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4D889297-4D88-8AFC-5989-BEE06936CA36}"/>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64C6DBBB-AEE8-444C-A5B1-24F2D638F600}"/>
              </a:ext>
            </a:extLst>
          </p:cNvPr>
          <p:cNvSpPr>
            <a:spLocks noGrp="1"/>
          </p:cNvSpPr>
          <p:nvPr>
            <p:ph type="sldNum" sz="quarter" idx="12"/>
          </p:nvPr>
        </p:nvSpPr>
        <p:spPr>
          <a:xfrm>
            <a:off x="9435599" y="6492875"/>
            <a:ext cx="2743200" cy="365125"/>
          </a:xfrm>
        </p:spPr>
        <p:txBody>
          <a:bodyPr/>
          <a:lstStyle/>
          <a:p>
            <a:fld id="{2FCC1C9A-3E0E-4E7C-8EDD-8B2F55587C98}" type="slidenum">
              <a:rPr lang="en-US" sz="1500" smtClean="0">
                <a:latin typeface="Georgia" panose="02040502050405020303" pitchFamily="18" charset="0"/>
              </a:rPr>
              <a:t>6</a:t>
            </a:fld>
            <a:endParaRPr lang="en-US" sz="1500" dirty="0">
              <a:latin typeface="Georgia" panose="02040502050405020303" pitchFamily="18" charset="0"/>
            </a:endParaRPr>
          </a:p>
        </p:txBody>
      </p:sp>
    </p:spTree>
    <p:extLst>
      <p:ext uri="{BB962C8B-B14F-4D97-AF65-F5344CB8AC3E}">
        <p14:creationId xmlns:p14="http://schemas.microsoft.com/office/powerpoint/2010/main" val="411741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225"/>
            <a:ext cx="10515600" cy="1325563"/>
          </a:xfrm>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3" name="Content Placeholder 2"/>
          <p:cNvSpPr>
            <a:spLocks noGrp="1"/>
          </p:cNvSpPr>
          <p:nvPr>
            <p:ph idx="1"/>
          </p:nvPr>
        </p:nvSpPr>
        <p:spPr>
          <a:xfrm>
            <a:off x="838200" y="2005012"/>
            <a:ext cx="10515600" cy="4351338"/>
          </a:xfrm>
        </p:spPr>
        <p:txBody>
          <a:bodyPr>
            <a:normAutofit/>
          </a:bodyPr>
          <a:lstStyle/>
          <a:p>
            <a:pPr lvl="2">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Budget impact analysis - Economic assessment to predict the </a:t>
            </a:r>
            <a:r>
              <a:rPr lang="en-US" dirty="0">
                <a:solidFill>
                  <a:srgbClr val="FF0000"/>
                </a:solidFill>
                <a:latin typeface="Times New Roman" panose="02020603050405020304" pitchFamily="18" charset="0"/>
                <a:cs typeface="Times New Roman" panose="02020603050405020304" pitchFamily="18" charset="0"/>
              </a:rPr>
              <a:t>financial consequences </a:t>
            </a:r>
            <a:r>
              <a:rPr lang="en-US" dirty="0">
                <a:latin typeface="Times New Roman" panose="02020603050405020304" pitchFamily="18" charset="0"/>
                <a:cs typeface="Times New Roman" panose="02020603050405020304" pitchFamily="18" charset="0"/>
              </a:rPr>
              <a:t>of the adoption of a new health care intervention within a specific health care setting given resource constraints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While </a:t>
            </a:r>
            <a:r>
              <a:rPr lang="en-US" b="1" u="sng" dirty="0">
                <a:latin typeface="Times New Roman" panose="02020603050405020304" pitchFamily="18" charset="0"/>
                <a:cs typeface="Times New Roman" panose="02020603050405020304" pitchFamily="18" charset="0"/>
              </a:rPr>
              <a:t>BIAs focus on the financial impact of the new interventions (drugs, health program), </a:t>
            </a:r>
            <a:r>
              <a:rPr lang="en-US" dirty="0">
                <a:latin typeface="Times New Roman" panose="02020603050405020304" pitchFamily="18" charset="0"/>
                <a:cs typeface="Times New Roman" panose="02020603050405020304" pitchFamily="18" charset="0"/>
              </a:rPr>
              <a:t>the value to the overall healthcare system is examined through other economic analyses, such as cost-effectiveness analyses (CEAs).</a:t>
            </a:r>
          </a:p>
          <a:p>
            <a:pPr lvl="2"/>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FCC1C9A-3E0E-4E7C-8EDD-8B2F55587C98}"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sp>
        <p:nvSpPr>
          <p:cNvPr id="6" name="Rectangle 5">
            <a:extLst>
              <a:ext uri="{FF2B5EF4-FFF2-40B4-BE49-F238E27FC236}">
                <a16:creationId xmlns:a16="http://schemas.microsoft.com/office/drawing/2014/main" id="{1A831CFC-7221-9FC7-C01A-89E459AA817E}"/>
              </a:ext>
            </a:extLst>
          </p:cNvPr>
          <p:cNvSpPr>
            <a:spLocks noChangeArrowheads="1"/>
          </p:cNvSpPr>
          <p:nvPr/>
        </p:nvSpPr>
        <p:spPr bwMode="auto">
          <a:xfrm>
            <a:off x="685800" y="6578925"/>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2CCFFA8A-60F6-2D48-BFB5-7D7B9619D77D}"/>
              </a:ext>
            </a:extLst>
          </p:cNvPr>
          <p:cNvSpPr>
            <a:spLocks noChangeArrowheads="1"/>
          </p:cNvSpPr>
          <p:nvPr/>
        </p:nvSpPr>
        <p:spPr bwMode="auto">
          <a:xfrm>
            <a:off x="3124200" y="6578925"/>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B41D0EB9-D2E9-B90E-D343-837EE47FC830}"/>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954FB2F0-E9B3-2E63-FCD4-AEFF11049965}"/>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BA12D152-DE87-87AE-B897-7952667E679F}"/>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4D2F016A-1706-89BB-2FAA-6FFDDBC7F8AD}"/>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96C31B42-BBA8-923C-B281-FE8AB670DD15}"/>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39FAE166-04CA-9B5C-CAB7-90C8B6A66740}"/>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0700CE97-4291-2D88-865B-43C81043A13B}"/>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EA162EF4-71D0-79D9-B8E9-437E8B5A0F07}"/>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7</a:t>
            </a:fld>
            <a:endParaRPr lang="en-US" sz="1500" dirty="0">
              <a:latin typeface="Georgia" panose="02040502050405020303" pitchFamily="18" charset="0"/>
            </a:endParaRPr>
          </a:p>
        </p:txBody>
      </p:sp>
    </p:spTree>
    <p:extLst>
      <p:ext uri="{BB962C8B-B14F-4D97-AF65-F5344CB8AC3E}">
        <p14:creationId xmlns:p14="http://schemas.microsoft.com/office/powerpoint/2010/main" val="61492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Budget impact analysis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977748" cy="5032375"/>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BIA is usually performed in addition to CEA (</a:t>
            </a:r>
            <a:r>
              <a:rPr lang="en-US" b="1" dirty="0">
                <a:latin typeface="Times New Roman" panose="02020603050405020304" pitchFamily="18" charset="0"/>
                <a:cs typeface="Times New Roman" panose="02020603050405020304" pitchFamily="18" charset="0"/>
              </a:rPr>
              <a:t>Complement of CEA, not substitute</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BIAs answer affordability, “Can we implement it?,” based on budget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understand the total budget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inform influential implementation decision (</a:t>
            </a:r>
            <a:r>
              <a:rPr lang="en-US" dirty="0">
                <a:solidFill>
                  <a:srgbClr val="FF0000"/>
                </a:solidFill>
                <a:latin typeface="Times New Roman" panose="02020603050405020304" pitchFamily="18" charset="0"/>
                <a:cs typeface="Times New Roman" panose="02020603050405020304" pitchFamily="18" charset="0"/>
              </a:rPr>
              <a:t>Unit cost x target population</a:t>
            </a:r>
            <a:r>
              <a:rPr lang="en-US"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How much their net annual budget is likely to increase/decrease by the new intervention in year 1, 2, and 3?</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BIA is a </a:t>
            </a:r>
            <a:r>
              <a:rPr lang="en-US" b="1" u="sng" dirty="0">
                <a:latin typeface="Times New Roman" panose="02020603050405020304" pitchFamily="18" charset="0"/>
                <a:cs typeface="Times New Roman" panose="02020603050405020304" pitchFamily="18" charset="0"/>
              </a:rPr>
              <a:t>financial decision </a:t>
            </a:r>
            <a:r>
              <a:rPr lang="en-US" dirty="0">
                <a:latin typeface="Times New Roman" panose="02020603050405020304" pitchFamily="18" charset="0"/>
                <a:cs typeface="Times New Roman" panose="02020603050405020304" pitchFamily="18" charset="0"/>
              </a:rPr>
              <a:t>(resource allocation purpose)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Emphasize ‘relevance (timeliness)’ of information -&gt; Short-term analysis</a:t>
            </a:r>
          </a:p>
        </p:txBody>
      </p:sp>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70109"/>
            <a:ext cx="1690256" cy="1183179"/>
          </a:xfrm>
          <a:prstGeom prst="rect">
            <a:avLst/>
          </a:prstGeom>
        </p:spPr>
      </p:pic>
      <p:sp>
        <p:nvSpPr>
          <p:cNvPr id="16" name="Slide Number Placeholder 3">
            <a:extLst>
              <a:ext uri="{FF2B5EF4-FFF2-40B4-BE49-F238E27FC236}">
                <a16:creationId xmlns:a16="http://schemas.microsoft.com/office/drawing/2014/main" id="{7DC8E530-6A2B-8525-9CA5-AD574DB0CF08}"/>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7" name="CuadroTexto 3">
            <a:extLst>
              <a:ext uri="{FF2B5EF4-FFF2-40B4-BE49-F238E27FC236}">
                <a16:creationId xmlns:a16="http://schemas.microsoft.com/office/drawing/2014/main" id="{64EA8E53-DCD0-02FA-A059-1A24152976AF}"/>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80A77751-BFA8-F34E-C441-F69753E6E01B}"/>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A3E7DDF9-BCC0-C4F1-671E-21BD6C34E915}"/>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D1A2C3D0-F1E6-1738-00A2-ED42A857BD5D}"/>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59FC2CBF-9063-8350-6956-64ABD1598467}"/>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6D5C7751-563C-E25D-898D-FF2D8CCD9467}"/>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7">
            <a:extLst>
              <a:ext uri="{FF2B5EF4-FFF2-40B4-BE49-F238E27FC236}">
                <a16:creationId xmlns:a16="http://schemas.microsoft.com/office/drawing/2014/main" id="{F5F1F840-AA49-F765-8D57-B8D45AAA967F}"/>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Slide Number Placeholder 14">
            <a:extLst>
              <a:ext uri="{FF2B5EF4-FFF2-40B4-BE49-F238E27FC236}">
                <a16:creationId xmlns:a16="http://schemas.microsoft.com/office/drawing/2014/main" id="{9DAD87F6-61E9-F534-9F6E-EF16B69985C8}"/>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8</a:t>
            </a:fld>
            <a:endParaRPr lang="en-US" sz="1500" dirty="0">
              <a:latin typeface="Georgia" panose="02040502050405020303" pitchFamily="18" charset="0"/>
            </a:endParaRPr>
          </a:p>
        </p:txBody>
      </p:sp>
    </p:spTree>
    <p:extLst>
      <p:ext uri="{BB962C8B-B14F-4D97-AF65-F5344CB8AC3E}">
        <p14:creationId xmlns:p14="http://schemas.microsoft.com/office/powerpoint/2010/main" val="304132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Budget impact analysis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Growing recognition </a:t>
            </a:r>
            <a:r>
              <a:rPr lang="en-US" sz="1200" dirty="0">
                <a:latin typeface="Times New Roman" panose="02020603050405020304" pitchFamily="18" charset="0"/>
                <a:cs typeface="Times New Roman" panose="02020603050405020304" pitchFamily="18" charset="0"/>
              </a:rPr>
              <a:t>(ISPOR task force, Sullivan and </a:t>
            </a:r>
            <a:r>
              <a:rPr lang="en-US" sz="1200" dirty="0" err="1">
                <a:latin typeface="Times New Roman" panose="02020603050405020304" pitchFamily="18" charset="0"/>
                <a:cs typeface="Times New Roman" panose="02020603050405020304" pitchFamily="18" charset="0"/>
              </a:rPr>
              <a:t>Mauskopf</a:t>
            </a:r>
            <a:r>
              <a:rPr lang="en-US" sz="1200" dirty="0">
                <a:latin typeface="Times New Roman" panose="02020603050405020304" pitchFamily="18" charset="0"/>
                <a:cs typeface="Times New Roman" panose="02020603050405020304" pitchFamily="18" charset="0"/>
              </a:rPr>
              <a:t> et al, 2014)</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“Budget impact analysis (BIA) is an essential part of a comprehensive economic assessment of a health-care technology and is increasingly required, along with cost-effectiveness analysis (CEA), before formulary approval or reimbursement.”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National regulatory agencies </a:t>
            </a:r>
            <a:r>
              <a:rPr lang="en-US" sz="900" dirty="0">
                <a:latin typeface="Times New Roman" panose="02020603050405020304" pitchFamily="18" charset="0"/>
                <a:cs typeface="Times New Roman" panose="02020603050405020304" pitchFamily="18" charset="0"/>
              </a:rPr>
              <a:t>(Sullivan and </a:t>
            </a:r>
            <a:r>
              <a:rPr lang="en-US" sz="900" dirty="0" err="1">
                <a:latin typeface="Times New Roman" panose="02020603050405020304" pitchFamily="18" charset="0"/>
                <a:cs typeface="Times New Roman" panose="02020603050405020304" pitchFamily="18" charset="0"/>
              </a:rPr>
              <a:t>Mauskopf</a:t>
            </a:r>
            <a:r>
              <a:rPr lang="en-US" sz="900" dirty="0">
                <a:latin typeface="Times New Roman" panose="02020603050405020304" pitchFamily="18" charset="0"/>
                <a:cs typeface="Times New Roman" panose="02020603050405020304" pitchFamily="18" charset="0"/>
              </a:rPr>
              <a:t> et al, 2014)</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National Institute for Clinical Excellence (NICE) in England and Wales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Pharmaceutical Benefits Advisory Committee (PBAC) in Australia</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Managed care organizations (MCOs) in the USA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257409"/>
            <a:ext cx="1690256" cy="1183179"/>
          </a:xfrm>
          <a:prstGeom prst="rect">
            <a:avLst/>
          </a:prstGeom>
        </p:spPr>
      </p:pic>
      <p:graphicFrame>
        <p:nvGraphicFramePr>
          <p:cNvPr id="6" name="Chart 5">
            <a:extLst>
              <a:ext uri="{FF2B5EF4-FFF2-40B4-BE49-F238E27FC236}">
                <a16:creationId xmlns:a16="http://schemas.microsoft.com/office/drawing/2014/main" id="{CF9D7CB7-69D3-4122-B276-2BFC82703D59}"/>
              </a:ext>
            </a:extLst>
          </p:cNvPr>
          <p:cNvGraphicFramePr>
            <a:graphicFrameLocks/>
          </p:cNvGraphicFramePr>
          <p:nvPr>
            <p:extLst>
              <p:ext uri="{D42A27DB-BD31-4B8C-83A1-F6EECF244321}">
                <p14:modId xmlns:p14="http://schemas.microsoft.com/office/powerpoint/2010/main" val="4202611810"/>
              </p:ext>
            </p:extLst>
          </p:nvPr>
        </p:nvGraphicFramePr>
        <p:xfrm>
          <a:off x="6192295" y="15844"/>
          <a:ext cx="3953622" cy="1920686"/>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3">
            <a:extLst>
              <a:ext uri="{FF2B5EF4-FFF2-40B4-BE49-F238E27FC236}">
                <a16:creationId xmlns:a16="http://schemas.microsoft.com/office/drawing/2014/main" id="{7A4F2310-AE27-1797-C405-112B2DD59EA0}"/>
              </a:ext>
            </a:extLst>
          </p:cNvPr>
          <p:cNvSpPr>
            <a:spLocks noGrp="1"/>
          </p:cNvSpPr>
          <p:nvPr>
            <p:ph type="sldNum" sz="quarter" idx="12"/>
          </p:nvPr>
        </p:nvSpPr>
        <p:spPr>
          <a:xfrm>
            <a:off x="8610600" y="6356350"/>
            <a:ext cx="2743200" cy="365125"/>
          </a:xfrm>
        </p:spPr>
        <p:txBody>
          <a:bodyPr/>
          <a:lstStyle/>
          <a:p>
            <a:fld id="{2FCC1C9A-3E0E-4E7C-8EDD-8B2F55587C98}"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8" name="CuadroTexto 3">
            <a:extLst>
              <a:ext uri="{FF2B5EF4-FFF2-40B4-BE49-F238E27FC236}">
                <a16:creationId xmlns:a16="http://schemas.microsoft.com/office/drawing/2014/main" id="{FFD108DD-AC20-AA37-A2DC-4FF064C50BFD}"/>
              </a:ext>
            </a:extLst>
          </p:cNvPr>
          <p:cNvSpPr txBox="1"/>
          <p:nvPr/>
        </p:nvSpPr>
        <p:spPr>
          <a:xfrm>
            <a:off x="13201" y="6290709"/>
            <a:ext cx="219331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Economic</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Evaluation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Review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5E89191E-D20A-0051-A183-54B9D82DDE3F}"/>
              </a:ext>
            </a:extLst>
          </p:cNvPr>
          <p:cNvSpPr txBox="1"/>
          <p:nvPr/>
        </p:nvSpPr>
        <p:spPr>
          <a:xfrm>
            <a:off x="2206514" y="6290709"/>
            <a:ext cx="1787611" cy="523220"/>
          </a:xfrm>
          <a:prstGeom prst="rect">
            <a:avLst/>
          </a:prstGeom>
          <a:solidFill>
            <a:srgbClr val="FFC000"/>
          </a:solidFill>
          <a:ln>
            <a:solidFill>
              <a:schemeClr val="tx1"/>
            </a:solidFill>
          </a:ln>
        </p:spPr>
        <p:txBody>
          <a:bodyPr wrap="square" rtlCol="0">
            <a:spAutoFit/>
          </a:bodyPr>
          <a:lstStyle/>
          <a:p>
            <a:pPr algn="ctr"/>
            <a:r>
              <a:rPr lang="es-ES" sz="1400" b="1" spc="300" dirty="0">
                <a:latin typeface="Oswald" pitchFamily="2" charset="77"/>
                <a:ea typeface="Roboto" panose="02000000000000000000" pitchFamily="2" charset="0"/>
                <a:cs typeface="Arial" panose="020B0604020202020204" pitchFamily="34" charset="0"/>
              </a:rPr>
              <a:t>Budget </a:t>
            </a:r>
            <a:r>
              <a:rPr lang="es-ES" sz="1400" b="1" spc="300" dirty="0" err="1">
                <a:latin typeface="Oswald" pitchFamily="2" charset="77"/>
                <a:ea typeface="Roboto" panose="02000000000000000000" pitchFamily="2" charset="0"/>
                <a:cs typeface="Arial" panose="020B0604020202020204" pitchFamily="34" charset="0"/>
              </a:rPr>
              <a:t>Impact</a:t>
            </a:r>
            <a:r>
              <a:rPr lang="es-ES" sz="1400" b="1" spc="300" dirty="0">
                <a:latin typeface="Oswald" pitchFamily="2" charset="77"/>
                <a:ea typeface="Roboto" panose="02000000000000000000" pitchFamily="2" charset="0"/>
                <a:cs typeface="Arial" panose="020B0604020202020204" pitchFamily="34" charset="0"/>
              </a:rPr>
              <a:t> </a:t>
            </a:r>
            <a:r>
              <a:rPr lang="es-ES" sz="1400" b="1" spc="300" dirty="0" err="1">
                <a:latin typeface="Oswald" pitchFamily="2" charset="77"/>
                <a:ea typeface="Roboto" panose="02000000000000000000" pitchFamily="2" charset="0"/>
                <a:cs typeface="Arial" panose="020B0604020202020204" pitchFamily="34" charset="0"/>
              </a:rPr>
              <a:t>Analysis</a:t>
            </a:r>
            <a:endParaRPr lang="es-ES" sz="1400" b="1"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78351A9F-78E0-1442-141D-BFDA6B4F314C}"/>
              </a:ext>
            </a:extLst>
          </p:cNvPr>
          <p:cNvSpPr txBox="1"/>
          <p:nvPr/>
        </p:nvSpPr>
        <p:spPr>
          <a:xfrm>
            <a:off x="4038163" y="6284305"/>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Decision</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Modeling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D56F137A-77BE-E020-BCD6-CE0A8F4182CC}"/>
              </a:ext>
            </a:extLst>
          </p:cNvPr>
          <p:cNvSpPr txBox="1"/>
          <p:nvPr/>
        </p:nvSpPr>
        <p:spPr>
          <a:xfrm>
            <a:off x="5133558" y="627259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Framing</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FFF0A1CE-680D-9FF5-45F7-3F84AC07D807}"/>
              </a:ext>
            </a:extLst>
          </p:cNvPr>
          <p:cNvSpPr txBox="1"/>
          <p:nvPr/>
        </p:nvSpPr>
        <p:spPr>
          <a:xfrm>
            <a:off x="6675021" y="6292972"/>
            <a:ext cx="19860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Analysis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Structure</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262DACD4-13DB-182E-25E3-71136FB2214C}"/>
              </a:ext>
            </a:extLst>
          </p:cNvPr>
          <p:cNvSpPr txBox="1"/>
          <p:nvPr/>
        </p:nvSpPr>
        <p:spPr>
          <a:xfrm>
            <a:off x="8483099" y="6284305"/>
            <a:ext cx="1905000"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BIA </a:t>
            </a:r>
            <a:r>
              <a:rPr lang="es-ES" sz="1400" spc="300" dirty="0" err="1">
                <a:latin typeface="Oswald" pitchFamily="2" charset="77"/>
                <a:ea typeface="Roboto" panose="02000000000000000000" pitchFamily="2" charset="0"/>
                <a:cs typeface="Arial" panose="020B0604020202020204" pitchFamily="34" charset="0"/>
              </a:rPr>
              <a:t>Parameters</a:t>
            </a:r>
            <a:r>
              <a:rPr lang="es-ES" sz="1400" spc="300" dirty="0">
                <a:latin typeface="Oswald" pitchFamily="2" charset="77"/>
                <a:ea typeface="Roboto" panose="02000000000000000000" pitchFamily="2" charset="0"/>
                <a:cs typeface="Arial" panose="020B0604020202020204" pitchFamily="34" charset="0"/>
              </a:rPr>
              <a:t> and </a:t>
            </a:r>
            <a:r>
              <a:rPr lang="es-ES" sz="1400" spc="300" dirty="0" err="1">
                <a:latin typeface="Oswald" pitchFamily="2" charset="77"/>
                <a:ea typeface="Roboto" panose="02000000000000000000" pitchFamily="2" charset="0"/>
                <a:cs typeface="Arial" panose="020B0604020202020204" pitchFamily="34" charset="0"/>
              </a:rPr>
              <a:t>Evaluation</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A94C3EE8-BCA0-C179-57AA-806761D505BC}"/>
              </a:ext>
            </a:extLst>
          </p:cNvPr>
          <p:cNvSpPr txBox="1"/>
          <p:nvPr/>
        </p:nvSpPr>
        <p:spPr>
          <a:xfrm>
            <a:off x="10171863" y="627883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Sensitivity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Analyses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Slide Number Placeholder 14">
            <a:extLst>
              <a:ext uri="{FF2B5EF4-FFF2-40B4-BE49-F238E27FC236}">
                <a16:creationId xmlns:a16="http://schemas.microsoft.com/office/drawing/2014/main" id="{44EDD0DF-AD46-6739-DE8E-793CA9D53F1F}"/>
              </a:ext>
            </a:extLst>
          </p:cNvPr>
          <p:cNvSpPr txBox="1">
            <a:spLocks/>
          </p:cNvSpPr>
          <p:nvPr/>
        </p:nvSpPr>
        <p:spPr>
          <a:xfrm>
            <a:off x="9435599"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CC1C9A-3E0E-4E7C-8EDD-8B2F55587C98}" type="slidenum">
              <a:rPr lang="en-US" sz="1500" smtClean="0">
                <a:latin typeface="Georgia" panose="02040502050405020303" pitchFamily="18" charset="0"/>
              </a:rPr>
              <a:pPr/>
              <a:t>9</a:t>
            </a:fld>
            <a:endParaRPr lang="en-US" sz="1500" dirty="0">
              <a:latin typeface="Georgia" panose="02040502050405020303" pitchFamily="18" charset="0"/>
            </a:endParaRPr>
          </a:p>
        </p:txBody>
      </p:sp>
    </p:spTree>
    <p:extLst>
      <p:ext uri="{BB962C8B-B14F-4D97-AF65-F5344CB8AC3E}">
        <p14:creationId xmlns:p14="http://schemas.microsoft.com/office/powerpoint/2010/main" val="3341184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19431</TotalTime>
  <Words>5144</Words>
  <Application>Microsoft Office PowerPoint</Application>
  <PresentationFormat>Widescreen</PresentationFormat>
  <Paragraphs>917</Paragraphs>
  <Slides>50</Slides>
  <Notes>19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Georgia</vt:lpstr>
      <vt:lpstr>Oswald</vt:lpstr>
      <vt:lpstr>Times New Roman</vt:lpstr>
      <vt:lpstr>Wingdings</vt:lpstr>
      <vt:lpstr>Office Theme</vt:lpstr>
      <vt:lpstr>Budget Impact Analysis (BIA) Methods &amp; Scenario</vt:lpstr>
      <vt:lpstr>Contents</vt:lpstr>
      <vt:lpstr>Economic evaluation</vt:lpstr>
      <vt:lpstr>Economic evaluation (REVIEW)</vt:lpstr>
      <vt:lpstr>Economic evaluation</vt:lpstr>
      <vt:lpstr>Economic evaluation</vt:lpstr>
      <vt:lpstr>Budget impact analysis</vt:lpstr>
      <vt:lpstr>Budget impact analysis</vt:lpstr>
      <vt:lpstr>Budget impact analysis</vt:lpstr>
      <vt:lpstr>Budget impact analysis</vt:lpstr>
      <vt:lpstr>Budget impact analysis</vt:lpstr>
      <vt:lpstr>Budget impact analysis</vt:lpstr>
      <vt:lpstr>Budget impact analysis</vt:lpstr>
      <vt:lpstr>Decision modeling</vt:lpstr>
      <vt:lpstr>Decision modeling</vt:lpstr>
      <vt:lpstr>Decision modeling</vt:lpstr>
      <vt:lpstr>Decision modeling: 1940s</vt:lpstr>
      <vt:lpstr>Decision modeling</vt:lpstr>
      <vt:lpstr>Decision modeling</vt:lpstr>
      <vt:lpstr>Decision modeling</vt:lpstr>
      <vt:lpstr>Framing: conceptualize the problem</vt:lpstr>
      <vt:lpstr>PowerPoint Presentation</vt:lpstr>
      <vt:lpstr>Framing: conceptualize the problem</vt:lpstr>
      <vt:lpstr>Framing: conceptualize the problem</vt:lpstr>
      <vt:lpstr>Budget impact analysis example</vt:lpstr>
      <vt:lpstr>Framing : conceptualize problem</vt:lpstr>
      <vt:lpstr>Structure process</vt:lpstr>
      <vt:lpstr>Structure</vt:lpstr>
      <vt:lpstr>Structure</vt:lpstr>
      <vt:lpstr>Structure</vt:lpstr>
      <vt:lpstr>Structure</vt:lpstr>
      <vt:lpstr>Structure</vt:lpstr>
      <vt:lpstr>Structure</vt:lpstr>
      <vt:lpstr>PowerPoint Presentation</vt:lpstr>
      <vt:lpstr>Estimate the probabilities/costs</vt:lpstr>
      <vt:lpstr>Estimate the probabilities/costs</vt:lpstr>
      <vt:lpstr>PowerPoint Presentation</vt:lpstr>
      <vt:lpstr>Evaluate the tree</vt:lpstr>
      <vt:lpstr>Reporting</vt:lpstr>
      <vt:lpstr>Test assumption (Sensitivity analysis)</vt:lpstr>
      <vt:lpstr>Test assumption (Sensitivity analysis)</vt:lpstr>
      <vt:lpstr>Test assumption (Validation)  </vt:lpstr>
      <vt:lpstr>Consolidated Health Economic Evaluation Reporting Standards (CHEERS)</vt:lpstr>
      <vt:lpstr>Consolidated Health Economic Evaluation Reporting Standards (CHEERS)</vt:lpstr>
      <vt:lpstr>Consolidated Health Economic Evaluation Reporting Standards (CHEERS)</vt:lpstr>
      <vt:lpstr>Consolidated Health Economic Evaluation Reporting Standards (CHEERS)</vt:lpstr>
      <vt:lpstr>Consolidated Health Economic Evaluation Reporting Standards (CHEERS)</vt:lpstr>
      <vt:lpstr>Consolidated Health Economic Evaluation Reporting Standards (CHEERS)</vt:lpstr>
      <vt:lpstr>Consolidated Health Economic Evaluation Reporting Standards (CHEERS)</vt:lpstr>
      <vt:lpstr>Budget Impact Analysis</vt:lpstr>
    </vt:vector>
  </TitlesOfParts>
  <Company>M. D. Anderson Cancer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Kim,Bumyang</dc:creator>
  <cp:lastModifiedBy>Paul Gerardo Yeh</cp:lastModifiedBy>
  <cp:revision>225</cp:revision>
  <cp:lastPrinted>2019-10-21T20:37:38Z</cp:lastPrinted>
  <dcterms:created xsi:type="dcterms:W3CDTF">2016-10-18T18:26:34Z</dcterms:created>
  <dcterms:modified xsi:type="dcterms:W3CDTF">2023-10-30T15:13:34Z</dcterms:modified>
</cp:coreProperties>
</file>