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1"/>
  </p:sldMasterIdLst>
  <p:notesMasterIdLst>
    <p:notesMasterId r:id="rId31"/>
  </p:notesMasterIdLst>
  <p:handoutMasterIdLst>
    <p:handoutMasterId r:id="rId32"/>
  </p:handoutMasterIdLst>
  <p:sldIdLst>
    <p:sldId id="310" r:id="rId2"/>
    <p:sldId id="256" r:id="rId3"/>
    <p:sldId id="290" r:id="rId4"/>
    <p:sldId id="291" r:id="rId5"/>
    <p:sldId id="292" r:id="rId6"/>
    <p:sldId id="293" r:id="rId7"/>
    <p:sldId id="316" r:id="rId8"/>
    <p:sldId id="317" r:id="rId9"/>
    <p:sldId id="318" r:id="rId10"/>
    <p:sldId id="328" r:id="rId11"/>
    <p:sldId id="329" r:id="rId12"/>
    <p:sldId id="330" r:id="rId13"/>
    <p:sldId id="319" r:id="rId14"/>
    <p:sldId id="321" r:id="rId15"/>
    <p:sldId id="320" r:id="rId16"/>
    <p:sldId id="323" r:id="rId17"/>
    <p:sldId id="261" r:id="rId18"/>
    <p:sldId id="331" r:id="rId19"/>
    <p:sldId id="324" r:id="rId20"/>
    <p:sldId id="276" r:id="rId21"/>
    <p:sldId id="332" r:id="rId22"/>
    <p:sldId id="279" r:id="rId23"/>
    <p:sldId id="312" r:id="rId24"/>
    <p:sldId id="311" r:id="rId25"/>
    <p:sldId id="282" r:id="rId26"/>
    <p:sldId id="268" r:id="rId27"/>
    <p:sldId id="273" r:id="rId28"/>
    <p:sldId id="275" r:id="rId29"/>
    <p:sldId id="264" r:id="rId30"/>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Arial Narrow" pitchFamily="34" charset="0"/>
        <a:ea typeface="+mn-ea"/>
        <a:cs typeface="+mn-cs"/>
      </a:defRPr>
    </a:lvl1pPr>
    <a:lvl2pPr marL="457200" algn="l" rtl="0" fontAlgn="base">
      <a:spcBef>
        <a:spcPct val="0"/>
      </a:spcBef>
      <a:spcAft>
        <a:spcPct val="0"/>
      </a:spcAft>
      <a:defRPr sz="2400" kern="1200">
        <a:solidFill>
          <a:schemeClr val="tx1"/>
        </a:solidFill>
        <a:latin typeface="Arial Narrow" pitchFamily="34" charset="0"/>
        <a:ea typeface="+mn-ea"/>
        <a:cs typeface="+mn-cs"/>
      </a:defRPr>
    </a:lvl2pPr>
    <a:lvl3pPr marL="914400" algn="l" rtl="0" fontAlgn="base">
      <a:spcBef>
        <a:spcPct val="0"/>
      </a:spcBef>
      <a:spcAft>
        <a:spcPct val="0"/>
      </a:spcAft>
      <a:defRPr sz="2400" kern="1200">
        <a:solidFill>
          <a:schemeClr val="tx1"/>
        </a:solidFill>
        <a:latin typeface="Arial Narrow" pitchFamily="34" charset="0"/>
        <a:ea typeface="+mn-ea"/>
        <a:cs typeface="+mn-cs"/>
      </a:defRPr>
    </a:lvl3pPr>
    <a:lvl4pPr marL="1371600" algn="l" rtl="0" fontAlgn="base">
      <a:spcBef>
        <a:spcPct val="0"/>
      </a:spcBef>
      <a:spcAft>
        <a:spcPct val="0"/>
      </a:spcAft>
      <a:defRPr sz="2400" kern="1200">
        <a:solidFill>
          <a:schemeClr val="tx1"/>
        </a:solidFill>
        <a:latin typeface="Arial Narrow" pitchFamily="34" charset="0"/>
        <a:ea typeface="+mn-ea"/>
        <a:cs typeface="+mn-cs"/>
      </a:defRPr>
    </a:lvl4pPr>
    <a:lvl5pPr marL="1828800" algn="l" rtl="0" fontAlgn="base">
      <a:spcBef>
        <a:spcPct val="0"/>
      </a:spcBef>
      <a:spcAft>
        <a:spcPct val="0"/>
      </a:spcAft>
      <a:defRPr sz="2400" kern="1200">
        <a:solidFill>
          <a:schemeClr val="tx1"/>
        </a:solidFill>
        <a:latin typeface="Arial Narrow" pitchFamily="34" charset="0"/>
        <a:ea typeface="+mn-ea"/>
        <a:cs typeface="+mn-cs"/>
      </a:defRPr>
    </a:lvl5pPr>
    <a:lvl6pPr marL="2286000" algn="l" defTabSz="914400" rtl="0" eaLnBrk="1" latinLnBrk="0" hangingPunct="1">
      <a:defRPr sz="2400" kern="1200">
        <a:solidFill>
          <a:schemeClr val="tx1"/>
        </a:solidFill>
        <a:latin typeface="Arial Narrow" pitchFamily="34" charset="0"/>
        <a:ea typeface="+mn-ea"/>
        <a:cs typeface="+mn-cs"/>
      </a:defRPr>
    </a:lvl6pPr>
    <a:lvl7pPr marL="2743200" algn="l" defTabSz="914400" rtl="0" eaLnBrk="1" latinLnBrk="0" hangingPunct="1">
      <a:defRPr sz="2400" kern="1200">
        <a:solidFill>
          <a:schemeClr val="tx1"/>
        </a:solidFill>
        <a:latin typeface="Arial Narrow" pitchFamily="34" charset="0"/>
        <a:ea typeface="+mn-ea"/>
        <a:cs typeface="+mn-cs"/>
      </a:defRPr>
    </a:lvl7pPr>
    <a:lvl8pPr marL="3200400" algn="l" defTabSz="914400" rtl="0" eaLnBrk="1" latinLnBrk="0" hangingPunct="1">
      <a:defRPr sz="2400" kern="1200">
        <a:solidFill>
          <a:schemeClr val="tx1"/>
        </a:solidFill>
        <a:latin typeface="Arial Narrow" pitchFamily="34" charset="0"/>
        <a:ea typeface="+mn-ea"/>
        <a:cs typeface="+mn-cs"/>
      </a:defRPr>
    </a:lvl8pPr>
    <a:lvl9pPr marL="3657600" algn="l" defTabSz="914400" rtl="0" eaLnBrk="1" latinLnBrk="0" hangingPunct="1">
      <a:defRPr sz="2400"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autoAdjust="0"/>
    <p:restoredTop sz="73600" autoAdjust="0"/>
  </p:normalViewPr>
  <p:slideViewPr>
    <p:cSldViewPr>
      <p:cViewPr>
        <p:scale>
          <a:sx n="81" d="100"/>
          <a:sy n="81" d="100"/>
        </p:scale>
        <p:origin x="240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9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25603"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25604"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25605"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B6A191A0-941A-40C6-997A-6DE1505929AA}" type="slidenum">
              <a:rPr lang="en-US"/>
              <a:pPr>
                <a:defRPr/>
              </a:pPr>
              <a:t>‹#›</a:t>
            </a:fld>
            <a:endParaRPr lang="en-US"/>
          </a:p>
        </p:txBody>
      </p:sp>
    </p:spTree>
    <p:extLst>
      <p:ext uri="{BB962C8B-B14F-4D97-AF65-F5344CB8AC3E}">
        <p14:creationId xmlns:p14="http://schemas.microsoft.com/office/powerpoint/2010/main" val="4102508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9219"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0" hangingPunct="0">
              <a:defRPr sz="1200">
                <a:latin typeface="Times New Roman" pitchFamily="18" charset="0"/>
              </a:defRPr>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9223"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0" hangingPunct="0">
              <a:defRPr sz="1200">
                <a:latin typeface="Times New Roman" pitchFamily="18" charset="0"/>
              </a:defRPr>
            </a:lvl1pPr>
          </a:lstStyle>
          <a:p>
            <a:pPr>
              <a:defRPr/>
            </a:pPr>
            <a:fld id="{D61F69AC-FB7C-436D-A61D-564BF810DF34}" type="slidenum">
              <a:rPr lang="en-US"/>
              <a:pPr>
                <a:defRPr/>
              </a:pPr>
              <a:t>‹#›</a:t>
            </a:fld>
            <a:endParaRPr lang="en-US"/>
          </a:p>
        </p:txBody>
      </p:sp>
    </p:spTree>
    <p:extLst>
      <p:ext uri="{BB962C8B-B14F-4D97-AF65-F5344CB8AC3E}">
        <p14:creationId xmlns:p14="http://schemas.microsoft.com/office/powerpoint/2010/main" val="921555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dirty="0"/>
          </a:p>
        </p:txBody>
      </p:sp>
      <p:sp>
        <p:nvSpPr>
          <p:cNvPr id="40964" name="Slide Number Placeholder 3"/>
          <p:cNvSpPr>
            <a:spLocks noGrp="1"/>
          </p:cNvSpPr>
          <p:nvPr>
            <p:ph type="sldNum" sz="quarter" idx="5"/>
          </p:nvPr>
        </p:nvSpPr>
        <p:spPr>
          <a:noFill/>
        </p:spPr>
        <p:txBody>
          <a:bodyPr/>
          <a:lstStyle/>
          <a:p>
            <a:fld id="{39F10DD3-C660-49B2-868C-7D3B0DD4995D}" type="slidenum">
              <a:rPr lang="en-US" smtClean="0"/>
              <a:pPr/>
              <a:t>1</a:t>
            </a:fld>
            <a:endParaRPr lang="en-US"/>
          </a:p>
        </p:txBody>
      </p:sp>
    </p:spTree>
    <p:extLst>
      <p:ext uri="{BB962C8B-B14F-4D97-AF65-F5344CB8AC3E}">
        <p14:creationId xmlns:p14="http://schemas.microsoft.com/office/powerpoint/2010/main" val="2048441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66CB94A-A0F4-4858-AC7A-F3DCA7C84D4B}" type="slidenum">
              <a:rPr lang="en-US" smtClean="0">
                <a:solidFill>
                  <a:srgbClr val="000000"/>
                </a:solidFill>
              </a:rPr>
              <a:pPr/>
              <a:t>11</a:t>
            </a:fld>
            <a:endParaRPr lang="en-US">
              <a:solidFill>
                <a:srgbClr val="000000"/>
              </a:solidFill>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230167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66CB94A-A0F4-4858-AC7A-F3DCA7C84D4B}" type="slidenum">
              <a:rPr lang="en-US" smtClean="0">
                <a:solidFill>
                  <a:srgbClr val="000000"/>
                </a:solidFill>
              </a:rPr>
              <a:pPr/>
              <a:t>12</a:t>
            </a:fld>
            <a:endParaRPr lang="en-US">
              <a:solidFill>
                <a:srgbClr val="000000"/>
              </a:solidFill>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t>We need to consider “acceptability” in quadrant I and III</a:t>
            </a:r>
          </a:p>
        </p:txBody>
      </p:sp>
    </p:spTree>
    <p:extLst>
      <p:ext uri="{BB962C8B-B14F-4D97-AF65-F5344CB8AC3E}">
        <p14:creationId xmlns:p14="http://schemas.microsoft.com/office/powerpoint/2010/main" val="1009396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66CB94A-A0F4-4858-AC7A-F3DCA7C84D4B}" type="slidenum">
              <a:rPr lang="en-US" smtClean="0">
                <a:solidFill>
                  <a:srgbClr val="000000"/>
                </a:solidFill>
              </a:rPr>
              <a:pPr/>
              <a:t>13</a:t>
            </a:fld>
            <a:endParaRPr lang="en-US">
              <a:solidFill>
                <a:srgbClr val="000000"/>
              </a:solidFill>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561486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66CB94A-A0F4-4858-AC7A-F3DCA7C84D4B}" type="slidenum">
              <a:rPr lang="en-US" smtClean="0">
                <a:solidFill>
                  <a:srgbClr val="000000"/>
                </a:solidFill>
              </a:rPr>
              <a:pPr/>
              <a:t>14</a:t>
            </a:fld>
            <a:endParaRPr lang="en-US">
              <a:solidFill>
                <a:srgbClr val="000000"/>
              </a:solidFill>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004922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66CB94A-A0F4-4858-AC7A-F3DCA7C84D4B}" type="slidenum">
              <a:rPr lang="en-US" smtClean="0">
                <a:solidFill>
                  <a:srgbClr val="000000"/>
                </a:solidFill>
              </a:rPr>
              <a:pPr/>
              <a:t>15</a:t>
            </a:fld>
            <a:endParaRPr lang="en-US">
              <a:solidFill>
                <a:srgbClr val="000000"/>
              </a:solidFill>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281496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04C79445-C284-4B49-99AC-890E3341F19B}" type="slidenum">
              <a:rPr lang="en-US" smtClean="0">
                <a:solidFill>
                  <a:srgbClr val="000000"/>
                </a:solidFill>
              </a:rPr>
              <a:pPr/>
              <a:t>16</a:t>
            </a:fld>
            <a:endParaRPr lang="en-US">
              <a:solidFill>
                <a:srgbClr val="000000"/>
              </a:solidFill>
            </a:endParaRPr>
          </a:p>
        </p:txBody>
      </p:sp>
      <p:sp>
        <p:nvSpPr>
          <p:cNvPr id="47107" name="Rectangle 2"/>
          <p:cNvSpPr>
            <a:spLocks noGrp="1" noRot="1" noChangeAspect="1" noChangeArrowheads="1" noTextEdit="1"/>
          </p:cNvSpPr>
          <p:nvPr>
            <p:ph type="sldImg"/>
          </p:nvPr>
        </p:nvSpPr>
        <p:spPr>
          <a:xfrm>
            <a:off x="1190625" y="703263"/>
            <a:ext cx="4629150" cy="3471862"/>
          </a:xfrm>
          <a:ln/>
        </p:spPr>
      </p:sp>
      <p:sp>
        <p:nvSpPr>
          <p:cNvPr id="47108" name="Rectangle 3"/>
          <p:cNvSpPr>
            <a:spLocks noGrp="1" noChangeArrowheads="1"/>
          </p:cNvSpPr>
          <p:nvPr>
            <p:ph type="body" idx="1"/>
          </p:nvPr>
        </p:nvSpPr>
        <p:spPr>
          <a:noFill/>
          <a:ln/>
        </p:spPr>
        <p:txBody>
          <a:bodyPr/>
          <a:lstStyle/>
          <a:p>
            <a:pPr defTabSz="931863">
              <a:spcBef>
                <a:spcPct val="0"/>
              </a:spcBef>
            </a:pPr>
            <a:r>
              <a:rPr lang="en-US" sz="2400" dirty="0">
                <a:latin typeface="Times New Roman" pitchFamily="18" charset="0"/>
              </a:rPr>
              <a:t>Assumptions:</a:t>
            </a:r>
          </a:p>
          <a:p>
            <a:pPr defTabSz="931863">
              <a:spcBef>
                <a:spcPct val="0"/>
              </a:spcBef>
            </a:pPr>
            <a:endParaRPr lang="en-US" sz="2400" dirty="0">
              <a:latin typeface="Times New Roman" pitchFamily="18" charset="0"/>
            </a:endParaRPr>
          </a:p>
          <a:p>
            <a:pPr defTabSz="931863">
              <a:spcBef>
                <a:spcPct val="0"/>
              </a:spcBef>
            </a:pPr>
            <a:r>
              <a:rPr lang="en-US" sz="2400" dirty="0">
                <a:latin typeface="Times New Roman" pitchFamily="18" charset="0"/>
              </a:rPr>
              <a:t>1) treatments are perfectly divisible</a:t>
            </a:r>
          </a:p>
          <a:p>
            <a:pPr defTabSz="931863">
              <a:spcBef>
                <a:spcPct val="0"/>
              </a:spcBef>
            </a:pPr>
            <a:r>
              <a:rPr lang="en-US" sz="2400" dirty="0">
                <a:latin typeface="Times New Roman" pitchFamily="18" charset="0"/>
              </a:rPr>
              <a:t>2) constant returns to scale; it is possible to deliver alternatives B and D to smaller numbers of patients without any reduction in cost-effectiveness.</a:t>
            </a:r>
          </a:p>
        </p:txBody>
      </p:sp>
    </p:spTree>
    <p:extLst>
      <p:ext uri="{BB962C8B-B14F-4D97-AF65-F5344CB8AC3E}">
        <p14:creationId xmlns:p14="http://schemas.microsoft.com/office/powerpoint/2010/main" val="1288897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04C79445-C284-4B49-99AC-890E3341F19B}" type="slidenum">
              <a:rPr lang="en-US" smtClean="0"/>
              <a:pPr/>
              <a:t>17</a:t>
            </a:fld>
            <a:endParaRPr lang="en-US"/>
          </a:p>
        </p:txBody>
      </p:sp>
      <p:sp>
        <p:nvSpPr>
          <p:cNvPr id="47107" name="Rectangle 2"/>
          <p:cNvSpPr>
            <a:spLocks noGrp="1" noRot="1" noChangeAspect="1" noChangeArrowheads="1" noTextEdit="1"/>
          </p:cNvSpPr>
          <p:nvPr>
            <p:ph type="sldImg"/>
          </p:nvPr>
        </p:nvSpPr>
        <p:spPr>
          <a:xfrm>
            <a:off x="1190625" y="703263"/>
            <a:ext cx="4629150" cy="3471862"/>
          </a:xfrm>
          <a:ln/>
        </p:spPr>
      </p:sp>
      <p:sp>
        <p:nvSpPr>
          <p:cNvPr id="47108" name="Rectangle 3"/>
          <p:cNvSpPr>
            <a:spLocks noGrp="1" noChangeArrowheads="1"/>
          </p:cNvSpPr>
          <p:nvPr>
            <p:ph type="body" idx="1"/>
          </p:nvPr>
        </p:nvSpPr>
        <p:spPr>
          <a:noFill/>
          <a:ln/>
        </p:spPr>
        <p:txBody>
          <a:bodyPr/>
          <a:lstStyle/>
          <a:p>
            <a:pPr defTabSz="931863">
              <a:spcBef>
                <a:spcPct val="0"/>
              </a:spcBef>
            </a:pPr>
            <a:r>
              <a:rPr lang="en-US" sz="2400" dirty="0">
                <a:latin typeface="Times New Roman" pitchFamily="18" charset="0"/>
              </a:rPr>
              <a:t>Assumptions:</a:t>
            </a:r>
          </a:p>
          <a:p>
            <a:pPr defTabSz="931863">
              <a:spcBef>
                <a:spcPct val="0"/>
              </a:spcBef>
            </a:pPr>
            <a:endParaRPr lang="en-US" sz="2400" dirty="0">
              <a:latin typeface="Times New Roman" pitchFamily="18" charset="0"/>
            </a:endParaRPr>
          </a:p>
          <a:p>
            <a:pPr defTabSz="931863">
              <a:spcBef>
                <a:spcPct val="0"/>
              </a:spcBef>
            </a:pPr>
            <a:r>
              <a:rPr lang="en-US" sz="2400" dirty="0">
                <a:latin typeface="Times New Roman" pitchFamily="18" charset="0"/>
              </a:rPr>
              <a:t>1) treatments are perfectly divisible</a:t>
            </a:r>
          </a:p>
          <a:p>
            <a:pPr defTabSz="931863">
              <a:spcBef>
                <a:spcPct val="0"/>
              </a:spcBef>
            </a:pPr>
            <a:r>
              <a:rPr lang="en-US" sz="2400" dirty="0">
                <a:latin typeface="Times New Roman" pitchFamily="18" charset="0"/>
              </a:rPr>
              <a:t>2) constant returns to scale; it is possible to deliver alternatives B and D to smaller numbers of patients without any reduction in cost-effectiveness.</a:t>
            </a:r>
          </a:p>
        </p:txBody>
      </p:sp>
    </p:spTree>
    <p:extLst>
      <p:ext uri="{BB962C8B-B14F-4D97-AF65-F5344CB8AC3E}">
        <p14:creationId xmlns:p14="http://schemas.microsoft.com/office/powerpoint/2010/main" val="1349938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66CB94A-A0F4-4858-AC7A-F3DCA7C84D4B}" type="slidenum">
              <a:rPr lang="en-US" smtClean="0">
                <a:solidFill>
                  <a:srgbClr val="000000"/>
                </a:solidFill>
              </a:rPr>
              <a:pPr/>
              <a:t>18</a:t>
            </a:fld>
            <a:endParaRPr lang="en-US">
              <a:solidFill>
                <a:srgbClr val="000000"/>
              </a:solidFill>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t>We need to consider “acceptability” in quadrant I and III</a:t>
            </a:r>
          </a:p>
        </p:txBody>
      </p:sp>
    </p:spTree>
    <p:extLst>
      <p:ext uri="{BB962C8B-B14F-4D97-AF65-F5344CB8AC3E}">
        <p14:creationId xmlns:p14="http://schemas.microsoft.com/office/powerpoint/2010/main" val="971913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04C79445-C284-4B49-99AC-890E3341F19B}" type="slidenum">
              <a:rPr lang="en-US" smtClean="0">
                <a:solidFill>
                  <a:srgbClr val="000000"/>
                </a:solidFill>
              </a:rPr>
              <a:pPr/>
              <a:t>19</a:t>
            </a:fld>
            <a:endParaRPr lang="en-US">
              <a:solidFill>
                <a:srgbClr val="000000"/>
              </a:solidFill>
            </a:endParaRPr>
          </a:p>
        </p:txBody>
      </p:sp>
      <p:sp>
        <p:nvSpPr>
          <p:cNvPr id="47107" name="Rectangle 2"/>
          <p:cNvSpPr>
            <a:spLocks noGrp="1" noRot="1" noChangeAspect="1" noChangeArrowheads="1" noTextEdit="1"/>
          </p:cNvSpPr>
          <p:nvPr>
            <p:ph type="sldImg"/>
          </p:nvPr>
        </p:nvSpPr>
        <p:spPr>
          <a:xfrm>
            <a:off x="1190625" y="703263"/>
            <a:ext cx="4629150" cy="3471862"/>
          </a:xfrm>
          <a:ln/>
        </p:spPr>
      </p:sp>
      <p:sp>
        <p:nvSpPr>
          <p:cNvPr id="47108" name="Rectangle 3"/>
          <p:cNvSpPr>
            <a:spLocks noGrp="1" noChangeArrowheads="1"/>
          </p:cNvSpPr>
          <p:nvPr>
            <p:ph type="body" idx="1"/>
          </p:nvPr>
        </p:nvSpPr>
        <p:spPr>
          <a:noFill/>
          <a:ln/>
        </p:spPr>
        <p:txBody>
          <a:bodyPr/>
          <a:lstStyle/>
          <a:p>
            <a:pPr defTabSz="931863">
              <a:spcBef>
                <a:spcPct val="0"/>
              </a:spcBef>
            </a:pPr>
            <a:endParaRPr lang="en-US" sz="2400" dirty="0">
              <a:latin typeface="Times New Roman" pitchFamily="18" charset="0"/>
            </a:endParaRPr>
          </a:p>
        </p:txBody>
      </p:sp>
    </p:spTree>
    <p:extLst>
      <p:ext uri="{BB962C8B-B14F-4D97-AF65-F5344CB8AC3E}">
        <p14:creationId xmlns:p14="http://schemas.microsoft.com/office/powerpoint/2010/main" val="2538841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E5CB6AE8-BF16-4268-BD06-D8401F61F827}" type="slidenum">
              <a:rPr lang="en-US" smtClean="0"/>
              <a:pPr/>
              <a:t>22</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l-GR" dirty="0">
              <a:cs typeface="Arial" charset="0"/>
            </a:endParaRPr>
          </a:p>
        </p:txBody>
      </p:sp>
    </p:spTree>
    <p:extLst>
      <p:ext uri="{BB962C8B-B14F-4D97-AF65-F5344CB8AC3E}">
        <p14:creationId xmlns:p14="http://schemas.microsoft.com/office/powerpoint/2010/main" val="2481057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1015914-78B5-4A04-AE86-E7FC9C2A55CA}" type="slidenum">
              <a:rPr lang="en-US" smtClean="0"/>
              <a:pPr/>
              <a:t>3</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767714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5393B53F-9F9F-4906-BAF6-C19325B26C51}" type="slidenum">
              <a:rPr lang="en-US" smtClean="0"/>
              <a:pPr/>
              <a:t>4</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553007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232587C3-8B2A-4D7C-BF17-35251AB4EDBE}" type="slidenum">
              <a:rPr lang="en-US" smtClean="0"/>
              <a:pPr/>
              <a:t>5</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dirty="0"/>
              <a:t>The ACER is shown on the vertical axis, $ per case prevented for each level of % vaccinated in the population.  It is negative for low levels because it is relatively easy to get some people vaccinated and vaccination saves money by averting morbidity.</a:t>
            </a:r>
          </a:p>
          <a:p>
            <a:endParaRPr lang="en-US" dirty="0"/>
          </a:p>
          <a:p>
            <a:r>
              <a:rPr lang="en-US" dirty="0"/>
              <a:t>Due to diminishing returns in production, it becomes more expensive to get other people vaccinated and therefore the ACER becomes positive as you increase the % of the population vaccinated.</a:t>
            </a:r>
          </a:p>
          <a:p>
            <a:endParaRPr lang="en-US" dirty="0"/>
          </a:p>
          <a:p>
            <a:r>
              <a:rPr lang="en-US" dirty="0"/>
              <a:t>The MCER is determined by the changes between the points in the line graph (rise over run).  Thus going from 20% of population vaccinated to 70%  vaccinated results in a $5,000  increase in cost (-$5000 – - $10,000) and a .5 increase in effect (.70 - .20), for a MCER of 5000/.5 = 10,000.</a:t>
            </a:r>
          </a:p>
        </p:txBody>
      </p:sp>
    </p:spTree>
    <p:extLst>
      <p:ext uri="{BB962C8B-B14F-4D97-AF65-F5344CB8AC3E}">
        <p14:creationId xmlns:p14="http://schemas.microsoft.com/office/powerpoint/2010/main" val="3366677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66CB94A-A0F4-4858-AC7A-F3DCA7C84D4B}" type="slidenum">
              <a:rPr lang="en-US" smtClean="0"/>
              <a:pPr/>
              <a:t>6</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57621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66CB94A-A0F4-4858-AC7A-F3DCA7C84D4B}" type="slidenum">
              <a:rPr lang="en-US" smtClean="0">
                <a:solidFill>
                  <a:srgbClr val="000000"/>
                </a:solidFill>
              </a:rPr>
              <a:pPr/>
              <a:t>7</a:t>
            </a:fld>
            <a:endParaRPr lang="en-US">
              <a:solidFill>
                <a:srgbClr val="000000"/>
              </a:solidFill>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865079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66CB94A-A0F4-4858-AC7A-F3DCA7C84D4B}" type="slidenum">
              <a:rPr lang="en-US" smtClean="0">
                <a:solidFill>
                  <a:srgbClr val="000000"/>
                </a:solidFill>
              </a:rPr>
              <a:pPr/>
              <a:t>8</a:t>
            </a:fld>
            <a:endParaRPr lang="en-US">
              <a:solidFill>
                <a:srgbClr val="000000"/>
              </a:solidFill>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863693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66CB94A-A0F4-4858-AC7A-F3DCA7C84D4B}" type="slidenum">
              <a:rPr lang="en-US" smtClean="0">
                <a:solidFill>
                  <a:srgbClr val="000000"/>
                </a:solidFill>
              </a:rPr>
              <a:pPr/>
              <a:t>9</a:t>
            </a:fld>
            <a:endParaRPr lang="en-US">
              <a:solidFill>
                <a:srgbClr val="000000"/>
              </a:solidFill>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t>We need to consider “acceptability” in quadrant I and III</a:t>
            </a:r>
          </a:p>
        </p:txBody>
      </p:sp>
    </p:spTree>
    <p:extLst>
      <p:ext uri="{BB962C8B-B14F-4D97-AF65-F5344CB8AC3E}">
        <p14:creationId xmlns:p14="http://schemas.microsoft.com/office/powerpoint/2010/main" val="536752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66CB94A-A0F4-4858-AC7A-F3DCA7C84D4B}" type="slidenum">
              <a:rPr lang="en-US" smtClean="0">
                <a:solidFill>
                  <a:srgbClr val="000000"/>
                </a:solidFill>
              </a:rPr>
              <a:pPr/>
              <a:t>10</a:t>
            </a:fld>
            <a:endParaRPr lang="en-US">
              <a:solidFill>
                <a:srgbClr val="000000"/>
              </a:solidFill>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t>We need to consider “acceptability” in quadrant I and III</a:t>
            </a:r>
          </a:p>
        </p:txBody>
      </p:sp>
    </p:spTree>
    <p:extLst>
      <p:ext uri="{BB962C8B-B14F-4D97-AF65-F5344CB8AC3E}">
        <p14:creationId xmlns:p14="http://schemas.microsoft.com/office/powerpoint/2010/main" val="38194165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p:cNvSpPr>
            <a:spLocks/>
          </p:cNvSpPr>
          <p:nvPr/>
        </p:nvSpPr>
        <p:spPr bwMode="hidden">
          <a:xfrm>
            <a:off x="-11113" y="1836738"/>
            <a:ext cx="2268538" cy="2709862"/>
          </a:xfrm>
          <a:custGeom>
            <a:avLst/>
            <a:gdLst/>
            <a:ahLst/>
            <a:cxnLst>
              <a:cxn ang="0">
                <a:pos x="808" y="283"/>
              </a:cxn>
              <a:cxn ang="0">
                <a:pos x="673" y="252"/>
              </a:cxn>
              <a:cxn ang="0">
                <a:pos x="654" y="0"/>
              </a:cxn>
              <a:cxn ang="0">
                <a:pos x="488" y="13"/>
              </a:cxn>
              <a:cxn ang="0">
                <a:pos x="476" y="252"/>
              </a:cxn>
              <a:cxn ang="0">
                <a:pos x="365" y="290"/>
              </a:cxn>
              <a:cxn ang="0">
                <a:pos x="206" y="86"/>
              </a:cxn>
              <a:cxn ang="0">
                <a:pos x="95" y="148"/>
              </a:cxn>
              <a:cxn ang="0">
                <a:pos x="200" y="376"/>
              </a:cxn>
              <a:cxn ang="0">
                <a:pos x="126" y="450"/>
              </a:cxn>
              <a:cxn ang="0">
                <a:pos x="0" y="423"/>
              </a:cxn>
              <a:cxn ang="0">
                <a:pos x="0" y="1273"/>
              </a:cxn>
              <a:cxn ang="0">
                <a:pos x="101" y="1226"/>
              </a:cxn>
              <a:cxn ang="0">
                <a:pos x="181" y="1306"/>
              </a:cxn>
              <a:cxn ang="0">
                <a:pos x="70" y="1509"/>
              </a:cxn>
              <a:cxn ang="0">
                <a:pos x="175" y="1596"/>
              </a:cxn>
              <a:cxn ang="0">
                <a:pos x="365" y="1411"/>
              </a:cxn>
              <a:cxn ang="0">
                <a:pos x="476" y="1448"/>
              </a:cxn>
              <a:cxn ang="0">
                <a:pos x="501" y="1700"/>
              </a:cxn>
              <a:cxn ang="0">
                <a:pos x="667" y="1707"/>
              </a:cxn>
              <a:cxn ang="0">
                <a:pos x="685" y="1442"/>
              </a:cxn>
              <a:cxn ang="0">
                <a:pos x="826" y="1405"/>
              </a:cxn>
              <a:cxn ang="0">
                <a:pos x="993" y="1590"/>
              </a:cxn>
              <a:cxn ang="0">
                <a:pos x="1103" y="1522"/>
              </a:cxn>
              <a:cxn ang="0">
                <a:pos x="993" y="1300"/>
              </a:cxn>
              <a:cxn ang="0">
                <a:pos x="1067" y="1207"/>
              </a:cxn>
              <a:cxn ang="0">
                <a:pos x="1288" y="1312"/>
              </a:cxn>
              <a:cxn ang="0">
                <a:pos x="1355" y="1196"/>
              </a:cxn>
              <a:cxn ang="0">
                <a:pos x="1153" y="1047"/>
              </a:cxn>
              <a:cxn ang="0">
                <a:pos x="1177" y="918"/>
              </a:cxn>
              <a:cxn ang="0">
                <a:pos x="1429" y="894"/>
              </a:cxn>
              <a:cxn ang="0">
                <a:pos x="1423" y="764"/>
              </a:cxn>
              <a:cxn ang="0">
                <a:pos x="1171" y="727"/>
              </a:cxn>
              <a:cxn ang="0">
                <a:pos x="1146" y="629"/>
              </a:cxn>
              <a:cxn ang="0">
                <a:pos x="1349" y="487"/>
              </a:cxn>
              <a:cxn ang="0">
                <a:pos x="1282" y="370"/>
              </a:cxn>
              <a:cxn ang="0">
                <a:pos x="1054" y="462"/>
              </a:cxn>
              <a:cxn ang="0">
                <a:pos x="980" y="388"/>
              </a:cxn>
              <a:cxn ang="0">
                <a:pos x="1097" y="173"/>
              </a:cxn>
              <a:cxn ang="0">
                <a:pos x="986" y="105"/>
              </a:cxn>
              <a:cxn ang="0">
                <a:pos x="808" y="283"/>
              </a:cxn>
            </a:cxnLst>
            <a:rect l="0" t="0" r="r" b="b"/>
            <a:pathLst>
              <a:path w="1429" h="1707">
                <a:moveTo>
                  <a:pt x="808" y="283"/>
                </a:moveTo>
                <a:lnTo>
                  <a:pt x="673" y="252"/>
                </a:lnTo>
                <a:lnTo>
                  <a:pt x="654" y="0"/>
                </a:lnTo>
                <a:lnTo>
                  <a:pt x="488" y="13"/>
                </a:lnTo>
                <a:lnTo>
                  <a:pt x="476" y="252"/>
                </a:lnTo>
                <a:lnTo>
                  <a:pt x="365" y="290"/>
                </a:lnTo>
                <a:lnTo>
                  <a:pt x="206" y="86"/>
                </a:lnTo>
                <a:lnTo>
                  <a:pt x="95" y="148"/>
                </a:lnTo>
                <a:lnTo>
                  <a:pt x="200" y="376"/>
                </a:lnTo>
                <a:lnTo>
                  <a:pt x="126" y="450"/>
                </a:lnTo>
                <a:lnTo>
                  <a:pt x="0" y="423"/>
                </a:lnTo>
                <a:lnTo>
                  <a:pt x="0" y="1273"/>
                </a:lnTo>
                <a:lnTo>
                  <a:pt x="101" y="1226"/>
                </a:lnTo>
                <a:lnTo>
                  <a:pt x="181" y="1306"/>
                </a:lnTo>
                <a:lnTo>
                  <a:pt x="70" y="1509"/>
                </a:lnTo>
                <a:lnTo>
                  <a:pt x="175" y="1596"/>
                </a:lnTo>
                <a:lnTo>
                  <a:pt x="365" y="1411"/>
                </a:lnTo>
                <a:lnTo>
                  <a:pt x="476" y="1448"/>
                </a:lnTo>
                <a:lnTo>
                  <a:pt x="501" y="1700"/>
                </a:lnTo>
                <a:lnTo>
                  <a:pt x="667" y="1707"/>
                </a:lnTo>
                <a:lnTo>
                  <a:pt x="685" y="1442"/>
                </a:lnTo>
                <a:lnTo>
                  <a:pt x="826" y="1405"/>
                </a:lnTo>
                <a:lnTo>
                  <a:pt x="993" y="1590"/>
                </a:lnTo>
                <a:lnTo>
                  <a:pt x="1103" y="1522"/>
                </a:lnTo>
                <a:lnTo>
                  <a:pt x="993" y="1300"/>
                </a:lnTo>
                <a:lnTo>
                  <a:pt x="1067" y="1207"/>
                </a:lnTo>
                <a:lnTo>
                  <a:pt x="1288" y="1312"/>
                </a:lnTo>
                <a:lnTo>
                  <a:pt x="1355" y="1196"/>
                </a:lnTo>
                <a:lnTo>
                  <a:pt x="1153" y="1047"/>
                </a:lnTo>
                <a:lnTo>
                  <a:pt x="1177" y="918"/>
                </a:lnTo>
                <a:lnTo>
                  <a:pt x="1429" y="894"/>
                </a:lnTo>
                <a:lnTo>
                  <a:pt x="1423" y="764"/>
                </a:lnTo>
                <a:lnTo>
                  <a:pt x="1171" y="727"/>
                </a:lnTo>
                <a:lnTo>
                  <a:pt x="1146" y="629"/>
                </a:lnTo>
                <a:lnTo>
                  <a:pt x="1349" y="487"/>
                </a:lnTo>
                <a:lnTo>
                  <a:pt x="1282" y="370"/>
                </a:lnTo>
                <a:lnTo>
                  <a:pt x="1054" y="462"/>
                </a:lnTo>
                <a:lnTo>
                  <a:pt x="980" y="388"/>
                </a:lnTo>
                <a:lnTo>
                  <a:pt x="1097" y="173"/>
                </a:lnTo>
                <a:lnTo>
                  <a:pt x="986" y="105"/>
                </a:lnTo>
                <a:lnTo>
                  <a:pt x="808" y="283"/>
                </a:lnTo>
                <a:close/>
              </a:path>
            </a:pathLst>
          </a:custGeom>
          <a:gradFill rotWithShape="0">
            <a:gsLst>
              <a:gs pos="0">
                <a:schemeClr val="accent2"/>
              </a:gs>
              <a:gs pos="100000">
                <a:schemeClr val="bg1"/>
              </a:gs>
            </a:gsLst>
            <a:lin ang="0" scaled="1"/>
          </a:gradFill>
          <a:ln w="9525">
            <a:noFill/>
            <a:round/>
            <a:headEnd/>
            <a:tailEnd/>
          </a:ln>
          <a:effectLst/>
        </p:spPr>
        <p:txBody>
          <a:bodyPr wrap="none" anchor="ctr"/>
          <a:lstStyle/>
          <a:p>
            <a:pPr>
              <a:defRPr/>
            </a:pPr>
            <a:endParaRPr lang="en-US"/>
          </a:p>
        </p:txBody>
      </p:sp>
      <p:sp>
        <p:nvSpPr>
          <p:cNvPr id="5" name="Freeform 3"/>
          <p:cNvSpPr>
            <a:spLocks/>
          </p:cNvSpPr>
          <p:nvPr/>
        </p:nvSpPr>
        <p:spPr bwMode="hidden">
          <a:xfrm>
            <a:off x="107950" y="15875"/>
            <a:ext cx="838200" cy="787400"/>
          </a:xfrm>
          <a:custGeom>
            <a:avLst/>
            <a:gdLst/>
            <a:ahLst/>
            <a:cxnLst>
              <a:cxn ang="0">
                <a:pos x="335" y="56"/>
              </a:cxn>
              <a:cxn ang="0">
                <a:pos x="293" y="46"/>
              </a:cxn>
              <a:cxn ang="0">
                <a:pos x="288" y="0"/>
              </a:cxn>
              <a:cxn ang="0">
                <a:pos x="238" y="0"/>
              </a:cxn>
              <a:cxn ang="0">
                <a:pos x="232" y="46"/>
              </a:cxn>
              <a:cxn ang="0">
                <a:pos x="198" y="58"/>
              </a:cxn>
              <a:cxn ang="0">
                <a:pos x="146" y="0"/>
              </a:cxn>
              <a:cxn ang="0">
                <a:pos x="114" y="14"/>
              </a:cxn>
              <a:cxn ang="0">
                <a:pos x="147" y="84"/>
              </a:cxn>
              <a:cxn ang="0">
                <a:pos x="124" y="107"/>
              </a:cxn>
              <a:cxn ang="0">
                <a:pos x="50" y="81"/>
              </a:cxn>
              <a:cxn ang="0">
                <a:pos x="32" y="109"/>
              </a:cxn>
              <a:cxn ang="0">
                <a:pos x="90" y="159"/>
              </a:cxn>
              <a:cxn ang="0">
                <a:pos x="80" y="197"/>
              </a:cxn>
              <a:cxn ang="0">
                <a:pos x="2" y="202"/>
              </a:cxn>
              <a:cxn ang="0">
                <a:pos x="0" y="244"/>
              </a:cxn>
              <a:cxn ang="0">
                <a:pos x="80" y="256"/>
              </a:cxn>
              <a:cxn ang="0">
                <a:pos x="88" y="292"/>
              </a:cxn>
              <a:cxn ang="0">
                <a:pos x="29" y="345"/>
              </a:cxn>
              <a:cxn ang="0">
                <a:pos x="50" y="378"/>
              </a:cxn>
              <a:cxn ang="0">
                <a:pos x="116" y="347"/>
              </a:cxn>
              <a:cxn ang="0">
                <a:pos x="141" y="372"/>
              </a:cxn>
              <a:cxn ang="0">
                <a:pos x="107" y="435"/>
              </a:cxn>
              <a:cxn ang="0">
                <a:pos x="139" y="462"/>
              </a:cxn>
              <a:cxn ang="0">
                <a:pos x="198" y="404"/>
              </a:cxn>
              <a:cxn ang="0">
                <a:pos x="232" y="416"/>
              </a:cxn>
              <a:cxn ang="0">
                <a:pos x="240" y="494"/>
              </a:cxn>
              <a:cxn ang="0">
                <a:pos x="292" y="496"/>
              </a:cxn>
              <a:cxn ang="0">
                <a:pos x="297" y="414"/>
              </a:cxn>
              <a:cxn ang="0">
                <a:pos x="341" y="403"/>
              </a:cxn>
              <a:cxn ang="0">
                <a:pos x="393" y="460"/>
              </a:cxn>
              <a:cxn ang="0">
                <a:pos x="427" y="439"/>
              </a:cxn>
              <a:cxn ang="0">
                <a:pos x="393" y="370"/>
              </a:cxn>
              <a:cxn ang="0">
                <a:pos x="416" y="341"/>
              </a:cxn>
              <a:cxn ang="0">
                <a:pos x="484" y="374"/>
              </a:cxn>
              <a:cxn ang="0">
                <a:pos x="505" y="338"/>
              </a:cxn>
              <a:cxn ang="0">
                <a:pos x="442" y="292"/>
              </a:cxn>
              <a:cxn ang="0">
                <a:pos x="450" y="252"/>
              </a:cxn>
              <a:cxn ang="0">
                <a:pos x="528" y="244"/>
              </a:cxn>
              <a:cxn ang="0">
                <a:pos x="526" y="204"/>
              </a:cxn>
              <a:cxn ang="0">
                <a:pos x="448" y="193"/>
              </a:cxn>
              <a:cxn ang="0">
                <a:pos x="440" y="162"/>
              </a:cxn>
              <a:cxn ang="0">
                <a:pos x="503" y="119"/>
              </a:cxn>
              <a:cxn ang="0">
                <a:pos x="482" y="82"/>
              </a:cxn>
              <a:cxn ang="0">
                <a:pos x="412" y="111"/>
              </a:cxn>
              <a:cxn ang="0">
                <a:pos x="389" y="88"/>
              </a:cxn>
              <a:cxn ang="0">
                <a:pos x="425" y="21"/>
              </a:cxn>
              <a:cxn ang="0">
                <a:pos x="391" y="0"/>
              </a:cxn>
              <a:cxn ang="0">
                <a:pos x="335" y="56"/>
              </a:cxn>
            </a:cxnLst>
            <a:rect l="0" t="0" r="r" b="b"/>
            <a:pathLst>
              <a:path w="528" h="496">
                <a:moveTo>
                  <a:pt x="335" y="56"/>
                </a:moveTo>
                <a:lnTo>
                  <a:pt x="293" y="46"/>
                </a:lnTo>
                <a:lnTo>
                  <a:pt x="288" y="0"/>
                </a:lnTo>
                <a:lnTo>
                  <a:pt x="238" y="0"/>
                </a:lnTo>
                <a:lnTo>
                  <a:pt x="232" y="46"/>
                </a:lnTo>
                <a:lnTo>
                  <a:pt x="198" y="58"/>
                </a:lnTo>
                <a:lnTo>
                  <a:pt x="146" y="0"/>
                </a:lnTo>
                <a:lnTo>
                  <a:pt x="114" y="14"/>
                </a:lnTo>
                <a:lnTo>
                  <a:pt x="147" y="84"/>
                </a:lnTo>
                <a:lnTo>
                  <a:pt x="124" y="107"/>
                </a:lnTo>
                <a:lnTo>
                  <a:pt x="50" y="81"/>
                </a:lnTo>
                <a:lnTo>
                  <a:pt x="32" y="109"/>
                </a:lnTo>
                <a:lnTo>
                  <a:pt x="90" y="159"/>
                </a:lnTo>
                <a:lnTo>
                  <a:pt x="80" y="197"/>
                </a:lnTo>
                <a:lnTo>
                  <a:pt x="2" y="202"/>
                </a:lnTo>
                <a:lnTo>
                  <a:pt x="0" y="244"/>
                </a:lnTo>
                <a:lnTo>
                  <a:pt x="80" y="256"/>
                </a:lnTo>
                <a:lnTo>
                  <a:pt x="88" y="292"/>
                </a:lnTo>
                <a:lnTo>
                  <a:pt x="29" y="345"/>
                </a:lnTo>
                <a:lnTo>
                  <a:pt x="50" y="378"/>
                </a:lnTo>
                <a:lnTo>
                  <a:pt x="116" y="347"/>
                </a:lnTo>
                <a:lnTo>
                  <a:pt x="141" y="372"/>
                </a:lnTo>
                <a:lnTo>
                  <a:pt x="107" y="435"/>
                </a:lnTo>
                <a:lnTo>
                  <a:pt x="139" y="462"/>
                </a:lnTo>
                <a:lnTo>
                  <a:pt x="198" y="404"/>
                </a:lnTo>
                <a:lnTo>
                  <a:pt x="232" y="416"/>
                </a:lnTo>
                <a:lnTo>
                  <a:pt x="240" y="494"/>
                </a:lnTo>
                <a:lnTo>
                  <a:pt x="292" y="496"/>
                </a:lnTo>
                <a:lnTo>
                  <a:pt x="297" y="414"/>
                </a:lnTo>
                <a:lnTo>
                  <a:pt x="341" y="403"/>
                </a:lnTo>
                <a:lnTo>
                  <a:pt x="393" y="460"/>
                </a:lnTo>
                <a:lnTo>
                  <a:pt x="427" y="439"/>
                </a:lnTo>
                <a:lnTo>
                  <a:pt x="393" y="370"/>
                </a:lnTo>
                <a:lnTo>
                  <a:pt x="416" y="341"/>
                </a:lnTo>
                <a:lnTo>
                  <a:pt x="484" y="374"/>
                </a:lnTo>
                <a:lnTo>
                  <a:pt x="505" y="338"/>
                </a:lnTo>
                <a:lnTo>
                  <a:pt x="442" y="292"/>
                </a:lnTo>
                <a:lnTo>
                  <a:pt x="450" y="252"/>
                </a:lnTo>
                <a:lnTo>
                  <a:pt x="528" y="244"/>
                </a:lnTo>
                <a:lnTo>
                  <a:pt x="526" y="204"/>
                </a:lnTo>
                <a:lnTo>
                  <a:pt x="448" y="193"/>
                </a:lnTo>
                <a:lnTo>
                  <a:pt x="440" y="162"/>
                </a:lnTo>
                <a:lnTo>
                  <a:pt x="503" y="119"/>
                </a:lnTo>
                <a:lnTo>
                  <a:pt x="482" y="82"/>
                </a:lnTo>
                <a:lnTo>
                  <a:pt x="412" y="111"/>
                </a:lnTo>
                <a:lnTo>
                  <a:pt x="389" y="88"/>
                </a:lnTo>
                <a:lnTo>
                  <a:pt x="425" y="21"/>
                </a:lnTo>
                <a:lnTo>
                  <a:pt x="391" y="0"/>
                </a:lnTo>
                <a:lnTo>
                  <a:pt x="335" y="56"/>
                </a:lnTo>
                <a:close/>
              </a:path>
            </a:pathLst>
          </a:custGeom>
          <a:gradFill rotWithShape="0">
            <a:gsLst>
              <a:gs pos="0">
                <a:schemeClr val="accent1"/>
              </a:gs>
              <a:gs pos="100000">
                <a:schemeClr val="bg1"/>
              </a:gs>
            </a:gsLst>
            <a:lin ang="2700000" scaled="1"/>
          </a:gradFill>
          <a:ln w="9525">
            <a:noFill/>
            <a:round/>
            <a:headEnd/>
            <a:tailEnd/>
          </a:ln>
          <a:effectLst/>
        </p:spPr>
        <p:txBody>
          <a:bodyPr wrap="none" anchor="ctr"/>
          <a:lstStyle/>
          <a:p>
            <a:pPr>
              <a:defRPr/>
            </a:pPr>
            <a:endParaRPr lang="en-US"/>
          </a:p>
        </p:txBody>
      </p:sp>
      <p:sp>
        <p:nvSpPr>
          <p:cNvPr id="6" name="Freeform 4"/>
          <p:cNvSpPr>
            <a:spLocks/>
          </p:cNvSpPr>
          <p:nvPr/>
        </p:nvSpPr>
        <p:spPr bwMode="hidden">
          <a:xfrm>
            <a:off x="1192213" y="354013"/>
            <a:ext cx="2266950" cy="22701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18900000" scaled="1"/>
          </a:gradFill>
          <a:ln w="9525">
            <a:noFill/>
            <a:round/>
            <a:headEnd/>
            <a:tailEnd/>
          </a:ln>
          <a:effectLst/>
        </p:spPr>
        <p:txBody>
          <a:bodyPr wrap="none" anchor="ctr"/>
          <a:lstStyle/>
          <a:p>
            <a:pPr>
              <a:defRPr/>
            </a:pPr>
            <a:endParaRPr lang="en-US"/>
          </a:p>
        </p:txBody>
      </p:sp>
      <p:sp>
        <p:nvSpPr>
          <p:cNvPr id="7" name="Freeform 5"/>
          <p:cNvSpPr>
            <a:spLocks/>
          </p:cNvSpPr>
          <p:nvPr/>
        </p:nvSpPr>
        <p:spPr bwMode="hidden">
          <a:xfrm>
            <a:off x="2532063" y="1270000"/>
            <a:ext cx="3670300" cy="3671888"/>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en-US"/>
          </a:p>
        </p:txBody>
      </p:sp>
      <p:sp>
        <p:nvSpPr>
          <p:cNvPr id="8" name="Freeform 6"/>
          <p:cNvSpPr>
            <a:spLocks/>
          </p:cNvSpPr>
          <p:nvPr/>
        </p:nvSpPr>
        <p:spPr bwMode="hidden">
          <a:xfrm>
            <a:off x="3175" y="4797425"/>
            <a:ext cx="3417888" cy="2097088"/>
          </a:xfrm>
          <a:custGeom>
            <a:avLst/>
            <a:gdLst/>
            <a:ahLst/>
            <a:cxnLst>
              <a:cxn ang="0">
                <a:pos x="1368" y="358"/>
              </a:cxn>
              <a:cxn ang="0">
                <a:pos x="1197" y="318"/>
              </a:cxn>
              <a:cxn ang="0">
                <a:pos x="1173" y="0"/>
              </a:cxn>
              <a:cxn ang="0">
                <a:pos x="964" y="16"/>
              </a:cxn>
              <a:cxn ang="0">
                <a:pos x="948" y="318"/>
              </a:cxn>
              <a:cxn ang="0">
                <a:pos x="808" y="366"/>
              </a:cxn>
              <a:cxn ang="0">
                <a:pos x="606" y="109"/>
              </a:cxn>
              <a:cxn ang="0">
                <a:pos x="467" y="187"/>
              </a:cxn>
              <a:cxn ang="0">
                <a:pos x="599" y="474"/>
              </a:cxn>
              <a:cxn ang="0">
                <a:pos x="506" y="568"/>
              </a:cxn>
              <a:cxn ang="0">
                <a:pos x="202" y="459"/>
              </a:cxn>
              <a:cxn ang="0">
                <a:pos x="132" y="576"/>
              </a:cxn>
              <a:cxn ang="0">
                <a:pos x="365" y="778"/>
              </a:cxn>
              <a:cxn ang="0">
                <a:pos x="327" y="933"/>
              </a:cxn>
              <a:cxn ang="0">
                <a:pos x="7" y="956"/>
              </a:cxn>
              <a:cxn ang="0">
                <a:pos x="0" y="1128"/>
              </a:cxn>
              <a:cxn ang="0">
                <a:pos x="327" y="1174"/>
              </a:cxn>
              <a:cxn ang="0">
                <a:pos x="358" y="1321"/>
              </a:cxn>
              <a:cxn ang="0">
                <a:pos x="1804" y="1321"/>
              </a:cxn>
              <a:cxn ang="0">
                <a:pos x="1835" y="1158"/>
              </a:cxn>
              <a:cxn ang="0">
                <a:pos x="2153" y="1128"/>
              </a:cxn>
              <a:cxn ang="0">
                <a:pos x="2146" y="964"/>
              </a:cxn>
              <a:cxn ang="0">
                <a:pos x="1827" y="917"/>
              </a:cxn>
              <a:cxn ang="0">
                <a:pos x="1795" y="793"/>
              </a:cxn>
              <a:cxn ang="0">
                <a:pos x="2052" y="615"/>
              </a:cxn>
              <a:cxn ang="0">
                <a:pos x="1967" y="467"/>
              </a:cxn>
              <a:cxn ang="0">
                <a:pos x="1679" y="583"/>
              </a:cxn>
              <a:cxn ang="0">
                <a:pos x="1586" y="490"/>
              </a:cxn>
              <a:cxn ang="0">
                <a:pos x="1733" y="218"/>
              </a:cxn>
              <a:cxn ang="0">
                <a:pos x="1593" y="132"/>
              </a:cxn>
              <a:cxn ang="0">
                <a:pos x="1368" y="358"/>
              </a:cxn>
            </a:cxnLst>
            <a:rect l="0" t="0" r="r" b="b"/>
            <a:pathLst>
              <a:path w="2153" h="1321">
                <a:moveTo>
                  <a:pt x="1368" y="358"/>
                </a:moveTo>
                <a:lnTo>
                  <a:pt x="1197" y="318"/>
                </a:lnTo>
                <a:lnTo>
                  <a:pt x="1173" y="0"/>
                </a:lnTo>
                <a:lnTo>
                  <a:pt x="964" y="16"/>
                </a:lnTo>
                <a:lnTo>
                  <a:pt x="948" y="318"/>
                </a:lnTo>
                <a:lnTo>
                  <a:pt x="808" y="366"/>
                </a:lnTo>
                <a:lnTo>
                  <a:pt x="606" y="109"/>
                </a:lnTo>
                <a:lnTo>
                  <a:pt x="467" y="187"/>
                </a:lnTo>
                <a:lnTo>
                  <a:pt x="599" y="474"/>
                </a:lnTo>
                <a:lnTo>
                  <a:pt x="506" y="568"/>
                </a:lnTo>
                <a:lnTo>
                  <a:pt x="202" y="459"/>
                </a:lnTo>
                <a:lnTo>
                  <a:pt x="132" y="576"/>
                </a:lnTo>
                <a:lnTo>
                  <a:pt x="365" y="778"/>
                </a:lnTo>
                <a:lnTo>
                  <a:pt x="327" y="933"/>
                </a:lnTo>
                <a:lnTo>
                  <a:pt x="7" y="956"/>
                </a:lnTo>
                <a:lnTo>
                  <a:pt x="0" y="1128"/>
                </a:lnTo>
                <a:lnTo>
                  <a:pt x="327" y="1174"/>
                </a:lnTo>
                <a:lnTo>
                  <a:pt x="358" y="1321"/>
                </a:lnTo>
                <a:lnTo>
                  <a:pt x="1804" y="1321"/>
                </a:lnTo>
                <a:lnTo>
                  <a:pt x="1835" y="1158"/>
                </a:lnTo>
                <a:lnTo>
                  <a:pt x="2153" y="1128"/>
                </a:lnTo>
                <a:lnTo>
                  <a:pt x="2146" y="964"/>
                </a:lnTo>
                <a:lnTo>
                  <a:pt x="1827" y="917"/>
                </a:lnTo>
                <a:lnTo>
                  <a:pt x="1795" y="793"/>
                </a:lnTo>
                <a:lnTo>
                  <a:pt x="2052" y="615"/>
                </a:lnTo>
                <a:lnTo>
                  <a:pt x="1967" y="467"/>
                </a:lnTo>
                <a:lnTo>
                  <a:pt x="1679" y="583"/>
                </a:lnTo>
                <a:lnTo>
                  <a:pt x="1586" y="490"/>
                </a:lnTo>
                <a:lnTo>
                  <a:pt x="1733" y="218"/>
                </a:lnTo>
                <a:lnTo>
                  <a:pt x="1593" y="132"/>
                </a:lnTo>
                <a:lnTo>
                  <a:pt x="1368" y="358"/>
                </a:lnTo>
                <a:close/>
              </a:path>
            </a:pathLst>
          </a:custGeom>
          <a:solidFill>
            <a:schemeClr val="bg1">
              <a:alpha val="50000"/>
            </a:schemeClr>
          </a:solidFill>
          <a:ln w="9525">
            <a:noFill/>
            <a:round/>
            <a:headEnd/>
            <a:tailEnd/>
          </a:ln>
          <a:effectLst/>
        </p:spPr>
        <p:txBody>
          <a:bodyPr wrap="none" anchor="ctr"/>
          <a:lstStyle/>
          <a:p>
            <a:pPr>
              <a:defRPr/>
            </a:pPr>
            <a:endParaRPr lang="en-US"/>
          </a:p>
        </p:txBody>
      </p:sp>
      <p:sp>
        <p:nvSpPr>
          <p:cNvPr id="9" name="Freeform 7"/>
          <p:cNvSpPr>
            <a:spLocks/>
          </p:cNvSpPr>
          <p:nvPr/>
        </p:nvSpPr>
        <p:spPr bwMode="hidden">
          <a:xfrm>
            <a:off x="4494213" y="4425950"/>
            <a:ext cx="2263775" cy="226377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2700000" scaled="1"/>
          </a:gradFill>
          <a:ln w="9525">
            <a:noFill/>
            <a:round/>
            <a:headEnd/>
            <a:tailEnd/>
          </a:ln>
          <a:effectLst/>
        </p:spPr>
        <p:txBody>
          <a:bodyPr wrap="none" anchor="ctr"/>
          <a:lstStyle/>
          <a:p>
            <a:pPr>
              <a:defRPr/>
            </a:pPr>
            <a:endParaRPr lang="en-US"/>
          </a:p>
        </p:txBody>
      </p:sp>
      <p:sp>
        <p:nvSpPr>
          <p:cNvPr id="10" name="Freeform 8"/>
          <p:cNvSpPr>
            <a:spLocks/>
          </p:cNvSpPr>
          <p:nvPr/>
        </p:nvSpPr>
        <p:spPr bwMode="hidden">
          <a:xfrm>
            <a:off x="5646738" y="487363"/>
            <a:ext cx="2928937" cy="29305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en-US"/>
          </a:p>
        </p:txBody>
      </p:sp>
      <p:sp>
        <p:nvSpPr>
          <p:cNvPr id="11" name="Freeform 9"/>
          <p:cNvSpPr>
            <a:spLocks/>
          </p:cNvSpPr>
          <p:nvPr/>
        </p:nvSpPr>
        <p:spPr bwMode="hidden">
          <a:xfrm>
            <a:off x="7146925" y="2555875"/>
            <a:ext cx="2008188" cy="3997325"/>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pPr>
              <a:defRPr/>
            </a:pPr>
            <a:endParaRPr lang="en-US"/>
          </a:p>
        </p:txBody>
      </p:sp>
      <p:sp>
        <p:nvSpPr>
          <p:cNvPr id="12" name="Freeform 10"/>
          <p:cNvSpPr>
            <a:spLocks/>
          </p:cNvSpPr>
          <p:nvPr/>
        </p:nvSpPr>
        <p:spPr bwMode="hidden">
          <a:xfrm rot="16200000">
            <a:off x="3977481" y="-853281"/>
            <a:ext cx="1722438" cy="3429000"/>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pPr>
              <a:defRPr/>
            </a:pPr>
            <a:endParaRPr lang="en-US"/>
          </a:p>
        </p:txBody>
      </p:sp>
      <p:pic>
        <p:nvPicPr>
          <p:cNvPr id="13" name="Picture 11" descr="Facbanna"/>
          <p:cNvPicPr>
            <a:picLocks noChangeAspect="1" noChangeArrowheads="1"/>
          </p:cNvPicPr>
          <p:nvPr/>
        </p:nvPicPr>
        <p:blipFill>
          <a:blip r:embed="rId2" cstate="print"/>
          <a:srcRect/>
          <a:stretch>
            <a:fillRect/>
          </a:stretch>
        </p:blipFill>
        <p:spPr bwMode="invGray">
          <a:xfrm>
            <a:off x="3175" y="-3175"/>
            <a:ext cx="803275" cy="6858000"/>
          </a:xfrm>
          <a:prstGeom prst="rect">
            <a:avLst/>
          </a:prstGeom>
          <a:noFill/>
          <a:ln w="9525">
            <a:noFill/>
            <a:miter lim="800000"/>
            <a:headEnd/>
            <a:tailEnd/>
          </a:ln>
        </p:spPr>
      </p:pic>
      <p:sp>
        <p:nvSpPr>
          <p:cNvPr id="23564" name="Rectangle 12"/>
          <p:cNvSpPr>
            <a:spLocks noGrp="1" noChangeArrowheads="1"/>
          </p:cNvSpPr>
          <p:nvPr>
            <p:ph type="ctrTitle"/>
          </p:nvPr>
        </p:nvSpPr>
        <p:spPr>
          <a:xfrm>
            <a:off x="1143000" y="2286000"/>
            <a:ext cx="7772400" cy="1143000"/>
          </a:xfrm>
        </p:spPr>
        <p:txBody>
          <a:bodyPr/>
          <a:lstStyle>
            <a:lvl1pPr>
              <a:defRPr/>
            </a:lvl1pPr>
          </a:lstStyle>
          <a:p>
            <a:r>
              <a:rPr lang="en-US"/>
              <a:t>Click to edit Master title style</a:t>
            </a:r>
          </a:p>
        </p:txBody>
      </p:sp>
      <p:sp>
        <p:nvSpPr>
          <p:cNvPr id="23565" name="Rectangle 13"/>
          <p:cNvSpPr>
            <a:spLocks noGrp="1" noChangeArrowheads="1"/>
          </p:cNvSpPr>
          <p:nvPr>
            <p:ph type="subTitle" idx="1"/>
          </p:nvPr>
        </p:nvSpPr>
        <p:spPr>
          <a:xfrm>
            <a:off x="2133600" y="4114800"/>
            <a:ext cx="6400800" cy="1752600"/>
          </a:xfrm>
        </p:spPr>
        <p:txBody>
          <a:bodyPr/>
          <a:lstStyle>
            <a:lvl1pPr marL="0" indent="0">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143000" y="6248400"/>
            <a:ext cx="1905000" cy="457200"/>
          </a:xfrm>
        </p:spPr>
        <p:txBody>
          <a:bodyPr/>
          <a:lstStyle>
            <a:lvl1pPr>
              <a:defRPr/>
            </a:lvl1pPr>
          </a:lstStyle>
          <a:p>
            <a:pPr>
              <a:defRPr/>
            </a:pPr>
            <a:endParaRPr lang="en-US"/>
          </a:p>
        </p:txBody>
      </p:sp>
      <p:sp>
        <p:nvSpPr>
          <p:cNvPr id="15" name="Rectangle 15"/>
          <p:cNvSpPr>
            <a:spLocks noGrp="1" noChangeArrowheads="1"/>
          </p:cNvSpPr>
          <p:nvPr>
            <p:ph type="ftr" sz="quarter" idx="11"/>
          </p:nvPr>
        </p:nvSpPr>
        <p:spPr>
          <a:xfrm>
            <a:off x="3581400" y="6248400"/>
            <a:ext cx="2895600" cy="457200"/>
          </a:xfrm>
        </p:spPr>
        <p:txBody>
          <a:bodyPr/>
          <a:lstStyle>
            <a:lvl1pPr>
              <a:defRPr/>
            </a:lvl1pPr>
          </a:lstStyle>
          <a:p>
            <a:pPr>
              <a:defRPr/>
            </a:pPr>
            <a:endParaRPr lang="en-US"/>
          </a:p>
        </p:txBody>
      </p:sp>
      <p:sp>
        <p:nvSpPr>
          <p:cNvPr id="16" name="Rectangle 16"/>
          <p:cNvSpPr>
            <a:spLocks noGrp="1" noChangeArrowheads="1"/>
          </p:cNvSpPr>
          <p:nvPr>
            <p:ph type="sldNum" sz="quarter" idx="12"/>
          </p:nvPr>
        </p:nvSpPr>
        <p:spPr>
          <a:xfrm>
            <a:off x="7010400" y="6248400"/>
            <a:ext cx="1905000" cy="457200"/>
          </a:xfrm>
        </p:spPr>
        <p:txBody>
          <a:bodyPr/>
          <a:lstStyle>
            <a:lvl1pPr>
              <a:defRPr/>
            </a:lvl1pPr>
          </a:lstStyle>
          <a:p>
            <a:pPr>
              <a:defRPr/>
            </a:pPr>
            <a:fld id="{271B3196-EFE4-47F4-A0C9-2899A33D310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864C4308-4B9C-4509-B11C-3D20FCB4F8D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3048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048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655BC0AD-F2FE-45D2-86BE-18EF00481B9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7692E59C-8AA8-41B6-AA39-A475FBC4E3E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76C84E60-DCDD-43C6-B7D1-A592EA393F6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CB01B260-09FC-4B2D-93E7-F37D3678E5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dt" sz="half" idx="10"/>
          </p:nvPr>
        </p:nvSpPr>
        <p:spPr>
          <a:ln/>
        </p:spPr>
        <p:txBody>
          <a:bodyPr/>
          <a:lstStyle>
            <a:lvl1pPr>
              <a:defRPr/>
            </a:lvl1pPr>
          </a:lstStyle>
          <a:p>
            <a:pPr>
              <a:defRPr/>
            </a:pPr>
            <a:endParaRPr lang="en-US"/>
          </a:p>
        </p:txBody>
      </p:sp>
      <p:sp>
        <p:nvSpPr>
          <p:cNvPr id="8" name="Rectangle 14"/>
          <p:cNvSpPr>
            <a:spLocks noGrp="1" noChangeArrowheads="1"/>
          </p:cNvSpPr>
          <p:nvPr>
            <p:ph type="ftr" sz="quarter" idx="11"/>
          </p:nvPr>
        </p:nvSpPr>
        <p:spPr>
          <a:ln/>
        </p:spPr>
        <p:txBody>
          <a:bodyPr/>
          <a:lstStyle>
            <a:lvl1pPr>
              <a:defRPr/>
            </a:lvl1pPr>
          </a:lstStyle>
          <a:p>
            <a:pPr>
              <a:defRPr/>
            </a:pPr>
            <a:endParaRPr lang="en-US"/>
          </a:p>
        </p:txBody>
      </p:sp>
      <p:sp>
        <p:nvSpPr>
          <p:cNvPr id="9" name="Rectangle 15"/>
          <p:cNvSpPr>
            <a:spLocks noGrp="1" noChangeArrowheads="1"/>
          </p:cNvSpPr>
          <p:nvPr>
            <p:ph type="sldNum" sz="quarter" idx="12"/>
          </p:nvPr>
        </p:nvSpPr>
        <p:spPr>
          <a:ln/>
        </p:spPr>
        <p:txBody>
          <a:bodyPr/>
          <a:lstStyle>
            <a:lvl1pPr>
              <a:defRPr/>
            </a:lvl1pPr>
          </a:lstStyle>
          <a:p>
            <a:pPr>
              <a:defRPr/>
            </a:pPr>
            <a:fld id="{D34259D2-8509-41FF-A955-8D9D827DA34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p:cNvSpPr>
            <a:spLocks noGrp="1" noChangeArrowheads="1"/>
          </p:cNvSpPr>
          <p:nvPr>
            <p:ph type="dt" sz="half" idx="10"/>
          </p:nvPr>
        </p:nvSpPr>
        <p:spPr>
          <a:ln/>
        </p:spPr>
        <p:txBody>
          <a:bodyPr/>
          <a:lstStyle>
            <a:lvl1pPr>
              <a:defRPr/>
            </a:lvl1pPr>
          </a:lstStyle>
          <a:p>
            <a:pPr>
              <a:defRPr/>
            </a:pPr>
            <a:endParaRPr lang="en-US"/>
          </a:p>
        </p:txBody>
      </p:sp>
      <p:sp>
        <p:nvSpPr>
          <p:cNvPr id="4" name="Rectangle 14"/>
          <p:cNvSpPr>
            <a:spLocks noGrp="1" noChangeArrowheads="1"/>
          </p:cNvSpPr>
          <p:nvPr>
            <p:ph type="ftr" sz="quarter" idx="11"/>
          </p:nvPr>
        </p:nvSpPr>
        <p:spPr>
          <a:ln/>
        </p:spPr>
        <p:txBody>
          <a:bodyPr/>
          <a:lstStyle>
            <a:lvl1pPr>
              <a:defRPr/>
            </a:lvl1pPr>
          </a:lstStyle>
          <a:p>
            <a:pPr>
              <a:defRPr/>
            </a:pPr>
            <a:endParaRPr lang="en-US"/>
          </a:p>
        </p:txBody>
      </p:sp>
      <p:sp>
        <p:nvSpPr>
          <p:cNvPr id="5" name="Rectangle 15"/>
          <p:cNvSpPr>
            <a:spLocks noGrp="1" noChangeArrowheads="1"/>
          </p:cNvSpPr>
          <p:nvPr>
            <p:ph type="sldNum" sz="quarter" idx="12"/>
          </p:nvPr>
        </p:nvSpPr>
        <p:spPr>
          <a:ln/>
        </p:spPr>
        <p:txBody>
          <a:bodyPr/>
          <a:lstStyle>
            <a:lvl1pPr>
              <a:defRPr/>
            </a:lvl1pPr>
          </a:lstStyle>
          <a:p>
            <a:pPr>
              <a:defRPr/>
            </a:pPr>
            <a:fld id="{4B5F3F27-57C8-4EAF-B60B-F58810C2ACF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endParaRPr lang="en-US"/>
          </a:p>
        </p:txBody>
      </p:sp>
      <p:sp>
        <p:nvSpPr>
          <p:cNvPr id="3" name="Rectangle 14"/>
          <p:cNvSpPr>
            <a:spLocks noGrp="1" noChangeArrowheads="1"/>
          </p:cNvSpPr>
          <p:nvPr>
            <p:ph type="ftr" sz="quarter" idx="11"/>
          </p:nvPr>
        </p:nvSpPr>
        <p:spPr>
          <a:ln/>
        </p:spPr>
        <p:txBody>
          <a:bodyPr/>
          <a:lstStyle>
            <a:lvl1pPr>
              <a:defRPr/>
            </a:lvl1pPr>
          </a:lstStyle>
          <a:p>
            <a:pPr>
              <a:defRPr/>
            </a:pPr>
            <a:endParaRPr lang="en-US"/>
          </a:p>
        </p:txBody>
      </p:sp>
      <p:sp>
        <p:nvSpPr>
          <p:cNvPr id="4" name="Rectangle 15"/>
          <p:cNvSpPr>
            <a:spLocks noGrp="1" noChangeArrowheads="1"/>
          </p:cNvSpPr>
          <p:nvPr>
            <p:ph type="sldNum" sz="quarter" idx="12"/>
          </p:nvPr>
        </p:nvSpPr>
        <p:spPr>
          <a:ln/>
        </p:spPr>
        <p:txBody>
          <a:bodyPr/>
          <a:lstStyle>
            <a:lvl1pPr>
              <a:defRPr/>
            </a:lvl1pPr>
          </a:lstStyle>
          <a:p>
            <a:pPr>
              <a:defRPr/>
            </a:pPr>
            <a:fld id="{A6EEB9FE-48FE-4E8B-9025-76F69ECCE62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FE79306F-3193-4D20-8A3D-F1DE1CF47CC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A56A26A3-BAC9-43FB-8D50-822579D408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530" name="Freeform 2"/>
          <p:cNvSpPr>
            <a:spLocks/>
          </p:cNvSpPr>
          <p:nvPr/>
        </p:nvSpPr>
        <p:spPr bwMode="hidden">
          <a:xfrm>
            <a:off x="-11113" y="1836738"/>
            <a:ext cx="2268538" cy="2709862"/>
          </a:xfrm>
          <a:custGeom>
            <a:avLst/>
            <a:gdLst/>
            <a:ahLst/>
            <a:cxnLst>
              <a:cxn ang="0">
                <a:pos x="808" y="283"/>
              </a:cxn>
              <a:cxn ang="0">
                <a:pos x="673" y="252"/>
              </a:cxn>
              <a:cxn ang="0">
                <a:pos x="654" y="0"/>
              </a:cxn>
              <a:cxn ang="0">
                <a:pos x="488" y="13"/>
              </a:cxn>
              <a:cxn ang="0">
                <a:pos x="476" y="252"/>
              </a:cxn>
              <a:cxn ang="0">
                <a:pos x="365" y="290"/>
              </a:cxn>
              <a:cxn ang="0">
                <a:pos x="206" y="86"/>
              </a:cxn>
              <a:cxn ang="0">
                <a:pos x="95" y="148"/>
              </a:cxn>
              <a:cxn ang="0">
                <a:pos x="200" y="376"/>
              </a:cxn>
              <a:cxn ang="0">
                <a:pos x="126" y="450"/>
              </a:cxn>
              <a:cxn ang="0">
                <a:pos x="0" y="423"/>
              </a:cxn>
              <a:cxn ang="0">
                <a:pos x="0" y="1273"/>
              </a:cxn>
              <a:cxn ang="0">
                <a:pos x="101" y="1226"/>
              </a:cxn>
              <a:cxn ang="0">
                <a:pos x="181" y="1306"/>
              </a:cxn>
              <a:cxn ang="0">
                <a:pos x="70" y="1509"/>
              </a:cxn>
              <a:cxn ang="0">
                <a:pos x="175" y="1596"/>
              </a:cxn>
              <a:cxn ang="0">
                <a:pos x="365" y="1411"/>
              </a:cxn>
              <a:cxn ang="0">
                <a:pos x="476" y="1448"/>
              </a:cxn>
              <a:cxn ang="0">
                <a:pos x="501" y="1700"/>
              </a:cxn>
              <a:cxn ang="0">
                <a:pos x="667" y="1707"/>
              </a:cxn>
              <a:cxn ang="0">
                <a:pos x="685" y="1442"/>
              </a:cxn>
              <a:cxn ang="0">
                <a:pos x="826" y="1405"/>
              </a:cxn>
              <a:cxn ang="0">
                <a:pos x="993" y="1590"/>
              </a:cxn>
              <a:cxn ang="0">
                <a:pos x="1103" y="1522"/>
              </a:cxn>
              <a:cxn ang="0">
                <a:pos x="993" y="1300"/>
              </a:cxn>
              <a:cxn ang="0">
                <a:pos x="1067" y="1207"/>
              </a:cxn>
              <a:cxn ang="0">
                <a:pos x="1288" y="1312"/>
              </a:cxn>
              <a:cxn ang="0">
                <a:pos x="1355" y="1196"/>
              </a:cxn>
              <a:cxn ang="0">
                <a:pos x="1153" y="1047"/>
              </a:cxn>
              <a:cxn ang="0">
                <a:pos x="1177" y="918"/>
              </a:cxn>
              <a:cxn ang="0">
                <a:pos x="1429" y="894"/>
              </a:cxn>
              <a:cxn ang="0">
                <a:pos x="1423" y="764"/>
              </a:cxn>
              <a:cxn ang="0">
                <a:pos x="1171" y="727"/>
              </a:cxn>
              <a:cxn ang="0">
                <a:pos x="1146" y="629"/>
              </a:cxn>
              <a:cxn ang="0">
                <a:pos x="1349" y="487"/>
              </a:cxn>
              <a:cxn ang="0">
                <a:pos x="1282" y="370"/>
              </a:cxn>
              <a:cxn ang="0">
                <a:pos x="1054" y="462"/>
              </a:cxn>
              <a:cxn ang="0">
                <a:pos x="980" y="388"/>
              </a:cxn>
              <a:cxn ang="0">
                <a:pos x="1097" y="173"/>
              </a:cxn>
              <a:cxn ang="0">
                <a:pos x="986" y="105"/>
              </a:cxn>
              <a:cxn ang="0">
                <a:pos x="808" y="283"/>
              </a:cxn>
            </a:cxnLst>
            <a:rect l="0" t="0" r="r" b="b"/>
            <a:pathLst>
              <a:path w="1429" h="1707">
                <a:moveTo>
                  <a:pt x="808" y="283"/>
                </a:moveTo>
                <a:lnTo>
                  <a:pt x="673" y="252"/>
                </a:lnTo>
                <a:lnTo>
                  <a:pt x="654" y="0"/>
                </a:lnTo>
                <a:lnTo>
                  <a:pt x="488" y="13"/>
                </a:lnTo>
                <a:lnTo>
                  <a:pt x="476" y="252"/>
                </a:lnTo>
                <a:lnTo>
                  <a:pt x="365" y="290"/>
                </a:lnTo>
                <a:lnTo>
                  <a:pt x="206" y="86"/>
                </a:lnTo>
                <a:lnTo>
                  <a:pt x="95" y="148"/>
                </a:lnTo>
                <a:lnTo>
                  <a:pt x="200" y="376"/>
                </a:lnTo>
                <a:lnTo>
                  <a:pt x="126" y="450"/>
                </a:lnTo>
                <a:lnTo>
                  <a:pt x="0" y="423"/>
                </a:lnTo>
                <a:lnTo>
                  <a:pt x="0" y="1273"/>
                </a:lnTo>
                <a:lnTo>
                  <a:pt x="101" y="1226"/>
                </a:lnTo>
                <a:lnTo>
                  <a:pt x="181" y="1306"/>
                </a:lnTo>
                <a:lnTo>
                  <a:pt x="70" y="1509"/>
                </a:lnTo>
                <a:lnTo>
                  <a:pt x="175" y="1596"/>
                </a:lnTo>
                <a:lnTo>
                  <a:pt x="365" y="1411"/>
                </a:lnTo>
                <a:lnTo>
                  <a:pt x="476" y="1448"/>
                </a:lnTo>
                <a:lnTo>
                  <a:pt x="501" y="1700"/>
                </a:lnTo>
                <a:lnTo>
                  <a:pt x="667" y="1707"/>
                </a:lnTo>
                <a:lnTo>
                  <a:pt x="685" y="1442"/>
                </a:lnTo>
                <a:lnTo>
                  <a:pt x="826" y="1405"/>
                </a:lnTo>
                <a:lnTo>
                  <a:pt x="993" y="1590"/>
                </a:lnTo>
                <a:lnTo>
                  <a:pt x="1103" y="1522"/>
                </a:lnTo>
                <a:lnTo>
                  <a:pt x="993" y="1300"/>
                </a:lnTo>
                <a:lnTo>
                  <a:pt x="1067" y="1207"/>
                </a:lnTo>
                <a:lnTo>
                  <a:pt x="1288" y="1312"/>
                </a:lnTo>
                <a:lnTo>
                  <a:pt x="1355" y="1196"/>
                </a:lnTo>
                <a:lnTo>
                  <a:pt x="1153" y="1047"/>
                </a:lnTo>
                <a:lnTo>
                  <a:pt x="1177" y="918"/>
                </a:lnTo>
                <a:lnTo>
                  <a:pt x="1429" y="894"/>
                </a:lnTo>
                <a:lnTo>
                  <a:pt x="1423" y="764"/>
                </a:lnTo>
                <a:lnTo>
                  <a:pt x="1171" y="727"/>
                </a:lnTo>
                <a:lnTo>
                  <a:pt x="1146" y="629"/>
                </a:lnTo>
                <a:lnTo>
                  <a:pt x="1349" y="487"/>
                </a:lnTo>
                <a:lnTo>
                  <a:pt x="1282" y="370"/>
                </a:lnTo>
                <a:lnTo>
                  <a:pt x="1054" y="462"/>
                </a:lnTo>
                <a:lnTo>
                  <a:pt x="980" y="388"/>
                </a:lnTo>
                <a:lnTo>
                  <a:pt x="1097" y="173"/>
                </a:lnTo>
                <a:lnTo>
                  <a:pt x="986" y="105"/>
                </a:lnTo>
                <a:lnTo>
                  <a:pt x="808" y="283"/>
                </a:lnTo>
                <a:close/>
              </a:path>
            </a:pathLst>
          </a:custGeom>
          <a:gradFill rotWithShape="0">
            <a:gsLst>
              <a:gs pos="0">
                <a:schemeClr val="accent2"/>
              </a:gs>
              <a:gs pos="100000">
                <a:schemeClr val="bg1"/>
              </a:gs>
            </a:gsLst>
            <a:lin ang="0" scaled="1"/>
          </a:gradFill>
          <a:ln w="9525">
            <a:noFill/>
            <a:round/>
            <a:headEnd/>
            <a:tailEnd/>
          </a:ln>
          <a:effectLst/>
        </p:spPr>
        <p:txBody>
          <a:bodyPr wrap="none" anchor="ctr"/>
          <a:lstStyle/>
          <a:p>
            <a:pPr>
              <a:defRPr/>
            </a:pPr>
            <a:endParaRPr lang="en-US"/>
          </a:p>
        </p:txBody>
      </p:sp>
      <p:sp>
        <p:nvSpPr>
          <p:cNvPr id="22531" name="Freeform 3"/>
          <p:cNvSpPr>
            <a:spLocks/>
          </p:cNvSpPr>
          <p:nvPr/>
        </p:nvSpPr>
        <p:spPr bwMode="hidden">
          <a:xfrm>
            <a:off x="107950" y="15875"/>
            <a:ext cx="838200" cy="787400"/>
          </a:xfrm>
          <a:custGeom>
            <a:avLst/>
            <a:gdLst/>
            <a:ahLst/>
            <a:cxnLst>
              <a:cxn ang="0">
                <a:pos x="335" y="56"/>
              </a:cxn>
              <a:cxn ang="0">
                <a:pos x="293" y="46"/>
              </a:cxn>
              <a:cxn ang="0">
                <a:pos x="288" y="0"/>
              </a:cxn>
              <a:cxn ang="0">
                <a:pos x="238" y="0"/>
              </a:cxn>
              <a:cxn ang="0">
                <a:pos x="232" y="46"/>
              </a:cxn>
              <a:cxn ang="0">
                <a:pos x="198" y="58"/>
              </a:cxn>
              <a:cxn ang="0">
                <a:pos x="146" y="0"/>
              </a:cxn>
              <a:cxn ang="0">
                <a:pos x="114" y="14"/>
              </a:cxn>
              <a:cxn ang="0">
                <a:pos x="147" y="84"/>
              </a:cxn>
              <a:cxn ang="0">
                <a:pos x="124" y="107"/>
              </a:cxn>
              <a:cxn ang="0">
                <a:pos x="50" y="81"/>
              </a:cxn>
              <a:cxn ang="0">
                <a:pos x="32" y="109"/>
              </a:cxn>
              <a:cxn ang="0">
                <a:pos x="90" y="159"/>
              </a:cxn>
              <a:cxn ang="0">
                <a:pos x="80" y="197"/>
              </a:cxn>
              <a:cxn ang="0">
                <a:pos x="2" y="202"/>
              </a:cxn>
              <a:cxn ang="0">
                <a:pos x="0" y="244"/>
              </a:cxn>
              <a:cxn ang="0">
                <a:pos x="80" y="256"/>
              </a:cxn>
              <a:cxn ang="0">
                <a:pos x="88" y="292"/>
              </a:cxn>
              <a:cxn ang="0">
                <a:pos x="29" y="345"/>
              </a:cxn>
              <a:cxn ang="0">
                <a:pos x="50" y="378"/>
              </a:cxn>
              <a:cxn ang="0">
                <a:pos x="116" y="347"/>
              </a:cxn>
              <a:cxn ang="0">
                <a:pos x="141" y="372"/>
              </a:cxn>
              <a:cxn ang="0">
                <a:pos x="107" y="435"/>
              </a:cxn>
              <a:cxn ang="0">
                <a:pos x="139" y="462"/>
              </a:cxn>
              <a:cxn ang="0">
                <a:pos x="198" y="404"/>
              </a:cxn>
              <a:cxn ang="0">
                <a:pos x="232" y="416"/>
              </a:cxn>
              <a:cxn ang="0">
                <a:pos x="240" y="494"/>
              </a:cxn>
              <a:cxn ang="0">
                <a:pos x="292" y="496"/>
              </a:cxn>
              <a:cxn ang="0">
                <a:pos x="297" y="414"/>
              </a:cxn>
              <a:cxn ang="0">
                <a:pos x="341" y="403"/>
              </a:cxn>
              <a:cxn ang="0">
                <a:pos x="393" y="460"/>
              </a:cxn>
              <a:cxn ang="0">
                <a:pos x="427" y="439"/>
              </a:cxn>
              <a:cxn ang="0">
                <a:pos x="393" y="370"/>
              </a:cxn>
              <a:cxn ang="0">
                <a:pos x="416" y="341"/>
              </a:cxn>
              <a:cxn ang="0">
                <a:pos x="484" y="374"/>
              </a:cxn>
              <a:cxn ang="0">
                <a:pos x="505" y="338"/>
              </a:cxn>
              <a:cxn ang="0">
                <a:pos x="442" y="292"/>
              </a:cxn>
              <a:cxn ang="0">
                <a:pos x="450" y="252"/>
              </a:cxn>
              <a:cxn ang="0">
                <a:pos x="528" y="244"/>
              </a:cxn>
              <a:cxn ang="0">
                <a:pos x="526" y="204"/>
              </a:cxn>
              <a:cxn ang="0">
                <a:pos x="448" y="193"/>
              </a:cxn>
              <a:cxn ang="0">
                <a:pos x="440" y="162"/>
              </a:cxn>
              <a:cxn ang="0">
                <a:pos x="503" y="119"/>
              </a:cxn>
              <a:cxn ang="0">
                <a:pos x="482" y="82"/>
              </a:cxn>
              <a:cxn ang="0">
                <a:pos x="412" y="111"/>
              </a:cxn>
              <a:cxn ang="0">
                <a:pos x="389" y="88"/>
              </a:cxn>
              <a:cxn ang="0">
                <a:pos x="425" y="21"/>
              </a:cxn>
              <a:cxn ang="0">
                <a:pos x="391" y="0"/>
              </a:cxn>
              <a:cxn ang="0">
                <a:pos x="335" y="56"/>
              </a:cxn>
            </a:cxnLst>
            <a:rect l="0" t="0" r="r" b="b"/>
            <a:pathLst>
              <a:path w="528" h="496">
                <a:moveTo>
                  <a:pt x="335" y="56"/>
                </a:moveTo>
                <a:lnTo>
                  <a:pt x="293" y="46"/>
                </a:lnTo>
                <a:lnTo>
                  <a:pt x="288" y="0"/>
                </a:lnTo>
                <a:lnTo>
                  <a:pt x="238" y="0"/>
                </a:lnTo>
                <a:lnTo>
                  <a:pt x="232" y="46"/>
                </a:lnTo>
                <a:lnTo>
                  <a:pt x="198" y="58"/>
                </a:lnTo>
                <a:lnTo>
                  <a:pt x="146" y="0"/>
                </a:lnTo>
                <a:lnTo>
                  <a:pt x="114" y="14"/>
                </a:lnTo>
                <a:lnTo>
                  <a:pt x="147" y="84"/>
                </a:lnTo>
                <a:lnTo>
                  <a:pt x="124" y="107"/>
                </a:lnTo>
                <a:lnTo>
                  <a:pt x="50" y="81"/>
                </a:lnTo>
                <a:lnTo>
                  <a:pt x="32" y="109"/>
                </a:lnTo>
                <a:lnTo>
                  <a:pt x="90" y="159"/>
                </a:lnTo>
                <a:lnTo>
                  <a:pt x="80" y="197"/>
                </a:lnTo>
                <a:lnTo>
                  <a:pt x="2" y="202"/>
                </a:lnTo>
                <a:lnTo>
                  <a:pt x="0" y="244"/>
                </a:lnTo>
                <a:lnTo>
                  <a:pt x="80" y="256"/>
                </a:lnTo>
                <a:lnTo>
                  <a:pt x="88" y="292"/>
                </a:lnTo>
                <a:lnTo>
                  <a:pt x="29" y="345"/>
                </a:lnTo>
                <a:lnTo>
                  <a:pt x="50" y="378"/>
                </a:lnTo>
                <a:lnTo>
                  <a:pt x="116" y="347"/>
                </a:lnTo>
                <a:lnTo>
                  <a:pt x="141" y="372"/>
                </a:lnTo>
                <a:lnTo>
                  <a:pt x="107" y="435"/>
                </a:lnTo>
                <a:lnTo>
                  <a:pt x="139" y="462"/>
                </a:lnTo>
                <a:lnTo>
                  <a:pt x="198" y="404"/>
                </a:lnTo>
                <a:lnTo>
                  <a:pt x="232" y="416"/>
                </a:lnTo>
                <a:lnTo>
                  <a:pt x="240" y="494"/>
                </a:lnTo>
                <a:lnTo>
                  <a:pt x="292" y="496"/>
                </a:lnTo>
                <a:lnTo>
                  <a:pt x="297" y="414"/>
                </a:lnTo>
                <a:lnTo>
                  <a:pt x="341" y="403"/>
                </a:lnTo>
                <a:lnTo>
                  <a:pt x="393" y="460"/>
                </a:lnTo>
                <a:lnTo>
                  <a:pt x="427" y="439"/>
                </a:lnTo>
                <a:lnTo>
                  <a:pt x="393" y="370"/>
                </a:lnTo>
                <a:lnTo>
                  <a:pt x="416" y="341"/>
                </a:lnTo>
                <a:lnTo>
                  <a:pt x="484" y="374"/>
                </a:lnTo>
                <a:lnTo>
                  <a:pt x="505" y="338"/>
                </a:lnTo>
                <a:lnTo>
                  <a:pt x="442" y="292"/>
                </a:lnTo>
                <a:lnTo>
                  <a:pt x="450" y="252"/>
                </a:lnTo>
                <a:lnTo>
                  <a:pt x="528" y="244"/>
                </a:lnTo>
                <a:lnTo>
                  <a:pt x="526" y="204"/>
                </a:lnTo>
                <a:lnTo>
                  <a:pt x="448" y="193"/>
                </a:lnTo>
                <a:lnTo>
                  <a:pt x="440" y="162"/>
                </a:lnTo>
                <a:lnTo>
                  <a:pt x="503" y="119"/>
                </a:lnTo>
                <a:lnTo>
                  <a:pt x="482" y="82"/>
                </a:lnTo>
                <a:lnTo>
                  <a:pt x="412" y="111"/>
                </a:lnTo>
                <a:lnTo>
                  <a:pt x="389" y="88"/>
                </a:lnTo>
                <a:lnTo>
                  <a:pt x="425" y="21"/>
                </a:lnTo>
                <a:lnTo>
                  <a:pt x="391" y="0"/>
                </a:lnTo>
                <a:lnTo>
                  <a:pt x="335" y="56"/>
                </a:lnTo>
                <a:close/>
              </a:path>
            </a:pathLst>
          </a:custGeom>
          <a:gradFill rotWithShape="0">
            <a:gsLst>
              <a:gs pos="0">
                <a:schemeClr val="accent1"/>
              </a:gs>
              <a:gs pos="100000">
                <a:schemeClr val="bg1"/>
              </a:gs>
            </a:gsLst>
            <a:lin ang="2700000" scaled="1"/>
          </a:gradFill>
          <a:ln w="9525">
            <a:noFill/>
            <a:round/>
            <a:headEnd/>
            <a:tailEnd/>
          </a:ln>
          <a:effectLst/>
        </p:spPr>
        <p:txBody>
          <a:bodyPr wrap="none" anchor="ctr"/>
          <a:lstStyle/>
          <a:p>
            <a:pPr>
              <a:defRPr/>
            </a:pPr>
            <a:endParaRPr lang="en-US"/>
          </a:p>
        </p:txBody>
      </p:sp>
      <p:sp>
        <p:nvSpPr>
          <p:cNvPr id="22532" name="Freeform 4"/>
          <p:cNvSpPr>
            <a:spLocks/>
          </p:cNvSpPr>
          <p:nvPr/>
        </p:nvSpPr>
        <p:spPr bwMode="hidden">
          <a:xfrm>
            <a:off x="1192213" y="354013"/>
            <a:ext cx="2266950" cy="22701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18900000" scaled="1"/>
          </a:gradFill>
          <a:ln w="9525">
            <a:noFill/>
            <a:round/>
            <a:headEnd/>
            <a:tailEnd/>
          </a:ln>
          <a:effectLst/>
        </p:spPr>
        <p:txBody>
          <a:bodyPr wrap="none" anchor="ctr"/>
          <a:lstStyle/>
          <a:p>
            <a:pPr>
              <a:defRPr/>
            </a:pPr>
            <a:endParaRPr lang="en-US"/>
          </a:p>
        </p:txBody>
      </p:sp>
      <p:sp>
        <p:nvSpPr>
          <p:cNvPr id="22533" name="Freeform 5"/>
          <p:cNvSpPr>
            <a:spLocks/>
          </p:cNvSpPr>
          <p:nvPr/>
        </p:nvSpPr>
        <p:spPr bwMode="hidden">
          <a:xfrm>
            <a:off x="2532063" y="1270000"/>
            <a:ext cx="3670300" cy="3671888"/>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en-US"/>
          </a:p>
        </p:txBody>
      </p:sp>
      <p:sp>
        <p:nvSpPr>
          <p:cNvPr id="22534" name="Freeform 6"/>
          <p:cNvSpPr>
            <a:spLocks/>
          </p:cNvSpPr>
          <p:nvPr/>
        </p:nvSpPr>
        <p:spPr bwMode="hidden">
          <a:xfrm>
            <a:off x="3175" y="4797425"/>
            <a:ext cx="3417888" cy="2097088"/>
          </a:xfrm>
          <a:custGeom>
            <a:avLst/>
            <a:gdLst/>
            <a:ahLst/>
            <a:cxnLst>
              <a:cxn ang="0">
                <a:pos x="1368" y="358"/>
              </a:cxn>
              <a:cxn ang="0">
                <a:pos x="1197" y="318"/>
              </a:cxn>
              <a:cxn ang="0">
                <a:pos x="1173" y="0"/>
              </a:cxn>
              <a:cxn ang="0">
                <a:pos x="964" y="16"/>
              </a:cxn>
              <a:cxn ang="0">
                <a:pos x="948" y="318"/>
              </a:cxn>
              <a:cxn ang="0">
                <a:pos x="808" y="366"/>
              </a:cxn>
              <a:cxn ang="0">
                <a:pos x="606" y="109"/>
              </a:cxn>
              <a:cxn ang="0">
                <a:pos x="467" y="187"/>
              </a:cxn>
              <a:cxn ang="0">
                <a:pos x="599" y="474"/>
              </a:cxn>
              <a:cxn ang="0">
                <a:pos x="506" y="568"/>
              </a:cxn>
              <a:cxn ang="0">
                <a:pos x="202" y="459"/>
              </a:cxn>
              <a:cxn ang="0">
                <a:pos x="132" y="576"/>
              </a:cxn>
              <a:cxn ang="0">
                <a:pos x="365" y="778"/>
              </a:cxn>
              <a:cxn ang="0">
                <a:pos x="327" y="933"/>
              </a:cxn>
              <a:cxn ang="0">
                <a:pos x="7" y="956"/>
              </a:cxn>
              <a:cxn ang="0">
                <a:pos x="0" y="1128"/>
              </a:cxn>
              <a:cxn ang="0">
                <a:pos x="327" y="1174"/>
              </a:cxn>
              <a:cxn ang="0">
                <a:pos x="358" y="1321"/>
              </a:cxn>
              <a:cxn ang="0">
                <a:pos x="1804" y="1321"/>
              </a:cxn>
              <a:cxn ang="0">
                <a:pos x="1835" y="1158"/>
              </a:cxn>
              <a:cxn ang="0">
                <a:pos x="2153" y="1128"/>
              </a:cxn>
              <a:cxn ang="0">
                <a:pos x="2146" y="964"/>
              </a:cxn>
              <a:cxn ang="0">
                <a:pos x="1827" y="917"/>
              </a:cxn>
              <a:cxn ang="0">
                <a:pos x="1795" y="793"/>
              </a:cxn>
              <a:cxn ang="0">
                <a:pos x="2052" y="615"/>
              </a:cxn>
              <a:cxn ang="0">
                <a:pos x="1967" y="467"/>
              </a:cxn>
              <a:cxn ang="0">
                <a:pos x="1679" y="583"/>
              </a:cxn>
              <a:cxn ang="0">
                <a:pos x="1586" y="490"/>
              </a:cxn>
              <a:cxn ang="0">
                <a:pos x="1733" y="218"/>
              </a:cxn>
              <a:cxn ang="0">
                <a:pos x="1593" y="132"/>
              </a:cxn>
              <a:cxn ang="0">
                <a:pos x="1368" y="358"/>
              </a:cxn>
            </a:cxnLst>
            <a:rect l="0" t="0" r="r" b="b"/>
            <a:pathLst>
              <a:path w="2153" h="1321">
                <a:moveTo>
                  <a:pt x="1368" y="358"/>
                </a:moveTo>
                <a:lnTo>
                  <a:pt x="1197" y="318"/>
                </a:lnTo>
                <a:lnTo>
                  <a:pt x="1173" y="0"/>
                </a:lnTo>
                <a:lnTo>
                  <a:pt x="964" y="16"/>
                </a:lnTo>
                <a:lnTo>
                  <a:pt x="948" y="318"/>
                </a:lnTo>
                <a:lnTo>
                  <a:pt x="808" y="366"/>
                </a:lnTo>
                <a:lnTo>
                  <a:pt x="606" y="109"/>
                </a:lnTo>
                <a:lnTo>
                  <a:pt x="467" y="187"/>
                </a:lnTo>
                <a:lnTo>
                  <a:pt x="599" y="474"/>
                </a:lnTo>
                <a:lnTo>
                  <a:pt x="506" y="568"/>
                </a:lnTo>
                <a:lnTo>
                  <a:pt x="202" y="459"/>
                </a:lnTo>
                <a:lnTo>
                  <a:pt x="132" y="576"/>
                </a:lnTo>
                <a:lnTo>
                  <a:pt x="365" y="778"/>
                </a:lnTo>
                <a:lnTo>
                  <a:pt x="327" y="933"/>
                </a:lnTo>
                <a:lnTo>
                  <a:pt x="7" y="956"/>
                </a:lnTo>
                <a:lnTo>
                  <a:pt x="0" y="1128"/>
                </a:lnTo>
                <a:lnTo>
                  <a:pt x="327" y="1174"/>
                </a:lnTo>
                <a:lnTo>
                  <a:pt x="358" y="1321"/>
                </a:lnTo>
                <a:lnTo>
                  <a:pt x="1804" y="1321"/>
                </a:lnTo>
                <a:lnTo>
                  <a:pt x="1835" y="1158"/>
                </a:lnTo>
                <a:lnTo>
                  <a:pt x="2153" y="1128"/>
                </a:lnTo>
                <a:lnTo>
                  <a:pt x="2146" y="964"/>
                </a:lnTo>
                <a:lnTo>
                  <a:pt x="1827" y="917"/>
                </a:lnTo>
                <a:lnTo>
                  <a:pt x="1795" y="793"/>
                </a:lnTo>
                <a:lnTo>
                  <a:pt x="2052" y="615"/>
                </a:lnTo>
                <a:lnTo>
                  <a:pt x="1967" y="467"/>
                </a:lnTo>
                <a:lnTo>
                  <a:pt x="1679" y="583"/>
                </a:lnTo>
                <a:lnTo>
                  <a:pt x="1586" y="490"/>
                </a:lnTo>
                <a:lnTo>
                  <a:pt x="1733" y="218"/>
                </a:lnTo>
                <a:lnTo>
                  <a:pt x="1593" y="132"/>
                </a:lnTo>
                <a:lnTo>
                  <a:pt x="1368" y="358"/>
                </a:lnTo>
                <a:close/>
              </a:path>
            </a:pathLst>
          </a:custGeom>
          <a:solidFill>
            <a:schemeClr val="bg1">
              <a:alpha val="50000"/>
            </a:schemeClr>
          </a:solidFill>
          <a:ln w="9525">
            <a:noFill/>
            <a:round/>
            <a:headEnd/>
            <a:tailEnd/>
          </a:ln>
          <a:effectLst/>
        </p:spPr>
        <p:txBody>
          <a:bodyPr wrap="none" anchor="ctr"/>
          <a:lstStyle/>
          <a:p>
            <a:pPr>
              <a:defRPr/>
            </a:pPr>
            <a:endParaRPr lang="en-US"/>
          </a:p>
        </p:txBody>
      </p:sp>
      <p:sp>
        <p:nvSpPr>
          <p:cNvPr id="22535" name="Freeform 7"/>
          <p:cNvSpPr>
            <a:spLocks/>
          </p:cNvSpPr>
          <p:nvPr/>
        </p:nvSpPr>
        <p:spPr bwMode="hidden">
          <a:xfrm>
            <a:off x="4494213" y="4425950"/>
            <a:ext cx="2263775" cy="226377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2700000" scaled="1"/>
          </a:gradFill>
          <a:ln w="9525">
            <a:noFill/>
            <a:round/>
            <a:headEnd/>
            <a:tailEnd/>
          </a:ln>
          <a:effectLst/>
        </p:spPr>
        <p:txBody>
          <a:bodyPr wrap="none" anchor="ctr"/>
          <a:lstStyle/>
          <a:p>
            <a:pPr>
              <a:defRPr/>
            </a:pPr>
            <a:endParaRPr lang="en-US"/>
          </a:p>
        </p:txBody>
      </p:sp>
      <p:sp>
        <p:nvSpPr>
          <p:cNvPr id="22536" name="Freeform 8"/>
          <p:cNvSpPr>
            <a:spLocks/>
          </p:cNvSpPr>
          <p:nvPr/>
        </p:nvSpPr>
        <p:spPr bwMode="hidden">
          <a:xfrm>
            <a:off x="5646738" y="487363"/>
            <a:ext cx="2928937" cy="29305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en-US"/>
          </a:p>
        </p:txBody>
      </p:sp>
      <p:sp>
        <p:nvSpPr>
          <p:cNvPr id="22537" name="Freeform 9"/>
          <p:cNvSpPr>
            <a:spLocks/>
          </p:cNvSpPr>
          <p:nvPr/>
        </p:nvSpPr>
        <p:spPr bwMode="hidden">
          <a:xfrm>
            <a:off x="7146925" y="2555875"/>
            <a:ext cx="2008188" cy="3997325"/>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pPr>
              <a:defRPr/>
            </a:pPr>
            <a:endParaRPr lang="en-US"/>
          </a:p>
        </p:txBody>
      </p:sp>
      <p:pic>
        <p:nvPicPr>
          <p:cNvPr id="3082" name="Picture 10" descr="Facbanna"/>
          <p:cNvPicPr>
            <a:picLocks noChangeAspect="1" noChangeArrowheads="1"/>
          </p:cNvPicPr>
          <p:nvPr/>
        </p:nvPicPr>
        <p:blipFill>
          <a:blip r:embed="rId13" cstate="print"/>
          <a:srcRect/>
          <a:stretch>
            <a:fillRect/>
          </a:stretch>
        </p:blipFill>
        <p:spPr bwMode="invGray">
          <a:xfrm>
            <a:off x="3175" y="-3175"/>
            <a:ext cx="803275" cy="6858000"/>
          </a:xfrm>
          <a:prstGeom prst="rect">
            <a:avLst/>
          </a:prstGeom>
          <a:noFill/>
          <a:ln w="9525">
            <a:noFill/>
            <a:miter lim="800000"/>
            <a:headEnd/>
            <a:tailEnd/>
          </a:ln>
        </p:spPr>
      </p:pic>
      <p:sp>
        <p:nvSpPr>
          <p:cNvPr id="3083" name="Rectangle 11"/>
          <p:cNvSpPr>
            <a:spLocks noGrp="1" noChangeArrowheads="1"/>
          </p:cNvSpPr>
          <p:nvPr>
            <p:ph type="title"/>
          </p:nvPr>
        </p:nvSpPr>
        <p:spPr bwMode="auto">
          <a:xfrm>
            <a:off x="1066800" y="3048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84" name="Rectangle 12"/>
          <p:cNvSpPr>
            <a:spLocks noGrp="1" noChangeArrowheads="1"/>
          </p:cNvSpPr>
          <p:nvPr>
            <p:ph type="body" idx="1"/>
          </p:nvPr>
        </p:nvSpPr>
        <p:spPr bwMode="auto">
          <a:xfrm>
            <a:off x="1066800" y="16764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541" name="Rectangle 13"/>
          <p:cNvSpPr>
            <a:spLocks noGrp="1" noChangeArrowheads="1"/>
          </p:cNvSpPr>
          <p:nvPr>
            <p:ph type="dt" sz="half" idx="2"/>
          </p:nvPr>
        </p:nvSpPr>
        <p:spPr bwMode="auto">
          <a:xfrm>
            <a:off x="1066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tx2"/>
                </a:solidFill>
                <a:latin typeface="+mn-lt"/>
              </a:defRPr>
            </a:lvl1pPr>
          </a:lstStyle>
          <a:p>
            <a:pPr>
              <a:defRPr/>
            </a:pPr>
            <a:endParaRPr lang="en-US"/>
          </a:p>
        </p:txBody>
      </p:sp>
      <p:sp>
        <p:nvSpPr>
          <p:cNvPr id="22542" name="Rectangle 14"/>
          <p:cNvSpPr>
            <a:spLocks noGrp="1" noChangeArrowheads="1"/>
          </p:cNvSpPr>
          <p:nvPr>
            <p:ph type="ftr" sz="quarter" idx="3"/>
          </p:nvPr>
        </p:nvSpPr>
        <p:spPr bwMode="auto">
          <a:xfrm>
            <a:off x="35052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chemeClr val="tx2"/>
                </a:solidFill>
                <a:latin typeface="+mn-lt"/>
              </a:defRPr>
            </a:lvl1pPr>
          </a:lstStyle>
          <a:p>
            <a:pPr>
              <a:defRPr/>
            </a:pPr>
            <a:endParaRPr lang="en-US"/>
          </a:p>
        </p:txBody>
      </p:sp>
      <p:sp>
        <p:nvSpPr>
          <p:cNvPr id="22543" name="Rectangle 15"/>
          <p:cNvSpPr>
            <a:spLocks noGrp="1" noChangeArrowheads="1"/>
          </p:cNvSpPr>
          <p:nvPr>
            <p:ph type="sldNum" sz="quarter" idx="4"/>
          </p:nvPr>
        </p:nvSpPr>
        <p:spPr bwMode="auto">
          <a:xfrm>
            <a:off x="6934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tx2"/>
                </a:solidFill>
                <a:latin typeface="+mn-lt"/>
              </a:defRPr>
            </a:lvl1pPr>
          </a:lstStyle>
          <a:p>
            <a:pPr>
              <a:defRPr/>
            </a:pPr>
            <a:fld id="{7CBE93E6-24C5-496D-A61C-5BDCCB0FBE42}"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943"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FFFF00"/>
        </a:buClr>
        <a:buSzPct val="80000"/>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cdc.gov/owcd/EET/SeriesTOC/Fixed/SeriesTOC.html"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hyperlink" Target="http://www.cdc.gov/owcd/EET/SeriesTOC/Fixed/SeriesTOC.html"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www.cdc.gov/owcd/EET/SeriesTOC/Fixed/SeriesTOC.html"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www.cdc.gov/owcd/EET/SeriesTOC/Fixed/SeriesTOC.html"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www.cdc.gov/owcd/EET/SeriesTOC/Fixed/SeriesTOC.html"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www.cdc.gov/owcd/EET/SeriesTOC/Fixed/SeriesTOC.html"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cdc.gov/owcd/EET/SeriesTOC/Fixed/SeriesTOC.html"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www.cdc.gov/owcd/EET/SeriesTOC/Fixed/SeriesTOC.htm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www.cdc.gov/owcd/EET/SeriesTOC/Fixed/SeriesTOC.html"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www.cdc.gov/owcd/EET/SeriesTOC/Fixed/SeriesTOC.html"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www.cdc.gov/owcd/EET/SeriesTOC/Fixed/SeriesTOC.html"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p:txBody>
          <a:bodyPr/>
          <a:lstStyle/>
          <a:p>
            <a:r>
              <a:rPr lang="en-US" sz="5000" dirty="0"/>
              <a:t>CEA Part 2</a:t>
            </a:r>
            <a:br>
              <a:rPr lang="en-US" sz="5000" dirty="0"/>
            </a:br>
            <a:br>
              <a:rPr lang="en-US" sz="5000" dirty="0"/>
            </a:br>
            <a:r>
              <a:rPr lang="en-US" dirty="0"/>
              <a:t>Estimation and Interpretation</a:t>
            </a:r>
          </a:p>
        </p:txBody>
      </p:sp>
      <p:sp>
        <p:nvSpPr>
          <p:cNvPr id="6147" name="Subtitle 2"/>
          <p:cNvSpPr>
            <a:spLocks noGrp="1"/>
          </p:cNvSpPr>
          <p:nvPr>
            <p:ph type="subTitle" idx="1"/>
          </p:nvPr>
        </p:nvSpPr>
        <p:spPr>
          <a:xfrm>
            <a:off x="2133600" y="4114800"/>
            <a:ext cx="6400800" cy="1981200"/>
          </a:xfrm>
        </p:spPr>
        <p:txBody>
          <a:bodyPr/>
          <a:lstStyle/>
          <a:p>
            <a:pPr eaLnBrk="1" hangingPunct="1"/>
            <a:endParaRPr lang="en-US" sz="4000" dirty="0"/>
          </a:p>
          <a:p>
            <a:endParaRPr lang="en-US" sz="4000" dirty="0"/>
          </a:p>
        </p:txBody>
      </p:sp>
      <p:sp>
        <p:nvSpPr>
          <p:cNvPr id="4" name="Slide Number Placeholder 3"/>
          <p:cNvSpPr>
            <a:spLocks noGrp="1"/>
          </p:cNvSpPr>
          <p:nvPr>
            <p:ph type="sldNum" sz="quarter" idx="12"/>
          </p:nvPr>
        </p:nvSpPr>
        <p:spPr/>
        <p:txBody>
          <a:bodyPr/>
          <a:lstStyle/>
          <a:p>
            <a:pPr>
              <a:defRPr/>
            </a:pPr>
            <a:fld id="{10D69839-13B8-43CB-85B0-17456473BA5E}"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4" name="Rectangle 4">
            <a:hlinkClick r:id="rId3"/>
          </p:cNvPr>
          <p:cNvSpPr>
            <a:spLocks noChangeArrowheads="1"/>
          </p:cNvSpPr>
          <p:nvPr/>
        </p:nvSpPr>
        <p:spPr bwMode="auto">
          <a:xfrm>
            <a:off x="0" y="212467"/>
            <a:ext cx="9144000" cy="1174640"/>
          </a:xfrm>
          <a:prstGeom prst="rect">
            <a:avLst/>
          </a:prstGeom>
          <a:noFill/>
          <a:ln w="9525">
            <a:noFill/>
            <a:miter lim="800000"/>
            <a:headEnd/>
            <a:tailEnd/>
          </a:ln>
        </p:spPr>
        <p:txBody>
          <a:bodyPr lIns="158700" tIns="47610" rIns="158700" bIns="79350" anchor="ctr">
            <a:spAutoFit/>
          </a:bodyPr>
          <a:lstStyle/>
          <a:p>
            <a:pPr algn="ctr"/>
            <a:r>
              <a:rPr lang="en-US" sz="4400" b="1" dirty="0">
                <a:solidFill>
                  <a:srgbClr val="FFFF00"/>
                </a:solidFill>
              </a:rPr>
              <a:t>Cost-Effectiveness Threshold</a:t>
            </a:r>
            <a:endParaRPr lang="en-US" sz="4400" dirty="0">
              <a:solidFill>
                <a:srgbClr val="FFFF00"/>
              </a:solidFill>
            </a:endParaRPr>
          </a:p>
          <a:p>
            <a:pPr algn="ctr"/>
            <a:endParaRPr lang="en-US" dirty="0">
              <a:solidFill>
                <a:srgbClr val="CCFF33"/>
              </a:solidFill>
            </a:endParaRPr>
          </a:p>
        </p:txBody>
      </p:sp>
      <p:pic>
        <p:nvPicPr>
          <p:cNvPr id="2" name="Picture 1"/>
          <p:cNvPicPr>
            <a:picLocks noChangeAspect="1"/>
          </p:cNvPicPr>
          <p:nvPr/>
        </p:nvPicPr>
        <p:blipFill>
          <a:blip r:embed="rId4"/>
          <a:stretch>
            <a:fillRect/>
          </a:stretch>
        </p:blipFill>
        <p:spPr>
          <a:xfrm>
            <a:off x="609600" y="1143000"/>
            <a:ext cx="8001000" cy="4989681"/>
          </a:xfrm>
          <a:prstGeom prst="rect">
            <a:avLst/>
          </a:prstGeom>
        </p:spPr>
      </p:pic>
    </p:spTree>
    <p:extLst>
      <p:ext uri="{BB962C8B-B14F-4D97-AF65-F5344CB8AC3E}">
        <p14:creationId xmlns:p14="http://schemas.microsoft.com/office/powerpoint/2010/main" val="2024025730"/>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4" name="Rectangle 4">
            <a:hlinkClick r:id="rId3"/>
          </p:cNvPr>
          <p:cNvSpPr>
            <a:spLocks noChangeArrowheads="1"/>
          </p:cNvSpPr>
          <p:nvPr/>
        </p:nvSpPr>
        <p:spPr bwMode="auto">
          <a:xfrm>
            <a:off x="0" y="8701"/>
            <a:ext cx="9144000" cy="6776174"/>
          </a:xfrm>
          <a:prstGeom prst="rect">
            <a:avLst/>
          </a:prstGeom>
          <a:noFill/>
          <a:ln w="9525">
            <a:noFill/>
            <a:miter lim="800000"/>
            <a:headEnd/>
            <a:tailEnd/>
          </a:ln>
        </p:spPr>
        <p:txBody>
          <a:bodyPr lIns="158700" tIns="47610" rIns="158700" bIns="79350" anchor="ctr">
            <a:spAutoFit/>
          </a:bodyPr>
          <a:lstStyle/>
          <a:p>
            <a:pPr algn="ctr"/>
            <a:r>
              <a:rPr lang="en-US" sz="3200" b="1" dirty="0">
                <a:solidFill>
                  <a:srgbClr val="FFFF00"/>
                </a:solidFill>
              </a:rPr>
              <a:t>Cost-Effectiveness Threshold  </a:t>
            </a:r>
            <a:r>
              <a:rPr lang="en-US" sz="3200" dirty="0">
                <a:solidFill>
                  <a:srgbClr val="FFFF00"/>
                </a:solidFill>
              </a:rPr>
              <a:t> </a:t>
            </a:r>
          </a:p>
          <a:p>
            <a:pPr algn="ctr"/>
            <a:endParaRPr lang="en-US" sz="1000" dirty="0">
              <a:solidFill>
                <a:srgbClr val="CCFF33"/>
              </a:solidFill>
            </a:endParaRPr>
          </a:p>
          <a:p>
            <a:pPr>
              <a:spcAft>
                <a:spcPts val="1800"/>
              </a:spcAft>
              <a:buFontTx/>
              <a:buChar char="•"/>
            </a:pPr>
            <a:r>
              <a:rPr lang="en-US" sz="3000" dirty="0">
                <a:solidFill>
                  <a:srgbClr val="EAEAEA"/>
                </a:solidFill>
              </a:rPr>
              <a:t>When considering quadrant I establishing explicit and evidence based threshold is imperative.</a:t>
            </a:r>
          </a:p>
          <a:p>
            <a:pPr>
              <a:spcAft>
                <a:spcPts val="1800"/>
              </a:spcAft>
              <a:buFontTx/>
              <a:buChar char="•"/>
            </a:pPr>
            <a:r>
              <a:rPr lang="en-US" sz="3000" dirty="0">
                <a:solidFill>
                  <a:srgbClr val="EAEAEA"/>
                </a:solidFill>
              </a:rPr>
              <a:t>Resources are limited and costs have to fall within budgets. Increase in cost in one area will often involve cutting costs in another area.</a:t>
            </a:r>
          </a:p>
          <a:p>
            <a:pPr>
              <a:spcAft>
                <a:spcPts val="1800"/>
              </a:spcAft>
              <a:buFontTx/>
              <a:buChar char="•"/>
            </a:pPr>
            <a:r>
              <a:rPr lang="en-US" sz="3000" dirty="0">
                <a:solidFill>
                  <a:srgbClr val="EAEAEA"/>
                </a:solidFill>
              </a:rPr>
              <a:t>NICE uses a threshold of £ 20,000 to £ 30,000. In many studies in the US a threshold of $50,000 has been used.</a:t>
            </a:r>
          </a:p>
          <a:p>
            <a:pPr>
              <a:spcAft>
                <a:spcPts val="1800"/>
              </a:spcAft>
              <a:buFontTx/>
              <a:buChar char="•"/>
            </a:pPr>
            <a:r>
              <a:rPr lang="en-US" sz="3000" dirty="0">
                <a:solidFill>
                  <a:srgbClr val="EAEAEA"/>
                </a:solidFill>
              </a:rPr>
              <a:t>There are practical and ethical considerations of the threshold.</a:t>
            </a:r>
          </a:p>
          <a:p>
            <a:pPr>
              <a:spcAft>
                <a:spcPts val="1800"/>
              </a:spcAft>
              <a:buFontTx/>
              <a:buChar char="•"/>
            </a:pPr>
            <a:r>
              <a:rPr lang="en-US" sz="3000" dirty="0">
                <a:solidFill>
                  <a:srgbClr val="EAEAEA"/>
                </a:solidFill>
              </a:rPr>
              <a:t>Threshold often requires valuation of the effectiveness. Should QALY of a 5 year old, 30 year old and 70 year old  be valued the same?</a:t>
            </a:r>
          </a:p>
        </p:txBody>
      </p:sp>
    </p:spTree>
    <p:extLst>
      <p:ext uri="{BB962C8B-B14F-4D97-AF65-F5344CB8AC3E}">
        <p14:creationId xmlns:p14="http://schemas.microsoft.com/office/powerpoint/2010/main" val="3640139029"/>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4" name="Rectangle 4">
            <a:hlinkClick r:id="rId3"/>
          </p:cNvPr>
          <p:cNvSpPr>
            <a:spLocks noChangeArrowheads="1"/>
          </p:cNvSpPr>
          <p:nvPr/>
        </p:nvSpPr>
        <p:spPr bwMode="auto">
          <a:xfrm>
            <a:off x="0" y="243245"/>
            <a:ext cx="9144000" cy="1113085"/>
          </a:xfrm>
          <a:prstGeom prst="rect">
            <a:avLst/>
          </a:prstGeom>
          <a:noFill/>
          <a:ln w="9525">
            <a:noFill/>
            <a:miter lim="800000"/>
            <a:headEnd/>
            <a:tailEnd/>
          </a:ln>
        </p:spPr>
        <p:txBody>
          <a:bodyPr lIns="158700" tIns="47610" rIns="158700" bIns="79350" anchor="ctr">
            <a:spAutoFit/>
          </a:bodyPr>
          <a:lstStyle/>
          <a:p>
            <a:pPr algn="ctr"/>
            <a:r>
              <a:rPr lang="en-US" sz="4000" b="1" dirty="0">
                <a:solidFill>
                  <a:srgbClr val="FFFF00"/>
                </a:solidFill>
              </a:rPr>
              <a:t>Considering multiple alternatives/options </a:t>
            </a:r>
            <a:endParaRPr lang="en-US" sz="4000" dirty="0">
              <a:solidFill>
                <a:srgbClr val="FFFF00"/>
              </a:solidFill>
            </a:endParaRPr>
          </a:p>
          <a:p>
            <a:pPr algn="ctr"/>
            <a:endParaRPr lang="en-US" dirty="0">
              <a:solidFill>
                <a:srgbClr val="CCFF33"/>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882121150"/>
              </p:ext>
            </p:extLst>
          </p:nvPr>
        </p:nvGraphicFramePr>
        <p:xfrm>
          <a:off x="533400" y="1397000"/>
          <a:ext cx="8000997" cy="4470403"/>
        </p:xfrm>
        <a:graphic>
          <a:graphicData uri="http://schemas.openxmlformats.org/drawingml/2006/table">
            <a:tbl>
              <a:tblPr firstRow="1" bandRow="1">
                <a:tableStyleId>{5940675A-B579-460E-94D1-54222C63F5DA}</a:tableStyleId>
              </a:tblPr>
              <a:tblGrid>
                <a:gridCol w="381000">
                  <a:extLst>
                    <a:ext uri="{9D8B030D-6E8A-4147-A177-3AD203B41FA5}">
                      <a16:colId xmlns:a16="http://schemas.microsoft.com/office/drawing/2014/main" val="20000"/>
                    </a:ext>
                  </a:extLst>
                </a:gridCol>
                <a:gridCol w="1088571">
                  <a:extLst>
                    <a:ext uri="{9D8B030D-6E8A-4147-A177-3AD203B41FA5}">
                      <a16:colId xmlns:a16="http://schemas.microsoft.com/office/drawing/2014/main" val="20001"/>
                    </a:ext>
                  </a:extLst>
                </a:gridCol>
                <a:gridCol w="1088571">
                  <a:extLst>
                    <a:ext uri="{9D8B030D-6E8A-4147-A177-3AD203B41FA5}">
                      <a16:colId xmlns:a16="http://schemas.microsoft.com/office/drawing/2014/main" val="20002"/>
                    </a:ext>
                  </a:extLst>
                </a:gridCol>
                <a:gridCol w="1088571">
                  <a:extLst>
                    <a:ext uri="{9D8B030D-6E8A-4147-A177-3AD203B41FA5}">
                      <a16:colId xmlns:a16="http://schemas.microsoft.com/office/drawing/2014/main" val="20003"/>
                    </a:ext>
                  </a:extLst>
                </a:gridCol>
                <a:gridCol w="1088571">
                  <a:extLst>
                    <a:ext uri="{9D8B030D-6E8A-4147-A177-3AD203B41FA5}">
                      <a16:colId xmlns:a16="http://schemas.microsoft.com/office/drawing/2014/main" val="20004"/>
                    </a:ext>
                  </a:extLst>
                </a:gridCol>
                <a:gridCol w="1088571">
                  <a:extLst>
                    <a:ext uri="{9D8B030D-6E8A-4147-A177-3AD203B41FA5}">
                      <a16:colId xmlns:a16="http://schemas.microsoft.com/office/drawing/2014/main" val="20005"/>
                    </a:ext>
                  </a:extLst>
                </a:gridCol>
                <a:gridCol w="1088571">
                  <a:extLst>
                    <a:ext uri="{9D8B030D-6E8A-4147-A177-3AD203B41FA5}">
                      <a16:colId xmlns:a16="http://schemas.microsoft.com/office/drawing/2014/main" val="20006"/>
                    </a:ext>
                  </a:extLst>
                </a:gridCol>
                <a:gridCol w="1088571">
                  <a:extLst>
                    <a:ext uri="{9D8B030D-6E8A-4147-A177-3AD203B41FA5}">
                      <a16:colId xmlns:a16="http://schemas.microsoft.com/office/drawing/2014/main" val="20007"/>
                    </a:ext>
                  </a:extLst>
                </a:gridCol>
              </a:tblGrid>
              <a:tr h="522980">
                <a:tc gridSpan="8">
                  <a:txBody>
                    <a:bodyPr/>
                    <a:lstStyle/>
                    <a:p>
                      <a:r>
                        <a:rPr lang="en-US" sz="1800" dirty="0">
                          <a:solidFill>
                            <a:schemeClr val="tx1"/>
                          </a:solidFill>
                          <a:latin typeface="+mn-lt"/>
                        </a:rPr>
                        <a:t>Table 4.5 ICERs and net benefit with multiple alternatives</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522980">
                <a:tc rowSpan="2">
                  <a:txBody>
                    <a:bodyPr/>
                    <a:lstStyle/>
                    <a:p>
                      <a:endParaRPr lang="en-US" sz="1800" dirty="0">
                        <a:solidFill>
                          <a:schemeClr val="tx1"/>
                        </a:solidFill>
                        <a:latin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l"/>
                      <a:r>
                        <a:rPr lang="en-US" sz="1800" dirty="0">
                          <a:solidFill>
                            <a:schemeClr val="tx1"/>
                          </a:solidFill>
                          <a:latin typeface="+mn-lt"/>
                        </a:rPr>
                        <a:t>Cost</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l"/>
                      <a:r>
                        <a:rPr lang="en-US" sz="1800" dirty="0">
                          <a:solidFill>
                            <a:schemeClr val="tx1"/>
                          </a:solidFill>
                          <a:latin typeface="+mn-lt"/>
                        </a:rPr>
                        <a:t>QALYs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1800" dirty="0">
                          <a:solidFill>
                            <a:schemeClr val="tx1"/>
                          </a:solidFill>
                          <a:latin typeface="+mn-lt"/>
                        </a:rPr>
                        <a:t>ICERs</a:t>
                      </a:r>
                      <a:r>
                        <a:rPr lang="en-US" sz="1800" baseline="0" dirty="0">
                          <a:solidFill>
                            <a:schemeClr val="tx1"/>
                          </a:solidFill>
                          <a:latin typeface="+mn-lt"/>
                        </a:rPr>
                        <a:t> compared to</a:t>
                      </a:r>
                      <a:endParaRPr lang="en-US" sz="1800" dirty="0">
                        <a:solidFill>
                          <a:schemeClr val="tx1"/>
                        </a:solidFill>
                        <a:latin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hMerge="1">
                  <a:txBody>
                    <a:bodyPr/>
                    <a:lstStyle/>
                    <a:p>
                      <a:endParaRPr lang="en-US" dirty="0"/>
                    </a:p>
                  </a:txBody>
                  <a:tcPr/>
                </a:tc>
                <a:tc gridSpan="2">
                  <a:txBody>
                    <a:bodyPr/>
                    <a:lstStyle/>
                    <a:p>
                      <a:pPr algn="ctr"/>
                      <a:r>
                        <a:rPr lang="en-US" sz="1800" dirty="0">
                          <a:solidFill>
                            <a:schemeClr val="tx1"/>
                          </a:solidFill>
                          <a:latin typeface="+mn-lt"/>
                        </a:rPr>
                        <a:t>Net benefit</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extLst>
                  <a:ext uri="{0D108BD9-81ED-4DB2-BD59-A6C34878D82A}">
                    <a16:rowId xmlns:a16="http://schemas.microsoft.com/office/drawing/2014/main" val="10001"/>
                  </a:ext>
                </a:extLst>
              </a:tr>
              <a:tr h="1332523">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l"/>
                      <a:r>
                        <a:rPr lang="en-US" sz="1800" dirty="0">
                          <a:solidFill>
                            <a:schemeClr val="tx1"/>
                          </a:solidFill>
                          <a:latin typeface="+mn-lt"/>
                        </a:rPr>
                        <a:t>Lowest cost (A)</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dirty="0">
                          <a:solidFill>
                            <a:schemeClr val="tx1"/>
                          </a:solidFill>
                          <a:latin typeface="+mn-lt"/>
                        </a:rPr>
                        <a:t>Next lowest cost</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dirty="0">
                          <a:solidFill>
                            <a:schemeClr val="tx1"/>
                          </a:solidFill>
                          <a:latin typeface="+mn-lt"/>
                        </a:rPr>
                        <a:t>Relevant alternative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dirty="0">
                          <a:solidFill>
                            <a:schemeClr val="tx1"/>
                          </a:solidFill>
                          <a:latin typeface="+mn-lt"/>
                        </a:rPr>
                        <a:t>$20,000 per</a:t>
                      </a:r>
                      <a:r>
                        <a:rPr lang="en-US" sz="1800" baseline="0" dirty="0">
                          <a:solidFill>
                            <a:schemeClr val="tx1"/>
                          </a:solidFill>
                          <a:latin typeface="+mn-lt"/>
                        </a:rPr>
                        <a:t> QALY</a:t>
                      </a:r>
                      <a:endParaRPr lang="en-US" sz="1800" dirty="0">
                        <a:solidFill>
                          <a:schemeClr val="tx1"/>
                        </a:solidFill>
                        <a:latin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dirty="0">
                          <a:solidFill>
                            <a:schemeClr val="tx1"/>
                          </a:solidFill>
                          <a:latin typeface="+mn-lt"/>
                        </a:rPr>
                        <a:t>$30,000 per QALY</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22980">
                <a:tc>
                  <a:txBody>
                    <a:bodyPr/>
                    <a:lstStyle/>
                    <a:p>
                      <a:pPr algn="l" fontAlgn="b"/>
                      <a:r>
                        <a:rPr lang="en-US" sz="1800" b="0" i="0" u="none" strike="noStrike" dirty="0">
                          <a:solidFill>
                            <a:schemeClr val="tx1"/>
                          </a:solidFill>
                          <a:effectLst/>
                          <a:latin typeface="+mn-lt"/>
                        </a:rPr>
                        <a:t>A</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800" b="0" i="0" u="none" strike="noStrike" dirty="0">
                          <a:solidFill>
                            <a:schemeClr val="tx1"/>
                          </a:solidFill>
                          <a:effectLst/>
                          <a:latin typeface="+mn-lt"/>
                        </a:rPr>
                        <a:t>$4,147 </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800" b="0" i="0" u="none" strike="noStrike" dirty="0">
                          <a:solidFill>
                            <a:schemeClr val="tx1"/>
                          </a:solidFill>
                          <a:effectLst/>
                          <a:latin typeface="+mn-lt"/>
                        </a:rPr>
                        <a:t>0.593</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800" b="0" i="0" u="none" strike="noStrike" dirty="0">
                          <a:solidFill>
                            <a:schemeClr val="tx1"/>
                          </a:solidFill>
                          <a:effectLst/>
                          <a:latin typeface="+mn-lt"/>
                        </a:rPr>
                        <a:t>-</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800" b="0" i="0" u="none" strike="noStrike" dirty="0">
                          <a:solidFill>
                            <a:schemeClr val="tx1"/>
                          </a:solidFill>
                          <a:effectLst/>
                          <a:latin typeface="+mn-lt"/>
                        </a:rPr>
                        <a:t>-</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800" b="0" i="0" u="none" strike="noStrike" dirty="0">
                          <a:solidFill>
                            <a:schemeClr val="tx1"/>
                          </a:solidFill>
                          <a:effectLst/>
                          <a:latin typeface="+mn-lt"/>
                        </a:rPr>
                        <a:t>-</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800" b="0" i="0" u="none" strike="noStrike" dirty="0">
                          <a:solidFill>
                            <a:schemeClr val="tx1"/>
                          </a:solidFill>
                          <a:effectLst/>
                          <a:latin typeface="+mn-lt"/>
                        </a:rPr>
                        <a:t>$7,713 </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800" b="0" i="0" u="none" strike="noStrike" dirty="0">
                          <a:solidFill>
                            <a:schemeClr val="tx1"/>
                          </a:solidFill>
                          <a:effectLst/>
                          <a:latin typeface="+mn-lt"/>
                        </a:rPr>
                        <a:t>$13,643 </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22980">
                <a:tc>
                  <a:txBody>
                    <a:bodyPr/>
                    <a:lstStyle/>
                    <a:p>
                      <a:pPr algn="l" fontAlgn="b"/>
                      <a:r>
                        <a:rPr lang="en-US" sz="1800" b="0" i="0" u="none" strike="noStrike">
                          <a:solidFill>
                            <a:schemeClr val="tx1"/>
                          </a:solidFill>
                          <a:effectLst/>
                          <a:latin typeface="+mn-lt"/>
                        </a:rPr>
                        <a:t>B</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800" b="0" i="0" u="none" strike="noStrike" dirty="0">
                          <a:solidFill>
                            <a:schemeClr val="tx1"/>
                          </a:solidFill>
                          <a:effectLst/>
                          <a:latin typeface="+mn-lt"/>
                        </a:rPr>
                        <a:t>$8,363 </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800" b="0" i="0" u="none" strike="noStrike" dirty="0">
                          <a:solidFill>
                            <a:schemeClr val="tx1"/>
                          </a:solidFill>
                          <a:effectLst/>
                          <a:latin typeface="+mn-lt"/>
                        </a:rPr>
                        <a:t>0.658</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800" b="0" i="0" u="none" strike="noStrike" dirty="0">
                          <a:solidFill>
                            <a:schemeClr val="tx1"/>
                          </a:solidFill>
                          <a:effectLst/>
                          <a:latin typeface="+mn-lt"/>
                        </a:rPr>
                        <a:t>$64,862</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800" b="0" i="0" u="none" strike="noStrike" dirty="0">
                          <a:solidFill>
                            <a:schemeClr val="tx1"/>
                          </a:solidFill>
                          <a:effectLst/>
                          <a:latin typeface="+mn-lt"/>
                        </a:rPr>
                        <a:t>$64,862</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800" b="0" i="0" u="none" strike="noStrike" dirty="0">
                          <a:solidFill>
                            <a:schemeClr val="tx1"/>
                          </a:solidFill>
                          <a:effectLst/>
                          <a:latin typeface="+mn-lt"/>
                        </a:rPr>
                        <a:t>ED</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800" b="0" i="0" u="none" strike="noStrike" dirty="0">
                          <a:solidFill>
                            <a:schemeClr val="tx1"/>
                          </a:solidFill>
                          <a:effectLst/>
                          <a:latin typeface="+mn-lt"/>
                        </a:rPr>
                        <a:t>$4,797 </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800" b="0" i="0" u="none" strike="noStrike" dirty="0">
                          <a:solidFill>
                            <a:schemeClr val="tx1"/>
                          </a:solidFill>
                          <a:effectLst/>
                          <a:latin typeface="+mn-lt"/>
                        </a:rPr>
                        <a:t>$11,377 </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22980">
                <a:tc>
                  <a:txBody>
                    <a:bodyPr/>
                    <a:lstStyle/>
                    <a:p>
                      <a:pPr algn="l" fontAlgn="b"/>
                      <a:r>
                        <a:rPr lang="en-US" sz="1800" b="0" i="0" u="none" strike="noStrike" dirty="0">
                          <a:solidFill>
                            <a:schemeClr val="tx1"/>
                          </a:solidFill>
                          <a:effectLst/>
                          <a:latin typeface="+mn-lt"/>
                        </a:rPr>
                        <a:t>C</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800" b="0" i="0" u="none" strike="noStrike">
                          <a:solidFill>
                            <a:schemeClr val="tx1"/>
                          </a:solidFill>
                          <a:effectLst/>
                          <a:latin typeface="+mn-lt"/>
                        </a:rPr>
                        <a:t>$8,907 </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800" b="0" i="0" u="none" strike="noStrike">
                          <a:solidFill>
                            <a:schemeClr val="tx1"/>
                          </a:solidFill>
                          <a:effectLst/>
                          <a:latin typeface="+mn-lt"/>
                        </a:rPr>
                        <a:t>0.787</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800" b="0" i="0" u="none" strike="noStrike">
                          <a:solidFill>
                            <a:schemeClr val="tx1"/>
                          </a:solidFill>
                          <a:effectLst/>
                          <a:latin typeface="+mn-lt"/>
                        </a:rPr>
                        <a:t>$24,536</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800" b="0" i="0" u="none" strike="noStrike">
                          <a:solidFill>
                            <a:schemeClr val="tx1"/>
                          </a:solidFill>
                          <a:effectLst/>
                          <a:latin typeface="+mn-lt"/>
                        </a:rPr>
                        <a:t>$4,217</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800" b="0" i="0" u="none" strike="noStrike" dirty="0">
                          <a:solidFill>
                            <a:schemeClr val="tx1"/>
                          </a:solidFill>
                          <a:effectLst/>
                          <a:latin typeface="+mn-lt"/>
                        </a:rPr>
                        <a:t>$24,536</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800" b="0" i="0" u="none" strike="noStrike" dirty="0">
                          <a:solidFill>
                            <a:schemeClr val="tx1"/>
                          </a:solidFill>
                          <a:effectLst/>
                          <a:latin typeface="+mn-lt"/>
                        </a:rPr>
                        <a:t>$6,833 </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800" b="0" i="0" u="none" strike="noStrike" dirty="0">
                          <a:solidFill>
                            <a:schemeClr val="tx1"/>
                          </a:solidFill>
                          <a:effectLst/>
                          <a:latin typeface="+mn-lt"/>
                        </a:rPr>
                        <a:t>$14,703 </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22980">
                <a:tc>
                  <a:txBody>
                    <a:bodyPr/>
                    <a:lstStyle/>
                    <a:p>
                      <a:pPr algn="l" fontAlgn="b"/>
                      <a:r>
                        <a:rPr lang="en-US" sz="1800" b="0" i="0" u="none" strike="noStrike">
                          <a:solidFill>
                            <a:schemeClr val="tx1"/>
                          </a:solidFill>
                          <a:effectLst/>
                          <a:latin typeface="+mn-lt"/>
                        </a:rPr>
                        <a:t>D</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800" b="0" i="0" u="none" strike="noStrike">
                          <a:solidFill>
                            <a:schemeClr val="tx1"/>
                          </a:solidFill>
                          <a:effectLst/>
                          <a:latin typeface="+mn-lt"/>
                        </a:rPr>
                        <a:t>$9,078 </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800" b="0" i="0" u="none" strike="noStrike">
                          <a:solidFill>
                            <a:schemeClr val="tx1"/>
                          </a:solidFill>
                          <a:effectLst/>
                          <a:latin typeface="+mn-lt"/>
                        </a:rPr>
                        <a:t>0.758</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800" b="0" i="0" u="none" strike="noStrike">
                          <a:solidFill>
                            <a:schemeClr val="tx1"/>
                          </a:solidFill>
                          <a:effectLst/>
                          <a:latin typeface="+mn-lt"/>
                        </a:rPr>
                        <a:t>$29,885</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800" b="0" i="0" u="none" strike="noStrike">
                          <a:solidFill>
                            <a:schemeClr val="tx1"/>
                          </a:solidFill>
                          <a:effectLst/>
                          <a:latin typeface="+mn-lt"/>
                        </a:rPr>
                        <a:t>SD</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800" b="0" i="0" u="none" strike="noStrike">
                          <a:solidFill>
                            <a:schemeClr val="tx1"/>
                          </a:solidFill>
                          <a:effectLst/>
                          <a:latin typeface="+mn-lt"/>
                        </a:rPr>
                        <a:t>SD</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800" b="0" i="0" u="none" strike="noStrike">
                          <a:solidFill>
                            <a:schemeClr val="tx1"/>
                          </a:solidFill>
                          <a:effectLst/>
                          <a:latin typeface="+mn-lt"/>
                        </a:rPr>
                        <a:t>$6,082 </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800" b="0" i="0" u="none" strike="noStrike" dirty="0">
                          <a:solidFill>
                            <a:schemeClr val="tx1"/>
                          </a:solidFill>
                          <a:effectLst/>
                          <a:latin typeface="+mn-lt"/>
                        </a:rPr>
                        <a:t>$13,662 </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67789773"/>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4" name="Rectangle 4">
            <a:hlinkClick r:id="rId3"/>
          </p:cNvPr>
          <p:cNvSpPr>
            <a:spLocks noChangeArrowheads="1"/>
          </p:cNvSpPr>
          <p:nvPr/>
        </p:nvSpPr>
        <p:spPr bwMode="auto">
          <a:xfrm>
            <a:off x="0" y="224140"/>
            <a:ext cx="9144000" cy="6345286"/>
          </a:xfrm>
          <a:prstGeom prst="rect">
            <a:avLst/>
          </a:prstGeom>
          <a:noFill/>
          <a:ln w="9525">
            <a:noFill/>
            <a:miter lim="800000"/>
            <a:headEnd/>
            <a:tailEnd/>
          </a:ln>
        </p:spPr>
        <p:txBody>
          <a:bodyPr lIns="158700" tIns="47610" rIns="158700" bIns="79350" anchor="ctr">
            <a:spAutoFit/>
          </a:bodyPr>
          <a:lstStyle/>
          <a:p>
            <a:pPr algn="ctr"/>
            <a:r>
              <a:rPr lang="en-US" sz="3200" b="1" dirty="0">
                <a:solidFill>
                  <a:srgbClr val="FFFF00"/>
                </a:solidFill>
              </a:rPr>
              <a:t>Considering multiple alternatives/options </a:t>
            </a:r>
          </a:p>
          <a:p>
            <a:pPr algn="ctr"/>
            <a:endParaRPr lang="en-US" dirty="0">
              <a:solidFill>
                <a:srgbClr val="CCFF33"/>
              </a:solidFill>
            </a:endParaRPr>
          </a:p>
          <a:p>
            <a:pPr>
              <a:spcAft>
                <a:spcPts val="1800"/>
              </a:spcAft>
              <a:buFontTx/>
              <a:buChar char="•"/>
            </a:pPr>
            <a:r>
              <a:rPr lang="en-US" sz="3200" dirty="0">
                <a:solidFill>
                  <a:srgbClr val="EAEAEA"/>
                </a:solidFill>
              </a:rPr>
              <a:t> Multiple pairwise comparisons multiple ICERs</a:t>
            </a:r>
          </a:p>
          <a:p>
            <a:pPr>
              <a:spcAft>
                <a:spcPts val="1800"/>
              </a:spcAft>
              <a:buFontTx/>
              <a:buChar char="•"/>
            </a:pPr>
            <a:r>
              <a:rPr lang="en-US" sz="3200" dirty="0">
                <a:solidFill>
                  <a:srgbClr val="EAEAEA"/>
                </a:solidFill>
              </a:rPr>
              <a:t>Example options: A, B, C and D</a:t>
            </a:r>
          </a:p>
          <a:p>
            <a:pPr>
              <a:spcAft>
                <a:spcPts val="1800"/>
              </a:spcAft>
              <a:buFontTx/>
              <a:buChar char="•"/>
            </a:pPr>
            <a:r>
              <a:rPr lang="en-US" sz="3200" dirty="0">
                <a:solidFill>
                  <a:srgbClr val="EAEAEA"/>
                </a:solidFill>
              </a:rPr>
              <a:t>First rule out strongly dominated alternatives before performing ICERs. Rule out D, it is strongly dominated by C</a:t>
            </a:r>
          </a:p>
          <a:p>
            <a:pPr>
              <a:spcAft>
                <a:spcPts val="1800"/>
              </a:spcAft>
              <a:buFontTx/>
              <a:buChar char="•"/>
            </a:pPr>
            <a:r>
              <a:rPr lang="en-US" sz="3200" dirty="0">
                <a:solidFill>
                  <a:srgbClr val="EAEAEA"/>
                </a:solidFill>
              </a:rPr>
              <a:t>ICER comparison:</a:t>
            </a:r>
          </a:p>
          <a:p>
            <a:pPr lvl="1">
              <a:spcAft>
                <a:spcPts val="1800"/>
              </a:spcAft>
              <a:buFontTx/>
              <a:buChar char="•"/>
            </a:pPr>
            <a:r>
              <a:rPr lang="en-US" sz="3200" dirty="0">
                <a:solidFill>
                  <a:srgbClr val="EAEAEA"/>
                </a:solidFill>
              </a:rPr>
              <a:t>Pick a comparison/control option and compare all other options to this control option i.e. compare B, C and D to A. Reason for picking A is often – it is the status quo or it is the least effective and least expensive alternative</a:t>
            </a:r>
          </a:p>
        </p:txBody>
      </p:sp>
    </p:spTree>
    <p:extLst>
      <p:ext uri="{BB962C8B-B14F-4D97-AF65-F5344CB8AC3E}">
        <p14:creationId xmlns:p14="http://schemas.microsoft.com/office/powerpoint/2010/main" val="1114047940"/>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4" name="Rectangle 4">
            <a:hlinkClick r:id="rId3"/>
          </p:cNvPr>
          <p:cNvSpPr>
            <a:spLocks noChangeArrowheads="1"/>
          </p:cNvSpPr>
          <p:nvPr/>
        </p:nvSpPr>
        <p:spPr bwMode="auto">
          <a:xfrm>
            <a:off x="0" y="108726"/>
            <a:ext cx="9144000" cy="6576119"/>
          </a:xfrm>
          <a:prstGeom prst="rect">
            <a:avLst/>
          </a:prstGeom>
          <a:noFill/>
          <a:ln w="9525">
            <a:noFill/>
            <a:miter lim="800000"/>
            <a:headEnd/>
            <a:tailEnd/>
          </a:ln>
        </p:spPr>
        <p:txBody>
          <a:bodyPr lIns="158700" tIns="47610" rIns="158700" bIns="79350" anchor="ctr">
            <a:spAutoFit/>
          </a:bodyPr>
          <a:lstStyle/>
          <a:p>
            <a:pPr algn="ctr"/>
            <a:r>
              <a:rPr lang="en-US" sz="3200" b="1" dirty="0">
                <a:solidFill>
                  <a:srgbClr val="FFFF00"/>
                </a:solidFill>
              </a:rPr>
              <a:t>Considering multiple alternatives/options </a:t>
            </a:r>
          </a:p>
          <a:p>
            <a:pPr algn="ctr"/>
            <a:endParaRPr lang="en-US" dirty="0">
              <a:solidFill>
                <a:srgbClr val="CCFF33"/>
              </a:solidFill>
            </a:endParaRPr>
          </a:p>
          <a:p>
            <a:pPr>
              <a:spcAft>
                <a:spcPts val="1800"/>
              </a:spcAft>
              <a:buFontTx/>
              <a:buChar char="•"/>
            </a:pPr>
            <a:r>
              <a:rPr lang="en-US" sz="3200" dirty="0">
                <a:solidFill>
                  <a:srgbClr val="EAEAEA"/>
                </a:solidFill>
              </a:rPr>
              <a:t>ICER comparison:</a:t>
            </a:r>
          </a:p>
          <a:p>
            <a:pPr lvl="1">
              <a:spcAft>
                <a:spcPts val="1800"/>
              </a:spcAft>
              <a:buFontTx/>
              <a:buChar char="•"/>
            </a:pPr>
            <a:r>
              <a:rPr lang="en-US" sz="3200" dirty="0">
                <a:solidFill>
                  <a:srgbClr val="EAEAEA"/>
                </a:solidFill>
              </a:rPr>
              <a:t>Order the alternatives by increasing cost and compare to the previous lowest cost</a:t>
            </a:r>
          </a:p>
          <a:p>
            <a:pPr lvl="1">
              <a:spcAft>
                <a:spcPts val="1800"/>
              </a:spcAft>
              <a:buFontTx/>
              <a:buChar char="•"/>
            </a:pPr>
            <a:r>
              <a:rPr lang="en-US" sz="3200" dirty="0">
                <a:solidFill>
                  <a:srgbClr val="EAEAEA"/>
                </a:solidFill>
              </a:rPr>
              <a:t>Order the alternatives by increasing QALY or effectiveness and compare to the previous lowest QALY</a:t>
            </a:r>
          </a:p>
          <a:p>
            <a:pPr>
              <a:spcAft>
                <a:spcPts val="1800"/>
              </a:spcAft>
              <a:buFontTx/>
              <a:buChar char="•"/>
            </a:pPr>
            <a:r>
              <a:rPr lang="en-US" sz="3200" dirty="0">
                <a:solidFill>
                  <a:srgbClr val="EAEAEA"/>
                </a:solidFill>
              </a:rPr>
              <a:t>Ensure that ICER comparisons are performed with all relevant and acceptable alternatives.</a:t>
            </a:r>
          </a:p>
          <a:p>
            <a:pPr lvl="1">
              <a:spcAft>
                <a:spcPts val="1800"/>
              </a:spcAft>
              <a:buFontTx/>
              <a:buChar char="•"/>
            </a:pPr>
            <a:endParaRPr lang="en-US" sz="3200" dirty="0">
              <a:solidFill>
                <a:srgbClr val="EAEAEA"/>
              </a:solidFill>
            </a:endParaRPr>
          </a:p>
          <a:p>
            <a:pPr lvl="1">
              <a:spcAft>
                <a:spcPts val="1800"/>
              </a:spcAft>
              <a:buFontTx/>
              <a:buChar char="•"/>
            </a:pPr>
            <a:endParaRPr lang="en-US" sz="3200" dirty="0">
              <a:solidFill>
                <a:srgbClr val="EAEAEA"/>
              </a:solidFill>
            </a:endParaRPr>
          </a:p>
        </p:txBody>
      </p:sp>
    </p:spTree>
    <p:extLst>
      <p:ext uri="{BB962C8B-B14F-4D97-AF65-F5344CB8AC3E}">
        <p14:creationId xmlns:p14="http://schemas.microsoft.com/office/powerpoint/2010/main" val="125924140"/>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4" name="Rectangle 4">
            <a:hlinkClick r:id="rId3"/>
          </p:cNvPr>
          <p:cNvSpPr>
            <a:spLocks noChangeArrowheads="1"/>
          </p:cNvSpPr>
          <p:nvPr/>
        </p:nvSpPr>
        <p:spPr bwMode="auto">
          <a:xfrm>
            <a:off x="0" y="201058"/>
            <a:ext cx="9144000" cy="6391453"/>
          </a:xfrm>
          <a:prstGeom prst="rect">
            <a:avLst/>
          </a:prstGeom>
          <a:noFill/>
          <a:ln w="9525">
            <a:noFill/>
            <a:miter lim="800000"/>
            <a:headEnd/>
            <a:tailEnd/>
          </a:ln>
        </p:spPr>
        <p:txBody>
          <a:bodyPr lIns="158700" tIns="47610" rIns="158700" bIns="79350" anchor="ctr">
            <a:spAutoFit/>
          </a:bodyPr>
          <a:lstStyle/>
          <a:p>
            <a:pPr algn="ctr"/>
            <a:r>
              <a:rPr lang="en-US" sz="3200" b="1" dirty="0">
                <a:solidFill>
                  <a:srgbClr val="FFFF00"/>
                </a:solidFill>
              </a:rPr>
              <a:t>Considering multiple alternatives/options </a:t>
            </a:r>
            <a:r>
              <a:rPr lang="en-US" sz="3200" dirty="0">
                <a:solidFill>
                  <a:srgbClr val="FFFF00"/>
                </a:solidFill>
              </a:rPr>
              <a:t> </a:t>
            </a:r>
          </a:p>
          <a:p>
            <a:pPr algn="ctr"/>
            <a:endParaRPr lang="en-US" sz="1000" dirty="0">
              <a:solidFill>
                <a:srgbClr val="CCFF33"/>
              </a:solidFill>
            </a:endParaRPr>
          </a:p>
          <a:p>
            <a:pPr>
              <a:spcAft>
                <a:spcPts val="1800"/>
              </a:spcAft>
              <a:buFontTx/>
              <a:buChar char="•"/>
            </a:pPr>
            <a:r>
              <a:rPr lang="en-US" sz="3200" dirty="0">
                <a:solidFill>
                  <a:srgbClr val="EAEAEA"/>
                </a:solidFill>
              </a:rPr>
              <a:t>Moving from A to B is cost-effective at a threshold of $70,000/QALY</a:t>
            </a:r>
          </a:p>
          <a:p>
            <a:pPr>
              <a:spcAft>
                <a:spcPts val="1800"/>
              </a:spcAft>
              <a:buFontTx/>
              <a:buChar char="•"/>
            </a:pPr>
            <a:r>
              <a:rPr lang="en-US" sz="3200" dirty="0">
                <a:solidFill>
                  <a:srgbClr val="EAEAEA"/>
                </a:solidFill>
              </a:rPr>
              <a:t>So is moving from A to C or B to C</a:t>
            </a:r>
          </a:p>
          <a:p>
            <a:pPr>
              <a:spcAft>
                <a:spcPts val="1800"/>
              </a:spcAft>
              <a:buFontTx/>
              <a:buChar char="•"/>
            </a:pPr>
            <a:r>
              <a:rPr lang="en-US" sz="3200" dirty="0">
                <a:solidFill>
                  <a:srgbClr val="EAEAEA"/>
                </a:solidFill>
              </a:rPr>
              <a:t>As long as A and C exists B will never be chosen – B is not strongly dominated but dominated due to the existence of the combination A and C – B is extendedly dominated or weakly dominated by the existence of A and C together. </a:t>
            </a:r>
          </a:p>
          <a:p>
            <a:pPr>
              <a:spcAft>
                <a:spcPts val="1800"/>
              </a:spcAft>
              <a:buFontTx/>
              <a:buChar char="•"/>
            </a:pPr>
            <a:r>
              <a:rPr lang="en-US" sz="3200" dirty="0">
                <a:solidFill>
                  <a:srgbClr val="EAEAEA"/>
                </a:solidFill>
              </a:rPr>
              <a:t>If threshold is $20,000/QALY only option A is viable because C should be compared with A (once B ruled out as extendedly dominated)</a:t>
            </a:r>
          </a:p>
        </p:txBody>
      </p:sp>
    </p:spTree>
    <p:extLst>
      <p:ext uri="{BB962C8B-B14F-4D97-AF65-F5344CB8AC3E}">
        <p14:creationId xmlns:p14="http://schemas.microsoft.com/office/powerpoint/2010/main" val="1041287867"/>
      </p:ext>
    </p:extLst>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B8B00C26-231D-4248-8281-C84390A146DC}" type="slidenum">
              <a:rPr lang="en-US">
                <a:solidFill>
                  <a:srgbClr val="EBD189"/>
                </a:solidFill>
              </a:rPr>
              <a:pPr>
                <a:defRPr/>
              </a:pPr>
              <a:t>16</a:t>
            </a:fld>
            <a:endParaRPr lang="en-US">
              <a:solidFill>
                <a:srgbClr val="EBD189"/>
              </a:solidFill>
            </a:endParaRPr>
          </a:p>
        </p:txBody>
      </p:sp>
      <p:sp>
        <p:nvSpPr>
          <p:cNvPr id="17411" name="Rectangle 2"/>
          <p:cNvSpPr>
            <a:spLocks noGrp="1" noChangeArrowheads="1"/>
          </p:cNvSpPr>
          <p:nvPr>
            <p:ph type="title"/>
          </p:nvPr>
        </p:nvSpPr>
        <p:spPr>
          <a:xfrm>
            <a:off x="990600" y="21021"/>
            <a:ext cx="7772400" cy="969579"/>
          </a:xfrm>
        </p:spPr>
        <p:txBody>
          <a:bodyPr/>
          <a:lstStyle/>
          <a:p>
            <a:pPr eaLnBrk="1" hangingPunct="1"/>
            <a:r>
              <a:rPr lang="en-US" b="1" dirty="0">
                <a:solidFill>
                  <a:srgbClr val="FFFF00"/>
                </a:solidFill>
              </a:rPr>
              <a:t>Dominance</a:t>
            </a:r>
            <a:endParaRPr lang="en-US" dirty="0"/>
          </a:p>
        </p:txBody>
      </p:sp>
      <p:sp>
        <p:nvSpPr>
          <p:cNvPr id="7171" name="Rectangle 3"/>
          <p:cNvSpPr>
            <a:spLocks noGrp="1" noChangeArrowheads="1"/>
          </p:cNvSpPr>
          <p:nvPr>
            <p:ph type="body" idx="1"/>
          </p:nvPr>
        </p:nvSpPr>
        <p:spPr>
          <a:xfrm>
            <a:off x="228600" y="990600"/>
            <a:ext cx="8610600" cy="4593021"/>
          </a:xfrm>
        </p:spPr>
        <p:txBody>
          <a:bodyPr/>
          <a:lstStyle/>
          <a:p>
            <a:pPr>
              <a:spcBef>
                <a:spcPts val="0"/>
              </a:spcBef>
              <a:spcAft>
                <a:spcPts val="1800"/>
              </a:spcAft>
            </a:pPr>
            <a:r>
              <a:rPr lang="en-US" dirty="0"/>
              <a:t>Occurs when one treatment alternative is both more effective and less costly (or equally as costly</a:t>
            </a:r>
            <a:r>
              <a:rPr lang="en-US"/>
              <a:t>) than another </a:t>
            </a:r>
            <a:r>
              <a:rPr lang="en-US" dirty="0"/>
              <a:t>treatment alternative.</a:t>
            </a:r>
          </a:p>
          <a:p>
            <a:pPr lvl="1">
              <a:spcBef>
                <a:spcPts val="0"/>
              </a:spcBef>
              <a:spcAft>
                <a:spcPts val="1800"/>
              </a:spcAft>
            </a:pPr>
            <a:r>
              <a:rPr lang="en-US" dirty="0"/>
              <a:t>Also referred to as strong dominance </a:t>
            </a:r>
          </a:p>
          <a:p>
            <a:pPr lvl="1">
              <a:spcBef>
                <a:spcPts val="0"/>
              </a:spcBef>
              <a:spcAft>
                <a:spcPts val="1800"/>
              </a:spcAft>
            </a:pPr>
            <a:r>
              <a:rPr lang="en-US" dirty="0"/>
              <a:t>Quadrant II in slide 11 the new treatment “dominates” the existing</a:t>
            </a:r>
          </a:p>
          <a:p>
            <a:pPr lvl="1">
              <a:spcBef>
                <a:spcPts val="0"/>
              </a:spcBef>
              <a:spcAft>
                <a:spcPts val="1800"/>
              </a:spcAft>
            </a:pPr>
            <a:r>
              <a:rPr lang="en-US" dirty="0"/>
              <a:t>The existing treatment “dominates” the new treatment in quadrant IV of slide 11</a:t>
            </a:r>
          </a:p>
          <a:p>
            <a:pPr lvl="1">
              <a:spcBef>
                <a:spcPts val="0"/>
              </a:spcBef>
              <a:spcAft>
                <a:spcPts val="1800"/>
              </a:spcAft>
            </a:pPr>
            <a:r>
              <a:rPr lang="en-US" dirty="0"/>
              <a:t>Option D in slide 12 is strongly dominated by C</a:t>
            </a:r>
          </a:p>
        </p:txBody>
      </p:sp>
    </p:spTree>
    <p:extLst>
      <p:ext uri="{BB962C8B-B14F-4D97-AF65-F5344CB8AC3E}">
        <p14:creationId xmlns:p14="http://schemas.microsoft.com/office/powerpoint/2010/main" val="108539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B8B00C26-231D-4248-8281-C84390A146DC}" type="slidenum">
              <a:rPr lang="en-US"/>
              <a:pPr>
                <a:defRPr/>
              </a:pPr>
              <a:t>17</a:t>
            </a:fld>
            <a:endParaRPr lang="en-US"/>
          </a:p>
        </p:txBody>
      </p:sp>
      <p:sp>
        <p:nvSpPr>
          <p:cNvPr id="17411" name="Rectangle 2"/>
          <p:cNvSpPr>
            <a:spLocks noGrp="1" noChangeArrowheads="1"/>
          </p:cNvSpPr>
          <p:nvPr>
            <p:ph type="title"/>
          </p:nvPr>
        </p:nvSpPr>
        <p:spPr>
          <a:xfrm>
            <a:off x="990600" y="21021"/>
            <a:ext cx="7772400" cy="969579"/>
          </a:xfrm>
        </p:spPr>
        <p:txBody>
          <a:bodyPr/>
          <a:lstStyle/>
          <a:p>
            <a:pPr eaLnBrk="1" hangingPunct="1"/>
            <a:r>
              <a:rPr lang="en-US" b="1" dirty="0">
                <a:solidFill>
                  <a:srgbClr val="FFFF00"/>
                </a:solidFill>
              </a:rPr>
              <a:t>Extended Dominance</a:t>
            </a:r>
            <a:endParaRPr lang="en-US" dirty="0"/>
          </a:p>
        </p:txBody>
      </p:sp>
      <p:sp>
        <p:nvSpPr>
          <p:cNvPr id="7171" name="Rectangle 3"/>
          <p:cNvSpPr>
            <a:spLocks noGrp="1" noChangeArrowheads="1"/>
          </p:cNvSpPr>
          <p:nvPr>
            <p:ph type="body" idx="1"/>
          </p:nvPr>
        </p:nvSpPr>
        <p:spPr>
          <a:xfrm>
            <a:off x="228600" y="990600"/>
            <a:ext cx="8610600" cy="4593021"/>
          </a:xfrm>
        </p:spPr>
        <p:txBody>
          <a:bodyPr/>
          <a:lstStyle/>
          <a:p>
            <a:pPr eaLnBrk="1" hangingPunct="1"/>
            <a:r>
              <a:rPr lang="en-US" sz="2800" dirty="0"/>
              <a:t>When an option is not strongly dominated but will never be picked when compared with the options before and after it (when the options are arranged in the order of increasing cost or QALY). Often the linear combination of the options before and after will strongly dominate the extendedly dominated option</a:t>
            </a:r>
          </a:p>
          <a:p>
            <a:pPr eaLnBrk="1" hangingPunct="1"/>
            <a:r>
              <a:rPr lang="en-US" sz="2800" dirty="0"/>
              <a:t>Also called weak dominance</a:t>
            </a:r>
          </a:p>
          <a:p>
            <a:pPr eaLnBrk="1" hangingPunct="1"/>
            <a:r>
              <a:rPr lang="en-US" sz="2800" dirty="0">
                <a:solidFill>
                  <a:srgbClr val="FFFF00"/>
                </a:solidFill>
              </a:rPr>
              <a:t>Example:</a:t>
            </a:r>
            <a:r>
              <a:rPr lang="en-US" sz="2800" dirty="0"/>
              <a:t>  Option B in slide 12. If A is provided to 50% of the population and C to the remaining 50% the cost of this combination is $6,527 and effectiveness is 0.69 which strongly dominates B. Any linear combination of A and C dominates B.</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4" name="Rectangle 4">
            <a:hlinkClick r:id="rId3"/>
          </p:cNvPr>
          <p:cNvSpPr>
            <a:spLocks noChangeArrowheads="1"/>
          </p:cNvSpPr>
          <p:nvPr/>
        </p:nvSpPr>
        <p:spPr bwMode="auto">
          <a:xfrm>
            <a:off x="0" y="212467"/>
            <a:ext cx="9144000" cy="1174640"/>
          </a:xfrm>
          <a:prstGeom prst="rect">
            <a:avLst/>
          </a:prstGeom>
          <a:noFill/>
          <a:ln w="9525">
            <a:noFill/>
            <a:miter lim="800000"/>
            <a:headEnd/>
            <a:tailEnd/>
          </a:ln>
        </p:spPr>
        <p:txBody>
          <a:bodyPr lIns="158700" tIns="47610" rIns="158700" bIns="79350" anchor="ctr">
            <a:spAutoFit/>
          </a:bodyPr>
          <a:lstStyle/>
          <a:p>
            <a:pPr algn="ctr"/>
            <a:r>
              <a:rPr lang="en-US" sz="4400" b="1" dirty="0">
                <a:solidFill>
                  <a:srgbClr val="FFFF00"/>
                </a:solidFill>
              </a:rPr>
              <a:t>Extended Dominance</a:t>
            </a:r>
            <a:endParaRPr lang="en-US" sz="4400" dirty="0">
              <a:solidFill>
                <a:srgbClr val="FFFF00"/>
              </a:solidFill>
            </a:endParaRPr>
          </a:p>
          <a:p>
            <a:pPr algn="ctr"/>
            <a:endParaRPr lang="en-US" dirty="0">
              <a:solidFill>
                <a:srgbClr val="CCFF33"/>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990599"/>
            <a:ext cx="8936190" cy="4800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9401106"/>
      </p:ext>
    </p:extLst>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B8B00C26-231D-4248-8281-C84390A146DC}" type="slidenum">
              <a:rPr lang="en-US">
                <a:solidFill>
                  <a:srgbClr val="EBD189"/>
                </a:solidFill>
              </a:rPr>
              <a:pPr>
                <a:defRPr/>
              </a:pPr>
              <a:t>19</a:t>
            </a:fld>
            <a:endParaRPr lang="en-US">
              <a:solidFill>
                <a:srgbClr val="EBD189"/>
              </a:solidFill>
            </a:endParaRPr>
          </a:p>
        </p:txBody>
      </p:sp>
      <p:sp>
        <p:nvSpPr>
          <p:cNvPr id="17411" name="Rectangle 2"/>
          <p:cNvSpPr>
            <a:spLocks noGrp="1" noChangeArrowheads="1"/>
          </p:cNvSpPr>
          <p:nvPr>
            <p:ph type="title"/>
          </p:nvPr>
        </p:nvSpPr>
        <p:spPr>
          <a:xfrm>
            <a:off x="990600" y="21021"/>
            <a:ext cx="7772400" cy="969579"/>
          </a:xfrm>
        </p:spPr>
        <p:txBody>
          <a:bodyPr/>
          <a:lstStyle/>
          <a:p>
            <a:pPr eaLnBrk="1" hangingPunct="1"/>
            <a:r>
              <a:rPr lang="en-US" b="1" dirty="0">
                <a:solidFill>
                  <a:srgbClr val="FFFF00"/>
                </a:solidFill>
              </a:rPr>
              <a:t>Extended Dominance</a:t>
            </a:r>
            <a:endParaRPr lang="en-US" dirty="0"/>
          </a:p>
        </p:txBody>
      </p:sp>
      <p:sp>
        <p:nvSpPr>
          <p:cNvPr id="7171" name="Rectangle 3"/>
          <p:cNvSpPr>
            <a:spLocks noGrp="1" noChangeArrowheads="1"/>
          </p:cNvSpPr>
          <p:nvPr>
            <p:ph type="body" idx="1"/>
          </p:nvPr>
        </p:nvSpPr>
        <p:spPr>
          <a:xfrm>
            <a:off x="228600" y="990600"/>
            <a:ext cx="8610600" cy="5181600"/>
          </a:xfrm>
        </p:spPr>
        <p:txBody>
          <a:bodyPr/>
          <a:lstStyle/>
          <a:p>
            <a:pPr eaLnBrk="1" hangingPunct="1"/>
            <a:r>
              <a:rPr lang="en-US" dirty="0"/>
              <a:t>For the extended dominance by a linear combination to be realistic certain assumptions have to be met</a:t>
            </a:r>
          </a:p>
          <a:p>
            <a:pPr lvl="1" eaLnBrk="1" hangingPunct="1"/>
            <a:r>
              <a:rPr lang="en-US" dirty="0"/>
              <a:t>Treatments are perfectly divisible</a:t>
            </a:r>
          </a:p>
          <a:p>
            <a:pPr lvl="1" eaLnBrk="1" hangingPunct="1"/>
            <a:r>
              <a:rPr lang="en-US" dirty="0"/>
              <a:t>When C and A are delivered to a smaller proportion of the population the fixed and variable costs, and effectiveness are such that the cost-effectiveness stays the same</a:t>
            </a:r>
          </a:p>
          <a:p>
            <a:pPr lvl="1" eaLnBrk="1" hangingPunct="1"/>
            <a:r>
              <a:rPr lang="en-US" dirty="0"/>
              <a:t>These assumptions are often not true hence B is extendedly dominated (due to the existence of A and C) not strongly dominated</a:t>
            </a:r>
          </a:p>
        </p:txBody>
      </p:sp>
    </p:spTree>
    <p:extLst>
      <p:ext uri="{BB962C8B-B14F-4D97-AF65-F5344CB8AC3E}">
        <p14:creationId xmlns:p14="http://schemas.microsoft.com/office/powerpoint/2010/main" val="4146373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16"/>
          <p:cNvSpPr>
            <a:spLocks noGrp="1" noChangeArrowheads="1"/>
          </p:cNvSpPr>
          <p:nvPr>
            <p:ph type="sldNum" sz="quarter" idx="12"/>
          </p:nvPr>
        </p:nvSpPr>
        <p:spPr/>
        <p:txBody>
          <a:bodyPr/>
          <a:lstStyle/>
          <a:p>
            <a:pPr>
              <a:defRPr/>
            </a:pPr>
            <a:fld id="{257723CE-740A-4EBE-A01F-496FC49380A0}" type="slidenum">
              <a:rPr lang="en-US"/>
              <a:pPr>
                <a:defRPr/>
              </a:pPr>
              <a:t>2</a:t>
            </a:fld>
            <a:endParaRPr lang="en-US"/>
          </a:p>
        </p:txBody>
      </p:sp>
      <p:sp>
        <p:nvSpPr>
          <p:cNvPr id="7171" name="Rectangle 2"/>
          <p:cNvSpPr>
            <a:spLocks noGrp="1" noChangeArrowheads="1"/>
          </p:cNvSpPr>
          <p:nvPr>
            <p:ph type="ctrTitle"/>
          </p:nvPr>
        </p:nvSpPr>
        <p:spPr>
          <a:xfrm>
            <a:off x="762000" y="0"/>
            <a:ext cx="7772400" cy="1143000"/>
          </a:xfrm>
        </p:spPr>
        <p:txBody>
          <a:bodyPr/>
          <a:lstStyle/>
          <a:p>
            <a:pPr eaLnBrk="1" hangingPunct="1"/>
            <a:r>
              <a:rPr lang="en-US" dirty="0"/>
              <a:t>CEA-2 Topics</a:t>
            </a:r>
          </a:p>
        </p:txBody>
      </p:sp>
      <p:sp>
        <p:nvSpPr>
          <p:cNvPr id="7172" name="Text Box 4"/>
          <p:cNvSpPr txBox="1">
            <a:spLocks noChangeArrowheads="1"/>
          </p:cNvSpPr>
          <p:nvPr/>
        </p:nvSpPr>
        <p:spPr bwMode="auto">
          <a:xfrm>
            <a:off x="381000" y="1143000"/>
            <a:ext cx="8534400" cy="4606389"/>
          </a:xfrm>
          <a:prstGeom prst="rect">
            <a:avLst/>
          </a:prstGeom>
          <a:noFill/>
          <a:ln w="9525">
            <a:noFill/>
            <a:miter lim="800000"/>
            <a:headEnd/>
            <a:tailEnd/>
          </a:ln>
        </p:spPr>
        <p:txBody>
          <a:bodyPr wrap="square">
            <a:spAutoFit/>
          </a:bodyPr>
          <a:lstStyle/>
          <a:p>
            <a:pPr marL="457200" indent="-457200">
              <a:spcBef>
                <a:spcPts val="0"/>
              </a:spcBef>
              <a:spcAft>
                <a:spcPts val="2000"/>
              </a:spcAft>
              <a:buClr>
                <a:schemeClr val="accent3">
                  <a:lumMod val="20000"/>
                  <a:lumOff val="80000"/>
                </a:schemeClr>
              </a:buClr>
              <a:buSzPct val="100000"/>
              <a:buFont typeface="Arial" panose="020B0604020202020204" pitchFamily="34" charset="0"/>
              <a:buChar char="•"/>
            </a:pPr>
            <a:r>
              <a:rPr lang="en-US" sz="3000" dirty="0">
                <a:solidFill>
                  <a:schemeClr val="accent3">
                    <a:lumMod val="20000"/>
                    <a:lumOff val="80000"/>
                  </a:schemeClr>
                </a:solidFill>
                <a:latin typeface="Arial" charset="0"/>
              </a:rPr>
              <a:t>Average, marginal and Incremental CE ratios</a:t>
            </a:r>
          </a:p>
          <a:p>
            <a:pPr marL="457200" indent="-457200">
              <a:spcBef>
                <a:spcPts val="0"/>
              </a:spcBef>
              <a:spcAft>
                <a:spcPts val="2000"/>
              </a:spcAft>
              <a:buClr>
                <a:schemeClr val="accent3">
                  <a:lumMod val="20000"/>
                  <a:lumOff val="80000"/>
                </a:schemeClr>
              </a:buClr>
              <a:buSzPct val="100000"/>
              <a:buFont typeface="Arial" panose="020B0604020202020204" pitchFamily="34" charset="0"/>
              <a:buChar char="•"/>
            </a:pPr>
            <a:r>
              <a:rPr lang="en-US" sz="3000" dirty="0">
                <a:solidFill>
                  <a:schemeClr val="accent3">
                    <a:lumMod val="20000"/>
                    <a:lumOff val="80000"/>
                  </a:schemeClr>
                </a:solidFill>
                <a:latin typeface="Arial" charset="0"/>
              </a:rPr>
              <a:t>ICERs with two and more than two treatment options</a:t>
            </a:r>
          </a:p>
          <a:p>
            <a:pPr marL="457200" indent="-457200">
              <a:spcBef>
                <a:spcPts val="0"/>
              </a:spcBef>
              <a:spcAft>
                <a:spcPts val="2000"/>
              </a:spcAft>
              <a:buClr>
                <a:schemeClr val="accent3">
                  <a:lumMod val="20000"/>
                  <a:lumOff val="80000"/>
                </a:schemeClr>
              </a:buClr>
              <a:buSzPct val="100000"/>
              <a:buFont typeface="Arial" panose="020B0604020202020204" pitchFamily="34" charset="0"/>
              <a:buChar char="•"/>
            </a:pPr>
            <a:r>
              <a:rPr lang="en-US" sz="3000" dirty="0">
                <a:solidFill>
                  <a:schemeClr val="accent3">
                    <a:lumMod val="20000"/>
                    <a:lumOff val="80000"/>
                  </a:schemeClr>
                </a:solidFill>
                <a:latin typeface="Arial" charset="0"/>
              </a:rPr>
              <a:t>Cost effectiveness threshold</a:t>
            </a:r>
          </a:p>
          <a:p>
            <a:pPr marL="457200" indent="-457200">
              <a:spcBef>
                <a:spcPts val="0"/>
              </a:spcBef>
              <a:spcAft>
                <a:spcPts val="2000"/>
              </a:spcAft>
              <a:buClr>
                <a:schemeClr val="accent3">
                  <a:lumMod val="20000"/>
                  <a:lumOff val="80000"/>
                </a:schemeClr>
              </a:buClr>
              <a:buSzPct val="100000"/>
              <a:buFont typeface="Arial" panose="020B0604020202020204" pitchFamily="34" charset="0"/>
              <a:buChar char="•"/>
            </a:pPr>
            <a:r>
              <a:rPr lang="en-US" sz="3000" dirty="0">
                <a:solidFill>
                  <a:schemeClr val="accent3">
                    <a:lumMod val="20000"/>
                    <a:lumOff val="80000"/>
                  </a:schemeClr>
                </a:solidFill>
                <a:latin typeface="Arial" charset="0"/>
              </a:rPr>
              <a:t>Net Monetary Benefit</a:t>
            </a:r>
          </a:p>
          <a:p>
            <a:pPr marL="457200" indent="-457200">
              <a:spcBef>
                <a:spcPts val="0"/>
              </a:spcBef>
              <a:spcAft>
                <a:spcPts val="2000"/>
              </a:spcAft>
              <a:buClr>
                <a:schemeClr val="accent3">
                  <a:lumMod val="20000"/>
                  <a:lumOff val="80000"/>
                </a:schemeClr>
              </a:buClr>
              <a:buSzPct val="100000"/>
              <a:buFont typeface="Arial" panose="020B0604020202020204" pitchFamily="34" charset="0"/>
              <a:buChar char="•"/>
            </a:pPr>
            <a:r>
              <a:rPr lang="en-US" sz="3000" dirty="0">
                <a:solidFill>
                  <a:schemeClr val="accent3">
                    <a:lumMod val="20000"/>
                    <a:lumOff val="80000"/>
                  </a:schemeClr>
                </a:solidFill>
                <a:latin typeface="Arial" charset="0"/>
              </a:rPr>
              <a:t>League Tables</a:t>
            </a:r>
          </a:p>
          <a:p>
            <a:pPr marL="457200" indent="-457200">
              <a:spcBef>
                <a:spcPts val="0"/>
              </a:spcBef>
              <a:spcAft>
                <a:spcPts val="2000"/>
              </a:spcAft>
              <a:buClr>
                <a:schemeClr val="accent3">
                  <a:lumMod val="20000"/>
                  <a:lumOff val="80000"/>
                </a:schemeClr>
              </a:buClr>
              <a:buSzPct val="100000"/>
              <a:buFont typeface="Arial" panose="020B0604020202020204" pitchFamily="34" charset="0"/>
              <a:buChar char="•"/>
            </a:pPr>
            <a:r>
              <a:rPr lang="en-US" sz="3000" dirty="0">
                <a:solidFill>
                  <a:schemeClr val="accent3">
                    <a:lumMod val="20000"/>
                    <a:lumOff val="80000"/>
                  </a:schemeClr>
                </a:solidFill>
                <a:latin typeface="Arial" charset="0"/>
              </a:rPr>
              <a:t>Presentation of CEA results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BBE5A425-CDD5-4FCD-85DC-5985A081F9C2}" type="slidenum">
              <a:rPr lang="en-US"/>
              <a:pPr>
                <a:defRPr/>
              </a:pPr>
              <a:t>20</a:t>
            </a:fld>
            <a:endParaRPr lang="en-US"/>
          </a:p>
        </p:txBody>
      </p:sp>
      <p:sp>
        <p:nvSpPr>
          <p:cNvPr id="22531" name="Rectangle 2"/>
          <p:cNvSpPr>
            <a:spLocks noGrp="1" noChangeArrowheads="1"/>
          </p:cNvSpPr>
          <p:nvPr>
            <p:ph type="title"/>
          </p:nvPr>
        </p:nvSpPr>
        <p:spPr>
          <a:xfrm>
            <a:off x="1066800" y="-15766"/>
            <a:ext cx="7772400" cy="1143000"/>
          </a:xfrm>
        </p:spPr>
        <p:txBody>
          <a:bodyPr/>
          <a:lstStyle/>
          <a:p>
            <a:pPr eaLnBrk="1" hangingPunct="1"/>
            <a:r>
              <a:rPr lang="en-US" dirty="0"/>
              <a:t>Disadvantages of ICERs</a:t>
            </a:r>
          </a:p>
        </p:txBody>
      </p:sp>
      <p:sp>
        <p:nvSpPr>
          <p:cNvPr id="22532" name="Rectangle 3"/>
          <p:cNvSpPr>
            <a:spLocks noGrp="1" noChangeArrowheads="1"/>
          </p:cNvSpPr>
          <p:nvPr>
            <p:ph type="body" idx="1"/>
          </p:nvPr>
        </p:nvSpPr>
        <p:spPr>
          <a:xfrm>
            <a:off x="381000" y="1181100"/>
            <a:ext cx="8458200" cy="5143500"/>
          </a:xfrm>
        </p:spPr>
        <p:txBody>
          <a:bodyPr/>
          <a:lstStyle/>
          <a:p>
            <a:pPr eaLnBrk="1" hangingPunct="1">
              <a:lnSpc>
                <a:spcPct val="90000"/>
              </a:lnSpc>
            </a:pPr>
            <a:r>
              <a:rPr lang="en-US" sz="2800" dirty="0"/>
              <a:t>Issues when using ICERs</a:t>
            </a:r>
          </a:p>
          <a:p>
            <a:pPr lvl="1" eaLnBrk="1" hangingPunct="1">
              <a:lnSpc>
                <a:spcPct val="90000"/>
              </a:lnSpc>
            </a:pPr>
            <a:r>
              <a:rPr lang="en-US" sz="2400" dirty="0"/>
              <a:t>CE ratios give </a:t>
            </a:r>
            <a:r>
              <a:rPr lang="en-US" sz="2400" dirty="0">
                <a:solidFill>
                  <a:srgbClr val="FFFF00"/>
                </a:solidFill>
              </a:rPr>
              <a:t>no indication of size or scale</a:t>
            </a:r>
            <a:r>
              <a:rPr lang="en-US" sz="2400" dirty="0"/>
              <a:t> of treatments or programs being assessed</a:t>
            </a:r>
          </a:p>
          <a:p>
            <a:pPr lvl="1" eaLnBrk="1" hangingPunct="1">
              <a:lnSpc>
                <a:spcPct val="90000"/>
              </a:lnSpc>
            </a:pPr>
            <a:r>
              <a:rPr lang="en-US" sz="2400" dirty="0"/>
              <a:t>The numerator and denominator needs to be examined separately because the positive or negative sign of the ICER can mean opposite things if the denominator changes sign</a:t>
            </a:r>
          </a:p>
          <a:p>
            <a:pPr lvl="1" eaLnBrk="1" hangingPunct="1">
              <a:lnSpc>
                <a:spcPct val="90000"/>
              </a:lnSpc>
            </a:pPr>
            <a:r>
              <a:rPr lang="en-US" sz="2400" dirty="0"/>
              <a:t>Testing for statistical differences between ratios give rise to complications</a:t>
            </a:r>
          </a:p>
          <a:p>
            <a:pPr lvl="2" eaLnBrk="1" hangingPunct="1">
              <a:lnSpc>
                <a:spcPct val="90000"/>
              </a:lnSpc>
            </a:pPr>
            <a:r>
              <a:rPr lang="en-US" sz="2000" dirty="0"/>
              <a:t>ICERS can be negative</a:t>
            </a:r>
          </a:p>
          <a:p>
            <a:pPr lvl="2" eaLnBrk="1" hangingPunct="1">
              <a:lnSpc>
                <a:spcPct val="90000"/>
              </a:lnSpc>
            </a:pPr>
            <a:r>
              <a:rPr lang="en-US" sz="2000" dirty="0"/>
              <a:t>If the denominator of ICER is zero (no effect) the ratio is infinite</a:t>
            </a:r>
          </a:p>
          <a:p>
            <a:pPr lvl="2" eaLnBrk="1" hangingPunct="1">
              <a:lnSpc>
                <a:spcPct val="90000"/>
              </a:lnSpc>
            </a:pPr>
            <a:r>
              <a:rPr lang="en-US" sz="2000" dirty="0"/>
              <a:t>As a ratio statistic, the ICER is not easy to use in a regression analysis and regression analysis can be utilized to control for covariates and for conducting subgroup analysis.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BBE5A425-CDD5-4FCD-85DC-5985A081F9C2}" type="slidenum">
              <a:rPr lang="en-US">
                <a:solidFill>
                  <a:srgbClr val="EBD189"/>
                </a:solidFill>
              </a:rPr>
              <a:pPr>
                <a:defRPr/>
              </a:pPr>
              <a:t>21</a:t>
            </a:fld>
            <a:endParaRPr lang="en-US">
              <a:solidFill>
                <a:srgbClr val="EBD189"/>
              </a:solidFill>
            </a:endParaRPr>
          </a:p>
        </p:txBody>
      </p:sp>
      <p:sp>
        <p:nvSpPr>
          <p:cNvPr id="22531" name="Rectangle 2"/>
          <p:cNvSpPr>
            <a:spLocks noGrp="1" noChangeArrowheads="1"/>
          </p:cNvSpPr>
          <p:nvPr>
            <p:ph type="title"/>
          </p:nvPr>
        </p:nvSpPr>
        <p:spPr>
          <a:xfrm>
            <a:off x="381000" y="-15766"/>
            <a:ext cx="8458200" cy="1143000"/>
          </a:xfrm>
        </p:spPr>
        <p:txBody>
          <a:bodyPr/>
          <a:lstStyle/>
          <a:p>
            <a:pPr eaLnBrk="1" hangingPunct="1"/>
            <a:r>
              <a:rPr lang="en-US" dirty="0"/>
              <a:t>Computing Net Monetary Benefit</a:t>
            </a:r>
          </a:p>
        </p:txBody>
      </p:sp>
      <p:sp>
        <p:nvSpPr>
          <p:cNvPr id="22532" name="Rectangle 3"/>
          <p:cNvSpPr>
            <a:spLocks noGrp="1" noChangeArrowheads="1"/>
          </p:cNvSpPr>
          <p:nvPr>
            <p:ph type="body" idx="1"/>
          </p:nvPr>
        </p:nvSpPr>
        <p:spPr>
          <a:xfrm>
            <a:off x="381000" y="1371600"/>
            <a:ext cx="8458200" cy="4953000"/>
          </a:xfrm>
        </p:spPr>
        <p:txBody>
          <a:bodyPr/>
          <a:lstStyle/>
          <a:p>
            <a:pPr eaLnBrk="1" hangingPunct="1">
              <a:lnSpc>
                <a:spcPct val="150000"/>
              </a:lnSpc>
            </a:pPr>
            <a:r>
              <a:rPr lang="en-US" sz="2800" dirty="0"/>
              <a:t>The threshold for the ICER or the willingness to pay per unit effectiveness (R</a:t>
            </a:r>
            <a:r>
              <a:rPr lang="en-US" sz="2800" baseline="-25000" dirty="0"/>
              <a:t>T</a:t>
            </a:r>
            <a:r>
              <a:rPr lang="en-US" sz="2800" dirty="0"/>
              <a:t>) is used to place a monetary value on the effectiveness</a:t>
            </a:r>
          </a:p>
          <a:p>
            <a:pPr eaLnBrk="1" hangingPunct="1">
              <a:lnSpc>
                <a:spcPct val="150000"/>
              </a:lnSpc>
            </a:pPr>
            <a:r>
              <a:rPr lang="en-US" sz="2800" dirty="0"/>
              <a:t>A positive NMB is good and a negative NMB is unacceptable </a:t>
            </a:r>
            <a:endParaRPr lang="en-US" sz="2000" dirty="0"/>
          </a:p>
        </p:txBody>
      </p:sp>
    </p:spTree>
    <p:extLst>
      <p:ext uri="{BB962C8B-B14F-4D97-AF65-F5344CB8AC3E}">
        <p14:creationId xmlns:p14="http://schemas.microsoft.com/office/powerpoint/2010/main" val="1168374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390CDD60-E39F-4E48-A45A-80080EAB2AA5}" type="slidenum">
              <a:rPr lang="en-US"/>
              <a:pPr>
                <a:defRPr/>
              </a:pPr>
              <a:t>22</a:t>
            </a:fld>
            <a:endParaRPr lang="en-US"/>
          </a:p>
        </p:txBody>
      </p:sp>
      <p:sp>
        <p:nvSpPr>
          <p:cNvPr id="25603" name="Rectangle 2"/>
          <p:cNvSpPr>
            <a:spLocks noGrp="1" noChangeArrowheads="1"/>
          </p:cNvSpPr>
          <p:nvPr>
            <p:ph type="title"/>
          </p:nvPr>
        </p:nvSpPr>
        <p:spPr>
          <a:xfrm>
            <a:off x="304800" y="304800"/>
            <a:ext cx="8534400" cy="1143000"/>
          </a:xfrm>
        </p:spPr>
        <p:txBody>
          <a:bodyPr/>
          <a:lstStyle/>
          <a:p>
            <a:pPr eaLnBrk="1" hangingPunct="1"/>
            <a:r>
              <a:rPr lang="en-US" sz="2800" dirty="0">
                <a:solidFill>
                  <a:srgbClr val="FFFF00"/>
                </a:solidFill>
              </a:rPr>
              <a:t>A program is cost-effective if it has a positive net monetary benefit (NMB):</a:t>
            </a:r>
          </a:p>
        </p:txBody>
      </p:sp>
      <p:sp>
        <p:nvSpPr>
          <p:cNvPr id="25604" name="Rectangle 3"/>
          <p:cNvSpPr>
            <a:spLocks noGrp="1" noChangeArrowheads="1"/>
          </p:cNvSpPr>
          <p:nvPr>
            <p:ph type="body" idx="1"/>
          </p:nvPr>
        </p:nvSpPr>
        <p:spPr>
          <a:xfrm>
            <a:off x="304800" y="1676400"/>
            <a:ext cx="8534400" cy="4114800"/>
          </a:xfrm>
        </p:spPr>
        <p:txBody>
          <a:bodyPr/>
          <a:lstStyle/>
          <a:p>
            <a:pPr eaLnBrk="1" hangingPunct="1"/>
            <a:r>
              <a:rPr lang="el-GR" sz="2800" dirty="0">
                <a:cs typeface="Arial" charset="0"/>
              </a:rPr>
              <a:t>Δ</a:t>
            </a:r>
            <a:r>
              <a:rPr lang="en-US" sz="2800" dirty="0">
                <a:cs typeface="Arial" charset="0"/>
              </a:rPr>
              <a:t>C / </a:t>
            </a:r>
            <a:r>
              <a:rPr lang="el-GR" sz="2800" dirty="0">
                <a:cs typeface="Arial" charset="0"/>
              </a:rPr>
              <a:t>Δ</a:t>
            </a:r>
            <a:r>
              <a:rPr lang="en-US" sz="2800" dirty="0">
                <a:cs typeface="Arial" charset="0"/>
              </a:rPr>
              <a:t>E &lt; </a:t>
            </a:r>
            <a:r>
              <a:rPr lang="en-US" sz="2800" dirty="0"/>
              <a:t>R</a:t>
            </a:r>
            <a:r>
              <a:rPr lang="en-US" sz="2800" baseline="-25000" dirty="0"/>
              <a:t>T , </a:t>
            </a:r>
            <a:r>
              <a:rPr lang="en-US" sz="2800" dirty="0"/>
              <a:t>rearranging gives:</a:t>
            </a:r>
            <a:endParaRPr lang="en-US" sz="2800" baseline="44000" dirty="0"/>
          </a:p>
          <a:p>
            <a:pPr eaLnBrk="1" hangingPunct="1"/>
            <a:r>
              <a:rPr lang="en-US" sz="2800" dirty="0"/>
              <a:t>R</a:t>
            </a:r>
            <a:r>
              <a:rPr lang="en-US" sz="2800" baseline="-25000" dirty="0"/>
              <a:t>T </a:t>
            </a:r>
            <a:r>
              <a:rPr lang="el-GR" sz="2800" dirty="0">
                <a:cs typeface="Arial" charset="0"/>
              </a:rPr>
              <a:t>Δ</a:t>
            </a:r>
            <a:r>
              <a:rPr lang="en-US" sz="2800" dirty="0">
                <a:cs typeface="Arial" charset="0"/>
              </a:rPr>
              <a:t>E – </a:t>
            </a:r>
            <a:r>
              <a:rPr lang="el-GR" sz="2800" dirty="0">
                <a:cs typeface="Arial" charset="0"/>
              </a:rPr>
              <a:t>Δ</a:t>
            </a:r>
            <a:r>
              <a:rPr lang="en-US" sz="2800" dirty="0">
                <a:cs typeface="Arial" charset="0"/>
              </a:rPr>
              <a:t>C &gt; 0</a:t>
            </a:r>
          </a:p>
          <a:p>
            <a:pPr lvl="1" eaLnBrk="1" hangingPunct="1"/>
            <a:r>
              <a:rPr lang="en-US" sz="2400" dirty="0">
                <a:solidFill>
                  <a:srgbClr val="FFFF00"/>
                </a:solidFill>
              </a:rPr>
              <a:t>R</a:t>
            </a:r>
            <a:r>
              <a:rPr lang="en-US" sz="2400" baseline="-25000" dirty="0">
                <a:solidFill>
                  <a:srgbClr val="FFFF00"/>
                </a:solidFill>
              </a:rPr>
              <a:t>T </a:t>
            </a:r>
            <a:r>
              <a:rPr lang="el-GR" sz="2400" dirty="0">
                <a:solidFill>
                  <a:srgbClr val="FFFF00"/>
                </a:solidFill>
                <a:cs typeface="Arial" charset="0"/>
              </a:rPr>
              <a:t>Δ</a:t>
            </a:r>
            <a:r>
              <a:rPr lang="en-US" sz="2400" dirty="0">
                <a:solidFill>
                  <a:srgbClr val="FFFF00"/>
                </a:solidFill>
                <a:cs typeface="Arial" charset="0"/>
              </a:rPr>
              <a:t>E – </a:t>
            </a:r>
            <a:r>
              <a:rPr lang="el-GR" sz="2400" dirty="0">
                <a:solidFill>
                  <a:srgbClr val="FFFF00"/>
                </a:solidFill>
                <a:cs typeface="Arial" charset="0"/>
              </a:rPr>
              <a:t>Δ</a:t>
            </a:r>
            <a:r>
              <a:rPr lang="en-US" sz="2400" dirty="0">
                <a:solidFill>
                  <a:srgbClr val="FFFF00"/>
                </a:solidFill>
                <a:cs typeface="Arial" charset="0"/>
              </a:rPr>
              <a:t>C is the NMB of the program</a:t>
            </a:r>
            <a:r>
              <a:rPr lang="en-US" sz="2400" dirty="0">
                <a:cs typeface="Arial" charset="0"/>
              </a:rPr>
              <a:t>.  The change in effectiveness (</a:t>
            </a:r>
            <a:r>
              <a:rPr lang="el-GR" sz="2400" dirty="0">
                <a:cs typeface="Arial" charset="0"/>
              </a:rPr>
              <a:t>Δ</a:t>
            </a:r>
            <a:r>
              <a:rPr lang="en-US" sz="2400" dirty="0">
                <a:cs typeface="Arial" charset="0"/>
              </a:rPr>
              <a:t>E), multiplied by the decision-maker willingness to pay per unit of increased effectiveness (</a:t>
            </a:r>
            <a:r>
              <a:rPr lang="en-US" sz="2400" dirty="0"/>
              <a:t>R</a:t>
            </a:r>
            <a:r>
              <a:rPr lang="en-US" sz="2400" baseline="-25000" dirty="0"/>
              <a:t>T</a:t>
            </a:r>
            <a:r>
              <a:rPr lang="en-US" sz="2400" dirty="0"/>
              <a:t>), less the increase in cost (</a:t>
            </a:r>
            <a:r>
              <a:rPr lang="el-GR" sz="2400" dirty="0">
                <a:cs typeface="Arial" charset="0"/>
              </a:rPr>
              <a:t>Δ</a:t>
            </a:r>
            <a:r>
              <a:rPr lang="en-US" sz="2400" dirty="0">
                <a:cs typeface="Arial" charset="0"/>
              </a:rPr>
              <a:t>C).</a:t>
            </a:r>
          </a:p>
          <a:p>
            <a:pPr eaLnBrk="1" hangingPunct="1"/>
            <a:r>
              <a:rPr lang="en-US" sz="2400" dirty="0">
                <a:cs typeface="Arial" charset="0"/>
              </a:rPr>
              <a:t>Example: if </a:t>
            </a:r>
            <a:r>
              <a:rPr lang="en-US" sz="2400" dirty="0"/>
              <a:t>R</a:t>
            </a:r>
            <a:r>
              <a:rPr lang="en-US" sz="2400" baseline="-25000" dirty="0"/>
              <a:t>T</a:t>
            </a:r>
            <a:r>
              <a:rPr lang="en-US" sz="2400" dirty="0"/>
              <a:t> = $50,000; </a:t>
            </a:r>
            <a:r>
              <a:rPr lang="el-GR" sz="2400" dirty="0">
                <a:cs typeface="Arial" charset="0"/>
              </a:rPr>
              <a:t>Δ</a:t>
            </a:r>
            <a:r>
              <a:rPr lang="en-US" sz="2400" dirty="0">
                <a:cs typeface="Arial" charset="0"/>
              </a:rPr>
              <a:t>E = 10; </a:t>
            </a:r>
            <a:r>
              <a:rPr lang="el-GR" sz="2400" dirty="0">
                <a:cs typeface="Arial" charset="0"/>
              </a:rPr>
              <a:t>Δ</a:t>
            </a:r>
            <a:r>
              <a:rPr lang="en-US" sz="2400" dirty="0">
                <a:cs typeface="Arial" charset="0"/>
              </a:rPr>
              <a:t>C = $200,000.</a:t>
            </a:r>
            <a:endParaRPr lang="en-US" dirty="0">
              <a:cs typeface="Arial" charset="0"/>
            </a:endParaRPr>
          </a:p>
          <a:p>
            <a:pPr lvl="1" eaLnBrk="1" hangingPunct="1"/>
            <a:r>
              <a:rPr lang="en-US" sz="2400" dirty="0">
                <a:cs typeface="Arial" charset="0"/>
              </a:rPr>
              <a:t>NMB = ($50,000 x 10) - $200,000 = $300,000</a:t>
            </a:r>
            <a:endParaRPr lang="el-GR" sz="2400" dirty="0">
              <a:cs typeface="Arial" charset="0"/>
            </a:endParaRPr>
          </a:p>
        </p:txBody>
      </p:sp>
      <p:sp>
        <p:nvSpPr>
          <p:cNvPr id="25605"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5606" name="Rectangle 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8EE48076-5678-4560-B6F8-D7A1AB21A68C}" type="slidenum">
              <a:rPr lang="en-US"/>
              <a:pPr>
                <a:defRPr/>
              </a:pPr>
              <a:t>23</a:t>
            </a:fld>
            <a:endParaRPr lang="en-US"/>
          </a:p>
        </p:txBody>
      </p:sp>
      <p:sp>
        <p:nvSpPr>
          <p:cNvPr id="26627" name="Rectangle 2"/>
          <p:cNvSpPr>
            <a:spLocks noGrp="1" noChangeArrowheads="1"/>
          </p:cNvSpPr>
          <p:nvPr>
            <p:ph type="title"/>
          </p:nvPr>
        </p:nvSpPr>
        <p:spPr/>
        <p:txBody>
          <a:bodyPr/>
          <a:lstStyle/>
          <a:p>
            <a:pPr eaLnBrk="1" hangingPunct="1"/>
            <a:r>
              <a:rPr lang="en-US" sz="4000" dirty="0"/>
              <a:t>When ICER = Threshold</a:t>
            </a:r>
            <a:r>
              <a:rPr lang="en-US" sz="4000" baseline="-25000" dirty="0"/>
              <a:t> </a:t>
            </a:r>
            <a:endParaRPr lang="en-US" sz="4000" dirty="0"/>
          </a:p>
        </p:txBody>
      </p:sp>
      <mc:AlternateContent xmlns:mc="http://schemas.openxmlformats.org/markup-compatibility/2006" xmlns:a14="http://schemas.microsoft.com/office/drawing/2010/main">
        <mc:Choice Requires="a14">
          <p:sp>
            <p:nvSpPr>
              <p:cNvPr id="26628" name="Rectangle 3"/>
              <p:cNvSpPr>
                <a:spLocks noGrp="1" noChangeArrowheads="1"/>
              </p:cNvSpPr>
              <p:nvPr>
                <p:ph type="body" idx="1"/>
              </p:nvPr>
            </p:nvSpPr>
            <p:spPr>
              <a:xfrm>
                <a:off x="990600" y="1905000"/>
                <a:ext cx="7772400" cy="1066800"/>
              </a:xfrm>
            </p:spPr>
            <p:txBody>
              <a:bodyPr/>
              <a:lstStyle/>
              <a:p>
                <a:pPr eaLnBrk="1" hangingPunct="1"/>
                <a:r>
                  <a:rPr lang="en-US" sz="2800" dirty="0"/>
                  <a:t>NMB is 0 when the ICER for the health program is equal to the CE threshold.</a:t>
                </a:r>
              </a:p>
              <a:p>
                <a:pPr eaLnBrk="1" hangingPunct="1"/>
                <a:r>
                  <a:rPr lang="en-US" sz="2800" dirty="0"/>
                  <a:t>Example:</a:t>
                </a:r>
              </a:p>
              <a:p>
                <a:pPr marL="457200" lvl="1" indent="0" eaLnBrk="1" hangingPunct="1">
                  <a:buNone/>
                </a:pPr>
                <a14:m>
                  <m:oMathPara xmlns:m="http://schemas.openxmlformats.org/officeDocument/2006/math">
                    <m:oMathParaPr>
                      <m:jc m:val="centerGroup"/>
                    </m:oMathParaPr>
                    <m:oMath xmlns:m="http://schemas.openxmlformats.org/officeDocument/2006/math">
                      <m:r>
                        <a:rPr lang="en-US" sz="2400" i="1">
                          <a:latin typeface="Cambria Math"/>
                        </a:rPr>
                        <m:t>  </m:t>
                      </m:r>
                    </m:oMath>
                    <m:oMath xmlns:m="http://schemas.openxmlformats.org/officeDocument/2006/math">
                      <m:r>
                        <a:rPr lang="en-US" sz="2400" i="1">
                          <a:latin typeface="Cambria Math"/>
                        </a:rPr>
                        <m:t>𝐼𝑓</m:t>
                      </m:r>
                      <m:r>
                        <a:rPr lang="en-US" sz="2400" i="1">
                          <a:latin typeface="Cambria Math"/>
                        </a:rPr>
                        <m:t> </m:t>
                      </m:r>
                      <m:r>
                        <a:rPr lang="en-US" sz="2400" i="1">
                          <a:latin typeface="Cambria Math"/>
                        </a:rPr>
                        <m:t>𝑅𝑇</m:t>
                      </m:r>
                      <m:r>
                        <a:rPr lang="en-US" sz="2400" i="1">
                          <a:latin typeface="Cambria Math"/>
                        </a:rPr>
                        <m:t>=$20,000; ∆</m:t>
                      </m:r>
                      <m:r>
                        <a:rPr lang="en-US" sz="2400" i="1">
                          <a:latin typeface="Cambria Math"/>
                          <a:ea typeface="Cambria Math"/>
                        </a:rPr>
                        <m:t>𝐸</m:t>
                      </m:r>
                      <m:r>
                        <a:rPr lang="en-US" sz="2400" i="1">
                          <a:latin typeface="Cambria Math"/>
                          <a:ea typeface="Cambria Math"/>
                        </a:rPr>
                        <m:t>=10;</m:t>
                      </m:r>
                      <m:r>
                        <a:rPr lang="en-US" sz="2400" i="1">
                          <a:latin typeface="Cambria Math"/>
                          <a:ea typeface="Cambria Math"/>
                        </a:rPr>
                        <m:t>𝑎𝑛𝑑</m:t>
                      </m:r>
                      <m:r>
                        <a:rPr lang="en-US" sz="2400" i="1">
                          <a:latin typeface="Cambria Math"/>
                          <a:ea typeface="Cambria Math"/>
                        </a:rPr>
                        <m:t> ∆</m:t>
                      </m:r>
                      <m:r>
                        <a:rPr lang="en-US" sz="2400" i="1">
                          <a:latin typeface="Cambria Math"/>
                          <a:ea typeface="Cambria Math"/>
                        </a:rPr>
                        <m:t>𝐶</m:t>
                      </m:r>
                      <m:r>
                        <a:rPr lang="en-US" sz="2400" i="1">
                          <a:latin typeface="Cambria Math"/>
                          <a:ea typeface="Cambria Math"/>
                        </a:rPr>
                        <m:t>=$200,000</m:t>
                      </m:r>
                    </m:oMath>
                  </m:oMathPara>
                </a14:m>
                <a:endParaRPr lang="en-US" sz="2400" dirty="0">
                  <a:ea typeface="Cambria Math"/>
                </a:endParaRPr>
              </a:p>
              <a:p>
                <a:pPr marL="457200" lvl="1" indent="0" eaLnBrk="1" hangingPunct="1">
                  <a:buNone/>
                </a:pPr>
                <a:r>
                  <a:rPr lang="en-US" sz="2400" dirty="0"/>
                  <a:t>	</a:t>
                </a:r>
                <a:br>
                  <a:rPr lang="en-US" sz="2400" dirty="0"/>
                </a:br>
                <a:r>
                  <a:rPr lang="en-US" sz="2400" dirty="0"/>
                  <a:t>	</a:t>
                </a:r>
                <a14:m>
                  <m:oMath xmlns:m="http://schemas.openxmlformats.org/officeDocument/2006/math">
                    <m:r>
                      <a:rPr lang="en-US" sz="2400" i="1">
                        <a:latin typeface="Cambria Math"/>
                      </a:rPr>
                      <m:t>𝑁𝑀𝐵</m:t>
                    </m:r>
                    <m:r>
                      <a:rPr lang="en-US" sz="2400" i="1">
                        <a:latin typeface="Cambria Math"/>
                      </a:rPr>
                      <m:t>=</m:t>
                    </m:r>
                    <m:r>
                      <a:rPr lang="en-US" sz="2400" i="1">
                        <a:latin typeface="Cambria Math"/>
                      </a:rPr>
                      <m:t>𝑅𝑇𝑥</m:t>
                    </m:r>
                    <m:r>
                      <a:rPr lang="en-US" sz="2400" i="1">
                        <a:latin typeface="Cambria Math"/>
                        <a:ea typeface="Cambria Math"/>
                      </a:rPr>
                      <m:t>∆</m:t>
                    </m:r>
                    <m:r>
                      <a:rPr lang="en-US" sz="2400" i="1">
                        <a:latin typeface="Cambria Math"/>
                        <a:ea typeface="Cambria Math"/>
                      </a:rPr>
                      <m:t>𝐸</m:t>
                    </m:r>
                    <m:r>
                      <a:rPr lang="en-US" sz="2400" i="1">
                        <a:latin typeface="Cambria Math"/>
                        <a:ea typeface="Cambria Math"/>
                      </a:rPr>
                      <m:t>−∆</m:t>
                    </m:r>
                    <m:r>
                      <a:rPr lang="en-US" sz="2400" i="1">
                        <a:latin typeface="Cambria Math"/>
                        <a:ea typeface="Cambria Math"/>
                      </a:rPr>
                      <m:t>𝐶</m:t>
                    </m:r>
                  </m:oMath>
                </a14:m>
                <a:endParaRPr lang="en-US" sz="2400" dirty="0">
                  <a:ea typeface="Cambria Math"/>
                </a:endParaRPr>
              </a:p>
              <a:p>
                <a:pPr marL="457200" lvl="1" indent="0" eaLnBrk="1" hangingPunct="1">
                  <a:buNone/>
                </a:pPr>
                <a:r>
                  <a:rPr lang="en-US" sz="2400" dirty="0"/>
                  <a:t>              </a:t>
                </a:r>
                <a14:m>
                  <m:oMath xmlns:m="http://schemas.openxmlformats.org/officeDocument/2006/math">
                    <m:r>
                      <a:rPr lang="en-US" sz="2400">
                        <a:latin typeface="Cambria Math"/>
                      </a:rPr>
                      <m:t> </m:t>
                    </m:r>
                    <m:r>
                      <a:rPr lang="en-US" sz="2400" i="1">
                        <a:latin typeface="Cambria Math"/>
                      </a:rPr>
                      <m:t>=$20,000 </m:t>
                    </m:r>
                    <m:r>
                      <a:rPr lang="en-US" sz="2400" i="1">
                        <a:latin typeface="Cambria Math"/>
                      </a:rPr>
                      <m:t>𝑥</m:t>
                    </m:r>
                    <m:r>
                      <a:rPr lang="en-US" sz="2400" i="1">
                        <a:latin typeface="Cambria Math"/>
                      </a:rPr>
                      <m:t> 10−$200,000</m:t>
                    </m:r>
                  </m:oMath>
                </a14:m>
                <a:br>
                  <a:rPr lang="en-US" sz="2400" dirty="0"/>
                </a:br>
                <a:r>
                  <a:rPr lang="en-US" sz="2400" dirty="0"/>
                  <a:t>	          </a:t>
                </a:r>
                <a14:m>
                  <m:oMath xmlns:m="http://schemas.openxmlformats.org/officeDocument/2006/math">
                    <m:r>
                      <a:rPr lang="en-US" sz="2400" i="1">
                        <a:latin typeface="Cambria Math"/>
                      </a:rPr>
                      <m:t>=$0</m:t>
                    </m:r>
                  </m:oMath>
                </a14:m>
                <a:br>
                  <a:rPr lang="en-US" sz="2400" dirty="0"/>
                </a:br>
                <a:endParaRPr lang="en-US" sz="2400" dirty="0"/>
              </a:p>
              <a:p>
                <a:pPr eaLnBrk="1" hangingPunct="1"/>
                <a:endParaRPr lang="en-US" sz="2800" dirty="0"/>
              </a:p>
            </p:txBody>
          </p:sp>
        </mc:Choice>
        <mc:Fallback xmlns="">
          <p:sp>
            <p:nvSpPr>
              <p:cNvPr id="26628" name="Rectangle 3"/>
              <p:cNvSpPr>
                <a:spLocks noGrp="1" noRot="1" noChangeAspect="1" noMove="1" noResize="1" noEditPoints="1" noAdjustHandles="1" noChangeArrowheads="1" noChangeShapeType="1" noTextEdit="1"/>
              </p:cNvSpPr>
              <p:nvPr>
                <p:ph type="body" idx="1"/>
              </p:nvPr>
            </p:nvSpPr>
            <p:spPr>
              <a:xfrm>
                <a:off x="990600" y="1905000"/>
                <a:ext cx="7772400" cy="1066800"/>
              </a:xfrm>
              <a:blipFill rotWithShape="0">
                <a:blip r:embed="rId2"/>
                <a:stretch>
                  <a:fillRect l="-941" t="-6286" b="-258857"/>
                </a:stretch>
              </a:blipFill>
            </p:spPr>
            <p:txBody>
              <a:bodyPr/>
              <a:lstStyle/>
              <a:p>
                <a:r>
                  <a:rPr lang="en-US">
                    <a:noFill/>
                  </a:rPr>
                  <a:t> </a:t>
                </a:r>
              </a:p>
            </p:txBody>
          </p:sp>
        </mc:Fallback>
      </mc:AlternateContent>
      <p:sp>
        <p:nvSpPr>
          <p:cNvPr id="26633" name="Rectangle 9"/>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6634" name="Rectangle 10"/>
          <p:cNvSpPr>
            <a:spLocks noChangeArrowheads="1"/>
          </p:cNvSpPr>
          <p:nvPr/>
        </p:nvSpPr>
        <p:spPr bwMode="auto">
          <a:xfrm>
            <a:off x="0" y="6477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26635" name="Rectangle 11"/>
          <p:cNvSpPr>
            <a:spLocks noChangeArrowheads="1"/>
          </p:cNvSpPr>
          <p:nvPr/>
        </p:nvSpPr>
        <p:spPr bwMode="auto">
          <a:xfrm>
            <a:off x="0" y="838200"/>
            <a:ext cx="9144000" cy="0"/>
          </a:xfrm>
          <a:prstGeom prst="rect">
            <a:avLst/>
          </a:prstGeom>
          <a:noFill/>
          <a:ln w="9525">
            <a:noFill/>
            <a:miter lim="800000"/>
            <a:headEnd/>
            <a:tailEnd/>
          </a:ln>
        </p:spPr>
        <p:txBody>
          <a:bodyPr wrap="none" anchor="ctr">
            <a:spAutoFit/>
          </a:bodyPr>
          <a:lstStyle/>
          <a:p>
            <a:pPr eaLnBrk="0" hangingPunct="0"/>
            <a:br>
              <a:rPr lang="en-US" sz="1100">
                <a:latin typeface="Calibri" pitchFamily="34" charset="0"/>
                <a:ea typeface="Calibri" pitchFamily="34" charset="0"/>
                <a:cs typeface="Times New Roman" pitchFamily="18" charset="0"/>
              </a:rPr>
            </a:br>
            <a:endParaRPr lang="en-US">
              <a:ea typeface="Calibri" pitchFamily="34" charset="0"/>
              <a:cs typeface="Times New Roman" pitchFamily="18" charset="0"/>
            </a:endParaRPr>
          </a:p>
        </p:txBody>
      </p:sp>
      <p:sp>
        <p:nvSpPr>
          <p:cNvPr id="26636" name="Rectangle 12"/>
          <p:cNvSpPr>
            <a:spLocks noChangeArrowheads="1"/>
          </p:cNvSpPr>
          <p:nvPr/>
        </p:nvSpPr>
        <p:spPr bwMode="auto">
          <a:xfrm>
            <a:off x="0" y="1028700"/>
            <a:ext cx="9144000" cy="0"/>
          </a:xfrm>
          <a:prstGeom prst="rect">
            <a:avLst/>
          </a:prstGeom>
          <a:noFill/>
          <a:ln w="9525">
            <a:noFill/>
            <a:miter lim="800000"/>
            <a:headEnd/>
            <a:tailEnd/>
          </a:ln>
        </p:spPr>
        <p:txBody>
          <a:bodyPr wrap="none" anchor="ctr">
            <a:spAutoFit/>
          </a:bodyPr>
          <a:lstStyle/>
          <a:p>
            <a:pPr eaLnBrk="0" hangingPunct="0"/>
            <a:br>
              <a:rPr lang="en-US" sz="1100">
                <a:latin typeface="Calibri" pitchFamily="34" charset="0"/>
                <a:ea typeface="Calibri" pitchFamily="34" charset="0"/>
                <a:cs typeface="Times New Roman" pitchFamily="18" charset="0"/>
              </a:rPr>
            </a:br>
            <a:endParaRPr lang="en-US">
              <a:ea typeface="Calibri" pitchFamily="34" charset="0"/>
              <a:cs typeface="Times New Roman" pitchFamily="18" charset="0"/>
            </a:endParaRPr>
          </a:p>
        </p:txBody>
      </p:sp>
      <p:sp>
        <p:nvSpPr>
          <p:cNvPr id="26637" name="Rectangle 13"/>
          <p:cNvSpPr>
            <a:spLocks noChangeArrowheads="1"/>
          </p:cNvSpPr>
          <p:nvPr/>
        </p:nvSpPr>
        <p:spPr bwMode="auto">
          <a:xfrm>
            <a:off x="0" y="1219200"/>
            <a:ext cx="9144000" cy="0"/>
          </a:xfrm>
          <a:prstGeom prst="rect">
            <a:avLst/>
          </a:prstGeom>
          <a:noFill/>
          <a:ln w="9525">
            <a:noFill/>
            <a:miter lim="800000"/>
            <a:headEnd/>
            <a:tailEnd/>
          </a:ln>
        </p:spPr>
        <p:txBody>
          <a:bodyPr wrap="none" anchor="ctr">
            <a:spAutoFit/>
          </a:bodyPr>
          <a:lstStyle/>
          <a:p>
            <a:pPr eaLnBrk="0" hangingPunct="0"/>
            <a:endParaRPr lang="en-US"/>
          </a:p>
        </p:txBody>
      </p:sp>
    </p:spTree>
    <p:extLst>
      <p:ext uri="{BB962C8B-B14F-4D97-AF65-F5344CB8AC3E}">
        <p14:creationId xmlns:p14="http://schemas.microsoft.com/office/powerpoint/2010/main" val="1051005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z="4000" dirty="0"/>
              <a:t>Results of NMB as function of R</a:t>
            </a:r>
            <a:r>
              <a:rPr lang="en-US" sz="4000" baseline="-25000" dirty="0"/>
              <a:t>T </a:t>
            </a:r>
            <a:endParaRPr lang="en-US" sz="4000" dirty="0"/>
          </a:p>
        </p:txBody>
      </p:sp>
      <mc:AlternateContent xmlns:mc="http://schemas.openxmlformats.org/markup-compatibility/2006" xmlns:a14="http://schemas.microsoft.com/office/drawing/2010/main">
        <mc:Choice Requires="a14">
          <p:sp>
            <p:nvSpPr>
              <p:cNvPr id="27651" name="Content Placeholder 2"/>
              <p:cNvSpPr>
                <a:spLocks noGrp="1"/>
              </p:cNvSpPr>
              <p:nvPr>
                <p:ph idx="1"/>
              </p:nvPr>
            </p:nvSpPr>
            <p:spPr>
              <a:xfrm>
                <a:off x="1066800" y="1676400"/>
                <a:ext cx="7772400" cy="2057400"/>
              </a:xfrm>
            </p:spPr>
            <p:txBody>
              <a:bodyPr/>
              <a:lstStyle/>
              <a:p>
                <a:r>
                  <a:rPr lang="en-US" dirty="0"/>
                  <a:t>When R</a:t>
                </a:r>
                <a:r>
                  <a:rPr lang="en-US" baseline="-25000" dirty="0"/>
                  <a:t>T</a:t>
                </a:r>
                <a:r>
                  <a:rPr lang="en-US" dirty="0"/>
                  <a:t> is 0, the intercept on the y axis represents the </a:t>
                </a:r>
                <a:r>
                  <a:rPr lang="en-US" dirty="0">
                    <a:solidFill>
                      <a:schemeClr val="tx2"/>
                    </a:solidFill>
                  </a:rPr>
                  <a:t>negative value of the incremental cost</a:t>
                </a:r>
                <a:r>
                  <a:rPr lang="en-US" dirty="0"/>
                  <a:t> of the program compared with existing care.</a:t>
                </a:r>
              </a:p>
              <a:p>
                <a:endParaRPr lang="en-US" dirty="0"/>
              </a:p>
              <a:p>
                <a14:m>
                  <m:oMath xmlns:m="http://schemas.openxmlformats.org/officeDocument/2006/math">
                    <m:r>
                      <a:rPr lang="en-US" sz="2800" b="0" i="1" smtClean="0">
                        <a:latin typeface="Cambria Math"/>
                      </a:rPr>
                      <m:t>𝐼𝑓</m:t>
                    </m:r>
                    <m:r>
                      <a:rPr lang="en-US" sz="2800" b="0" i="1" smtClean="0">
                        <a:latin typeface="Cambria Math"/>
                      </a:rPr>
                      <m:t> </m:t>
                    </m:r>
                    <m:r>
                      <a:rPr lang="en-US" sz="2800" b="0" i="1" smtClean="0">
                        <a:latin typeface="Cambria Math"/>
                      </a:rPr>
                      <m:t>𝑅𝑇</m:t>
                    </m:r>
                    <m:r>
                      <a:rPr lang="en-US" sz="2800" b="0" i="1" smtClean="0">
                        <a:latin typeface="Cambria Math"/>
                      </a:rPr>
                      <m:t>=$0; ∆</m:t>
                    </m:r>
                    <m:r>
                      <a:rPr lang="en-US" sz="2800" b="0" i="1" smtClean="0">
                        <a:latin typeface="Cambria Math"/>
                        <a:ea typeface="Cambria Math"/>
                      </a:rPr>
                      <m:t>𝐸</m:t>
                    </m:r>
                    <m:r>
                      <a:rPr lang="en-US" sz="2800" b="0" i="1" smtClean="0">
                        <a:latin typeface="Cambria Math"/>
                        <a:ea typeface="Cambria Math"/>
                      </a:rPr>
                      <m:t>=10;</m:t>
                    </m:r>
                    <m:r>
                      <a:rPr lang="en-US" sz="2800" b="0" i="1" smtClean="0">
                        <a:latin typeface="Cambria Math"/>
                        <a:ea typeface="Cambria Math"/>
                      </a:rPr>
                      <m:t>𝑎𝑛𝑑</m:t>
                    </m:r>
                    <m:r>
                      <a:rPr lang="en-US" sz="2800" b="0" i="1" smtClean="0">
                        <a:latin typeface="Cambria Math"/>
                        <a:ea typeface="Cambria Math"/>
                      </a:rPr>
                      <m:t> ∆</m:t>
                    </m:r>
                    <m:r>
                      <a:rPr lang="en-US" sz="2800" b="0" i="1" smtClean="0">
                        <a:latin typeface="Cambria Math"/>
                        <a:ea typeface="Cambria Math"/>
                      </a:rPr>
                      <m:t>𝐶</m:t>
                    </m:r>
                    <m:r>
                      <a:rPr lang="en-US" sz="2800" b="0" i="1" smtClean="0">
                        <a:latin typeface="Cambria Math"/>
                        <a:ea typeface="Cambria Math"/>
                      </a:rPr>
                      <m:t>=$200,000</m:t>
                    </m:r>
                  </m:oMath>
                </a14:m>
                <a:br>
                  <a:rPr lang="en-US" sz="2800" dirty="0"/>
                </a:br>
                <a:r>
                  <a:rPr lang="en-US" sz="2800" dirty="0"/>
                  <a:t>	</a:t>
                </a:r>
                <a:br>
                  <a:rPr lang="en-US" sz="2800" dirty="0"/>
                </a:br>
                <a:r>
                  <a:rPr lang="en-US" sz="2800" dirty="0"/>
                  <a:t>	</a:t>
                </a:r>
                <a14:m>
                  <m:oMath xmlns:m="http://schemas.openxmlformats.org/officeDocument/2006/math">
                    <m:r>
                      <a:rPr lang="en-US" sz="2800" b="0" i="1" smtClean="0">
                        <a:latin typeface="Cambria Math"/>
                      </a:rPr>
                      <m:t>𝑁𝑀𝐵</m:t>
                    </m:r>
                    <m:r>
                      <a:rPr lang="en-US" sz="2800" b="0" i="1" smtClean="0">
                        <a:latin typeface="Cambria Math"/>
                      </a:rPr>
                      <m:t>=</m:t>
                    </m:r>
                    <m:r>
                      <a:rPr lang="en-US" sz="2800" b="0" i="1" smtClean="0">
                        <a:latin typeface="Cambria Math"/>
                      </a:rPr>
                      <m:t>𝑅𝑇</m:t>
                    </m:r>
                    <m:r>
                      <a:rPr lang="en-US" sz="2800" b="0" i="1" smtClean="0">
                        <a:latin typeface="Cambria Math"/>
                      </a:rPr>
                      <m:t> </m:t>
                    </m:r>
                    <m:r>
                      <a:rPr lang="en-US" sz="2800" b="0" i="1" smtClean="0">
                        <a:latin typeface="Cambria Math"/>
                      </a:rPr>
                      <m:t>𝑥</m:t>
                    </m:r>
                    <m:r>
                      <a:rPr lang="en-US" sz="2800" b="0" i="1" smtClean="0">
                        <a:latin typeface="Cambria Math"/>
                      </a:rPr>
                      <m:t> ∆</m:t>
                    </m:r>
                    <m:r>
                      <a:rPr lang="en-US" sz="2800" b="0" i="1" smtClean="0">
                        <a:latin typeface="Cambria Math"/>
                        <a:ea typeface="Cambria Math"/>
                      </a:rPr>
                      <m:t>𝐸</m:t>
                    </m:r>
                    <m:r>
                      <a:rPr lang="en-US" sz="2800" b="0" i="1" smtClean="0">
                        <a:latin typeface="Cambria Math"/>
                        <a:ea typeface="Cambria Math"/>
                      </a:rPr>
                      <m:t>−∆</m:t>
                    </m:r>
                    <m:r>
                      <a:rPr lang="en-US" sz="2800" b="0" i="1" smtClean="0">
                        <a:latin typeface="Cambria Math"/>
                        <a:ea typeface="Cambria Math"/>
                      </a:rPr>
                      <m:t>𝐶</m:t>
                    </m:r>
                  </m:oMath>
                </a14:m>
                <a:br>
                  <a:rPr lang="en-US" sz="2800" b="0" dirty="0">
                    <a:ea typeface="Cambria Math"/>
                  </a:rPr>
                </a:br>
                <a:r>
                  <a:rPr lang="en-US" sz="2800" b="0" dirty="0">
                    <a:ea typeface="Cambria Math"/>
                  </a:rPr>
                  <a:t>	         </a:t>
                </a:r>
                <a14:m>
                  <m:oMath xmlns:m="http://schemas.openxmlformats.org/officeDocument/2006/math">
                    <m:r>
                      <a:rPr lang="en-US" sz="2800" b="0" i="1" smtClean="0">
                        <a:latin typeface="Cambria Math"/>
                        <a:ea typeface="Cambria Math"/>
                      </a:rPr>
                      <m:t>=$0 </m:t>
                    </m:r>
                    <m:r>
                      <a:rPr lang="en-US" sz="2800" b="0" i="1" smtClean="0">
                        <a:latin typeface="Cambria Math"/>
                        <a:ea typeface="Cambria Math"/>
                      </a:rPr>
                      <m:t>𝑥</m:t>
                    </m:r>
                    <m:r>
                      <a:rPr lang="en-US" sz="2800" b="0" i="1" smtClean="0">
                        <a:latin typeface="Cambria Math"/>
                        <a:ea typeface="Cambria Math"/>
                      </a:rPr>
                      <m:t> 10−$200,000</m:t>
                    </m:r>
                  </m:oMath>
                </a14:m>
                <a:br>
                  <a:rPr lang="en-US" sz="2800" dirty="0"/>
                </a:br>
                <a:r>
                  <a:rPr lang="en-US" sz="2800" dirty="0"/>
                  <a:t>	         </a:t>
                </a:r>
                <a14:m>
                  <m:oMath xmlns:m="http://schemas.openxmlformats.org/officeDocument/2006/math">
                    <m:r>
                      <a:rPr lang="en-US" sz="2800" b="0" i="1" smtClean="0">
                        <a:latin typeface="Cambria Math"/>
                      </a:rPr>
                      <m:t>=−$200,000</m:t>
                    </m:r>
                  </m:oMath>
                </a14:m>
                <a:endParaRPr lang="en-US" sz="2800" dirty="0"/>
              </a:p>
            </p:txBody>
          </p:sp>
        </mc:Choice>
        <mc:Fallback xmlns="">
          <p:sp>
            <p:nvSpPr>
              <p:cNvPr id="27651" name="Content Placeholder 2"/>
              <p:cNvSpPr>
                <a:spLocks noGrp="1" noRot="1" noChangeAspect="1" noMove="1" noResize="1" noEditPoints="1" noAdjustHandles="1" noChangeArrowheads="1" noChangeShapeType="1" noTextEdit="1"/>
              </p:cNvSpPr>
              <p:nvPr>
                <p:ph idx="1"/>
              </p:nvPr>
            </p:nvSpPr>
            <p:spPr>
              <a:xfrm>
                <a:off x="1066800" y="1676400"/>
                <a:ext cx="7772400" cy="2057400"/>
              </a:xfrm>
              <a:blipFill rotWithShape="1">
                <a:blip r:embed="rId2"/>
                <a:stretch>
                  <a:fillRect l="-1098" t="-3846" r="-3137" b="-13165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4C00B9CF-F520-4D7D-A7A5-B7154BF21622}" type="slidenum">
              <a:rPr lang="en-US" smtClean="0"/>
              <a:pPr>
                <a:defRPr/>
              </a:pPr>
              <a:t>24</a:t>
            </a:fld>
            <a:endParaRPr lang="en-US" dirty="0"/>
          </a:p>
        </p:txBody>
      </p:sp>
      <p:sp>
        <p:nvSpPr>
          <p:cNvPr id="27654"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7655" name="Rectangle 3"/>
          <p:cNvSpPr>
            <a:spLocks noChangeArrowheads="1"/>
          </p:cNvSpPr>
          <p:nvPr/>
        </p:nvSpPr>
        <p:spPr bwMode="auto">
          <a:xfrm>
            <a:off x="0" y="6477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27656"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7657" name="Rectangle 6"/>
          <p:cNvSpPr>
            <a:spLocks noChangeArrowheads="1"/>
          </p:cNvSpPr>
          <p:nvPr/>
        </p:nvSpPr>
        <p:spPr bwMode="auto">
          <a:xfrm>
            <a:off x="0" y="190500"/>
            <a:ext cx="9144000" cy="0"/>
          </a:xfrm>
          <a:prstGeom prst="rect">
            <a:avLst/>
          </a:prstGeom>
          <a:noFill/>
          <a:ln w="9525">
            <a:noFill/>
            <a:miter lim="800000"/>
            <a:headEnd/>
            <a:tailEnd/>
          </a:ln>
        </p:spPr>
        <p:txBody>
          <a:bodyPr wrap="none" anchor="ctr">
            <a:spAutoFit/>
          </a:bodyPr>
          <a:lstStyle/>
          <a:p>
            <a:pPr eaLnBrk="0" hangingPunct="0"/>
            <a:br>
              <a:rPr lang="en-US"/>
            </a:br>
            <a:endParaRPr lang="en-US"/>
          </a:p>
        </p:txBody>
      </p:sp>
      <p:sp>
        <p:nvSpPr>
          <p:cNvPr id="27658" name="Rectangle 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7660" name="Rectangle 9"/>
          <p:cNvSpPr>
            <a:spLocks noChangeArrowheads="1"/>
          </p:cNvSpPr>
          <p:nvPr/>
        </p:nvSpPr>
        <p:spPr bwMode="auto">
          <a:xfrm>
            <a:off x="0" y="6477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27661" name="Rectangle 1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7663" name="Rectangle 12"/>
          <p:cNvSpPr>
            <a:spLocks noChangeArrowheads="1"/>
          </p:cNvSpPr>
          <p:nvPr/>
        </p:nvSpPr>
        <p:spPr bwMode="auto">
          <a:xfrm>
            <a:off x="0" y="6477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27664"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7666" name="Rectangle 15"/>
          <p:cNvSpPr>
            <a:spLocks noChangeArrowheads="1"/>
          </p:cNvSpPr>
          <p:nvPr/>
        </p:nvSpPr>
        <p:spPr bwMode="auto">
          <a:xfrm>
            <a:off x="0" y="190500"/>
            <a:ext cx="9144000" cy="0"/>
          </a:xfrm>
          <a:prstGeom prst="rect">
            <a:avLst/>
          </a:prstGeom>
          <a:noFill/>
          <a:ln w="9525">
            <a:noFill/>
            <a:miter lim="800000"/>
            <a:headEnd/>
            <a:tailEnd/>
          </a:ln>
        </p:spPr>
        <p:txBody>
          <a:bodyPr wrap="none" anchor="ctr">
            <a:spAutoFit/>
          </a:bodyPr>
          <a:lstStyle/>
          <a:p>
            <a:pPr eaLnBrk="0" hangingPunct="0"/>
            <a:br>
              <a:rPr lang="en-US"/>
            </a:br>
            <a:endParaRPr lang="en-US"/>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Slide Number Placeholder 3"/>
          <p:cNvSpPr>
            <a:spLocks noGrp="1"/>
          </p:cNvSpPr>
          <p:nvPr>
            <p:ph type="sldNum" sz="quarter" idx="12"/>
          </p:nvPr>
        </p:nvSpPr>
        <p:spPr/>
        <p:txBody>
          <a:bodyPr/>
          <a:lstStyle/>
          <a:p>
            <a:pPr>
              <a:defRPr/>
            </a:pPr>
            <a:fld id="{BA31F419-001F-4F70-BEA9-127890126ABB}" type="slidenum">
              <a:rPr lang="en-US"/>
              <a:pPr>
                <a:defRPr/>
              </a:pPr>
              <a:t>25</a:t>
            </a:fld>
            <a:endParaRPr lang="en-US"/>
          </a:p>
        </p:txBody>
      </p:sp>
      <p:sp>
        <p:nvSpPr>
          <p:cNvPr id="28675" name="Line 2"/>
          <p:cNvSpPr>
            <a:spLocks noChangeShapeType="1"/>
          </p:cNvSpPr>
          <p:nvPr/>
        </p:nvSpPr>
        <p:spPr bwMode="auto">
          <a:xfrm>
            <a:off x="1600200" y="3429000"/>
            <a:ext cx="7010400" cy="0"/>
          </a:xfrm>
          <a:prstGeom prst="line">
            <a:avLst/>
          </a:prstGeom>
          <a:noFill/>
          <a:ln w="25400">
            <a:solidFill>
              <a:schemeClr val="tx1"/>
            </a:solidFill>
            <a:round/>
            <a:headEnd/>
            <a:tailEnd/>
          </a:ln>
        </p:spPr>
        <p:txBody>
          <a:bodyPr/>
          <a:lstStyle/>
          <a:p>
            <a:endParaRPr lang="en-US"/>
          </a:p>
        </p:txBody>
      </p:sp>
      <p:sp>
        <p:nvSpPr>
          <p:cNvPr id="28676" name="Line 3"/>
          <p:cNvSpPr>
            <a:spLocks noChangeShapeType="1"/>
          </p:cNvSpPr>
          <p:nvPr/>
        </p:nvSpPr>
        <p:spPr bwMode="auto">
          <a:xfrm>
            <a:off x="2743200" y="1143000"/>
            <a:ext cx="0" cy="4572000"/>
          </a:xfrm>
          <a:prstGeom prst="line">
            <a:avLst/>
          </a:prstGeom>
          <a:noFill/>
          <a:ln w="25400">
            <a:solidFill>
              <a:schemeClr val="tx1"/>
            </a:solidFill>
            <a:round/>
            <a:headEnd/>
            <a:tailEnd/>
          </a:ln>
        </p:spPr>
        <p:txBody>
          <a:bodyPr/>
          <a:lstStyle/>
          <a:p>
            <a:endParaRPr lang="en-US"/>
          </a:p>
        </p:txBody>
      </p:sp>
      <p:sp>
        <p:nvSpPr>
          <p:cNvPr id="28677" name="Line 4"/>
          <p:cNvSpPr>
            <a:spLocks noChangeShapeType="1"/>
          </p:cNvSpPr>
          <p:nvPr/>
        </p:nvSpPr>
        <p:spPr bwMode="auto">
          <a:xfrm>
            <a:off x="4876800" y="1143000"/>
            <a:ext cx="0" cy="2057400"/>
          </a:xfrm>
          <a:prstGeom prst="line">
            <a:avLst/>
          </a:prstGeom>
          <a:noFill/>
          <a:ln w="9525">
            <a:solidFill>
              <a:schemeClr val="tx1"/>
            </a:solidFill>
            <a:round/>
            <a:headEnd/>
            <a:tailEnd type="triangle" w="med" len="med"/>
          </a:ln>
        </p:spPr>
        <p:txBody>
          <a:bodyPr/>
          <a:lstStyle/>
          <a:p>
            <a:endParaRPr lang="en-US"/>
          </a:p>
        </p:txBody>
      </p:sp>
      <p:sp>
        <p:nvSpPr>
          <p:cNvPr id="28678" name="Line 5"/>
          <p:cNvSpPr>
            <a:spLocks noChangeShapeType="1"/>
          </p:cNvSpPr>
          <p:nvPr/>
        </p:nvSpPr>
        <p:spPr bwMode="auto">
          <a:xfrm>
            <a:off x="4876800" y="3581400"/>
            <a:ext cx="0" cy="1981200"/>
          </a:xfrm>
          <a:prstGeom prst="line">
            <a:avLst/>
          </a:prstGeom>
          <a:noFill/>
          <a:ln w="9525">
            <a:solidFill>
              <a:schemeClr val="tx1"/>
            </a:solidFill>
            <a:round/>
            <a:headEnd type="triangle" w="med" len="med"/>
            <a:tailEnd/>
          </a:ln>
        </p:spPr>
        <p:txBody>
          <a:bodyPr/>
          <a:lstStyle/>
          <a:p>
            <a:endParaRPr lang="en-US"/>
          </a:p>
        </p:txBody>
      </p:sp>
      <p:sp>
        <p:nvSpPr>
          <p:cNvPr id="28679" name="Text Box 6"/>
          <p:cNvSpPr txBox="1">
            <a:spLocks noChangeArrowheads="1"/>
          </p:cNvSpPr>
          <p:nvPr/>
        </p:nvSpPr>
        <p:spPr bwMode="auto">
          <a:xfrm>
            <a:off x="797782" y="1371600"/>
            <a:ext cx="1923925" cy="738664"/>
          </a:xfrm>
          <a:prstGeom prst="rect">
            <a:avLst/>
          </a:prstGeom>
          <a:noFill/>
          <a:ln w="9525">
            <a:noFill/>
            <a:miter lim="800000"/>
            <a:headEnd/>
            <a:tailEnd/>
          </a:ln>
        </p:spPr>
        <p:txBody>
          <a:bodyPr wrap="none">
            <a:spAutoFit/>
          </a:bodyPr>
          <a:lstStyle/>
          <a:p>
            <a:pPr algn="ctr"/>
            <a:r>
              <a:rPr lang="en-US" sz="1400" b="1" dirty="0">
                <a:solidFill>
                  <a:srgbClr val="FFFF00"/>
                </a:solidFill>
                <a:latin typeface="Arial" charset="0"/>
              </a:rPr>
              <a:t>NMB </a:t>
            </a:r>
          </a:p>
          <a:p>
            <a:pPr algn="ctr"/>
            <a:r>
              <a:rPr lang="en-US" sz="1400" b="1" dirty="0">
                <a:latin typeface="Arial" charset="0"/>
              </a:rPr>
              <a:t>of program A </a:t>
            </a:r>
          </a:p>
          <a:p>
            <a:pPr algn="ctr"/>
            <a:r>
              <a:rPr lang="en-US" sz="1400" b="1" dirty="0">
                <a:latin typeface="Arial" charset="0"/>
              </a:rPr>
              <a:t>versus existing care</a:t>
            </a:r>
          </a:p>
        </p:txBody>
      </p:sp>
      <p:sp>
        <p:nvSpPr>
          <p:cNvPr id="28680" name="Text Box 7"/>
          <p:cNvSpPr txBox="1">
            <a:spLocks noChangeArrowheads="1"/>
          </p:cNvSpPr>
          <p:nvPr/>
        </p:nvSpPr>
        <p:spPr bwMode="auto">
          <a:xfrm>
            <a:off x="228600" y="3962400"/>
            <a:ext cx="2430463" cy="741363"/>
          </a:xfrm>
          <a:prstGeom prst="rect">
            <a:avLst/>
          </a:prstGeom>
          <a:noFill/>
          <a:ln w="9525">
            <a:noFill/>
            <a:miter lim="800000"/>
            <a:headEnd/>
            <a:tailEnd/>
          </a:ln>
        </p:spPr>
        <p:txBody>
          <a:bodyPr wrap="square">
            <a:spAutoFit/>
          </a:bodyPr>
          <a:lstStyle/>
          <a:p>
            <a:pPr algn="ctr"/>
            <a:r>
              <a:rPr lang="en-US" sz="1400" b="1" dirty="0">
                <a:latin typeface="Arial" charset="0"/>
              </a:rPr>
              <a:t>Negative value of the</a:t>
            </a:r>
          </a:p>
          <a:p>
            <a:pPr algn="ctr"/>
            <a:r>
              <a:rPr lang="en-US" sz="1400" b="1" dirty="0">
                <a:latin typeface="Arial" charset="0"/>
              </a:rPr>
              <a:t>Incremental costs</a:t>
            </a:r>
          </a:p>
          <a:p>
            <a:pPr algn="ctr"/>
            <a:r>
              <a:rPr lang="en-US" sz="1400" b="1" dirty="0">
                <a:latin typeface="Arial" charset="0"/>
              </a:rPr>
              <a:t>Of program A</a:t>
            </a:r>
          </a:p>
        </p:txBody>
      </p:sp>
      <p:sp>
        <p:nvSpPr>
          <p:cNvPr id="28681" name="Text Box 8"/>
          <p:cNvSpPr txBox="1">
            <a:spLocks noChangeArrowheads="1"/>
          </p:cNvSpPr>
          <p:nvPr/>
        </p:nvSpPr>
        <p:spPr bwMode="auto">
          <a:xfrm>
            <a:off x="2438400" y="3429000"/>
            <a:ext cx="311150" cy="366713"/>
          </a:xfrm>
          <a:prstGeom prst="rect">
            <a:avLst/>
          </a:prstGeom>
          <a:noFill/>
          <a:ln w="9525">
            <a:noFill/>
            <a:miter lim="800000"/>
            <a:headEnd/>
            <a:tailEnd/>
          </a:ln>
        </p:spPr>
        <p:txBody>
          <a:bodyPr wrap="none">
            <a:spAutoFit/>
          </a:bodyPr>
          <a:lstStyle/>
          <a:p>
            <a:r>
              <a:rPr lang="en-US" sz="1800">
                <a:latin typeface="Arial" charset="0"/>
              </a:rPr>
              <a:t>o</a:t>
            </a:r>
          </a:p>
        </p:txBody>
      </p:sp>
      <p:sp>
        <p:nvSpPr>
          <p:cNvPr id="28682" name="Text Box 9"/>
          <p:cNvSpPr txBox="1">
            <a:spLocks noChangeArrowheads="1"/>
          </p:cNvSpPr>
          <p:nvPr/>
        </p:nvSpPr>
        <p:spPr bwMode="auto">
          <a:xfrm>
            <a:off x="3938588" y="685800"/>
            <a:ext cx="1843087" cy="304800"/>
          </a:xfrm>
          <a:prstGeom prst="rect">
            <a:avLst/>
          </a:prstGeom>
          <a:noFill/>
          <a:ln w="9525">
            <a:noFill/>
            <a:miter lim="800000"/>
            <a:headEnd/>
            <a:tailEnd/>
          </a:ln>
        </p:spPr>
        <p:txBody>
          <a:bodyPr wrap="none">
            <a:spAutoFit/>
          </a:bodyPr>
          <a:lstStyle/>
          <a:p>
            <a:pPr algn="ctr"/>
            <a:r>
              <a:rPr lang="en-US" sz="1400" b="1">
                <a:latin typeface="Arial" charset="0"/>
              </a:rPr>
              <a:t>ICER for program A</a:t>
            </a:r>
          </a:p>
        </p:txBody>
      </p:sp>
      <p:sp>
        <p:nvSpPr>
          <p:cNvPr id="28683" name="Text Box 10"/>
          <p:cNvSpPr txBox="1">
            <a:spLocks noChangeArrowheads="1"/>
          </p:cNvSpPr>
          <p:nvPr/>
        </p:nvSpPr>
        <p:spPr bwMode="auto">
          <a:xfrm>
            <a:off x="4419600" y="5562600"/>
            <a:ext cx="1255472" cy="369332"/>
          </a:xfrm>
          <a:prstGeom prst="rect">
            <a:avLst/>
          </a:prstGeom>
          <a:noFill/>
          <a:ln w="9525">
            <a:noFill/>
            <a:miter lim="800000"/>
            <a:headEnd/>
            <a:tailEnd/>
          </a:ln>
        </p:spPr>
        <p:txBody>
          <a:bodyPr wrap="none">
            <a:spAutoFit/>
          </a:bodyPr>
          <a:lstStyle/>
          <a:p>
            <a:r>
              <a:rPr lang="el-GR" sz="1800" b="1" dirty="0">
                <a:latin typeface="Arial" charset="0"/>
                <a:cs typeface="Arial" charset="0"/>
              </a:rPr>
              <a:t>Δ</a:t>
            </a:r>
            <a:r>
              <a:rPr lang="en-US" sz="1800" b="1" dirty="0">
                <a:latin typeface="Arial" charset="0"/>
                <a:cs typeface="Arial" charset="0"/>
              </a:rPr>
              <a:t>C/</a:t>
            </a:r>
            <a:r>
              <a:rPr lang="el-GR" sz="1800" b="1" dirty="0">
                <a:latin typeface="Arial" charset="0"/>
                <a:cs typeface="Arial" charset="0"/>
              </a:rPr>
              <a:t>Δ</a:t>
            </a:r>
            <a:r>
              <a:rPr lang="en-US" sz="1800" b="1" dirty="0">
                <a:latin typeface="Arial" charset="0"/>
                <a:cs typeface="Arial" charset="0"/>
              </a:rPr>
              <a:t>E=</a:t>
            </a:r>
            <a:r>
              <a:rPr lang="en-US" sz="1800" b="1" i="1" dirty="0" err="1">
                <a:latin typeface="Arial" charset="0"/>
                <a:cs typeface="Arial" charset="0"/>
              </a:rPr>
              <a:t>R</a:t>
            </a:r>
            <a:r>
              <a:rPr lang="en-US" sz="1800" b="1" i="1" baseline="-25000" dirty="0" err="1">
                <a:latin typeface="Arial" charset="0"/>
                <a:cs typeface="Arial" charset="0"/>
              </a:rPr>
              <a:t>t</a:t>
            </a:r>
            <a:endParaRPr lang="en-US" sz="1800" b="1" dirty="0">
              <a:latin typeface="Arial" charset="0"/>
              <a:cs typeface="Arial" charset="0"/>
            </a:endParaRPr>
          </a:p>
        </p:txBody>
      </p:sp>
      <p:sp>
        <p:nvSpPr>
          <p:cNvPr id="28684" name="Text Box 11"/>
          <p:cNvSpPr txBox="1">
            <a:spLocks noChangeArrowheads="1"/>
          </p:cNvSpPr>
          <p:nvPr/>
        </p:nvSpPr>
        <p:spPr bwMode="auto">
          <a:xfrm>
            <a:off x="6019800" y="3581400"/>
            <a:ext cx="1957388" cy="581025"/>
          </a:xfrm>
          <a:prstGeom prst="rect">
            <a:avLst/>
          </a:prstGeom>
          <a:noFill/>
          <a:ln w="9525">
            <a:noFill/>
            <a:miter lim="800000"/>
            <a:headEnd/>
            <a:tailEnd/>
          </a:ln>
        </p:spPr>
        <p:txBody>
          <a:bodyPr wrap="none">
            <a:spAutoFit/>
          </a:bodyPr>
          <a:lstStyle/>
          <a:p>
            <a:pPr algn="ctr"/>
            <a:r>
              <a:rPr lang="en-US" sz="1600" b="1" dirty="0">
                <a:latin typeface="Arial" charset="0"/>
              </a:rPr>
              <a:t>Value of threshold</a:t>
            </a:r>
          </a:p>
          <a:p>
            <a:pPr algn="ctr"/>
            <a:r>
              <a:rPr lang="en-US" sz="1600" b="1" dirty="0">
                <a:latin typeface="Arial" charset="0"/>
              </a:rPr>
              <a:t>Ratio </a:t>
            </a:r>
            <a:r>
              <a:rPr lang="en-US" sz="1600" b="1" dirty="0" err="1">
                <a:solidFill>
                  <a:srgbClr val="FFFF00"/>
                </a:solidFill>
                <a:latin typeface="Arial" charset="0"/>
              </a:rPr>
              <a:t>R</a:t>
            </a:r>
            <a:r>
              <a:rPr lang="en-US" sz="1600" b="1" baseline="-25000" dirty="0" err="1">
                <a:solidFill>
                  <a:srgbClr val="FFFF00"/>
                </a:solidFill>
                <a:latin typeface="Arial" charset="0"/>
              </a:rPr>
              <a:t>t</a:t>
            </a:r>
            <a:endParaRPr lang="en-US" sz="1600" b="1" dirty="0">
              <a:solidFill>
                <a:srgbClr val="FFFF00"/>
              </a:solidFill>
              <a:latin typeface="Arial" charset="0"/>
            </a:endParaRPr>
          </a:p>
        </p:txBody>
      </p:sp>
      <p:sp>
        <p:nvSpPr>
          <p:cNvPr id="28685" name="Line 12"/>
          <p:cNvSpPr>
            <a:spLocks noChangeShapeType="1"/>
          </p:cNvSpPr>
          <p:nvPr/>
        </p:nvSpPr>
        <p:spPr bwMode="auto">
          <a:xfrm flipV="1">
            <a:off x="1219200" y="1905000"/>
            <a:ext cx="6248400" cy="3733800"/>
          </a:xfrm>
          <a:prstGeom prst="line">
            <a:avLst/>
          </a:prstGeom>
          <a:noFill/>
          <a:ln w="9525">
            <a:solidFill>
              <a:schemeClr val="tx1"/>
            </a:solidFill>
            <a:round/>
            <a:headEnd/>
            <a:tailEnd/>
          </a:ln>
        </p:spPr>
        <p:txBody>
          <a:bodyPr/>
          <a:lstStyle/>
          <a:p>
            <a:endParaRPr lang="en-US"/>
          </a:p>
        </p:txBody>
      </p:sp>
      <p:sp>
        <p:nvSpPr>
          <p:cNvPr id="28686" name="Text Box 13"/>
          <p:cNvSpPr txBox="1">
            <a:spLocks noChangeArrowheads="1"/>
          </p:cNvSpPr>
          <p:nvPr/>
        </p:nvSpPr>
        <p:spPr bwMode="auto">
          <a:xfrm>
            <a:off x="7010400" y="1143000"/>
            <a:ext cx="1539875" cy="581025"/>
          </a:xfrm>
          <a:prstGeom prst="rect">
            <a:avLst/>
          </a:prstGeom>
          <a:noFill/>
          <a:ln w="9525">
            <a:noFill/>
            <a:miter lim="800000"/>
            <a:headEnd/>
            <a:tailEnd/>
          </a:ln>
        </p:spPr>
        <p:txBody>
          <a:bodyPr wrap="none">
            <a:spAutoFit/>
          </a:bodyPr>
          <a:lstStyle/>
          <a:p>
            <a:pPr algn="ctr"/>
            <a:r>
              <a:rPr lang="en-US" sz="1600" b="1">
                <a:latin typeface="Arial" charset="0"/>
              </a:rPr>
              <a:t>Net monetary </a:t>
            </a:r>
          </a:p>
          <a:p>
            <a:pPr algn="ctr"/>
            <a:r>
              <a:rPr lang="en-US" sz="1600" b="1">
                <a:latin typeface="Arial" charset="0"/>
              </a:rPr>
              <a:t>benefit</a:t>
            </a:r>
          </a:p>
        </p:txBody>
      </p:sp>
      <p:sp>
        <p:nvSpPr>
          <p:cNvPr id="28687" name="Text Box 14"/>
          <p:cNvSpPr txBox="1">
            <a:spLocks noChangeArrowheads="1"/>
          </p:cNvSpPr>
          <p:nvPr/>
        </p:nvSpPr>
        <p:spPr bwMode="auto">
          <a:xfrm>
            <a:off x="1752600" y="6019800"/>
            <a:ext cx="5181600" cy="581025"/>
          </a:xfrm>
          <a:prstGeom prst="rect">
            <a:avLst/>
          </a:prstGeom>
          <a:noFill/>
          <a:ln w="9525">
            <a:noFill/>
            <a:miter lim="800000"/>
            <a:headEnd/>
            <a:tailEnd/>
          </a:ln>
        </p:spPr>
        <p:txBody>
          <a:bodyPr>
            <a:spAutoFit/>
          </a:bodyPr>
          <a:lstStyle/>
          <a:p>
            <a:pPr>
              <a:spcBef>
                <a:spcPct val="50000"/>
              </a:spcBef>
            </a:pPr>
            <a:r>
              <a:rPr lang="en-US" sz="1600" dirty="0"/>
              <a:t>Net Monetary Benefit as a function of the threshold cost-effectiveness ratio.</a:t>
            </a:r>
          </a:p>
        </p:txBody>
      </p:sp>
      <p:sp>
        <p:nvSpPr>
          <p:cNvPr id="28688" name="Oval 15"/>
          <p:cNvSpPr>
            <a:spLocks noChangeArrowheads="1"/>
          </p:cNvSpPr>
          <p:nvPr/>
        </p:nvSpPr>
        <p:spPr bwMode="auto">
          <a:xfrm>
            <a:off x="2743200" y="4724400"/>
            <a:ext cx="76200" cy="7620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28689" name="Line 16"/>
          <p:cNvSpPr>
            <a:spLocks noChangeShapeType="1"/>
          </p:cNvSpPr>
          <p:nvPr/>
        </p:nvSpPr>
        <p:spPr bwMode="auto">
          <a:xfrm>
            <a:off x="2286000" y="4572000"/>
            <a:ext cx="381000" cy="152400"/>
          </a:xfrm>
          <a:prstGeom prst="line">
            <a:avLst/>
          </a:prstGeom>
          <a:noFill/>
          <a:ln w="9525">
            <a:solidFill>
              <a:schemeClr val="tx1"/>
            </a:solidFill>
            <a:miter lim="800000"/>
            <a:headEnd/>
            <a:tailEnd type="triangle" w="med" len="med"/>
          </a:ln>
        </p:spPr>
        <p:txBody>
          <a:bodyPr wrap="none"/>
          <a:lstStyle/>
          <a:p>
            <a:endParaRPr lang="en-US"/>
          </a:p>
        </p:txBody>
      </p:sp>
      <p:sp>
        <p:nvSpPr>
          <p:cNvPr id="28690" name="Text Box 17"/>
          <p:cNvSpPr txBox="1">
            <a:spLocks noChangeArrowheads="1"/>
          </p:cNvSpPr>
          <p:nvPr/>
        </p:nvSpPr>
        <p:spPr bwMode="auto">
          <a:xfrm>
            <a:off x="1676400" y="0"/>
            <a:ext cx="2438400" cy="457200"/>
          </a:xfrm>
          <a:prstGeom prst="rect">
            <a:avLst/>
          </a:prstGeom>
          <a:noFill/>
          <a:ln w="9525">
            <a:noFill/>
            <a:miter lim="800000"/>
            <a:headEnd/>
            <a:tailEnd/>
          </a:ln>
        </p:spPr>
        <p:txBody>
          <a:bodyPr>
            <a:spAutoFit/>
          </a:bodyPr>
          <a:lstStyle/>
          <a:p>
            <a:pPr>
              <a:spcBef>
                <a:spcPct val="50000"/>
              </a:spcBef>
            </a:pPr>
            <a:r>
              <a:rPr lang="en-US"/>
              <a:t>ICER = </a:t>
            </a:r>
            <a:r>
              <a:rPr lang="el-GR"/>
              <a:t>Δ</a:t>
            </a:r>
            <a:r>
              <a:rPr lang="en-US"/>
              <a:t>C / </a:t>
            </a:r>
            <a:r>
              <a:rPr lang="el-GR"/>
              <a:t>Δ</a:t>
            </a:r>
            <a:r>
              <a:rPr lang="en-US"/>
              <a:t>E </a:t>
            </a:r>
          </a:p>
        </p:txBody>
      </p:sp>
      <p:sp>
        <p:nvSpPr>
          <p:cNvPr id="28691" name="Line 18"/>
          <p:cNvSpPr>
            <a:spLocks noChangeShapeType="1"/>
          </p:cNvSpPr>
          <p:nvPr/>
        </p:nvSpPr>
        <p:spPr bwMode="auto">
          <a:xfrm>
            <a:off x="3505200" y="304800"/>
            <a:ext cx="533400" cy="457200"/>
          </a:xfrm>
          <a:prstGeom prst="line">
            <a:avLst/>
          </a:prstGeom>
          <a:noFill/>
          <a:ln w="9525">
            <a:solidFill>
              <a:schemeClr val="tx1"/>
            </a:solidFill>
            <a:miter lim="800000"/>
            <a:headEnd/>
            <a:tailEnd type="triangle" w="med" len="med"/>
          </a:ln>
        </p:spPr>
        <p:txBody>
          <a:bodyPr wrap="none"/>
          <a:lstStyle/>
          <a:p>
            <a:endParaRPr lang="en-US"/>
          </a:p>
        </p:txBody>
      </p:sp>
      <p:sp>
        <p:nvSpPr>
          <p:cNvPr id="28692" name="Text Box 19"/>
          <p:cNvSpPr txBox="1">
            <a:spLocks noChangeArrowheads="1"/>
          </p:cNvSpPr>
          <p:nvPr/>
        </p:nvSpPr>
        <p:spPr bwMode="auto">
          <a:xfrm>
            <a:off x="6477000" y="0"/>
            <a:ext cx="3276600" cy="1016000"/>
          </a:xfrm>
          <a:prstGeom prst="rect">
            <a:avLst/>
          </a:prstGeom>
          <a:noFill/>
          <a:ln w="9525">
            <a:noFill/>
            <a:miter lim="800000"/>
            <a:headEnd/>
            <a:tailEnd/>
          </a:ln>
        </p:spPr>
        <p:txBody>
          <a:bodyPr>
            <a:spAutoFit/>
          </a:bodyPr>
          <a:lstStyle/>
          <a:p>
            <a:pPr>
              <a:spcBef>
                <a:spcPct val="50000"/>
              </a:spcBef>
            </a:pPr>
            <a:r>
              <a:rPr lang="en-US" dirty="0">
                <a:solidFill>
                  <a:srgbClr val="FFFF00"/>
                </a:solidFill>
              </a:rPr>
              <a:t>NMB</a:t>
            </a:r>
            <a:r>
              <a:rPr lang="en-US" dirty="0"/>
              <a:t>= </a:t>
            </a:r>
            <a:r>
              <a:rPr lang="en-US" dirty="0">
                <a:solidFill>
                  <a:srgbClr val="FFFF00"/>
                </a:solidFill>
              </a:rPr>
              <a:t>RT *  </a:t>
            </a:r>
            <a:r>
              <a:rPr lang="el-GR" dirty="0">
                <a:solidFill>
                  <a:srgbClr val="FFFF00"/>
                </a:solidFill>
              </a:rPr>
              <a:t>Δ</a:t>
            </a:r>
            <a:r>
              <a:rPr lang="en-US" dirty="0">
                <a:solidFill>
                  <a:srgbClr val="FFFF00"/>
                </a:solidFill>
              </a:rPr>
              <a:t>E – </a:t>
            </a:r>
            <a:r>
              <a:rPr lang="el-GR" dirty="0">
                <a:solidFill>
                  <a:srgbClr val="FFFF00"/>
                </a:solidFill>
              </a:rPr>
              <a:t>Δ</a:t>
            </a:r>
            <a:r>
              <a:rPr lang="en-US" dirty="0">
                <a:solidFill>
                  <a:srgbClr val="FFFF00"/>
                </a:solidFill>
              </a:rPr>
              <a:t>C</a:t>
            </a:r>
            <a:r>
              <a:rPr lang="en-US" dirty="0"/>
              <a:t> </a:t>
            </a:r>
          </a:p>
          <a:p>
            <a:pPr>
              <a:spcBef>
                <a:spcPct val="50000"/>
              </a:spcBef>
            </a:pPr>
            <a:r>
              <a:rPr lang="en-US" dirty="0"/>
              <a:t>        = </a:t>
            </a:r>
            <a:r>
              <a:rPr lang="en-US" dirty="0">
                <a:solidFill>
                  <a:srgbClr val="FFFF00"/>
                </a:solidFill>
              </a:rPr>
              <a:t>– </a:t>
            </a:r>
            <a:r>
              <a:rPr lang="el-GR" dirty="0">
                <a:solidFill>
                  <a:srgbClr val="FFFF00"/>
                </a:solidFill>
              </a:rPr>
              <a:t>Δ</a:t>
            </a:r>
            <a:r>
              <a:rPr lang="en-US" dirty="0">
                <a:solidFill>
                  <a:srgbClr val="FFFF00"/>
                </a:solidFill>
              </a:rPr>
              <a:t>C</a:t>
            </a:r>
            <a:r>
              <a:rPr lang="en-US" dirty="0"/>
              <a:t> + </a:t>
            </a:r>
            <a:r>
              <a:rPr lang="el-GR" dirty="0">
                <a:solidFill>
                  <a:srgbClr val="FFFF00"/>
                </a:solidFill>
              </a:rPr>
              <a:t>Δ</a:t>
            </a:r>
            <a:r>
              <a:rPr lang="en-US" dirty="0">
                <a:solidFill>
                  <a:srgbClr val="FFFF00"/>
                </a:solidFill>
              </a:rPr>
              <a:t>E * RT</a:t>
            </a:r>
            <a:endParaRPr lang="en-US" dirty="0"/>
          </a:p>
        </p:txBody>
      </p:sp>
      <p:sp>
        <p:nvSpPr>
          <p:cNvPr id="28693" name="TextBox 21"/>
          <p:cNvSpPr txBox="1">
            <a:spLocks noChangeArrowheads="1"/>
          </p:cNvSpPr>
          <p:nvPr/>
        </p:nvSpPr>
        <p:spPr bwMode="auto">
          <a:xfrm flipH="1">
            <a:off x="7118350" y="2514600"/>
            <a:ext cx="2025650" cy="369888"/>
          </a:xfrm>
          <a:prstGeom prst="rect">
            <a:avLst/>
          </a:prstGeom>
          <a:noFill/>
          <a:ln w="9525">
            <a:noFill/>
            <a:miter lim="800000"/>
            <a:headEnd/>
            <a:tailEnd/>
          </a:ln>
        </p:spPr>
        <p:txBody>
          <a:bodyPr>
            <a:spAutoFit/>
          </a:bodyPr>
          <a:lstStyle/>
          <a:p>
            <a:r>
              <a:rPr lang="el-GR" sz="1800" dirty="0">
                <a:solidFill>
                  <a:srgbClr val="FFFF00"/>
                </a:solidFill>
              </a:rPr>
              <a:t>Δ</a:t>
            </a:r>
            <a:r>
              <a:rPr lang="en-US" sz="1800" dirty="0">
                <a:solidFill>
                  <a:srgbClr val="FFFF00"/>
                </a:solidFill>
              </a:rPr>
              <a:t>E is the slope</a:t>
            </a:r>
            <a:r>
              <a:rPr lang="en-US" sz="1800" dirty="0"/>
              <a:t> </a:t>
            </a:r>
          </a:p>
        </p:txBody>
      </p:sp>
      <p:cxnSp>
        <p:nvCxnSpPr>
          <p:cNvPr id="28694" name="Straight Arrow Connector 23"/>
          <p:cNvCxnSpPr>
            <a:cxnSpLocks noChangeShapeType="1"/>
          </p:cNvCxnSpPr>
          <p:nvPr/>
        </p:nvCxnSpPr>
        <p:spPr bwMode="auto">
          <a:xfrm rot="16200000" flipV="1">
            <a:off x="7086600" y="2209800"/>
            <a:ext cx="304800" cy="304800"/>
          </a:xfrm>
          <a:prstGeom prst="straightConnector1">
            <a:avLst/>
          </a:prstGeom>
          <a:noFill/>
          <a:ln w="9525" algn="ctr">
            <a:solidFill>
              <a:schemeClr val="tx1"/>
            </a:solidFill>
            <a:miter lim="800000"/>
            <a:headEnd/>
            <a:tailEnd type="arrow" w="med" len="med"/>
          </a:ln>
        </p:spPr>
      </p:cxnSp>
      <p:sp>
        <p:nvSpPr>
          <p:cNvPr id="23" name="Rectangle 22"/>
          <p:cNvSpPr/>
          <p:nvPr/>
        </p:nvSpPr>
        <p:spPr>
          <a:xfrm>
            <a:off x="0" y="3962400"/>
            <a:ext cx="561372" cy="338554"/>
          </a:xfrm>
          <a:prstGeom prst="rect">
            <a:avLst/>
          </a:prstGeom>
        </p:spPr>
        <p:txBody>
          <a:bodyPr wrap="none">
            <a:spAutoFit/>
          </a:bodyPr>
          <a:lstStyle/>
          <a:p>
            <a:r>
              <a:rPr lang="en-US" sz="1600" b="1" dirty="0">
                <a:solidFill>
                  <a:srgbClr val="FFFF00"/>
                </a:solidFill>
              </a:rPr>
              <a:t>– </a:t>
            </a:r>
            <a:r>
              <a:rPr lang="el-GR" sz="1600" b="1" dirty="0">
                <a:solidFill>
                  <a:srgbClr val="FFFF00"/>
                </a:solidFill>
              </a:rPr>
              <a:t>Δ</a:t>
            </a:r>
            <a:r>
              <a:rPr lang="en-US" sz="1600" b="1" dirty="0">
                <a:solidFill>
                  <a:srgbClr val="FFFF00"/>
                </a:solidFill>
              </a:rPr>
              <a:t>C</a:t>
            </a:r>
            <a:endParaRPr lang="en-US" sz="16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A5C382A-E1F3-4A1F-A20C-AA376DC6DBFA}" type="slidenum">
              <a:rPr lang="en-US"/>
              <a:pPr>
                <a:defRPr/>
              </a:pPr>
              <a:t>26</a:t>
            </a:fld>
            <a:endParaRPr lang="en-US"/>
          </a:p>
        </p:txBody>
      </p:sp>
      <p:sp>
        <p:nvSpPr>
          <p:cNvPr id="34819" name="Rectangle 1026"/>
          <p:cNvSpPr>
            <a:spLocks noGrp="1" noChangeArrowheads="1"/>
          </p:cNvSpPr>
          <p:nvPr>
            <p:ph type="title"/>
          </p:nvPr>
        </p:nvSpPr>
        <p:spPr>
          <a:xfrm>
            <a:off x="114300" y="141890"/>
            <a:ext cx="7772400" cy="848710"/>
          </a:xfrm>
        </p:spPr>
        <p:txBody>
          <a:bodyPr/>
          <a:lstStyle/>
          <a:p>
            <a:pPr eaLnBrk="1" hangingPunct="1"/>
            <a:r>
              <a:rPr lang="en-US" dirty="0"/>
              <a:t>League Tables</a:t>
            </a:r>
          </a:p>
        </p:txBody>
      </p:sp>
      <p:sp>
        <p:nvSpPr>
          <p:cNvPr id="34820" name="Rectangle 1027"/>
          <p:cNvSpPr>
            <a:spLocks noGrp="1" noChangeArrowheads="1"/>
          </p:cNvSpPr>
          <p:nvPr>
            <p:ph type="body" idx="1"/>
          </p:nvPr>
        </p:nvSpPr>
        <p:spPr>
          <a:xfrm>
            <a:off x="304800" y="1219200"/>
            <a:ext cx="8534400" cy="4343400"/>
          </a:xfrm>
        </p:spPr>
        <p:txBody>
          <a:bodyPr/>
          <a:lstStyle/>
          <a:p>
            <a:pPr eaLnBrk="1" hangingPunct="1"/>
            <a:r>
              <a:rPr lang="en-US" dirty="0"/>
              <a:t>Rankings of cost-effectiveness of various health and medical interventions</a:t>
            </a:r>
          </a:p>
          <a:p>
            <a:pPr eaLnBrk="1" hangingPunct="1"/>
            <a:r>
              <a:rPr lang="en-US" dirty="0"/>
              <a:t>Listing the cost per QALY of the current study with other interventions</a:t>
            </a:r>
          </a:p>
          <a:p>
            <a:pPr eaLnBrk="1" hangingPunct="1"/>
            <a:r>
              <a:rPr lang="en-US" dirty="0"/>
              <a:t>Tufts New England Medical Center Web Site (comprehensive list of cost-utility ratios in health and medicine)</a:t>
            </a:r>
            <a:br>
              <a:rPr lang="en-US" dirty="0"/>
            </a:br>
            <a:endParaRPr lang="en-US" dirty="0"/>
          </a:p>
        </p:txBody>
      </p:sp>
      <p:sp>
        <p:nvSpPr>
          <p:cNvPr id="34821" name="Text Box 1028"/>
          <p:cNvSpPr txBox="1">
            <a:spLocks noChangeArrowheads="1"/>
          </p:cNvSpPr>
          <p:nvPr/>
        </p:nvSpPr>
        <p:spPr bwMode="auto">
          <a:xfrm>
            <a:off x="609600" y="5829300"/>
            <a:ext cx="7543800" cy="461665"/>
          </a:xfrm>
          <a:prstGeom prst="rect">
            <a:avLst/>
          </a:prstGeom>
          <a:noFill/>
          <a:ln w="9525">
            <a:noFill/>
            <a:miter lim="800000"/>
            <a:headEnd/>
            <a:tailEnd/>
          </a:ln>
        </p:spPr>
        <p:txBody>
          <a:bodyPr wrap="square">
            <a:spAutoFit/>
          </a:bodyPr>
          <a:lstStyle/>
          <a:p>
            <a:pPr>
              <a:spcBef>
                <a:spcPct val="50000"/>
              </a:spcBef>
            </a:pPr>
            <a:r>
              <a:rPr lang="en-US" dirty="0"/>
              <a:t>http://healtheconomics.tuftsmedicalcenter.org/cear4/Home.aspx</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A4451D6B-7838-4DED-AD15-D4373A04C965}" type="slidenum">
              <a:rPr lang="en-US"/>
              <a:pPr>
                <a:defRPr/>
              </a:pPr>
              <a:t>27</a:t>
            </a:fld>
            <a:endParaRPr lang="en-US"/>
          </a:p>
        </p:txBody>
      </p:sp>
      <p:sp>
        <p:nvSpPr>
          <p:cNvPr id="35843" name="Rectangle 2"/>
          <p:cNvSpPr>
            <a:spLocks noGrp="1" noChangeArrowheads="1"/>
          </p:cNvSpPr>
          <p:nvPr>
            <p:ph type="title"/>
          </p:nvPr>
        </p:nvSpPr>
        <p:spPr>
          <a:xfrm>
            <a:off x="145831" y="-31531"/>
            <a:ext cx="7772400" cy="1143000"/>
          </a:xfrm>
        </p:spPr>
        <p:txBody>
          <a:bodyPr/>
          <a:lstStyle/>
          <a:p>
            <a:pPr eaLnBrk="1" hangingPunct="1"/>
            <a:r>
              <a:rPr lang="en-US" dirty="0"/>
              <a:t>Presentation of CEA Results</a:t>
            </a:r>
          </a:p>
        </p:txBody>
      </p:sp>
      <p:sp>
        <p:nvSpPr>
          <p:cNvPr id="35844" name="Rectangle 3"/>
          <p:cNvSpPr>
            <a:spLocks noGrp="1" noChangeArrowheads="1"/>
          </p:cNvSpPr>
          <p:nvPr>
            <p:ph type="body" idx="1"/>
          </p:nvPr>
        </p:nvSpPr>
        <p:spPr>
          <a:xfrm>
            <a:off x="299545" y="1148255"/>
            <a:ext cx="8534400" cy="4381500"/>
          </a:xfrm>
        </p:spPr>
        <p:txBody>
          <a:bodyPr/>
          <a:lstStyle/>
          <a:p>
            <a:pPr eaLnBrk="1" hangingPunct="1"/>
            <a:r>
              <a:rPr lang="en-US" sz="3000" dirty="0"/>
              <a:t>The study question.</a:t>
            </a:r>
          </a:p>
          <a:p>
            <a:pPr eaLnBrk="1" hangingPunct="1"/>
            <a:r>
              <a:rPr lang="en-US" sz="3000" dirty="0"/>
              <a:t>A description of the interventions.</a:t>
            </a:r>
          </a:p>
          <a:p>
            <a:pPr eaLnBrk="1" hangingPunct="1"/>
            <a:r>
              <a:rPr lang="en-US" sz="3000" b="1" dirty="0">
                <a:solidFill>
                  <a:srgbClr val="FFFF00"/>
                </a:solidFill>
              </a:rPr>
              <a:t>Study perspective, time frame, and analytic horizon</a:t>
            </a:r>
            <a:r>
              <a:rPr lang="en-US" sz="3000" dirty="0"/>
              <a:t>.</a:t>
            </a:r>
          </a:p>
          <a:p>
            <a:pPr eaLnBrk="1" hangingPunct="1"/>
            <a:r>
              <a:rPr lang="en-US" sz="3000" dirty="0"/>
              <a:t>The assumptions used to build the model.</a:t>
            </a:r>
          </a:p>
          <a:p>
            <a:pPr eaLnBrk="1" hangingPunct="1"/>
            <a:r>
              <a:rPr lang="en-US" sz="3000" dirty="0"/>
              <a:t>Evidence of the effectiveness of the interventions.</a:t>
            </a:r>
          </a:p>
          <a:p>
            <a:pPr eaLnBrk="1" hangingPunct="1"/>
            <a:r>
              <a:rPr lang="en-US" sz="3000" dirty="0"/>
              <a:t>Identification, enumeration, and valuation of all relevant costs.</a:t>
            </a:r>
          </a:p>
          <a:p>
            <a:pPr lvl="1" eaLnBrk="1" hangingPunct="1"/>
            <a:r>
              <a:rPr lang="en-US" sz="2400" dirty="0"/>
              <a:t>Inclusion or exclusion of productivity costs.</a:t>
            </a:r>
          </a:p>
          <a:p>
            <a:pPr lvl="1" eaLnBrk="1" hangingPunct="1"/>
            <a:r>
              <a:rPr lang="en-US" sz="2400" dirty="0"/>
              <a:t>Discount rate.</a:t>
            </a:r>
          </a:p>
          <a:p>
            <a:pPr marL="0" indent="0" eaLnBrk="1" hangingPunct="1">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2C32CAD-2392-4B33-B4C7-B2B7B0E2D94C}" type="slidenum">
              <a:rPr lang="en-US"/>
              <a:pPr>
                <a:defRPr/>
              </a:pPr>
              <a:t>28</a:t>
            </a:fld>
            <a:endParaRPr lang="en-US"/>
          </a:p>
        </p:txBody>
      </p:sp>
      <p:sp>
        <p:nvSpPr>
          <p:cNvPr id="37891" name="Rectangle 2"/>
          <p:cNvSpPr>
            <a:spLocks noGrp="1" noChangeArrowheads="1"/>
          </p:cNvSpPr>
          <p:nvPr>
            <p:ph type="title"/>
          </p:nvPr>
        </p:nvSpPr>
        <p:spPr>
          <a:xfrm>
            <a:off x="381000" y="5255"/>
            <a:ext cx="7772400" cy="1143000"/>
          </a:xfrm>
        </p:spPr>
        <p:txBody>
          <a:bodyPr/>
          <a:lstStyle/>
          <a:p>
            <a:pPr eaLnBrk="1" hangingPunct="1"/>
            <a:r>
              <a:rPr lang="en-US" dirty="0"/>
              <a:t>Presentation of CEA Results</a:t>
            </a:r>
          </a:p>
        </p:txBody>
      </p:sp>
      <p:sp>
        <p:nvSpPr>
          <p:cNvPr id="37892" name="Rectangle 3"/>
          <p:cNvSpPr>
            <a:spLocks noGrp="1" noChangeArrowheads="1"/>
          </p:cNvSpPr>
          <p:nvPr>
            <p:ph type="body" idx="1"/>
          </p:nvPr>
        </p:nvSpPr>
        <p:spPr>
          <a:xfrm>
            <a:off x="152400" y="1376855"/>
            <a:ext cx="8686800" cy="4414345"/>
          </a:xfrm>
        </p:spPr>
        <p:txBody>
          <a:bodyPr/>
          <a:lstStyle/>
          <a:p>
            <a:pPr eaLnBrk="1" hangingPunct="1"/>
            <a:r>
              <a:rPr lang="en-US" dirty="0"/>
              <a:t>Results of incremental analysis.</a:t>
            </a:r>
          </a:p>
          <a:p>
            <a:pPr eaLnBrk="1" hangingPunct="1"/>
            <a:r>
              <a:rPr lang="en-US" dirty="0"/>
              <a:t>Results of uncertainty analysis (mock-up tables).</a:t>
            </a:r>
          </a:p>
          <a:p>
            <a:pPr lvl="1" eaLnBrk="1" hangingPunct="1"/>
            <a:r>
              <a:rPr lang="en-US" dirty="0"/>
              <a:t>Sensitivity analysis</a:t>
            </a:r>
          </a:p>
          <a:p>
            <a:pPr lvl="1" eaLnBrk="1" hangingPunct="1"/>
            <a:r>
              <a:rPr lang="en-US" dirty="0"/>
              <a:t>Statistical analysis</a:t>
            </a:r>
          </a:p>
          <a:p>
            <a:pPr eaLnBrk="1" hangingPunct="1"/>
            <a:r>
              <a:rPr lang="en-US" dirty="0"/>
              <a:t>Discussion of results that addresses all issues of concern and the implications of assumptions used.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688EFAC3-AF04-4191-9E61-AAE983723E6D}" type="slidenum">
              <a:rPr lang="en-US"/>
              <a:pPr>
                <a:defRPr/>
              </a:pPr>
              <a:t>29</a:t>
            </a:fld>
            <a:endParaRPr lang="en-US"/>
          </a:p>
        </p:txBody>
      </p:sp>
      <p:sp>
        <p:nvSpPr>
          <p:cNvPr id="38915" name="Rectangle 2"/>
          <p:cNvSpPr>
            <a:spLocks noGrp="1" noChangeArrowheads="1"/>
          </p:cNvSpPr>
          <p:nvPr>
            <p:ph type="title"/>
          </p:nvPr>
        </p:nvSpPr>
        <p:spPr>
          <a:xfrm>
            <a:off x="228600" y="0"/>
            <a:ext cx="7772400" cy="1143000"/>
          </a:xfrm>
        </p:spPr>
        <p:txBody>
          <a:bodyPr/>
          <a:lstStyle/>
          <a:p>
            <a:pPr eaLnBrk="1" hangingPunct="1"/>
            <a:r>
              <a:rPr lang="en-US" dirty="0"/>
              <a:t>Summary</a:t>
            </a:r>
          </a:p>
        </p:txBody>
      </p:sp>
      <p:sp>
        <p:nvSpPr>
          <p:cNvPr id="16387" name="Rectangle 3"/>
          <p:cNvSpPr>
            <a:spLocks noGrp="1" noChangeArrowheads="1"/>
          </p:cNvSpPr>
          <p:nvPr>
            <p:ph type="body" idx="1"/>
          </p:nvPr>
        </p:nvSpPr>
        <p:spPr>
          <a:xfrm>
            <a:off x="457200" y="1458310"/>
            <a:ext cx="8153400" cy="4550979"/>
          </a:xfrm>
        </p:spPr>
        <p:txBody>
          <a:bodyPr/>
          <a:lstStyle/>
          <a:p>
            <a:pPr eaLnBrk="1" hangingPunct="1"/>
            <a:r>
              <a:rPr lang="en-US" sz="2400" dirty="0"/>
              <a:t>CEA usually involves the computation of ICER. ACER and MCER are less commonly used. </a:t>
            </a:r>
          </a:p>
          <a:p>
            <a:pPr eaLnBrk="1" hangingPunct="1"/>
            <a:r>
              <a:rPr lang="en-US" sz="2400" dirty="0"/>
              <a:t>Before computing the ICER all strongly dominated strategies should be excluded</a:t>
            </a:r>
          </a:p>
          <a:p>
            <a:pPr eaLnBrk="1" hangingPunct="1"/>
            <a:r>
              <a:rPr lang="en-US" sz="2400" dirty="0"/>
              <a:t>Examine the numerator and denominator of the ICER to understand what the sign of the ICER implies</a:t>
            </a:r>
          </a:p>
          <a:p>
            <a:pPr eaLnBrk="1" hangingPunct="1"/>
            <a:r>
              <a:rPr lang="en-US" sz="2400" dirty="0"/>
              <a:t>NMB analysis can be performed along with the ICER to make the results of the CEA more intuitive and to also use advanced regression methods if need be</a:t>
            </a:r>
          </a:p>
          <a:p>
            <a:pPr eaLnBrk="1" hangingPunct="1"/>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66800" y="152400"/>
            <a:ext cx="7391400" cy="1143000"/>
          </a:xfrm>
        </p:spPr>
        <p:txBody>
          <a:bodyPr/>
          <a:lstStyle/>
          <a:p>
            <a:pPr eaLnBrk="1" hangingPunct="1"/>
            <a:r>
              <a:rPr lang="en-US" dirty="0"/>
              <a:t>Multiple CE Ratios</a:t>
            </a:r>
          </a:p>
        </p:txBody>
      </p:sp>
      <p:sp>
        <p:nvSpPr>
          <p:cNvPr id="20483" name="Rectangle 3"/>
          <p:cNvSpPr>
            <a:spLocks noGrp="1" noChangeArrowheads="1"/>
          </p:cNvSpPr>
          <p:nvPr>
            <p:ph type="body" idx="1"/>
          </p:nvPr>
        </p:nvSpPr>
        <p:spPr>
          <a:xfrm>
            <a:off x="1061545" y="1332186"/>
            <a:ext cx="7772400" cy="2209800"/>
          </a:xfrm>
        </p:spPr>
        <p:txBody>
          <a:bodyPr/>
          <a:lstStyle/>
          <a:p>
            <a:pPr eaLnBrk="1" hangingPunct="1">
              <a:buFont typeface="Wingdings" pitchFamily="2" charset="2"/>
              <a:buNone/>
            </a:pPr>
            <a:r>
              <a:rPr lang="en-US" dirty="0"/>
              <a:t>CE ratios are used to inform decision-makers about the efficiency of a given program and relative to other program alternatives.</a:t>
            </a:r>
          </a:p>
          <a:p>
            <a:pPr eaLnBrk="1" hangingPunct="1">
              <a:buFont typeface="Wingdings" pitchFamily="2" charset="2"/>
              <a:buNone/>
            </a:pPr>
            <a:endParaRPr lang="en-US" dirty="0"/>
          </a:p>
          <a:p>
            <a:pPr eaLnBrk="1" hangingPunct="1">
              <a:buFont typeface="Wingdings" pitchFamily="2" charset="2"/>
              <a:buNone/>
            </a:pPr>
            <a:r>
              <a:rPr lang="en-US" dirty="0"/>
              <a:t>ACER and MCER do not involve comparison </a:t>
            </a:r>
            <a:r>
              <a:rPr lang="en-US" i="1" dirty="0"/>
              <a:t>between</a:t>
            </a:r>
            <a:r>
              <a:rPr lang="en-US" dirty="0"/>
              <a:t> programs</a:t>
            </a:r>
          </a:p>
          <a:p>
            <a:pPr eaLnBrk="1" hangingPunct="1">
              <a:buFont typeface="Wingdings" pitchFamily="2" charset="2"/>
              <a:buNone/>
            </a:pPr>
            <a:r>
              <a:rPr lang="en-US" dirty="0"/>
              <a:t> </a:t>
            </a:r>
          </a:p>
          <a:p>
            <a:pPr eaLnBrk="1" hangingPunct="1">
              <a:buNone/>
            </a:pPr>
            <a:r>
              <a:rPr lang="en-US" u="sng" dirty="0"/>
              <a:t>ACER</a:t>
            </a:r>
            <a:r>
              <a:rPr lang="en-US" u="sng" dirty="0">
                <a:solidFill>
                  <a:schemeClr val="folHlink"/>
                </a:solidFill>
              </a:rPr>
              <a:t>                 </a:t>
            </a:r>
            <a:r>
              <a:rPr lang="en-US" u="sng" dirty="0"/>
              <a:t>MCER</a:t>
            </a:r>
            <a:r>
              <a:rPr lang="en-US" u="sng" dirty="0">
                <a:solidFill>
                  <a:schemeClr val="folHlink"/>
                </a:solidFill>
              </a:rPr>
              <a:t>                    ICER</a:t>
            </a:r>
          </a:p>
          <a:p>
            <a:pPr eaLnBrk="1" hangingPunct="1">
              <a:buFont typeface="Wingdings" pitchFamily="2" charset="2"/>
              <a:buNone/>
            </a:pPr>
            <a:endParaRPr lang="en-US"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0" y="139717"/>
            <a:ext cx="9144000" cy="3286090"/>
          </a:xfrm>
          <a:prstGeom prst="rect">
            <a:avLst/>
          </a:prstGeom>
          <a:noFill/>
          <a:ln w="9525">
            <a:noFill/>
            <a:miter lim="800000"/>
            <a:headEnd/>
            <a:tailEnd/>
          </a:ln>
        </p:spPr>
        <p:txBody>
          <a:bodyPr lIns="222180" tIns="158700" bIns="47610" anchor="ctr">
            <a:spAutoFit/>
          </a:bodyPr>
          <a:lstStyle/>
          <a:p>
            <a:pPr eaLnBrk="0" hangingPunct="0"/>
            <a:r>
              <a:rPr lang="en-US" dirty="0">
                <a:latin typeface="Arial" charset="0"/>
                <a:cs typeface="Arial" charset="0"/>
              </a:rPr>
              <a:t>	</a:t>
            </a:r>
            <a:r>
              <a:rPr lang="en-US" sz="2800" b="1" dirty="0">
                <a:solidFill>
                  <a:schemeClr val="folHlink"/>
                </a:solidFill>
                <a:latin typeface="Arial" charset="0"/>
                <a:cs typeface="Arial" charset="0"/>
              </a:rPr>
              <a:t>Average Cost-effectiveness Ratio (ACER )</a:t>
            </a:r>
            <a:br>
              <a:rPr lang="en-US" sz="2800" b="1" dirty="0">
                <a:solidFill>
                  <a:schemeClr val="folHlink"/>
                </a:solidFill>
                <a:latin typeface="Arial" charset="0"/>
                <a:cs typeface="Arial" charset="0"/>
              </a:rPr>
            </a:br>
            <a:endParaRPr lang="en-US" sz="2800" b="1" dirty="0">
              <a:solidFill>
                <a:schemeClr val="folHlink"/>
              </a:solidFill>
              <a:latin typeface="Arial" charset="0"/>
              <a:cs typeface="Arial" charset="0"/>
            </a:endParaRPr>
          </a:p>
          <a:p>
            <a:pPr lvl="1" eaLnBrk="0" hangingPunct="0">
              <a:buFontTx/>
              <a:buChar char="•"/>
            </a:pPr>
            <a:r>
              <a:rPr lang="en-US" dirty="0">
                <a:latin typeface="Arial" charset="0"/>
                <a:cs typeface="Arial" charset="0"/>
              </a:rPr>
              <a:t> Deals with a single intervention and evaluates that intervention against its baseline option (e.g., no program or current practice).</a:t>
            </a:r>
          </a:p>
          <a:p>
            <a:pPr lvl="1" eaLnBrk="0" hangingPunct="0">
              <a:buFontTx/>
              <a:buChar char="•"/>
            </a:pPr>
            <a:r>
              <a:rPr lang="en-US" dirty="0">
                <a:latin typeface="Arial" charset="0"/>
                <a:cs typeface="Arial" charset="0"/>
              </a:rPr>
              <a:t> Is calculated by dividing the net cost of the intervention by the total number of health outcomes achieved by the intervention. </a:t>
            </a:r>
          </a:p>
        </p:txBody>
      </p:sp>
      <mc:AlternateContent xmlns:mc="http://schemas.openxmlformats.org/markup-compatibility/2006" xmlns:a14="http://schemas.microsoft.com/office/drawing/2010/main">
        <mc:Choice Requires="a14">
          <p:graphicFrame>
            <p:nvGraphicFramePr>
              <p:cNvPr id="100408" name="Group 56"/>
              <p:cNvGraphicFramePr>
                <a:graphicFrameLocks noGrp="1"/>
              </p:cNvGraphicFramePr>
              <p:nvPr>
                <p:extLst>
                  <p:ext uri="{D42A27DB-BD31-4B8C-83A1-F6EECF244321}">
                    <p14:modId xmlns:p14="http://schemas.microsoft.com/office/powerpoint/2010/main" val="1288770903"/>
                  </p:ext>
                </p:extLst>
              </p:nvPr>
            </p:nvGraphicFramePr>
            <p:xfrm>
              <a:off x="96838" y="3810000"/>
              <a:ext cx="9047162" cy="3048000"/>
            </p:xfrm>
            <a:graphic>
              <a:graphicData uri="http://schemas.openxmlformats.org/drawingml/2006/table">
                <a:tbl>
                  <a:tblPr/>
                  <a:tblGrid>
                    <a:gridCol w="2798762">
                      <a:extLst>
                        <a:ext uri="{9D8B030D-6E8A-4147-A177-3AD203B41FA5}">
                          <a16:colId xmlns:a16="http://schemas.microsoft.com/office/drawing/2014/main" val="20000"/>
                        </a:ext>
                      </a:extLst>
                    </a:gridCol>
                    <a:gridCol w="1317625">
                      <a:extLst>
                        <a:ext uri="{9D8B030D-6E8A-4147-A177-3AD203B41FA5}">
                          <a16:colId xmlns:a16="http://schemas.microsoft.com/office/drawing/2014/main" val="20001"/>
                        </a:ext>
                      </a:extLst>
                    </a:gridCol>
                    <a:gridCol w="2111375">
                      <a:extLst>
                        <a:ext uri="{9D8B030D-6E8A-4147-A177-3AD203B41FA5}">
                          <a16:colId xmlns:a16="http://schemas.microsoft.com/office/drawing/2014/main" val="20002"/>
                        </a:ext>
                      </a:extLst>
                    </a:gridCol>
                    <a:gridCol w="2819400">
                      <a:extLst>
                        <a:ext uri="{9D8B030D-6E8A-4147-A177-3AD203B41FA5}">
                          <a16:colId xmlns:a16="http://schemas.microsoft.com/office/drawing/2014/main" val="20003"/>
                        </a:ext>
                      </a:extLst>
                    </a:gridCol>
                  </a:tblGrid>
                  <a:tr h="1993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bg2"/>
                              </a:solidFill>
                              <a:effectLst/>
                              <a:latin typeface="Arial" charset="0"/>
                              <a:cs typeface="Arial" charset="0"/>
                            </a:rPr>
                            <a:t>Intervention</a:t>
                          </a:r>
                          <a:endParaRPr kumimoji="0" lang="en-US" sz="2400" b="0" i="0" u="none" strike="noStrike" cap="none" normalizeH="0" baseline="0" dirty="0">
                            <a:ln>
                              <a:noFill/>
                            </a:ln>
                            <a:solidFill>
                              <a:schemeClr val="bg2"/>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3D3D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bg2"/>
                              </a:solidFill>
                              <a:effectLst/>
                              <a:latin typeface="Arial" charset="0"/>
                              <a:cs typeface="Arial" charset="0"/>
                            </a:rPr>
                            <a:t>Net cost</a:t>
                          </a:r>
                          <a:endParaRPr kumimoji="0" lang="en-US" sz="2400" b="0" i="0" u="none" strike="noStrike" cap="none" normalizeH="0" baseline="0">
                            <a:ln>
                              <a:noFill/>
                            </a:ln>
                            <a:solidFill>
                              <a:schemeClr val="bg2"/>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3D3D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bg2"/>
                              </a:solidFill>
                              <a:effectLst/>
                              <a:latin typeface="Arial" charset="0"/>
                              <a:cs typeface="Arial" charset="0"/>
                            </a:rPr>
                            <a:t>Total outcomes</a:t>
                          </a:r>
                          <a:br>
                            <a:rPr kumimoji="0" lang="en-US" sz="2400" b="1" i="0" u="none" strike="noStrike" cap="none" normalizeH="0" baseline="0">
                              <a:ln>
                                <a:noFill/>
                              </a:ln>
                              <a:solidFill>
                                <a:schemeClr val="bg2"/>
                              </a:solidFill>
                              <a:effectLst/>
                              <a:latin typeface="Arial" charset="0"/>
                              <a:cs typeface="Arial" charset="0"/>
                            </a:rPr>
                          </a:br>
                          <a:r>
                            <a:rPr kumimoji="0" lang="en-US" sz="2400" b="1" i="0" u="none" strike="noStrike" cap="none" normalizeH="0" baseline="0">
                              <a:ln>
                                <a:noFill/>
                              </a:ln>
                              <a:solidFill>
                                <a:schemeClr val="bg2"/>
                              </a:solidFill>
                              <a:effectLst/>
                              <a:latin typeface="Arial" charset="0"/>
                              <a:cs typeface="Arial" charset="0"/>
                            </a:rPr>
                            <a:t>(life-years saved)</a:t>
                          </a:r>
                          <a:endParaRPr kumimoji="0" lang="en-US" sz="2400" b="0" i="0" u="none" strike="noStrike" cap="none" normalizeH="0" baseline="0">
                            <a:ln>
                              <a:noFill/>
                            </a:ln>
                            <a:solidFill>
                              <a:schemeClr val="bg2"/>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3D3D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bg2"/>
                              </a:solidFill>
                              <a:effectLst/>
                              <a:latin typeface="Arial" charset="0"/>
                              <a:cs typeface="Arial" charset="0"/>
                            </a:rPr>
                            <a:t>ACER</a:t>
                          </a:r>
                          <a:br>
                            <a:rPr kumimoji="0" lang="en-US" sz="2400" b="1" i="0" u="none" strike="noStrike" cap="none" normalizeH="0" baseline="0">
                              <a:ln>
                                <a:noFill/>
                              </a:ln>
                              <a:solidFill>
                                <a:schemeClr val="bg2"/>
                              </a:solidFill>
                              <a:effectLst/>
                              <a:latin typeface="Arial" charset="0"/>
                              <a:cs typeface="Arial" charset="0"/>
                            </a:rPr>
                          </a:br>
                          <a:r>
                            <a:rPr kumimoji="0" lang="en-US" sz="2400" b="1" i="0" u="none" strike="noStrike" cap="none" normalizeH="0" baseline="0">
                              <a:ln>
                                <a:noFill/>
                              </a:ln>
                              <a:solidFill>
                                <a:schemeClr val="bg2"/>
                              </a:solidFill>
                              <a:effectLst/>
                              <a:latin typeface="Arial" charset="0"/>
                              <a:cs typeface="Arial" charset="0"/>
                            </a:rPr>
                            <a:t>cost per life-year saved</a:t>
                          </a:r>
                          <a:endParaRPr kumimoji="0" lang="en-US" sz="2400" b="0" i="0" u="none" strike="noStrike" cap="none" normalizeH="0" baseline="0">
                            <a:ln>
                              <a:noFill/>
                            </a:ln>
                            <a:solidFill>
                              <a:schemeClr val="bg2"/>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3D3D3"/>
                        </a:solidFill>
                      </a:tcPr>
                    </a:tc>
                    <a:extLst>
                      <a:ext uri="{0D108BD9-81ED-4DB2-BD59-A6C34878D82A}">
                        <a16:rowId xmlns:a16="http://schemas.microsoft.com/office/drawing/2014/main" val="10000"/>
                      </a:ext>
                    </a:extLst>
                  </a:tr>
                  <a:tr h="1054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Home vaccination program</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$50,000</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8</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f>
                                  <m:fPr>
                                    <m:ctrlPr>
                                      <a:rPr kumimoji="0" lang="en-US" sz="2400" b="0" i="1" u="none" strike="noStrike" cap="none" normalizeH="0" baseline="0" smtClean="0">
                                        <a:ln>
                                          <a:noFill/>
                                        </a:ln>
                                        <a:solidFill>
                                          <a:schemeClr val="tx1"/>
                                        </a:solidFill>
                                        <a:effectLst/>
                                        <a:latin typeface="Cambria Math" panose="02040503050406030204" pitchFamily="18" charset="0"/>
                                      </a:rPr>
                                    </m:ctrlPr>
                                  </m:fPr>
                                  <m:num>
                                    <m:r>
                                      <a:rPr kumimoji="0" lang="en-US" sz="2400" b="0" i="1" u="none" strike="noStrike" cap="none" normalizeH="0" baseline="0" smtClean="0">
                                        <a:ln>
                                          <a:noFill/>
                                        </a:ln>
                                        <a:solidFill>
                                          <a:schemeClr val="tx1"/>
                                        </a:solidFill>
                                        <a:effectLst/>
                                        <a:latin typeface="Cambria Math"/>
                                      </a:rPr>
                                      <m:t>$50,000</m:t>
                                    </m:r>
                                  </m:num>
                                  <m:den>
                                    <m:r>
                                      <a:rPr kumimoji="0" lang="en-US" sz="2400" b="0" i="1" u="none" strike="noStrike" cap="none" normalizeH="0" baseline="0" smtClean="0">
                                        <a:ln>
                                          <a:noFill/>
                                        </a:ln>
                                        <a:solidFill>
                                          <a:schemeClr val="tx1"/>
                                        </a:solidFill>
                                        <a:effectLst/>
                                        <a:latin typeface="Cambria Math"/>
                                      </a:rPr>
                                      <m:t>8</m:t>
                                    </m:r>
                                  </m:den>
                                </m:f>
                                <m:r>
                                  <a:rPr kumimoji="0" lang="en-US" sz="2400" b="0" i="1" u="none" strike="noStrike" cap="none" normalizeH="0" baseline="0" smtClean="0">
                                    <a:ln>
                                      <a:noFill/>
                                    </a:ln>
                                    <a:solidFill>
                                      <a:schemeClr val="tx1"/>
                                    </a:solidFill>
                                    <a:effectLst/>
                                    <a:latin typeface="Cambria Math"/>
                                  </a:rPr>
                                  <m:t>=$6250</m:t>
                                </m:r>
                              </m:oMath>
                            </m:oMathPara>
                          </a14:m>
                          <a:endParaRPr kumimoji="0" lang="en-US" sz="2400" b="0" i="0" u="none" strike="noStrike" cap="none" normalizeH="0" baseline="0" dirty="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mc:Choice>
        <mc:Fallback xmlns="">
          <p:graphicFrame>
            <p:nvGraphicFramePr>
              <p:cNvPr id="100408" name="Group 56"/>
              <p:cNvGraphicFramePr>
                <a:graphicFrameLocks noGrp="1"/>
              </p:cNvGraphicFramePr>
              <p:nvPr>
                <p:extLst>
                  <p:ext uri="{D42A27DB-BD31-4B8C-83A1-F6EECF244321}">
                    <p14:modId xmlns:p14="http://schemas.microsoft.com/office/powerpoint/2010/main" val="1288770903"/>
                  </p:ext>
                </p:extLst>
              </p:nvPr>
            </p:nvGraphicFramePr>
            <p:xfrm>
              <a:off x="96838" y="3810000"/>
              <a:ext cx="9047162" cy="3048000"/>
            </p:xfrm>
            <a:graphic>
              <a:graphicData uri="http://schemas.openxmlformats.org/drawingml/2006/table">
                <a:tbl>
                  <a:tblPr/>
                  <a:tblGrid>
                    <a:gridCol w="2798762"/>
                    <a:gridCol w="1317625"/>
                    <a:gridCol w="2111375"/>
                    <a:gridCol w="2819400"/>
                  </a:tblGrid>
                  <a:tr h="1993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bg2"/>
                              </a:solidFill>
                              <a:effectLst/>
                              <a:latin typeface="Arial" charset="0"/>
                              <a:cs typeface="Arial" charset="0"/>
                            </a:rPr>
                            <a:t>Intervention</a:t>
                          </a:r>
                          <a:endParaRPr kumimoji="0" lang="en-US" sz="2400" b="0" i="0" u="none" strike="noStrike" cap="none" normalizeH="0" baseline="0" dirty="0" smtClean="0">
                            <a:ln>
                              <a:noFill/>
                            </a:ln>
                            <a:solidFill>
                              <a:schemeClr val="bg2"/>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3D3D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2"/>
                              </a:solidFill>
                              <a:effectLst/>
                              <a:latin typeface="Arial" charset="0"/>
                              <a:cs typeface="Arial" charset="0"/>
                            </a:rPr>
                            <a:t>Net cost</a:t>
                          </a:r>
                          <a:endParaRPr kumimoji="0" lang="en-US" sz="2400" b="0" i="0" u="none" strike="noStrike" cap="none" normalizeH="0" baseline="0" smtClean="0">
                            <a:ln>
                              <a:noFill/>
                            </a:ln>
                            <a:solidFill>
                              <a:schemeClr val="bg2"/>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3D3D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2"/>
                              </a:solidFill>
                              <a:effectLst/>
                              <a:latin typeface="Arial" charset="0"/>
                              <a:cs typeface="Arial" charset="0"/>
                            </a:rPr>
                            <a:t>Total outcomes</a:t>
                          </a:r>
                          <a:br>
                            <a:rPr kumimoji="0" lang="en-US" sz="2400" b="1" i="0" u="none" strike="noStrike" cap="none" normalizeH="0" baseline="0" smtClean="0">
                              <a:ln>
                                <a:noFill/>
                              </a:ln>
                              <a:solidFill>
                                <a:schemeClr val="bg2"/>
                              </a:solidFill>
                              <a:effectLst/>
                              <a:latin typeface="Arial" charset="0"/>
                              <a:cs typeface="Arial" charset="0"/>
                            </a:rPr>
                          </a:br>
                          <a:r>
                            <a:rPr kumimoji="0" lang="en-US" sz="2400" b="1" i="0" u="none" strike="noStrike" cap="none" normalizeH="0" baseline="0" smtClean="0">
                              <a:ln>
                                <a:noFill/>
                              </a:ln>
                              <a:solidFill>
                                <a:schemeClr val="bg2"/>
                              </a:solidFill>
                              <a:effectLst/>
                              <a:latin typeface="Arial" charset="0"/>
                              <a:cs typeface="Arial" charset="0"/>
                            </a:rPr>
                            <a:t>(life-years saved)</a:t>
                          </a:r>
                          <a:endParaRPr kumimoji="0" lang="en-US" sz="2400" b="0" i="0" u="none" strike="noStrike" cap="none" normalizeH="0" baseline="0" smtClean="0">
                            <a:ln>
                              <a:noFill/>
                            </a:ln>
                            <a:solidFill>
                              <a:schemeClr val="bg2"/>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3D3D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2"/>
                              </a:solidFill>
                              <a:effectLst/>
                              <a:latin typeface="Arial" charset="0"/>
                              <a:cs typeface="Arial" charset="0"/>
                            </a:rPr>
                            <a:t>ACER</a:t>
                          </a:r>
                          <a:br>
                            <a:rPr kumimoji="0" lang="en-US" sz="2400" b="1" i="0" u="none" strike="noStrike" cap="none" normalizeH="0" baseline="0" smtClean="0">
                              <a:ln>
                                <a:noFill/>
                              </a:ln>
                              <a:solidFill>
                                <a:schemeClr val="bg2"/>
                              </a:solidFill>
                              <a:effectLst/>
                              <a:latin typeface="Arial" charset="0"/>
                              <a:cs typeface="Arial" charset="0"/>
                            </a:rPr>
                          </a:br>
                          <a:r>
                            <a:rPr kumimoji="0" lang="en-US" sz="2400" b="1" i="0" u="none" strike="noStrike" cap="none" normalizeH="0" baseline="0" smtClean="0">
                              <a:ln>
                                <a:noFill/>
                              </a:ln>
                              <a:solidFill>
                                <a:schemeClr val="bg2"/>
                              </a:solidFill>
                              <a:effectLst/>
                              <a:latin typeface="Arial" charset="0"/>
                              <a:cs typeface="Arial" charset="0"/>
                            </a:rPr>
                            <a:t>cost per life-year saved</a:t>
                          </a:r>
                          <a:endParaRPr kumimoji="0" lang="en-US" sz="2400" b="0" i="0" u="none" strike="noStrike" cap="none" normalizeH="0" baseline="0" smtClean="0">
                            <a:ln>
                              <a:noFill/>
                            </a:ln>
                            <a:solidFill>
                              <a:schemeClr val="bg2"/>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3D3D3"/>
                        </a:solidFill>
                      </a:tcPr>
                    </a:tc>
                  </a:tr>
                  <a:tr h="1054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Home vaccination program</a:t>
                          </a:r>
                          <a:endParaRPr kumimoji="0" lang="en-US" sz="2400" b="0" i="0" u="none" strike="noStrike" cap="none" normalizeH="0" baseline="0" smtClean="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$50,000</a:t>
                          </a:r>
                          <a:endParaRPr kumimoji="0" lang="en-US" sz="2400" b="0" i="0" u="none" strike="noStrike" cap="none" normalizeH="0" baseline="0" smtClean="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8</a:t>
                          </a:r>
                          <a:endParaRPr kumimoji="0" lang="en-US" sz="2400" b="0" i="0" u="none" strike="noStrike" cap="none" normalizeH="0" baseline="0" smtClean="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blipFill rotWithShape="1">
                          <a:blip r:embed="rId3"/>
                          <a:stretch>
                            <a:fillRect l="-224675" t="-189017" b="-2312"/>
                          </a:stretch>
                        </a:blipFill>
                      </a:tcPr>
                    </a:tc>
                  </a:tr>
                </a:tbl>
              </a:graphicData>
            </a:graphic>
          </p:graphicFrame>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0" y="117475"/>
            <a:ext cx="9144000" cy="6778625"/>
          </a:xfrm>
          <a:prstGeom prst="rect">
            <a:avLst/>
          </a:prstGeom>
          <a:noFill/>
          <a:ln w="9525">
            <a:noFill/>
            <a:miter lim="800000"/>
            <a:headEnd/>
            <a:tailEnd/>
          </a:ln>
        </p:spPr>
        <p:txBody>
          <a:bodyPr lIns="222180" tIns="158700" anchor="ctr">
            <a:spAutoFit/>
          </a:bodyPr>
          <a:lstStyle/>
          <a:p>
            <a:pPr eaLnBrk="0" hangingPunct="0"/>
            <a:r>
              <a:rPr lang="en-US" dirty="0">
                <a:latin typeface="Arial" charset="0"/>
                <a:cs typeface="Arial" charset="0"/>
              </a:rPr>
              <a:t>The marginal cost-effectiveness ratio (</a:t>
            </a:r>
            <a:r>
              <a:rPr lang="en-US" b="1" dirty="0">
                <a:latin typeface="Arial" charset="0"/>
                <a:cs typeface="Arial" charset="0"/>
              </a:rPr>
              <a:t>MCER</a:t>
            </a:r>
            <a:r>
              <a:rPr lang="en-US" dirty="0">
                <a:latin typeface="Arial" charset="0"/>
                <a:cs typeface="Arial" charset="0"/>
              </a:rPr>
              <a:t>) assesses the specific changes in cost and effect when </a:t>
            </a:r>
            <a:r>
              <a:rPr lang="en-US" dirty="0">
                <a:solidFill>
                  <a:srgbClr val="FFFF00"/>
                </a:solidFill>
                <a:latin typeface="Arial" charset="0"/>
                <a:cs typeface="Arial" charset="0"/>
              </a:rPr>
              <a:t>a program </a:t>
            </a:r>
            <a:r>
              <a:rPr lang="en-US" dirty="0">
                <a:latin typeface="Arial" charset="0"/>
                <a:cs typeface="Arial" charset="0"/>
              </a:rPr>
              <a:t>is expanded or contracted. </a:t>
            </a:r>
          </a:p>
          <a:p>
            <a:pPr eaLnBrk="0" hangingPunct="0"/>
            <a:endParaRPr lang="en-US" b="1" dirty="0">
              <a:latin typeface="Arial" charset="0"/>
              <a:cs typeface="Arial" charset="0"/>
            </a:endParaRPr>
          </a:p>
          <a:p>
            <a:pPr eaLnBrk="0" hangingPunct="0"/>
            <a:r>
              <a:rPr lang="en-US" b="1" dirty="0">
                <a:solidFill>
                  <a:schemeClr val="folHlink"/>
                </a:solidFill>
                <a:latin typeface="Arial" charset="0"/>
                <a:cs typeface="Arial" charset="0"/>
              </a:rPr>
              <a:t>ACER</a:t>
            </a:r>
            <a:r>
              <a:rPr lang="en-US" dirty="0">
                <a:solidFill>
                  <a:schemeClr val="folHlink"/>
                </a:solidFill>
                <a:latin typeface="Arial" charset="0"/>
                <a:cs typeface="Arial" charset="0"/>
              </a:rPr>
              <a:t> and </a:t>
            </a:r>
            <a:r>
              <a:rPr lang="en-US" b="1" dirty="0">
                <a:solidFill>
                  <a:schemeClr val="folHlink"/>
                </a:solidFill>
                <a:latin typeface="Arial" charset="0"/>
                <a:cs typeface="Arial" charset="0"/>
              </a:rPr>
              <a:t>MCER</a:t>
            </a:r>
            <a:r>
              <a:rPr lang="en-US" dirty="0">
                <a:solidFill>
                  <a:schemeClr val="folHlink"/>
                </a:solidFill>
                <a:latin typeface="Arial" charset="0"/>
                <a:cs typeface="Arial" charset="0"/>
              </a:rPr>
              <a:t> for a vaccination program:</a:t>
            </a:r>
            <a:r>
              <a:rPr lang="en-US" sz="2000" dirty="0">
                <a:latin typeface="Arial" charset="0"/>
                <a:cs typeface="Arial" charset="0"/>
              </a:rPr>
              <a:t> </a:t>
            </a:r>
          </a:p>
          <a:p>
            <a:pPr eaLnBrk="0" hangingPunct="0"/>
            <a:r>
              <a:rPr lang="en-US" dirty="0">
                <a:latin typeface="Arial" charset="0"/>
                <a:cs typeface="Arial" charset="0"/>
              </a:rPr>
              <a:t>  </a:t>
            </a:r>
            <a:r>
              <a:rPr lang="en-US" sz="18300" dirty="0">
                <a:latin typeface="Arial" charset="0"/>
                <a:cs typeface="Arial" charset="0"/>
              </a:rPr>
              <a:t> </a:t>
            </a:r>
            <a:r>
              <a:rPr lang="en-US" dirty="0">
                <a:latin typeface="Arial" charset="0"/>
                <a:cs typeface="Arial" charset="0"/>
              </a:rPr>
              <a:t>                                                                                                  </a:t>
            </a:r>
          </a:p>
          <a:p>
            <a:pPr eaLnBrk="0" hangingPunct="0"/>
            <a:endParaRPr lang="en-US" sz="2000" dirty="0">
              <a:latin typeface="Arial" charset="0"/>
              <a:cs typeface="Arial" charset="0"/>
            </a:endParaRPr>
          </a:p>
          <a:p>
            <a:pPr eaLnBrk="0" hangingPunct="0"/>
            <a:r>
              <a:rPr lang="en-US" sz="2000" dirty="0">
                <a:latin typeface="Arial" charset="0"/>
                <a:cs typeface="Arial" charset="0"/>
              </a:rPr>
              <a:t>At low vaccination coverage rates (70%), the </a:t>
            </a:r>
            <a:r>
              <a:rPr lang="en-US" sz="2000" b="1" dirty="0">
                <a:latin typeface="Arial" charset="0"/>
                <a:cs typeface="Arial" charset="0"/>
              </a:rPr>
              <a:t>ACER</a:t>
            </a:r>
            <a:r>
              <a:rPr lang="en-US" sz="2000" dirty="0">
                <a:latin typeface="Arial" charset="0"/>
                <a:cs typeface="Arial" charset="0"/>
              </a:rPr>
              <a:t> is negative, indicating a savings in cost. As that percentage grows, however, so does the </a:t>
            </a:r>
            <a:r>
              <a:rPr lang="en-US" sz="2000" b="1" dirty="0">
                <a:latin typeface="Arial" charset="0"/>
                <a:cs typeface="Arial" charset="0"/>
              </a:rPr>
              <a:t>cost per case prevented</a:t>
            </a:r>
            <a:r>
              <a:rPr lang="en-US" sz="2000" dirty="0">
                <a:latin typeface="Arial" charset="0"/>
                <a:cs typeface="Arial" charset="0"/>
              </a:rPr>
              <a:t> because the </a:t>
            </a:r>
            <a:r>
              <a:rPr lang="en-US" sz="2000" b="1" dirty="0">
                <a:latin typeface="Arial" charset="0"/>
                <a:cs typeface="Arial" charset="0"/>
              </a:rPr>
              <a:t>marginal cost per each additional person vaccinated </a:t>
            </a:r>
            <a:r>
              <a:rPr lang="en-US" sz="2000" dirty="0">
                <a:latin typeface="Arial" charset="0"/>
                <a:cs typeface="Arial" charset="0"/>
              </a:rPr>
              <a:t>is much higher than the average cost. </a:t>
            </a:r>
          </a:p>
        </p:txBody>
      </p:sp>
      <p:pic>
        <p:nvPicPr>
          <p:cNvPr id="10243" name="Picture 5" descr="ACER and MCER for the vaccination program example."/>
          <p:cNvPicPr>
            <a:picLocks noChangeAspect="1" noChangeArrowheads="1"/>
          </p:cNvPicPr>
          <p:nvPr/>
        </p:nvPicPr>
        <p:blipFill>
          <a:blip r:embed="rId3" cstate="print"/>
          <a:srcRect/>
          <a:stretch>
            <a:fillRect/>
          </a:stretch>
        </p:blipFill>
        <p:spPr bwMode="auto">
          <a:xfrm>
            <a:off x="2057400" y="2209800"/>
            <a:ext cx="5715000" cy="3135313"/>
          </a:xfrm>
          <a:prstGeom prst="rect">
            <a:avLst/>
          </a:prstGeom>
          <a:solidFill>
            <a:schemeClr val="tx1"/>
          </a:solidFill>
          <a:ln w="9525">
            <a:noFill/>
            <a:miter lim="800000"/>
            <a:headEnd/>
            <a:tailEnd/>
          </a:ln>
        </p:spPr>
      </p:pic>
      <p:sp>
        <p:nvSpPr>
          <p:cNvPr id="10244" name="Text Box 5"/>
          <p:cNvSpPr txBox="1">
            <a:spLocks noChangeArrowheads="1"/>
          </p:cNvSpPr>
          <p:nvPr/>
        </p:nvSpPr>
        <p:spPr bwMode="auto">
          <a:xfrm>
            <a:off x="3276600" y="3962400"/>
            <a:ext cx="1524000" cy="527050"/>
          </a:xfrm>
          <a:prstGeom prst="rect">
            <a:avLst/>
          </a:prstGeom>
          <a:solidFill>
            <a:schemeClr val="tx1"/>
          </a:solidFill>
          <a:ln w="9525">
            <a:solidFill>
              <a:schemeClr val="bg2"/>
            </a:solidFill>
            <a:miter lim="800000"/>
            <a:headEnd/>
            <a:tailEnd/>
          </a:ln>
        </p:spPr>
        <p:txBody>
          <a:bodyPr>
            <a:spAutoFit/>
          </a:bodyPr>
          <a:lstStyle/>
          <a:p>
            <a:pPr>
              <a:spcBef>
                <a:spcPct val="50000"/>
              </a:spcBef>
            </a:pPr>
            <a:r>
              <a:rPr lang="en-US" sz="1400">
                <a:solidFill>
                  <a:schemeClr val="bg2"/>
                </a:solidFill>
              </a:rPr>
              <a:t>MCER=5000/.5 = 10,000</a:t>
            </a:r>
          </a:p>
        </p:txBody>
      </p:sp>
      <p:sp>
        <p:nvSpPr>
          <p:cNvPr id="10245" name="Text Box 6"/>
          <p:cNvSpPr txBox="1">
            <a:spLocks noChangeArrowheads="1"/>
          </p:cNvSpPr>
          <p:nvPr/>
        </p:nvSpPr>
        <p:spPr bwMode="auto">
          <a:xfrm>
            <a:off x="4800600" y="3048000"/>
            <a:ext cx="1524000" cy="527050"/>
          </a:xfrm>
          <a:prstGeom prst="rect">
            <a:avLst/>
          </a:prstGeom>
          <a:solidFill>
            <a:schemeClr val="tx1"/>
          </a:solidFill>
          <a:ln w="9525">
            <a:solidFill>
              <a:schemeClr val="bg2"/>
            </a:solidFill>
            <a:miter lim="800000"/>
            <a:headEnd/>
            <a:tailEnd/>
          </a:ln>
        </p:spPr>
        <p:txBody>
          <a:bodyPr>
            <a:spAutoFit/>
          </a:bodyPr>
          <a:lstStyle/>
          <a:p>
            <a:pPr>
              <a:spcBef>
                <a:spcPct val="50000"/>
              </a:spcBef>
            </a:pPr>
            <a:r>
              <a:rPr lang="en-US" sz="1400">
                <a:solidFill>
                  <a:schemeClr val="bg2"/>
                </a:solidFill>
              </a:rPr>
              <a:t>MCER=25,000/.3 = 83,333</a:t>
            </a:r>
          </a:p>
        </p:txBody>
      </p:sp>
      <p:cxnSp>
        <p:nvCxnSpPr>
          <p:cNvPr id="3" name="Straight Arrow Connector 2"/>
          <p:cNvCxnSpPr/>
          <p:nvPr/>
        </p:nvCxnSpPr>
        <p:spPr bwMode="auto">
          <a:xfrm flipH="1">
            <a:off x="3276600" y="2514600"/>
            <a:ext cx="762000" cy="152400"/>
          </a:xfrm>
          <a:prstGeom prst="straightConnector1">
            <a:avLst/>
          </a:prstGeom>
          <a:solidFill>
            <a:schemeClr val="accent1"/>
          </a:solidFill>
          <a:ln w="28575" cap="flat" cmpd="sng" algn="ctr">
            <a:solidFill>
              <a:srgbClr val="FF0000"/>
            </a:solidFill>
            <a:prstDash val="solid"/>
            <a:miter lim="800000"/>
            <a:headEnd type="none" w="med" len="med"/>
            <a:tailEnd type="arrow"/>
          </a:ln>
          <a:effectLst/>
        </p:spPr>
      </p:cxnSp>
      <p:cxnSp>
        <p:nvCxnSpPr>
          <p:cNvPr id="8" name="Straight Arrow Connector 7"/>
          <p:cNvCxnSpPr/>
          <p:nvPr/>
        </p:nvCxnSpPr>
        <p:spPr bwMode="auto">
          <a:xfrm>
            <a:off x="5572125" y="2590800"/>
            <a:ext cx="142875" cy="381000"/>
          </a:xfrm>
          <a:prstGeom prst="straightConnector1">
            <a:avLst/>
          </a:prstGeom>
          <a:solidFill>
            <a:schemeClr val="accent1"/>
          </a:solidFill>
          <a:ln w="28575" cap="flat" cmpd="sng" algn="ctr">
            <a:solidFill>
              <a:srgbClr val="FF0000"/>
            </a:solidFill>
            <a:prstDash val="solid"/>
            <a:miter lim="800000"/>
            <a:headEnd type="none" w="med" len="med"/>
            <a:tailEnd type="arrow"/>
          </a:ln>
          <a:effec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4" name="Rectangle 4">
            <a:hlinkClick r:id="rId3"/>
          </p:cNvPr>
          <p:cNvSpPr>
            <a:spLocks noChangeArrowheads="1"/>
          </p:cNvSpPr>
          <p:nvPr/>
        </p:nvSpPr>
        <p:spPr bwMode="auto">
          <a:xfrm>
            <a:off x="0" y="273050"/>
            <a:ext cx="9144000" cy="6346825"/>
          </a:xfrm>
          <a:prstGeom prst="rect">
            <a:avLst/>
          </a:prstGeom>
          <a:noFill/>
          <a:ln w="9525">
            <a:noFill/>
            <a:miter lim="800000"/>
            <a:headEnd/>
            <a:tailEnd/>
          </a:ln>
        </p:spPr>
        <p:txBody>
          <a:bodyPr lIns="158700" tIns="47610" rIns="158700" bIns="79350" anchor="ctr">
            <a:spAutoFit/>
          </a:bodyPr>
          <a:lstStyle/>
          <a:p>
            <a:pPr algn="ctr"/>
            <a:r>
              <a:rPr lang="en-US" sz="3200" b="1" dirty="0">
                <a:solidFill>
                  <a:srgbClr val="FFFF00"/>
                </a:solidFill>
              </a:rPr>
              <a:t>Incremental Cost-effectiveness Ratio (ICER)</a:t>
            </a:r>
            <a:r>
              <a:rPr lang="en-US" sz="3200" dirty="0">
                <a:solidFill>
                  <a:srgbClr val="FFFF00"/>
                </a:solidFill>
              </a:rPr>
              <a:t> </a:t>
            </a:r>
          </a:p>
          <a:p>
            <a:pPr algn="ctr"/>
            <a:endParaRPr lang="en-US" dirty="0">
              <a:solidFill>
                <a:schemeClr val="folHlink"/>
              </a:solidFill>
            </a:endParaRPr>
          </a:p>
          <a:p>
            <a:pPr>
              <a:buFontTx/>
              <a:buChar char="•"/>
            </a:pPr>
            <a:r>
              <a:rPr lang="en-US" sz="3200" dirty="0"/>
              <a:t>Compares the differences between the costs and health outcomes of </a:t>
            </a:r>
            <a:r>
              <a:rPr lang="en-US" sz="3200" dirty="0">
                <a:solidFill>
                  <a:srgbClr val="FFFF00"/>
                </a:solidFill>
              </a:rPr>
              <a:t>two or more alternative interventions </a:t>
            </a:r>
            <a:r>
              <a:rPr lang="en-US" sz="3200" dirty="0"/>
              <a:t>that compete for the same resources, and is described as the additional cost per additional health outcome.</a:t>
            </a:r>
          </a:p>
          <a:p>
            <a:r>
              <a:rPr lang="en-US" sz="3200" dirty="0"/>
              <a:t> </a:t>
            </a:r>
          </a:p>
          <a:p>
            <a:pPr>
              <a:buFontTx/>
              <a:buChar char="•"/>
            </a:pPr>
            <a:r>
              <a:rPr lang="en-US" sz="3200" dirty="0"/>
              <a:t>The </a:t>
            </a:r>
            <a:r>
              <a:rPr lang="en-US" sz="3200" b="1" dirty="0">
                <a:solidFill>
                  <a:srgbClr val="FFFF00"/>
                </a:solidFill>
              </a:rPr>
              <a:t>ICER</a:t>
            </a:r>
            <a:r>
              <a:rPr lang="en-US" sz="3200" dirty="0">
                <a:solidFill>
                  <a:srgbClr val="FFFF00"/>
                </a:solidFill>
              </a:rPr>
              <a:t> numerator </a:t>
            </a:r>
            <a:r>
              <a:rPr lang="en-US" sz="3200" dirty="0"/>
              <a:t>includes the differences in program costs, averted disease costs, and averted productivity losses if applicable.</a:t>
            </a:r>
            <a:br>
              <a:rPr lang="en-US" sz="3200" dirty="0"/>
            </a:br>
            <a:endParaRPr lang="en-US" sz="3200" dirty="0"/>
          </a:p>
          <a:p>
            <a:pPr>
              <a:buFontTx/>
              <a:buChar char="•"/>
            </a:pPr>
            <a:r>
              <a:rPr lang="en-US" sz="3200" dirty="0"/>
              <a:t>The </a:t>
            </a:r>
            <a:r>
              <a:rPr lang="en-US" sz="3200" b="1" dirty="0">
                <a:solidFill>
                  <a:srgbClr val="FFFF00"/>
                </a:solidFill>
              </a:rPr>
              <a:t>ICER</a:t>
            </a:r>
            <a:r>
              <a:rPr lang="en-US" sz="3200" dirty="0">
                <a:solidFill>
                  <a:srgbClr val="FFFF00"/>
                </a:solidFill>
              </a:rPr>
              <a:t> denominator </a:t>
            </a:r>
            <a:r>
              <a:rPr lang="en-US" sz="3200" dirty="0"/>
              <a:t>is the difference in health outcomes.</a:t>
            </a:r>
            <a:r>
              <a:rPr lang="en-US" dirty="0"/>
              <a:t> </a:t>
            </a:r>
          </a:p>
        </p:txBody>
      </p: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4" name="Rectangle 4">
            <a:hlinkClick r:id="rId3"/>
          </p:cNvPr>
          <p:cNvSpPr>
            <a:spLocks noChangeArrowheads="1"/>
          </p:cNvSpPr>
          <p:nvPr/>
        </p:nvSpPr>
        <p:spPr bwMode="auto">
          <a:xfrm>
            <a:off x="0" y="108720"/>
            <a:ext cx="9144000" cy="6576119"/>
          </a:xfrm>
          <a:prstGeom prst="rect">
            <a:avLst/>
          </a:prstGeom>
          <a:noFill/>
          <a:ln w="9525">
            <a:noFill/>
            <a:miter lim="800000"/>
            <a:headEnd/>
            <a:tailEnd/>
          </a:ln>
        </p:spPr>
        <p:txBody>
          <a:bodyPr lIns="158700" tIns="47610" rIns="158700" bIns="79350" anchor="ctr">
            <a:spAutoFit/>
          </a:bodyPr>
          <a:lstStyle/>
          <a:p>
            <a:pPr algn="ctr"/>
            <a:r>
              <a:rPr lang="en-US" sz="3200" b="1" dirty="0">
                <a:solidFill>
                  <a:srgbClr val="FFFF00"/>
                </a:solidFill>
              </a:rPr>
              <a:t>Incremental Cost-effectiveness Ratio (ICER)</a:t>
            </a:r>
            <a:r>
              <a:rPr lang="en-US" sz="3200" dirty="0">
                <a:solidFill>
                  <a:srgbClr val="FFFF00"/>
                </a:solidFill>
              </a:rPr>
              <a:t> </a:t>
            </a:r>
          </a:p>
          <a:p>
            <a:pPr algn="ctr"/>
            <a:endParaRPr lang="en-US" dirty="0">
              <a:solidFill>
                <a:srgbClr val="CCFF33"/>
              </a:solidFill>
            </a:endParaRPr>
          </a:p>
          <a:p>
            <a:pPr>
              <a:spcAft>
                <a:spcPts val="1800"/>
              </a:spcAft>
              <a:buFontTx/>
              <a:buChar char="•"/>
            </a:pPr>
            <a:r>
              <a:rPr lang="en-US" sz="3200" dirty="0">
                <a:solidFill>
                  <a:srgbClr val="EAEAEA"/>
                </a:solidFill>
              </a:rPr>
              <a:t> We subtract the base case cost and effectiveness from those of the new intervention.</a:t>
            </a:r>
          </a:p>
          <a:p>
            <a:pPr>
              <a:spcAft>
                <a:spcPts val="1800"/>
              </a:spcAft>
              <a:buFontTx/>
              <a:buChar char="•"/>
            </a:pPr>
            <a:r>
              <a:rPr lang="en-US" sz="3200" dirty="0">
                <a:solidFill>
                  <a:srgbClr val="EAEAEA"/>
                </a:solidFill>
              </a:rPr>
              <a:t> ICER Numerator C</a:t>
            </a:r>
            <a:r>
              <a:rPr lang="en-US" sz="3200" baseline="-25000" dirty="0">
                <a:solidFill>
                  <a:srgbClr val="EAEAEA"/>
                </a:solidFill>
              </a:rPr>
              <a:t>1</a:t>
            </a:r>
            <a:r>
              <a:rPr lang="en-US" sz="3200" dirty="0">
                <a:solidFill>
                  <a:srgbClr val="EAEAEA"/>
                </a:solidFill>
              </a:rPr>
              <a:t> – C</a:t>
            </a:r>
            <a:r>
              <a:rPr lang="en-US" sz="3200" baseline="-25000" dirty="0">
                <a:solidFill>
                  <a:srgbClr val="EAEAEA"/>
                </a:solidFill>
              </a:rPr>
              <a:t>0</a:t>
            </a:r>
            <a:r>
              <a:rPr lang="en-US" sz="3200" dirty="0">
                <a:solidFill>
                  <a:srgbClr val="EAEAEA"/>
                </a:solidFill>
              </a:rPr>
              <a:t> </a:t>
            </a:r>
          </a:p>
          <a:p>
            <a:pPr>
              <a:spcAft>
                <a:spcPts val="1800"/>
              </a:spcAft>
              <a:buFontTx/>
              <a:buChar char="•"/>
            </a:pPr>
            <a:r>
              <a:rPr lang="en-US" sz="3200" dirty="0">
                <a:solidFill>
                  <a:srgbClr val="EAEAEA"/>
                </a:solidFill>
              </a:rPr>
              <a:t> ICER Denominator E</a:t>
            </a:r>
            <a:r>
              <a:rPr lang="en-US" sz="3200" baseline="-25000" dirty="0">
                <a:solidFill>
                  <a:srgbClr val="EAEAEA"/>
                </a:solidFill>
              </a:rPr>
              <a:t>1</a:t>
            </a:r>
            <a:r>
              <a:rPr lang="en-US" sz="3200" dirty="0">
                <a:solidFill>
                  <a:srgbClr val="EAEAEA"/>
                </a:solidFill>
              </a:rPr>
              <a:t> – E</a:t>
            </a:r>
            <a:r>
              <a:rPr lang="en-US" sz="3200" baseline="-25000" dirty="0">
                <a:solidFill>
                  <a:srgbClr val="EAEAEA"/>
                </a:solidFill>
              </a:rPr>
              <a:t>0</a:t>
            </a:r>
            <a:r>
              <a:rPr lang="en-US" sz="3200" dirty="0">
                <a:solidFill>
                  <a:srgbClr val="EAEAEA"/>
                </a:solidFill>
              </a:rPr>
              <a:t> </a:t>
            </a:r>
          </a:p>
          <a:p>
            <a:pPr>
              <a:spcAft>
                <a:spcPts val="1800"/>
              </a:spcAft>
              <a:buFontTx/>
              <a:buChar char="•"/>
            </a:pPr>
            <a:r>
              <a:rPr lang="en-US" sz="3200" dirty="0">
                <a:solidFill>
                  <a:srgbClr val="EAEAEA"/>
                </a:solidFill>
              </a:rPr>
              <a:t>ICER = (C</a:t>
            </a:r>
            <a:r>
              <a:rPr lang="en-US" sz="3200" baseline="-25000" dirty="0">
                <a:solidFill>
                  <a:srgbClr val="EAEAEA"/>
                </a:solidFill>
              </a:rPr>
              <a:t>1</a:t>
            </a:r>
            <a:r>
              <a:rPr lang="en-US" sz="3200" dirty="0">
                <a:solidFill>
                  <a:srgbClr val="EAEAEA"/>
                </a:solidFill>
              </a:rPr>
              <a:t> – C</a:t>
            </a:r>
            <a:r>
              <a:rPr lang="en-US" sz="3200" baseline="-25000" dirty="0">
                <a:solidFill>
                  <a:srgbClr val="EAEAEA"/>
                </a:solidFill>
              </a:rPr>
              <a:t>0</a:t>
            </a:r>
            <a:r>
              <a:rPr lang="en-US" sz="3200" dirty="0">
                <a:solidFill>
                  <a:srgbClr val="EAEAEA"/>
                </a:solidFill>
              </a:rPr>
              <a:t>) / (E</a:t>
            </a:r>
            <a:r>
              <a:rPr lang="en-US" sz="3200" baseline="-25000" dirty="0">
                <a:solidFill>
                  <a:srgbClr val="EAEAEA"/>
                </a:solidFill>
              </a:rPr>
              <a:t>1</a:t>
            </a:r>
            <a:r>
              <a:rPr lang="en-US" sz="3200" dirty="0">
                <a:solidFill>
                  <a:srgbClr val="EAEAEA"/>
                </a:solidFill>
              </a:rPr>
              <a:t> – E</a:t>
            </a:r>
            <a:r>
              <a:rPr lang="en-US" sz="3200" baseline="-25000" dirty="0">
                <a:solidFill>
                  <a:srgbClr val="EAEAEA"/>
                </a:solidFill>
              </a:rPr>
              <a:t>0</a:t>
            </a:r>
            <a:r>
              <a:rPr lang="en-US" sz="3200" dirty="0">
                <a:solidFill>
                  <a:srgbClr val="EAEAEA"/>
                </a:solidFill>
              </a:rPr>
              <a:t>)</a:t>
            </a:r>
          </a:p>
          <a:p>
            <a:pPr>
              <a:spcAft>
                <a:spcPts val="1800"/>
              </a:spcAft>
              <a:buFontTx/>
              <a:buChar char="•"/>
            </a:pPr>
            <a:r>
              <a:rPr lang="en-US" sz="3200" dirty="0">
                <a:solidFill>
                  <a:srgbClr val="EAEAEA"/>
                </a:solidFill>
              </a:rPr>
              <a:t>Where the sub-script 1 denotes the new intervention and 0 denotes the base case or control group.</a:t>
            </a:r>
          </a:p>
          <a:p>
            <a:pPr>
              <a:spcAft>
                <a:spcPts val="1800"/>
              </a:spcAft>
              <a:buFontTx/>
              <a:buChar char="•"/>
            </a:pPr>
            <a:r>
              <a:rPr lang="en-US" sz="3200" dirty="0">
                <a:solidFill>
                  <a:srgbClr val="EAEAEA"/>
                </a:solidFill>
              </a:rPr>
              <a:t>Positive and negative signs should be examined for the numerator and denominator separately </a:t>
            </a:r>
          </a:p>
        </p:txBody>
      </p:sp>
    </p:spTree>
    <p:extLst>
      <p:ext uri="{BB962C8B-B14F-4D97-AF65-F5344CB8AC3E}">
        <p14:creationId xmlns:p14="http://schemas.microsoft.com/office/powerpoint/2010/main" val="1538018244"/>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4" name="Rectangle 4">
            <a:hlinkClick r:id="rId3"/>
          </p:cNvPr>
          <p:cNvSpPr>
            <a:spLocks noChangeArrowheads="1"/>
          </p:cNvSpPr>
          <p:nvPr/>
        </p:nvSpPr>
        <p:spPr bwMode="auto">
          <a:xfrm>
            <a:off x="0" y="389568"/>
            <a:ext cx="9144000" cy="6014427"/>
          </a:xfrm>
          <a:prstGeom prst="rect">
            <a:avLst/>
          </a:prstGeom>
          <a:noFill/>
          <a:ln w="9525">
            <a:noFill/>
            <a:miter lim="800000"/>
            <a:headEnd/>
            <a:tailEnd/>
          </a:ln>
        </p:spPr>
        <p:txBody>
          <a:bodyPr lIns="158700" tIns="47610" rIns="158700" bIns="79350" anchor="ctr">
            <a:spAutoFit/>
          </a:bodyPr>
          <a:lstStyle/>
          <a:p>
            <a:pPr algn="ctr"/>
            <a:r>
              <a:rPr lang="en-US" sz="3200" b="1" dirty="0">
                <a:solidFill>
                  <a:srgbClr val="FFFF00"/>
                </a:solidFill>
              </a:rPr>
              <a:t>Incremental Cost-effectiveness Ratio (ICER)</a:t>
            </a:r>
            <a:r>
              <a:rPr lang="en-US" sz="3200" dirty="0">
                <a:solidFill>
                  <a:srgbClr val="FFFF00"/>
                </a:solidFill>
              </a:rPr>
              <a:t> </a:t>
            </a:r>
          </a:p>
          <a:p>
            <a:pPr algn="ctr"/>
            <a:endParaRPr lang="en-US" sz="1000" dirty="0">
              <a:solidFill>
                <a:srgbClr val="CCFF33"/>
              </a:solidFill>
            </a:endParaRPr>
          </a:p>
          <a:p>
            <a:pPr>
              <a:spcAft>
                <a:spcPts val="1800"/>
              </a:spcAft>
              <a:buFontTx/>
              <a:buChar char="•"/>
            </a:pPr>
            <a:r>
              <a:rPr lang="en-US" sz="2550" dirty="0">
                <a:solidFill>
                  <a:srgbClr val="EAEAEA"/>
                </a:solidFill>
              </a:rPr>
              <a:t>A positive denominator (increase is effectiveness) is desired and a negative denominator is acceptable within bounds (for some stakeholder negative denominator is unacceptable). </a:t>
            </a:r>
          </a:p>
          <a:p>
            <a:pPr>
              <a:spcAft>
                <a:spcPts val="1800"/>
              </a:spcAft>
              <a:buFontTx/>
              <a:buChar char="•"/>
            </a:pPr>
            <a:r>
              <a:rPr lang="en-US" sz="2550" dirty="0">
                <a:solidFill>
                  <a:srgbClr val="EAEAEA"/>
                </a:solidFill>
              </a:rPr>
              <a:t>No change in the denominator is acceptable if the numerator is negative (a purely cost-saving strategy).</a:t>
            </a:r>
          </a:p>
          <a:p>
            <a:pPr>
              <a:spcAft>
                <a:spcPts val="1800"/>
              </a:spcAft>
              <a:buFontTx/>
              <a:buChar char="•"/>
            </a:pPr>
            <a:r>
              <a:rPr lang="en-US" sz="2550" dirty="0">
                <a:solidFill>
                  <a:srgbClr val="EAEAEA"/>
                </a:solidFill>
              </a:rPr>
              <a:t>Negative numerator implies the new intervention is cost saving and is a good sign if the denominator is positive or zero.</a:t>
            </a:r>
          </a:p>
          <a:p>
            <a:pPr>
              <a:spcAft>
                <a:spcPts val="1800"/>
              </a:spcAft>
              <a:buFontTx/>
              <a:buChar char="•"/>
            </a:pPr>
            <a:r>
              <a:rPr lang="en-US" sz="2550" dirty="0">
                <a:solidFill>
                  <a:srgbClr val="EAEAEA"/>
                </a:solidFill>
              </a:rPr>
              <a:t>Positive numerator implies the new intervention costs more and is acceptable within bounds (based on WTP per unit effect.) if the denominator is positive. </a:t>
            </a:r>
          </a:p>
          <a:p>
            <a:pPr>
              <a:spcAft>
                <a:spcPts val="1800"/>
              </a:spcAft>
              <a:buFontTx/>
              <a:buChar char="•"/>
            </a:pPr>
            <a:r>
              <a:rPr lang="en-US" sz="2550" dirty="0">
                <a:solidFill>
                  <a:srgbClr val="EAEAEA"/>
                </a:solidFill>
              </a:rPr>
              <a:t>No change in the numerator is acceptable if the denominator is positive.</a:t>
            </a:r>
          </a:p>
        </p:txBody>
      </p:sp>
    </p:spTree>
    <p:extLst>
      <p:ext uri="{BB962C8B-B14F-4D97-AF65-F5344CB8AC3E}">
        <p14:creationId xmlns:p14="http://schemas.microsoft.com/office/powerpoint/2010/main" val="4048101582"/>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4" name="Rectangle 4">
            <a:hlinkClick r:id="rId3"/>
          </p:cNvPr>
          <p:cNvSpPr>
            <a:spLocks noChangeArrowheads="1"/>
          </p:cNvSpPr>
          <p:nvPr/>
        </p:nvSpPr>
        <p:spPr bwMode="auto">
          <a:xfrm>
            <a:off x="0" y="304800"/>
            <a:ext cx="9144000" cy="989974"/>
          </a:xfrm>
          <a:prstGeom prst="rect">
            <a:avLst/>
          </a:prstGeom>
          <a:noFill/>
          <a:ln w="9525">
            <a:noFill/>
            <a:miter lim="800000"/>
            <a:headEnd/>
            <a:tailEnd/>
          </a:ln>
        </p:spPr>
        <p:txBody>
          <a:bodyPr lIns="158700" tIns="47610" rIns="158700" bIns="79350" anchor="ctr">
            <a:spAutoFit/>
          </a:bodyPr>
          <a:lstStyle/>
          <a:p>
            <a:pPr algn="ctr"/>
            <a:r>
              <a:rPr lang="en-US" sz="3200" b="1" dirty="0">
                <a:solidFill>
                  <a:srgbClr val="FFFF00"/>
                </a:solidFill>
              </a:rPr>
              <a:t>The Cost-Effectiveness Plane</a:t>
            </a:r>
            <a:endParaRPr lang="en-US" sz="3200" dirty="0">
              <a:solidFill>
                <a:srgbClr val="FFFF00"/>
              </a:solidFill>
            </a:endParaRPr>
          </a:p>
          <a:p>
            <a:pPr algn="ctr"/>
            <a:endParaRPr lang="en-US" dirty="0">
              <a:solidFill>
                <a:srgbClr val="CCFF33"/>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1066800"/>
            <a:ext cx="6953250" cy="5257800"/>
          </a:xfrm>
          <a:prstGeom prst="rect">
            <a:avLst/>
          </a:prstGeom>
        </p:spPr>
      </p:pic>
    </p:spTree>
    <p:extLst>
      <p:ext uri="{BB962C8B-B14F-4D97-AF65-F5344CB8AC3E}">
        <p14:creationId xmlns:p14="http://schemas.microsoft.com/office/powerpoint/2010/main" val="2182035360"/>
      </p:ext>
    </p:extLst>
  </p:cSld>
  <p:clrMapOvr>
    <a:masterClrMapping/>
  </p:clrMapOvr>
  <p:transition>
    <p:wipe dir="d"/>
  </p:transition>
</p:sld>
</file>

<file path=ppt/theme/theme1.xml><?xml version="1.0" encoding="utf-8"?>
<a:theme xmlns:a="http://schemas.openxmlformats.org/drawingml/2006/main" name="Factory">
  <a:themeElements>
    <a:clrScheme name="Factory 1">
      <a:dk1>
        <a:srgbClr val="000054"/>
      </a:dk1>
      <a:lt1>
        <a:srgbClr val="EAEAEA"/>
      </a:lt1>
      <a:dk2>
        <a:srgbClr val="00007A"/>
      </a:dk2>
      <a:lt2>
        <a:srgbClr val="EBD189"/>
      </a:lt2>
      <a:accent1>
        <a:srgbClr val="FCAB40"/>
      </a:accent1>
      <a:accent2>
        <a:srgbClr val="555BAD"/>
      </a:accent2>
      <a:accent3>
        <a:srgbClr val="AAAABE"/>
      </a:accent3>
      <a:accent4>
        <a:srgbClr val="C8C8C8"/>
      </a:accent4>
      <a:accent5>
        <a:srgbClr val="FDD2AF"/>
      </a:accent5>
      <a:accent6>
        <a:srgbClr val="4C529C"/>
      </a:accent6>
      <a:hlink>
        <a:srgbClr val="B97C01"/>
      </a:hlink>
      <a:folHlink>
        <a:srgbClr val="CCFF33"/>
      </a:folHlink>
    </a:clrScheme>
    <a:fontScheme name="Facto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Factory 1">
        <a:dk1>
          <a:srgbClr val="000054"/>
        </a:dk1>
        <a:lt1>
          <a:srgbClr val="EAEAEA"/>
        </a:lt1>
        <a:dk2>
          <a:srgbClr val="00007A"/>
        </a:dk2>
        <a:lt2>
          <a:srgbClr val="EBD189"/>
        </a:lt2>
        <a:accent1>
          <a:srgbClr val="FCAB40"/>
        </a:accent1>
        <a:accent2>
          <a:srgbClr val="555BAD"/>
        </a:accent2>
        <a:accent3>
          <a:srgbClr val="AAAABE"/>
        </a:accent3>
        <a:accent4>
          <a:srgbClr val="C8C8C8"/>
        </a:accent4>
        <a:accent5>
          <a:srgbClr val="FDD2AF"/>
        </a:accent5>
        <a:accent6>
          <a:srgbClr val="4C529C"/>
        </a:accent6>
        <a:hlink>
          <a:srgbClr val="B97C01"/>
        </a:hlink>
        <a:folHlink>
          <a:srgbClr val="CCFF33"/>
        </a:folHlink>
      </a:clrScheme>
      <a:clrMap bg1="dk2" tx1="lt1" bg2="dk1" tx2="lt2" accent1="accent1" accent2="accent2" accent3="accent3" accent4="accent4" accent5="accent5" accent6="accent6" hlink="hlink" folHlink="folHlink"/>
    </a:extraClrScheme>
    <a:extraClrScheme>
      <a:clrScheme name="Factory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clrMap bg1="lt1" tx1="dk1" bg2="lt2" tx2="dk2" accent1="accent1" accent2="accent2" accent3="accent3" accent4="accent4" accent5="accent5" accent6="accent6" hlink="hlink" folHlink="folHlink"/>
    </a:extraClrScheme>
    <a:extraClrScheme>
      <a:clrScheme name="Factory 3">
        <a:dk1>
          <a:srgbClr val="000000"/>
        </a:dk1>
        <a:lt1>
          <a:srgbClr val="FFFFFF"/>
        </a:lt1>
        <a:dk2>
          <a:srgbClr val="000000"/>
        </a:dk2>
        <a:lt2>
          <a:srgbClr val="EAEAEA"/>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Factory 4">
        <a:dk1>
          <a:srgbClr val="481800"/>
        </a:dk1>
        <a:lt1>
          <a:srgbClr val="EAEAEA"/>
        </a:lt1>
        <a:dk2>
          <a:srgbClr val="762700"/>
        </a:dk2>
        <a:lt2>
          <a:srgbClr val="EBD189"/>
        </a:lt2>
        <a:accent1>
          <a:srgbClr val="FCAB40"/>
        </a:accent1>
        <a:accent2>
          <a:srgbClr val="AD717F"/>
        </a:accent2>
        <a:accent3>
          <a:srgbClr val="BDACAA"/>
        </a:accent3>
        <a:accent4>
          <a:srgbClr val="C8C8C8"/>
        </a:accent4>
        <a:accent5>
          <a:srgbClr val="FDD2AF"/>
        </a:accent5>
        <a:accent6>
          <a:srgbClr val="9C6672"/>
        </a:accent6>
        <a:hlink>
          <a:srgbClr val="FFFF99"/>
        </a:hlink>
        <a:folHlink>
          <a:srgbClr val="CC9900"/>
        </a:folHlink>
      </a:clrScheme>
      <a:clrMap bg1="dk2" tx1="lt1" bg2="dk1" tx2="lt2" accent1="accent1" accent2="accent2" accent3="accent3" accent4="accent4" accent5="accent5" accent6="accent6" hlink="hlink" folHlink="folHlink"/>
    </a:extraClrScheme>
    <a:extraClrScheme>
      <a:clrScheme name="Factory 5">
        <a:dk1>
          <a:srgbClr val="330066"/>
        </a:dk1>
        <a:lt1>
          <a:srgbClr val="EAEAEA"/>
        </a:lt1>
        <a:dk2>
          <a:srgbClr val="4E009C"/>
        </a:dk2>
        <a:lt2>
          <a:srgbClr val="EBD189"/>
        </a:lt2>
        <a:accent1>
          <a:srgbClr val="FCAB40"/>
        </a:accent1>
        <a:accent2>
          <a:srgbClr val="8871BB"/>
        </a:accent2>
        <a:accent3>
          <a:srgbClr val="B2AACB"/>
        </a:accent3>
        <a:accent4>
          <a:srgbClr val="C8C8C8"/>
        </a:accent4>
        <a:accent5>
          <a:srgbClr val="FDD2AF"/>
        </a:accent5>
        <a:accent6>
          <a:srgbClr val="7B66A9"/>
        </a:accent6>
        <a:hlink>
          <a:srgbClr val="99CC00"/>
        </a:hlink>
        <a:folHlink>
          <a:srgbClr val="808000"/>
        </a:folHlink>
      </a:clrScheme>
      <a:clrMap bg1="dk2" tx1="lt1" bg2="dk1" tx2="lt2" accent1="accent1" accent2="accent2" accent3="accent3" accent4="accent4" accent5="accent5" accent6="accent6" hlink="hlink" folHlink="folHlink"/>
    </a:extraClrScheme>
    <a:extraClrScheme>
      <a:clrScheme name="Factory 6">
        <a:dk1>
          <a:srgbClr val="454425"/>
        </a:dk1>
        <a:lt1>
          <a:srgbClr val="EAEAEA"/>
        </a:lt1>
        <a:dk2>
          <a:srgbClr val="4D6A2A"/>
        </a:dk2>
        <a:lt2>
          <a:srgbClr val="EBD189"/>
        </a:lt2>
        <a:accent1>
          <a:srgbClr val="FCAB40"/>
        </a:accent1>
        <a:accent2>
          <a:srgbClr val="A59E79"/>
        </a:accent2>
        <a:accent3>
          <a:srgbClr val="B2B9AC"/>
        </a:accent3>
        <a:accent4>
          <a:srgbClr val="C8C8C8"/>
        </a:accent4>
        <a:accent5>
          <a:srgbClr val="FDD2AF"/>
        </a:accent5>
        <a:accent6>
          <a:srgbClr val="958F6D"/>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Factory 7">
        <a:dk1>
          <a:srgbClr val="3C2924"/>
        </a:dk1>
        <a:lt1>
          <a:srgbClr val="EAEAEA"/>
        </a:lt1>
        <a:dk2>
          <a:srgbClr val="0D0A46"/>
        </a:dk2>
        <a:lt2>
          <a:srgbClr val="EBD189"/>
        </a:lt2>
        <a:accent1>
          <a:srgbClr val="FCAB40"/>
        </a:accent1>
        <a:accent2>
          <a:srgbClr val="633D4E"/>
        </a:accent2>
        <a:accent3>
          <a:srgbClr val="AAAAB0"/>
        </a:accent3>
        <a:accent4>
          <a:srgbClr val="C8C8C8"/>
        </a:accent4>
        <a:accent5>
          <a:srgbClr val="FDD2AF"/>
        </a:accent5>
        <a:accent6>
          <a:srgbClr val="593646"/>
        </a:accent6>
        <a:hlink>
          <a:srgbClr val="FFCC66"/>
        </a:hlink>
        <a:folHlink>
          <a:srgbClr val="99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23898</TotalTime>
  <Words>2336</Words>
  <Application>Microsoft Office PowerPoint</Application>
  <PresentationFormat>On-screen Show (4:3)</PresentationFormat>
  <Paragraphs>267</Paragraphs>
  <Slides>29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Arial Narrow</vt:lpstr>
      <vt:lpstr>Calibri</vt:lpstr>
      <vt:lpstr>Cambria Math</vt:lpstr>
      <vt:lpstr>Times New Roman</vt:lpstr>
      <vt:lpstr>Wingdings</vt:lpstr>
      <vt:lpstr>Factory</vt:lpstr>
      <vt:lpstr>CEA Part 2  Estimation and Interpretation</vt:lpstr>
      <vt:lpstr>CEA-2 Topics</vt:lpstr>
      <vt:lpstr>Multiple CE Ratios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Dominance</vt:lpstr>
      <vt:lpstr>Extended Dominance</vt:lpstr>
      <vt:lpstr>PowerPoint Presentation</vt:lpstr>
      <vt:lpstr>Extended Dominance</vt:lpstr>
      <vt:lpstr>Disadvantages of ICERs</vt:lpstr>
      <vt:lpstr>Computing Net Monetary Benefit</vt:lpstr>
      <vt:lpstr>A program is cost-effective if it has a positive net monetary benefit (NMB):</vt:lpstr>
      <vt:lpstr>When ICER = Threshold </vt:lpstr>
      <vt:lpstr>Results of NMB as function of RT </vt:lpstr>
      <vt:lpstr>PowerPoint Presentation</vt:lpstr>
      <vt:lpstr>League Tables</vt:lpstr>
      <vt:lpstr>Presentation of CEA Results</vt:lpstr>
      <vt:lpstr>Presentation of CEA Results</vt:lpstr>
      <vt:lpstr>Summary</vt:lpstr>
    </vt:vector>
  </TitlesOfParts>
  <Company>UTSPH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David R. Lairson, Ph.D.</dc:creator>
  <cp:lastModifiedBy>Rajan, Suja S</cp:lastModifiedBy>
  <cp:revision>1318</cp:revision>
  <dcterms:created xsi:type="dcterms:W3CDTF">1998-09-22T19:34:52Z</dcterms:created>
  <dcterms:modified xsi:type="dcterms:W3CDTF">2023-10-03T05:23:46Z</dcterms:modified>
</cp:coreProperties>
</file>