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DC514-9B49-4D4B-A586-C7A50E6B967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D8B87C-EEFC-4391-8B1C-CA751BAFA092}">
      <dgm:prSet/>
      <dgm:spPr/>
      <dgm:t>
        <a:bodyPr/>
        <a:lstStyle/>
        <a:p>
          <a:pPr algn="ctr"/>
          <a:r>
            <a:rPr lang="en-US" dirty="0"/>
            <a:t>How much </a:t>
          </a:r>
          <a:r>
            <a:rPr lang="en-US" u="sng" dirty="0"/>
            <a:t>value for money invested will be received?</a:t>
          </a:r>
          <a:endParaRPr lang="en-US" dirty="0"/>
        </a:p>
      </dgm:t>
    </dgm:pt>
    <dgm:pt modelId="{4006F781-7C77-45D0-B1F2-88F9C6D12343}" type="parTrans" cxnId="{7798CA0F-89F8-45E1-8EFE-857F1117AE63}">
      <dgm:prSet/>
      <dgm:spPr/>
      <dgm:t>
        <a:bodyPr/>
        <a:lstStyle/>
        <a:p>
          <a:endParaRPr lang="en-US"/>
        </a:p>
      </dgm:t>
    </dgm:pt>
    <dgm:pt modelId="{1CC36322-9CDB-4897-A731-49F8A48DD23A}" type="sibTrans" cxnId="{7798CA0F-89F8-45E1-8EFE-857F1117AE63}">
      <dgm:prSet/>
      <dgm:spPr/>
      <dgm:t>
        <a:bodyPr/>
        <a:lstStyle/>
        <a:p>
          <a:endParaRPr lang="en-US"/>
        </a:p>
      </dgm:t>
    </dgm:pt>
    <dgm:pt modelId="{DF1BEB4A-7BB5-47A7-BADF-A65C20696766}">
      <dgm:prSet/>
      <dgm:spPr/>
      <dgm:t>
        <a:bodyPr/>
        <a:lstStyle/>
        <a:p>
          <a:r>
            <a:rPr lang="en-US"/>
            <a:t>2 components (money &amp; value)</a:t>
          </a:r>
        </a:p>
      </dgm:t>
    </dgm:pt>
    <dgm:pt modelId="{EC720A77-4942-49B3-8E28-2F37357CE85D}" type="parTrans" cxnId="{391268DB-86BB-4303-9078-0752A49B651E}">
      <dgm:prSet/>
      <dgm:spPr/>
      <dgm:t>
        <a:bodyPr/>
        <a:lstStyle/>
        <a:p>
          <a:endParaRPr lang="en-US"/>
        </a:p>
      </dgm:t>
    </dgm:pt>
    <dgm:pt modelId="{2F354D3C-8835-42D3-B246-0933DFE6FD61}" type="sibTrans" cxnId="{391268DB-86BB-4303-9078-0752A49B651E}">
      <dgm:prSet/>
      <dgm:spPr/>
      <dgm:t>
        <a:bodyPr/>
        <a:lstStyle/>
        <a:p>
          <a:endParaRPr lang="en-US"/>
        </a:p>
      </dgm:t>
    </dgm:pt>
    <dgm:pt modelId="{451E7A1A-B4E1-4E98-BA2B-CB68C95EF289}">
      <dgm:prSet/>
      <dgm:spPr/>
      <dgm:t>
        <a:bodyPr/>
        <a:lstStyle/>
        <a:p>
          <a:r>
            <a:rPr lang="en-US"/>
            <a:t>How do we measure?</a:t>
          </a:r>
        </a:p>
      </dgm:t>
    </dgm:pt>
    <dgm:pt modelId="{D51770C4-7899-465C-B4B9-9064378E90CE}" type="parTrans" cxnId="{691F849C-70FE-4C45-B3C2-4D9129498B7C}">
      <dgm:prSet/>
      <dgm:spPr/>
      <dgm:t>
        <a:bodyPr/>
        <a:lstStyle/>
        <a:p>
          <a:endParaRPr lang="en-US"/>
        </a:p>
      </dgm:t>
    </dgm:pt>
    <dgm:pt modelId="{671E6A6A-58FD-40FF-9ED4-2DEA33C265CD}" type="sibTrans" cxnId="{691F849C-70FE-4C45-B3C2-4D9129498B7C}">
      <dgm:prSet/>
      <dgm:spPr/>
      <dgm:t>
        <a:bodyPr/>
        <a:lstStyle/>
        <a:p>
          <a:endParaRPr lang="en-US"/>
        </a:p>
      </dgm:t>
    </dgm:pt>
    <dgm:pt modelId="{539792D3-5A45-493E-8370-36100760B02F}">
      <dgm:prSet/>
      <dgm:spPr/>
      <dgm:t>
        <a:bodyPr/>
        <a:lstStyle/>
        <a:p>
          <a:r>
            <a:rPr lang="en-US"/>
            <a:t>Money = net resources consumed in providing alternative ($)</a:t>
          </a:r>
        </a:p>
      </dgm:t>
    </dgm:pt>
    <dgm:pt modelId="{196B675D-DF1C-4FC7-8659-18F8ABE8E25F}" type="parTrans" cxnId="{C9FC6F12-22D9-46F3-A23E-9B2B15235410}">
      <dgm:prSet/>
      <dgm:spPr/>
      <dgm:t>
        <a:bodyPr/>
        <a:lstStyle/>
        <a:p>
          <a:endParaRPr lang="en-US"/>
        </a:p>
      </dgm:t>
    </dgm:pt>
    <dgm:pt modelId="{29588977-D659-43B4-85F9-1F81397F1794}" type="sibTrans" cxnId="{C9FC6F12-22D9-46F3-A23E-9B2B15235410}">
      <dgm:prSet/>
      <dgm:spPr/>
      <dgm:t>
        <a:bodyPr/>
        <a:lstStyle/>
        <a:p>
          <a:endParaRPr lang="en-US"/>
        </a:p>
      </dgm:t>
    </dgm:pt>
    <dgm:pt modelId="{33BB8F9D-FD2E-4910-B47B-F33748EC39D5}">
      <dgm:prSet/>
      <dgm:spPr/>
      <dgm:t>
        <a:bodyPr/>
        <a:lstStyle/>
        <a:p>
          <a:r>
            <a:rPr lang="en-US"/>
            <a:t>Value = improvement in health outcomes (life-years, QALYs)</a:t>
          </a:r>
        </a:p>
      </dgm:t>
    </dgm:pt>
    <dgm:pt modelId="{0353B16D-87CF-42D8-BDE2-3B0A2DE558DA}" type="parTrans" cxnId="{99DDDE7B-6559-4C1A-B9B4-16945B1FB3D0}">
      <dgm:prSet/>
      <dgm:spPr/>
      <dgm:t>
        <a:bodyPr/>
        <a:lstStyle/>
        <a:p>
          <a:endParaRPr lang="en-US"/>
        </a:p>
      </dgm:t>
    </dgm:pt>
    <dgm:pt modelId="{3CE141D9-E83B-46ED-8D0B-369995C37A29}" type="sibTrans" cxnId="{99DDDE7B-6559-4C1A-B9B4-16945B1FB3D0}">
      <dgm:prSet/>
      <dgm:spPr/>
      <dgm:t>
        <a:bodyPr/>
        <a:lstStyle/>
        <a:p>
          <a:endParaRPr lang="en-US"/>
        </a:p>
      </dgm:t>
    </dgm:pt>
    <dgm:pt modelId="{2718A9E2-D314-43EB-B42A-3FC9864E5090}" type="pres">
      <dgm:prSet presAssocID="{C93DC514-9B49-4D4B-A586-C7A50E6B9673}" presName="vert0" presStyleCnt="0">
        <dgm:presLayoutVars>
          <dgm:dir/>
          <dgm:animOne val="branch"/>
          <dgm:animLvl val="lvl"/>
        </dgm:presLayoutVars>
      </dgm:prSet>
      <dgm:spPr/>
    </dgm:pt>
    <dgm:pt modelId="{81237A51-63EB-4A2F-8B34-28968AB4E063}" type="pres">
      <dgm:prSet presAssocID="{D8D8B87C-EEFC-4391-8B1C-CA751BAFA092}" presName="thickLine" presStyleLbl="alignNode1" presStyleIdx="0" presStyleCnt="5"/>
      <dgm:spPr/>
    </dgm:pt>
    <dgm:pt modelId="{1509ACB8-C111-4A33-9AF0-9B712F7293A2}" type="pres">
      <dgm:prSet presAssocID="{D8D8B87C-EEFC-4391-8B1C-CA751BAFA092}" presName="horz1" presStyleCnt="0"/>
      <dgm:spPr/>
    </dgm:pt>
    <dgm:pt modelId="{4AEA2222-FB19-468E-9410-CF21AD5CD946}" type="pres">
      <dgm:prSet presAssocID="{D8D8B87C-EEFC-4391-8B1C-CA751BAFA092}" presName="tx1" presStyleLbl="revTx" presStyleIdx="0" presStyleCnt="5"/>
      <dgm:spPr/>
    </dgm:pt>
    <dgm:pt modelId="{0C3E9384-AC06-46AF-98A2-8CE8AE1718D8}" type="pres">
      <dgm:prSet presAssocID="{D8D8B87C-EEFC-4391-8B1C-CA751BAFA092}" presName="vert1" presStyleCnt="0"/>
      <dgm:spPr/>
    </dgm:pt>
    <dgm:pt modelId="{1402E668-8EC0-4AD4-9FB2-6EC8B849A713}" type="pres">
      <dgm:prSet presAssocID="{DF1BEB4A-7BB5-47A7-BADF-A65C20696766}" presName="thickLine" presStyleLbl="alignNode1" presStyleIdx="1" presStyleCnt="5"/>
      <dgm:spPr/>
    </dgm:pt>
    <dgm:pt modelId="{207823E8-50EE-4C68-ABFC-AB6DCE418237}" type="pres">
      <dgm:prSet presAssocID="{DF1BEB4A-7BB5-47A7-BADF-A65C20696766}" presName="horz1" presStyleCnt="0"/>
      <dgm:spPr/>
    </dgm:pt>
    <dgm:pt modelId="{6F4B41B0-A568-402F-853D-E4EF147A3CBD}" type="pres">
      <dgm:prSet presAssocID="{DF1BEB4A-7BB5-47A7-BADF-A65C20696766}" presName="tx1" presStyleLbl="revTx" presStyleIdx="1" presStyleCnt="5"/>
      <dgm:spPr/>
    </dgm:pt>
    <dgm:pt modelId="{6BAD436E-22B0-4341-A72D-49CD69171A2E}" type="pres">
      <dgm:prSet presAssocID="{DF1BEB4A-7BB5-47A7-BADF-A65C20696766}" presName="vert1" presStyleCnt="0"/>
      <dgm:spPr/>
    </dgm:pt>
    <dgm:pt modelId="{52D83095-9C27-4492-965F-7D70202EE663}" type="pres">
      <dgm:prSet presAssocID="{451E7A1A-B4E1-4E98-BA2B-CB68C95EF289}" presName="thickLine" presStyleLbl="alignNode1" presStyleIdx="2" presStyleCnt="5"/>
      <dgm:spPr/>
    </dgm:pt>
    <dgm:pt modelId="{781B67A6-DD81-47E7-B37A-18151C4EB37C}" type="pres">
      <dgm:prSet presAssocID="{451E7A1A-B4E1-4E98-BA2B-CB68C95EF289}" presName="horz1" presStyleCnt="0"/>
      <dgm:spPr/>
    </dgm:pt>
    <dgm:pt modelId="{51782CD4-89B6-449F-AA98-8DE69E7E4230}" type="pres">
      <dgm:prSet presAssocID="{451E7A1A-B4E1-4E98-BA2B-CB68C95EF289}" presName="tx1" presStyleLbl="revTx" presStyleIdx="2" presStyleCnt="5"/>
      <dgm:spPr/>
    </dgm:pt>
    <dgm:pt modelId="{41F6319D-CDC4-424F-BAB6-8877223AF7D5}" type="pres">
      <dgm:prSet presAssocID="{451E7A1A-B4E1-4E98-BA2B-CB68C95EF289}" presName="vert1" presStyleCnt="0"/>
      <dgm:spPr/>
    </dgm:pt>
    <dgm:pt modelId="{4C875D7E-F25A-431A-9731-454AC155C0BC}" type="pres">
      <dgm:prSet presAssocID="{539792D3-5A45-493E-8370-36100760B02F}" presName="thickLine" presStyleLbl="alignNode1" presStyleIdx="3" presStyleCnt="5"/>
      <dgm:spPr/>
    </dgm:pt>
    <dgm:pt modelId="{3918CB23-6821-4859-8E78-058E9F1F3023}" type="pres">
      <dgm:prSet presAssocID="{539792D3-5A45-493E-8370-36100760B02F}" presName="horz1" presStyleCnt="0"/>
      <dgm:spPr/>
    </dgm:pt>
    <dgm:pt modelId="{7BD18A6B-487D-4F2B-82DD-3EB3E0C3F117}" type="pres">
      <dgm:prSet presAssocID="{539792D3-5A45-493E-8370-36100760B02F}" presName="tx1" presStyleLbl="revTx" presStyleIdx="3" presStyleCnt="5"/>
      <dgm:spPr/>
    </dgm:pt>
    <dgm:pt modelId="{55D509E7-0475-45A5-9496-583D79024D3F}" type="pres">
      <dgm:prSet presAssocID="{539792D3-5A45-493E-8370-36100760B02F}" presName="vert1" presStyleCnt="0"/>
      <dgm:spPr/>
    </dgm:pt>
    <dgm:pt modelId="{AB3B7842-414B-46B7-9AC4-A69F0B538EAC}" type="pres">
      <dgm:prSet presAssocID="{33BB8F9D-FD2E-4910-B47B-F33748EC39D5}" presName="thickLine" presStyleLbl="alignNode1" presStyleIdx="4" presStyleCnt="5"/>
      <dgm:spPr/>
    </dgm:pt>
    <dgm:pt modelId="{ADED7DA7-E486-4088-9883-32B8175B4540}" type="pres">
      <dgm:prSet presAssocID="{33BB8F9D-FD2E-4910-B47B-F33748EC39D5}" presName="horz1" presStyleCnt="0"/>
      <dgm:spPr/>
    </dgm:pt>
    <dgm:pt modelId="{2EA1B186-D63C-4B93-A80F-88E6E623D26F}" type="pres">
      <dgm:prSet presAssocID="{33BB8F9D-FD2E-4910-B47B-F33748EC39D5}" presName="tx1" presStyleLbl="revTx" presStyleIdx="4" presStyleCnt="5"/>
      <dgm:spPr/>
    </dgm:pt>
    <dgm:pt modelId="{6A8E2D28-C9A8-4989-97C6-56F2442B5816}" type="pres">
      <dgm:prSet presAssocID="{33BB8F9D-FD2E-4910-B47B-F33748EC39D5}" presName="vert1" presStyleCnt="0"/>
      <dgm:spPr/>
    </dgm:pt>
  </dgm:ptLst>
  <dgm:cxnLst>
    <dgm:cxn modelId="{49BD400C-20EC-4A55-B499-9C2461E719CA}" type="presOf" srcId="{451E7A1A-B4E1-4E98-BA2B-CB68C95EF289}" destId="{51782CD4-89B6-449F-AA98-8DE69E7E4230}" srcOrd="0" destOrd="0" presId="urn:microsoft.com/office/officeart/2008/layout/LinedList"/>
    <dgm:cxn modelId="{7798CA0F-89F8-45E1-8EFE-857F1117AE63}" srcId="{C93DC514-9B49-4D4B-A586-C7A50E6B9673}" destId="{D8D8B87C-EEFC-4391-8B1C-CA751BAFA092}" srcOrd="0" destOrd="0" parTransId="{4006F781-7C77-45D0-B1F2-88F9C6D12343}" sibTransId="{1CC36322-9CDB-4897-A731-49F8A48DD23A}"/>
    <dgm:cxn modelId="{C9FC6F12-22D9-46F3-A23E-9B2B15235410}" srcId="{C93DC514-9B49-4D4B-A586-C7A50E6B9673}" destId="{539792D3-5A45-493E-8370-36100760B02F}" srcOrd="3" destOrd="0" parTransId="{196B675D-DF1C-4FC7-8659-18F8ABE8E25F}" sibTransId="{29588977-D659-43B4-85F9-1F81397F1794}"/>
    <dgm:cxn modelId="{3747E536-706D-44FB-8156-7B5C7DCAC330}" type="presOf" srcId="{C93DC514-9B49-4D4B-A586-C7A50E6B9673}" destId="{2718A9E2-D314-43EB-B42A-3FC9864E5090}" srcOrd="0" destOrd="0" presId="urn:microsoft.com/office/officeart/2008/layout/LinedList"/>
    <dgm:cxn modelId="{99DDDE7B-6559-4C1A-B9B4-16945B1FB3D0}" srcId="{C93DC514-9B49-4D4B-A586-C7A50E6B9673}" destId="{33BB8F9D-FD2E-4910-B47B-F33748EC39D5}" srcOrd="4" destOrd="0" parTransId="{0353B16D-87CF-42D8-BDE2-3B0A2DE558DA}" sibTransId="{3CE141D9-E83B-46ED-8D0B-369995C37A29}"/>
    <dgm:cxn modelId="{EA6A6285-7C6C-49AE-9848-771F862DAE7F}" type="presOf" srcId="{33BB8F9D-FD2E-4910-B47B-F33748EC39D5}" destId="{2EA1B186-D63C-4B93-A80F-88E6E623D26F}" srcOrd="0" destOrd="0" presId="urn:microsoft.com/office/officeart/2008/layout/LinedList"/>
    <dgm:cxn modelId="{691F849C-70FE-4C45-B3C2-4D9129498B7C}" srcId="{C93DC514-9B49-4D4B-A586-C7A50E6B9673}" destId="{451E7A1A-B4E1-4E98-BA2B-CB68C95EF289}" srcOrd="2" destOrd="0" parTransId="{D51770C4-7899-465C-B4B9-9064378E90CE}" sibTransId="{671E6A6A-58FD-40FF-9ED4-2DEA33C265CD}"/>
    <dgm:cxn modelId="{7EB4DCA5-ED7A-42AF-8B43-49A1CDAAC7BA}" type="presOf" srcId="{D8D8B87C-EEFC-4391-8B1C-CA751BAFA092}" destId="{4AEA2222-FB19-468E-9410-CF21AD5CD946}" srcOrd="0" destOrd="0" presId="urn:microsoft.com/office/officeart/2008/layout/LinedList"/>
    <dgm:cxn modelId="{583B59C0-C0B7-4A3E-8326-4D6B83525D08}" type="presOf" srcId="{DF1BEB4A-7BB5-47A7-BADF-A65C20696766}" destId="{6F4B41B0-A568-402F-853D-E4EF147A3CBD}" srcOrd="0" destOrd="0" presId="urn:microsoft.com/office/officeart/2008/layout/LinedList"/>
    <dgm:cxn modelId="{391268DB-86BB-4303-9078-0752A49B651E}" srcId="{C93DC514-9B49-4D4B-A586-C7A50E6B9673}" destId="{DF1BEB4A-7BB5-47A7-BADF-A65C20696766}" srcOrd="1" destOrd="0" parTransId="{EC720A77-4942-49B3-8E28-2F37357CE85D}" sibTransId="{2F354D3C-8835-42D3-B246-0933DFE6FD61}"/>
    <dgm:cxn modelId="{FB53C8ED-EADA-4ADE-B9AB-962E034AEB51}" type="presOf" srcId="{539792D3-5A45-493E-8370-36100760B02F}" destId="{7BD18A6B-487D-4F2B-82DD-3EB3E0C3F117}" srcOrd="0" destOrd="0" presId="urn:microsoft.com/office/officeart/2008/layout/LinedList"/>
    <dgm:cxn modelId="{C5773593-2222-43C6-BAB2-C08988E6D662}" type="presParOf" srcId="{2718A9E2-D314-43EB-B42A-3FC9864E5090}" destId="{81237A51-63EB-4A2F-8B34-28968AB4E063}" srcOrd="0" destOrd="0" presId="urn:microsoft.com/office/officeart/2008/layout/LinedList"/>
    <dgm:cxn modelId="{987539CC-24B1-4756-BFDB-86F764FB7A8F}" type="presParOf" srcId="{2718A9E2-D314-43EB-B42A-3FC9864E5090}" destId="{1509ACB8-C111-4A33-9AF0-9B712F7293A2}" srcOrd="1" destOrd="0" presId="urn:microsoft.com/office/officeart/2008/layout/LinedList"/>
    <dgm:cxn modelId="{EB152EC1-3D10-4873-92C0-A0ED6D9D7DD6}" type="presParOf" srcId="{1509ACB8-C111-4A33-9AF0-9B712F7293A2}" destId="{4AEA2222-FB19-468E-9410-CF21AD5CD946}" srcOrd="0" destOrd="0" presId="urn:microsoft.com/office/officeart/2008/layout/LinedList"/>
    <dgm:cxn modelId="{39F3549D-0A78-40D6-8390-CFBEB522A16E}" type="presParOf" srcId="{1509ACB8-C111-4A33-9AF0-9B712F7293A2}" destId="{0C3E9384-AC06-46AF-98A2-8CE8AE1718D8}" srcOrd="1" destOrd="0" presId="urn:microsoft.com/office/officeart/2008/layout/LinedList"/>
    <dgm:cxn modelId="{B9D7A210-DD52-48EC-94EB-8D24FD4246F1}" type="presParOf" srcId="{2718A9E2-D314-43EB-B42A-3FC9864E5090}" destId="{1402E668-8EC0-4AD4-9FB2-6EC8B849A713}" srcOrd="2" destOrd="0" presId="urn:microsoft.com/office/officeart/2008/layout/LinedList"/>
    <dgm:cxn modelId="{1E134D8F-4C76-460B-9921-D80EA00BE6FF}" type="presParOf" srcId="{2718A9E2-D314-43EB-B42A-3FC9864E5090}" destId="{207823E8-50EE-4C68-ABFC-AB6DCE418237}" srcOrd="3" destOrd="0" presId="urn:microsoft.com/office/officeart/2008/layout/LinedList"/>
    <dgm:cxn modelId="{4149A860-B7CB-47AF-96FF-AE4249FB2BA0}" type="presParOf" srcId="{207823E8-50EE-4C68-ABFC-AB6DCE418237}" destId="{6F4B41B0-A568-402F-853D-E4EF147A3CBD}" srcOrd="0" destOrd="0" presId="urn:microsoft.com/office/officeart/2008/layout/LinedList"/>
    <dgm:cxn modelId="{ED4800A7-23AC-4E5E-9393-205209F2AB03}" type="presParOf" srcId="{207823E8-50EE-4C68-ABFC-AB6DCE418237}" destId="{6BAD436E-22B0-4341-A72D-49CD69171A2E}" srcOrd="1" destOrd="0" presId="urn:microsoft.com/office/officeart/2008/layout/LinedList"/>
    <dgm:cxn modelId="{3191C81D-F13D-499C-8765-A8763E4152B2}" type="presParOf" srcId="{2718A9E2-D314-43EB-B42A-3FC9864E5090}" destId="{52D83095-9C27-4492-965F-7D70202EE663}" srcOrd="4" destOrd="0" presId="urn:microsoft.com/office/officeart/2008/layout/LinedList"/>
    <dgm:cxn modelId="{F6A4CC19-24E5-42DA-831B-9B12E09E951E}" type="presParOf" srcId="{2718A9E2-D314-43EB-B42A-3FC9864E5090}" destId="{781B67A6-DD81-47E7-B37A-18151C4EB37C}" srcOrd="5" destOrd="0" presId="urn:microsoft.com/office/officeart/2008/layout/LinedList"/>
    <dgm:cxn modelId="{6B31489B-A21E-4347-A836-25F79CE56FE3}" type="presParOf" srcId="{781B67A6-DD81-47E7-B37A-18151C4EB37C}" destId="{51782CD4-89B6-449F-AA98-8DE69E7E4230}" srcOrd="0" destOrd="0" presId="urn:microsoft.com/office/officeart/2008/layout/LinedList"/>
    <dgm:cxn modelId="{F0ED22C0-05C4-427B-9FF1-4EBF6F0560E9}" type="presParOf" srcId="{781B67A6-DD81-47E7-B37A-18151C4EB37C}" destId="{41F6319D-CDC4-424F-BAB6-8877223AF7D5}" srcOrd="1" destOrd="0" presId="urn:microsoft.com/office/officeart/2008/layout/LinedList"/>
    <dgm:cxn modelId="{A09178A7-C5E5-45F2-8FB5-75781D1109A7}" type="presParOf" srcId="{2718A9E2-D314-43EB-B42A-3FC9864E5090}" destId="{4C875D7E-F25A-431A-9731-454AC155C0BC}" srcOrd="6" destOrd="0" presId="urn:microsoft.com/office/officeart/2008/layout/LinedList"/>
    <dgm:cxn modelId="{41B4929E-9065-47A0-9FA2-AA646C7CB670}" type="presParOf" srcId="{2718A9E2-D314-43EB-B42A-3FC9864E5090}" destId="{3918CB23-6821-4859-8E78-058E9F1F3023}" srcOrd="7" destOrd="0" presId="urn:microsoft.com/office/officeart/2008/layout/LinedList"/>
    <dgm:cxn modelId="{A5A0BEC5-9EB9-4843-83A9-3A5CB9E71107}" type="presParOf" srcId="{3918CB23-6821-4859-8E78-058E9F1F3023}" destId="{7BD18A6B-487D-4F2B-82DD-3EB3E0C3F117}" srcOrd="0" destOrd="0" presId="urn:microsoft.com/office/officeart/2008/layout/LinedList"/>
    <dgm:cxn modelId="{83217230-0069-4C89-8CE5-82F4E2B4C5CD}" type="presParOf" srcId="{3918CB23-6821-4859-8E78-058E9F1F3023}" destId="{55D509E7-0475-45A5-9496-583D79024D3F}" srcOrd="1" destOrd="0" presId="urn:microsoft.com/office/officeart/2008/layout/LinedList"/>
    <dgm:cxn modelId="{5A94176F-714A-4B86-8A33-B65D4819BE42}" type="presParOf" srcId="{2718A9E2-D314-43EB-B42A-3FC9864E5090}" destId="{AB3B7842-414B-46B7-9AC4-A69F0B538EAC}" srcOrd="8" destOrd="0" presId="urn:microsoft.com/office/officeart/2008/layout/LinedList"/>
    <dgm:cxn modelId="{796016BE-FDBA-4B76-A61D-F46147CA3DDF}" type="presParOf" srcId="{2718A9E2-D314-43EB-B42A-3FC9864E5090}" destId="{ADED7DA7-E486-4088-9883-32B8175B4540}" srcOrd="9" destOrd="0" presId="urn:microsoft.com/office/officeart/2008/layout/LinedList"/>
    <dgm:cxn modelId="{2D74A61B-1713-4CE1-AA75-AF86CEEC25AC}" type="presParOf" srcId="{ADED7DA7-E486-4088-9883-32B8175B4540}" destId="{2EA1B186-D63C-4B93-A80F-88E6E623D26F}" srcOrd="0" destOrd="0" presId="urn:microsoft.com/office/officeart/2008/layout/LinedList"/>
    <dgm:cxn modelId="{0810AF88-AE16-4058-888E-354ED47BFCDB}" type="presParOf" srcId="{ADED7DA7-E486-4088-9883-32B8175B4540}" destId="{6A8E2D28-C9A8-4989-97C6-56F2442B5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37A51-63EB-4A2F-8B34-28968AB4E06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A2222-FB19-468E-9410-CF21AD5CD94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 much </a:t>
          </a:r>
          <a:r>
            <a:rPr lang="en-US" sz="3200" u="sng" kern="1200" dirty="0"/>
            <a:t>value for money invested will be received?</a:t>
          </a:r>
          <a:endParaRPr lang="en-US" sz="3200" kern="1200" dirty="0"/>
        </a:p>
      </dsp:txBody>
      <dsp:txXfrm>
        <a:off x="0" y="531"/>
        <a:ext cx="10515600" cy="870055"/>
      </dsp:txXfrm>
    </dsp:sp>
    <dsp:sp modelId="{1402E668-8EC0-4AD4-9FB2-6EC8B849A71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B41B0-A568-402F-853D-E4EF147A3CBD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 components (money &amp; value)</a:t>
          </a:r>
        </a:p>
      </dsp:txBody>
      <dsp:txXfrm>
        <a:off x="0" y="870586"/>
        <a:ext cx="10515600" cy="870055"/>
      </dsp:txXfrm>
    </dsp:sp>
    <dsp:sp modelId="{52D83095-9C27-4492-965F-7D70202EE663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82CD4-89B6-449F-AA98-8DE69E7E4230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do we measure?</a:t>
          </a:r>
        </a:p>
      </dsp:txBody>
      <dsp:txXfrm>
        <a:off x="0" y="1740641"/>
        <a:ext cx="10515600" cy="870055"/>
      </dsp:txXfrm>
    </dsp:sp>
    <dsp:sp modelId="{4C875D7E-F25A-431A-9731-454AC155C0B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18A6B-487D-4F2B-82DD-3EB3E0C3F11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Money = net resources consumed in providing alternative ($)</a:t>
          </a:r>
        </a:p>
      </dsp:txBody>
      <dsp:txXfrm>
        <a:off x="0" y="2610696"/>
        <a:ext cx="10515600" cy="870055"/>
      </dsp:txXfrm>
    </dsp:sp>
    <dsp:sp modelId="{AB3B7842-414B-46B7-9AC4-A69F0B538EA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B186-D63C-4B93-A80F-88E6E623D26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Value = improvement in health outcomes (life-years, QALYs)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786E-1EC3-4961-B26A-30D98374FD1D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E042-C19E-440A-BFD8-3B3FECD17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3099-4CD6-1087-E9A5-BE2F3E40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CC7FB-1123-A3B7-0DD0-97E773AB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9B34-122F-77D4-DDA9-BDBC4FA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0F96-F464-4385-85D2-4588EBE2EEA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AF94-549E-465D-B5EE-2AAD7006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5C4E-4998-90EA-80E4-8FF0060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9AED-D96C-9561-601F-A42D1EC3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FD409-C498-DC2B-2862-60EB8F72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8A2B-A89F-562F-8D87-C0081163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A909-832C-412E-AA8A-173AF3508F05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533E-2DE8-7AC8-BF73-7FBE5576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ACBA-F796-0B3B-9E82-5B1410D6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D5677-0D53-AD23-633F-E30E14B98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7F447-8E8B-3BAF-7667-6A09AFA0C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9172-141D-8B99-F0B0-E50C784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5263-6A58-4B4D-A7B5-84B42F6AB37B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3CD0-0409-389C-A363-1ACAF46B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15FD-6A6D-80B4-55D3-DC76286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C55C-EC96-4F57-6120-B05A6BC0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B262-8741-7C43-604E-21A22B67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2C399-2A8A-40FC-E83B-CC455C7D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3899-AD85-402B-8CA5-0C8CFEE48442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6A81-B21A-EEDE-7A87-2D9A941D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8880-70BB-2524-B8F5-64013597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4BEF-B3F7-62D7-6488-9A4D319C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1A05-D36C-2FF8-67C2-35241E29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4525-4936-0DB6-0528-0070FA7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9F57-69D5-4EA5-B7C7-A43CA3C38836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F5C1-0379-91D2-BFCE-3F42A0E9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9450B-6233-3365-C229-E5A6514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8A07-A2FF-2718-4A47-4616C15B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8869-5C60-9489-1C86-50DA75429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BED33-5B6B-6190-206B-9900EEBCF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BC8F-1D4B-D44E-C48E-A3E37D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7CBF-B1F2-4A12-B2BE-5C53781E5510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92D5-F9AF-028C-676E-FF543010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BD8E-355E-B708-6349-50A9BB6D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4EA6-CB2D-3D3A-932A-C2962A06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DB4F-FA03-43B4-B862-0C3E93C85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374-5766-6561-DED5-5AE32D09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92866-AAA3-59DA-7BB7-C40A7440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1AE0B-7D11-D4F1-0B55-7E3B608CD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3EDA0-8A6C-A596-CEBC-95EB1D79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D5B4-4DD2-4960-91E7-807109BB8838}" type="datetime1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D36C-CCD3-30B6-DC72-28CEFBA9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90CFF-9B97-874D-91F8-A3F68A2E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8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BCF6-2E60-243E-CF4C-9404B6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A705C-BE52-E274-EB2F-30F9E686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631F-4672-411A-ACF7-CBD9C4C81DEB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EE63-5198-6921-A2FE-D300328D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00327-1B54-A75A-E437-A5D703A1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9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671F1-8BE2-F94F-F5EE-DFF618D6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0716-5134-4707-AEF7-FE411B94521B}" type="datetime1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C4EE8-2D6B-DAED-A9DA-73C21F45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4ACB9-B7B3-A8C8-573E-30E7512D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8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C1E7-CF7E-910E-42BC-C78187FFC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03E4-07BF-149C-6421-FE165A16E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2BBB-2EA2-726B-815E-73D402184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6615-C274-36C8-1D7D-353FE6CB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1242-6C9B-4466-A19C-5B4C1BF216ED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92317-BF71-A53B-45DF-2D98D50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C064-F1CC-2A16-2BD3-18069903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C0C5-5EBD-EB19-A6C0-FA3DF638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9B8BB-9DCB-7722-04DC-D3847C560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4D57-6F42-0B62-19C0-61E9A3193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EBB34-265A-3714-C493-526B505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40B-A159-4786-B62A-CEAE6A884584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C948-865A-7F83-5A8C-6FFBAAAE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2517-FC4E-84A8-3661-39016F39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1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54A6A5-EA50-B521-C91E-8B2B9315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3B02-471B-5BAE-E183-683A7830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EB9-4206-F27A-40BF-75726898F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B485-B793-4FFA-9415-2199404B5788}" type="datetime1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F41C-2BA9-4212-A49F-E0CDFAF02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AD264-0BCC-A4A2-93B2-DB6F0C960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1960-7A10-16D2-F01F-03E170E9A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798" y="205509"/>
            <a:ext cx="5676901" cy="1447466"/>
          </a:xfrm>
        </p:spPr>
        <p:txBody>
          <a:bodyPr>
            <a:normAutofit/>
          </a:bodyPr>
          <a:lstStyle/>
          <a:p>
            <a:r>
              <a:rPr lang="en-US" sz="3200" dirty="0"/>
              <a:t>Clinical Decision Science: Informing Decision-Making Under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FA37-C4DB-9911-E98C-6424CC13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9839" y="2070404"/>
            <a:ext cx="5676901" cy="1061184"/>
          </a:xfrm>
        </p:spPr>
        <p:txBody>
          <a:bodyPr>
            <a:noAutofit/>
          </a:bodyPr>
          <a:lstStyle/>
          <a:p>
            <a:r>
              <a:rPr lang="en-US" sz="2400" dirty="0"/>
              <a:t>By: Paul Gerardo Yeh, MD, DrPH</a:t>
            </a:r>
          </a:p>
          <a:p>
            <a:r>
              <a:rPr lang="en-US" sz="2400" dirty="0"/>
              <a:t>3915 Course</a:t>
            </a:r>
          </a:p>
          <a:p>
            <a:r>
              <a:rPr lang="en-US" sz="2400" dirty="0"/>
              <a:t>November 2, 2023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9691DF1-7916-CD71-6C6E-41FBF237E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3" r="20314" b="-2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6C8CC-12DA-1C5F-A16A-A819E2F0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53" y="3549017"/>
            <a:ext cx="4311872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7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3FA6-5961-34E3-58E7-215DF938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4A11-2F9E-9429-32E9-A9B76F81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53" y="1520825"/>
            <a:ext cx="8232747" cy="46657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Square decision node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Usually at start of tree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Indicates decision point </a:t>
            </a:r>
            <a:r>
              <a:rPr lang="en-US" dirty="0"/>
              <a:t>between alternatives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Circular chance node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Point where after a decision is made, there are two or more alternative outcomes (events) possible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Represents </a:t>
            </a:r>
            <a:r>
              <a:rPr lang="en-US" b="1" dirty="0"/>
              <a:t>uncertainty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Pathways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Mutually exclusive events that follow tree path linearly until its terminal node (outcome)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66D40B2-EC23-E745-AE82-C65212A8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10</a:t>
            </a:fld>
            <a:endParaRPr lang="en-US"/>
          </a:p>
        </p:txBody>
      </p:sp>
      <p:sp>
        <p:nvSpPr>
          <p:cNvPr id="15" name="CuadroTexto 3">
            <a:extLst>
              <a:ext uri="{FF2B5EF4-FFF2-40B4-BE49-F238E27FC236}">
                <a16:creationId xmlns:a16="http://schemas.microsoft.com/office/drawing/2014/main" id="{EDD7357B-D2CD-FA8E-D865-7316C2C2C8A3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8">
            <a:extLst>
              <a:ext uri="{FF2B5EF4-FFF2-40B4-BE49-F238E27FC236}">
                <a16:creationId xmlns:a16="http://schemas.microsoft.com/office/drawing/2014/main" id="{7B166F22-3FBC-D42F-C8D3-47F701733150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67910B76-B101-EA1F-BD8A-1B2FFCF2184F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26B619-0EB1-C01C-0B7C-7765420A6E8D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2A0BDC6A-E781-AC81-9EE8-24A0AF237814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8A8FB4D3-C475-B663-C5F1-BBAC86380AEE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7">
            <a:extLst>
              <a:ext uri="{FF2B5EF4-FFF2-40B4-BE49-F238E27FC236}">
                <a16:creationId xmlns:a16="http://schemas.microsoft.com/office/drawing/2014/main" id="{04B24871-B8CA-C1CA-73F3-17C14C1141FB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id="{0DB3C44C-958F-FD35-10D4-2FD562119438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10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E49073A-1F0B-CB84-3DEB-8EC555AD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441" y="1354427"/>
            <a:ext cx="1876560" cy="17219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4D34E2-083A-7DFA-FA25-35D79018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09" y="3148371"/>
            <a:ext cx="1846592" cy="16461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16C3C1C-9A16-4C1D-F4B1-A37EACA77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61" y="4794476"/>
            <a:ext cx="2125477" cy="14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CF2-8C43-F615-8C72-C3A13F96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Features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447F-53D0-5725-8EDF-E2AE9D00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80" y="1459864"/>
            <a:ext cx="5836920" cy="46869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Branch probabilities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Likelihood of event occurring at a chance node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Pathway costs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Sum of costs of each event one patient experiences in a tree pathway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Outcomes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Each tree pathway ends with outcome at its terminal node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4BFBADE8-3FB3-C184-A73D-807403A2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11</a:t>
            </a:fld>
            <a:endParaRPr lang="en-US"/>
          </a:p>
        </p:txBody>
      </p:sp>
      <p:sp>
        <p:nvSpPr>
          <p:cNvPr id="14" name="CuadroTexto 3">
            <a:extLst>
              <a:ext uri="{FF2B5EF4-FFF2-40B4-BE49-F238E27FC236}">
                <a16:creationId xmlns:a16="http://schemas.microsoft.com/office/drawing/2014/main" id="{5734AF51-95D7-7D99-85F9-B89E6F509440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8">
            <a:extLst>
              <a:ext uri="{FF2B5EF4-FFF2-40B4-BE49-F238E27FC236}">
                <a16:creationId xmlns:a16="http://schemas.microsoft.com/office/drawing/2014/main" id="{9CCBA04F-FF31-191F-55A5-47438E5F36D7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13">
            <a:extLst>
              <a:ext uri="{FF2B5EF4-FFF2-40B4-BE49-F238E27FC236}">
                <a16:creationId xmlns:a16="http://schemas.microsoft.com/office/drawing/2014/main" id="{309736A4-2FFC-7F7C-6223-21CD24E0174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7" name="CuadroTexto 17">
            <a:extLst>
              <a:ext uri="{FF2B5EF4-FFF2-40B4-BE49-F238E27FC236}">
                <a16:creationId xmlns:a16="http://schemas.microsoft.com/office/drawing/2014/main" id="{92950596-CB13-80E9-B279-237CF82CD66A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21">
            <a:extLst>
              <a:ext uri="{FF2B5EF4-FFF2-40B4-BE49-F238E27FC236}">
                <a16:creationId xmlns:a16="http://schemas.microsoft.com/office/drawing/2014/main" id="{E9DC79EE-A5DA-0A01-E3AE-8424135827F9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C189A06B-9078-0863-0C26-C599F4D514FC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652818A0-13BE-6EEC-04FC-1F209FBA1FFD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11">
            <a:extLst>
              <a:ext uri="{FF2B5EF4-FFF2-40B4-BE49-F238E27FC236}">
                <a16:creationId xmlns:a16="http://schemas.microsoft.com/office/drawing/2014/main" id="{F403926C-305A-8471-29B4-F3BB3ED7048A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11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9A18F1-ADBA-7574-5352-94D46A10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36" y="1257272"/>
            <a:ext cx="1688764" cy="17086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203065-B3C6-3149-AF94-68927C05A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88" y="3049659"/>
            <a:ext cx="3101790" cy="31484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579B26-2C05-D42A-8CAA-75776CB01BBA}"/>
              </a:ext>
            </a:extLst>
          </p:cNvPr>
          <p:cNvSpPr/>
          <p:nvPr/>
        </p:nvSpPr>
        <p:spPr>
          <a:xfrm>
            <a:off x="7589688" y="2844800"/>
            <a:ext cx="1020912" cy="467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6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0B77-B12F-3096-84C6-970B6488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Decision-Analytic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2EBE-F5C8-44BB-38A2-CE50A8EF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Define model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Assign probabilities </a:t>
            </a:r>
            <a:r>
              <a:rPr lang="en-US" dirty="0"/>
              <a:t>associated for all events at each </a:t>
            </a:r>
            <a:r>
              <a:rPr lang="en-US" u="sng" dirty="0"/>
              <a:t>chance node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Assign utility values to all outcomes in the terminal nodes</a:t>
            </a:r>
            <a:r>
              <a:rPr lang="en-US" dirty="0"/>
              <a:t> for each pathway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Evaluate expected values </a:t>
            </a:r>
            <a:r>
              <a:rPr lang="en-US" dirty="0"/>
              <a:t>of each decision alternative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Conduct sensitivity analyses to account for uncertainty in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7B59-B8CB-8301-1A73-C57EB478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12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6BA1FEF-D92C-DD15-494C-0BC6F0667B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5DD69B86-85B4-6A59-4518-13B7060DC9B5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8">
            <a:extLst>
              <a:ext uri="{FF2B5EF4-FFF2-40B4-BE49-F238E27FC236}">
                <a16:creationId xmlns:a16="http://schemas.microsoft.com/office/drawing/2014/main" id="{400E2BE4-1765-A4E6-35C8-AF989AFC03E6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13">
            <a:extLst>
              <a:ext uri="{FF2B5EF4-FFF2-40B4-BE49-F238E27FC236}">
                <a16:creationId xmlns:a16="http://schemas.microsoft.com/office/drawing/2014/main" id="{E4D9E9BA-C0EE-4889-C62D-3C32A4358F40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2A5292D1-B953-3288-6BD3-A6E8F9E70326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1">
            <a:extLst>
              <a:ext uri="{FF2B5EF4-FFF2-40B4-BE49-F238E27FC236}">
                <a16:creationId xmlns:a16="http://schemas.microsoft.com/office/drawing/2014/main" id="{3AFA307F-2ED9-2854-9A1D-B879AE34EADE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F1D01FFF-A5B1-B1F3-7009-B987F5B2B8D1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C5B66FDC-AB25-D418-361E-0BAC4E758F9B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46D0C63D-C3E5-AA91-6213-39D335E9A9DA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12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9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7E9B-B25E-4434-5EC7-1A3EFFAB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2428" cy="1325563"/>
          </a:xfrm>
        </p:spPr>
        <p:txBody>
          <a:bodyPr/>
          <a:lstStyle/>
          <a:p>
            <a:pPr algn="ctr"/>
            <a:r>
              <a:rPr lang="en-US" dirty="0"/>
              <a:t>Decision Tree: Application for a Clinical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17EE-94C2-DD34-4DB6-3B7F20F8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15208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Question: You have been asked to assess the </a:t>
            </a:r>
            <a:r>
              <a:rPr lang="en-US" b="1" dirty="0"/>
              <a:t>cost-effectiveness of two proposed alternatives to </a:t>
            </a:r>
            <a:r>
              <a:rPr lang="en-US" b="1" u="sng" dirty="0"/>
              <a:t>routine practice</a:t>
            </a:r>
            <a:r>
              <a:rPr lang="en-US" b="1" dirty="0"/>
              <a:t> in the follow-up of colorectal cancer survivors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What is our framework?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Specify the alternative strategies and outcomes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Status-quo comparator: routine care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Alternative 1: primary care-based follow-up approach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Alternative 2: hospital-based follow-up approach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Outcome for each strategy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/>
              <a:t>Early detection of cancer recurrence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US" sz="2000" dirty="0"/>
              <a:t>Late detection of cancer recurrence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81FF514-598D-DB07-C141-5EAD8833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13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F3AC53F-2949-5877-4E3C-2871BB2D3E8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54759F1D-BA7B-A847-BA3A-162B32369771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8AC880F7-1AAA-C1E0-04E6-03492AFECD69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3418EF52-8441-C6AD-F36E-50223F99C355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9FB346B0-3B16-28A2-D303-D35EED354E62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EC35C058-D96B-2B75-33C4-664EDB0ADC59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F6A3C309-7B98-0A84-A752-9954157370F6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5EC088CA-5719-6787-4CE5-E312481DDBB9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2AA6F049-44C8-283C-EC43-47A7A6ECAF2A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13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5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30DA-9128-5871-463C-DFD8F32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Forming a Model for Our Research 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B5158-DA02-F2B5-E29C-DF8A8A042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10515600" cy="471392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Probabilities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In routine practice, the </a:t>
                </a:r>
                <a:r>
                  <a:rPr lang="en-US" b="1" u="sng" dirty="0"/>
                  <a:t>rate</a:t>
                </a:r>
                <a:r>
                  <a:rPr lang="en-US" dirty="0"/>
                  <a:t> of patients with early detection of CRC recurrence is 43 out of 100 patients (0.43) in one year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Convert this to </a:t>
                </a:r>
                <a:r>
                  <a:rPr lang="en-US" b="1" dirty="0"/>
                  <a:t>probability so we can use it in the decision tree</a:t>
                </a:r>
                <a:r>
                  <a:rPr lang="en-US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Probability = 1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p>
                    </m:sSup>
                  </m:oMath>
                </a14:m>
                <a:r>
                  <a:rPr lang="en-US" dirty="0"/>
                  <a:t> = 1 – exp</a:t>
                </a:r>
                <a:r>
                  <a:rPr lang="en-US" baseline="30000" dirty="0"/>
                  <a:t>(-0.43*1)</a:t>
                </a:r>
                <a:r>
                  <a:rPr lang="en-US" dirty="0"/>
                  <a:t> = </a:t>
                </a:r>
                <a:r>
                  <a:rPr lang="en-US" b="1" dirty="0"/>
                  <a:t>0.35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Probability of late detection of cancer recurrence = 1-p, or </a:t>
                </a:r>
                <a:r>
                  <a:rPr lang="en-US" b="1" dirty="0"/>
                  <a:t>0.65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Primary care approach: probability of early detection of cancer recurrence is 0.40 (95% CI: 0.36-0.44) based on the literature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Probability = </a:t>
                </a:r>
                <a:r>
                  <a:rPr lang="en-US" b="1" dirty="0"/>
                  <a:t>0.4</a:t>
                </a:r>
                <a:r>
                  <a:rPr lang="en-US" dirty="0"/>
                  <a:t>; therefore, late detection of cancer recurrence = 1- p, or </a:t>
                </a:r>
                <a:r>
                  <a:rPr lang="en-US" b="1" dirty="0"/>
                  <a:t>0.6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endParaRPr lang="en-US" b="1" dirty="0"/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Hospital-based approach: early detection cancer recurrence is 0.45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US" dirty="0"/>
                  <a:t>Probability= </a:t>
                </a:r>
                <a:r>
                  <a:rPr lang="en-US" b="1" dirty="0"/>
                  <a:t>0.45; </a:t>
                </a:r>
                <a:r>
                  <a:rPr lang="en-US" dirty="0"/>
                  <a:t>Late detection of cancer recurrence is therefore 1-0.45, or </a:t>
                </a:r>
                <a:r>
                  <a:rPr lang="en-US" b="1" dirty="0"/>
                  <a:t>0.55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B5158-DA02-F2B5-E29C-DF8A8A04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10515600" cy="4713923"/>
              </a:xfrm>
              <a:blipFill>
                <a:blip r:embed="rId2"/>
                <a:stretch>
                  <a:fillRect l="-1043" t="-2070" b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55C57D3-8654-DE71-AE83-092A2B29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14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AF019731-5761-4EE4-348B-9E1BEAE5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01C11C0A-95D9-B8CA-1181-26729E19E41C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F5301C6C-1E71-9183-A66E-8DDE7C37BE39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5C4F4074-D1D7-8FAD-AFAC-8F6477830346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4E28C44C-E701-2783-F656-C7A60B4E9854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72A4FA95-F634-EDFA-AD15-92E3B94B31A8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40ACDEF6-5CBF-7C64-AF1F-3C4B455091B9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8BBB6782-0B44-3B51-2AA6-ADED8F8BF140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A8C1C252-46A6-B51A-28CD-C4C57B27A4EB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14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881-C419-717B-87A2-83C36C6C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856" y="-13909"/>
            <a:ext cx="123952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Model Parameters From Literature: Cost and Effectiveness of Each Tree Pathway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232EC721-3C76-F92C-DAA7-8ACA96A04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783199"/>
              </p:ext>
            </p:extLst>
          </p:nvPr>
        </p:nvGraphicFramePr>
        <p:xfrm>
          <a:off x="2032000" y="985962"/>
          <a:ext cx="81274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744">
                  <a:extLst>
                    <a:ext uri="{9D8B030D-6E8A-4147-A177-3AD203B41FA5}">
                      <a16:colId xmlns:a16="http://schemas.microsoft.com/office/drawing/2014/main" val="2357563459"/>
                    </a:ext>
                  </a:extLst>
                </a:gridCol>
                <a:gridCol w="4063744">
                  <a:extLst>
                    <a:ext uri="{9D8B030D-6E8A-4147-A177-3AD203B41FA5}">
                      <a16:colId xmlns:a16="http://schemas.microsoft.com/office/drawing/2014/main" val="7637781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Tree pathway cost per year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/>
                        <a:t>Tree pathway cost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10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Routine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0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Early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$3,030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1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Late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$12,020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5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Primary care based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79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Early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$3,900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5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Late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$12,800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Hospital based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0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Early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$6,200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02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Late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$14,400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60437"/>
                  </a:ext>
                </a:extLst>
              </a:tr>
            </a:tbl>
          </a:graphicData>
        </a:graphic>
      </p:graphicFrame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900C159-B6A6-FB38-66DB-CBD60AC5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15</a:t>
            </a:fld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797BBD28-32C1-355B-F534-99E0D7B2CD1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CuadroTexto 3">
            <a:extLst>
              <a:ext uri="{FF2B5EF4-FFF2-40B4-BE49-F238E27FC236}">
                <a16:creationId xmlns:a16="http://schemas.microsoft.com/office/drawing/2014/main" id="{CF4C9A5B-5455-B0AC-7950-26CA98CBE926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8">
            <a:extLst>
              <a:ext uri="{FF2B5EF4-FFF2-40B4-BE49-F238E27FC236}">
                <a16:creationId xmlns:a16="http://schemas.microsoft.com/office/drawing/2014/main" id="{EBDD42AE-BF64-20D7-AEA0-50A46A37B9DB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13">
            <a:extLst>
              <a:ext uri="{FF2B5EF4-FFF2-40B4-BE49-F238E27FC236}">
                <a16:creationId xmlns:a16="http://schemas.microsoft.com/office/drawing/2014/main" id="{F64FDF0C-DAF9-6155-C29E-0072977F42F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9" name="CuadroTexto 17">
            <a:extLst>
              <a:ext uri="{FF2B5EF4-FFF2-40B4-BE49-F238E27FC236}">
                <a16:creationId xmlns:a16="http://schemas.microsoft.com/office/drawing/2014/main" id="{FE056FE3-6723-16E9-04C5-95DF9C66E5D6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1">
            <a:extLst>
              <a:ext uri="{FF2B5EF4-FFF2-40B4-BE49-F238E27FC236}">
                <a16:creationId xmlns:a16="http://schemas.microsoft.com/office/drawing/2014/main" id="{F20D997B-836C-4567-2DD0-24094CF66975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7">
            <a:extLst>
              <a:ext uri="{FF2B5EF4-FFF2-40B4-BE49-F238E27FC236}">
                <a16:creationId xmlns:a16="http://schemas.microsoft.com/office/drawing/2014/main" id="{BB5278AA-35E4-4BD5-F310-72E5FFDC902B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B328921E-F373-1FC5-6803-28F5FDCD3BCF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11">
            <a:extLst>
              <a:ext uri="{FF2B5EF4-FFF2-40B4-BE49-F238E27FC236}">
                <a16:creationId xmlns:a16="http://schemas.microsoft.com/office/drawing/2014/main" id="{CD76CB4A-6630-5C4C-3777-5221B4F50428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15</a:t>
            </a:fld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FC8A550-F617-F41B-2495-3FED4B93A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75278"/>
              </p:ext>
            </p:extLst>
          </p:nvPr>
        </p:nvGraphicFramePr>
        <p:xfrm>
          <a:off x="2032000" y="5020407"/>
          <a:ext cx="8127488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3744">
                  <a:extLst>
                    <a:ext uri="{9D8B030D-6E8A-4147-A177-3AD203B41FA5}">
                      <a16:colId xmlns:a16="http://schemas.microsoft.com/office/drawing/2014/main" val="1796989398"/>
                    </a:ext>
                  </a:extLst>
                </a:gridCol>
                <a:gridCol w="4063744">
                  <a:extLst>
                    <a:ext uri="{9D8B030D-6E8A-4147-A177-3AD203B41FA5}">
                      <a16:colId xmlns:a16="http://schemas.microsoft.com/office/drawing/2014/main" val="112906205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Effectiveness (life expectancy)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/>
                        <a:t>Effectiveness (life expectancy)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67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Early detection of cancer 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1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Late detection of cancer recurrence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01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8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52BE-DCDA-84BC-D289-A92ABD19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Designing the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B1DA-106F-A9BA-FF38-61E61C91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20" y="158178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Initial decision node is what?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three strategies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5292D5C-F304-4FC9-A45A-E9340996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16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65896FA7-D0CE-C60C-09D8-5CE64F83961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D897274E-4ED3-D015-1DCE-12AC4C196C95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29EE26B5-78DD-2456-A397-1B6E83C9071F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0C46B2CF-82D9-D582-E22C-AD8F01023A38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A7470CC2-0900-80CB-DE6E-6A7649A19D72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F4371C79-4B7A-C3A3-F463-7E2B88F4504F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6A3156C9-DE8C-5447-3847-5ACDAE9046D1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B4785633-B468-96B3-C063-8F6398E79FD1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8618A186-0DB0-7D8B-9498-065F72C780E5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16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283EC7-C857-E537-5ED3-72D484D0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98" y="2507473"/>
            <a:ext cx="1598961" cy="36691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2A7FDC-24F1-B4B6-43EA-BF67E30DF548}"/>
              </a:ext>
            </a:extLst>
          </p:cNvPr>
          <p:cNvSpPr txBox="1"/>
          <p:nvPr/>
        </p:nvSpPr>
        <p:spPr>
          <a:xfrm>
            <a:off x="6370320" y="1533200"/>
            <a:ext cx="5125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What about the chance node?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400" dirty="0"/>
              <a:t>The two outcomes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2936A8-F126-9D29-856B-C34DEEAB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869" y="2355235"/>
            <a:ext cx="4814656" cy="40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5E1-3ED7-F278-284D-51CD974C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13" y="90351"/>
            <a:ext cx="11710928" cy="106467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Decision Tree Model: Add Probability, Cost, and Effectiveness Parameters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66973FFD-CC2F-5EE6-1118-DF6DA6E2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45" y="883886"/>
            <a:ext cx="7861854" cy="5310987"/>
          </a:xfrm>
        </p:spPr>
      </p:pic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46BEC27-A684-41B3-970F-E5C2928D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17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0A0ECC8-C194-9544-8B71-B56F248CAEB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0E65CE6D-E7CC-C3A7-B37F-53AF75A1ACAB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F2FAC854-696F-97C8-BE26-9E23FB7779D5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4A80C1AD-94C4-C565-F3BE-FD46B227C39C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56744DDF-058E-FA22-3BDB-22061C6FEC33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7893800D-8288-6F4B-18E2-56A3FD764A42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827CB800-DEE1-BDB5-D70F-054D705C9AC3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A4374B3C-13A2-2EFB-6E39-D7000EF3EFAF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EDDC08D5-0C17-73F8-23BA-EAE8DD2879CB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17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46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9518-BE83-B60F-2759-86F79398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pPr algn="ctr"/>
            <a:r>
              <a:rPr lang="en-US" dirty="0"/>
              <a:t>Decision Tree: Average Roll-Back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5E83FC7-F0D1-C915-B354-54DFE152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18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AA220AA-FCB2-E15F-FBE7-71FBBCA4554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6BE90111-9418-86D4-BD82-99A451E05BF7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DF34A40C-7804-42D4-3459-E8BE457927C5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37C05196-DD73-82F7-8B15-2C924ED283F2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FBA0B92C-E5B5-0EC2-AE0E-252EF2C4EF92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4D97D44E-99A7-71E5-8F84-CBAB9C4B0A73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E40C3B14-0B68-EEDA-E078-2B571A528FB3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75165B93-39ED-8BC8-9C5D-1E35D41F915E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5992576C-30F8-3BA5-0CC3-0548C77F9DA9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18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C27B3B-2B5D-B621-7047-579BAEFF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20" y="1534816"/>
            <a:ext cx="7741060" cy="48978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5041B4-85C6-E2D9-E27E-A48513B4FAB5}"/>
              </a:ext>
            </a:extLst>
          </p:cNvPr>
          <p:cNvSpPr txBox="1"/>
          <p:nvPr/>
        </p:nvSpPr>
        <p:spPr>
          <a:xfrm>
            <a:off x="629920" y="1033167"/>
            <a:ext cx="1140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Overall effect = (probability of early * early effect) + (probability of late * late effect)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Overall cost = (probability of early * early cost) + (probability of late * late cost)</a:t>
            </a:r>
          </a:p>
        </p:txBody>
      </p:sp>
    </p:spTree>
    <p:extLst>
      <p:ext uri="{BB962C8B-B14F-4D97-AF65-F5344CB8AC3E}">
        <p14:creationId xmlns:p14="http://schemas.microsoft.com/office/powerpoint/2010/main" val="182191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8FC6-DED8-2902-2D0E-F6DF1B9A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Tree: Average Roll-Back Analysis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451D2E-1017-D355-8487-CB0D0995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19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240E359-7A81-3FDC-F93D-BAE50CCC09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687F5F8B-F273-BCB3-D1D2-884BEFCD1748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EF305474-DBB2-B928-0A03-FDA6D7018B9F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51A96E43-B6C6-A17E-73D0-85FEEBBD0270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922EA46F-BB63-CB3A-7F10-E0DAD8195010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58253620-1C53-C55D-56A8-7DC127A61B26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6641AACD-4BAD-F3B2-B246-7AABD506EC00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850BBED8-5172-AEB1-5B89-CE3DFD8456CC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3FFC6665-E322-BD9D-7FDA-3567162D5683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19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A104BF-D0AA-FEA1-5D08-21A7F835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712" y="1430574"/>
            <a:ext cx="7375776" cy="46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70B1-E656-1585-361D-1E0ABB2A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68" y="0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9639-516A-BBDC-D1F9-DF6B3AD2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84960"/>
            <a:ext cx="10756392" cy="478840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Review of cost-effectiveness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Decision analysis introduction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Framework for decision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Decision Trees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Markov (cohort-based) models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Key concepts including health states, transition probabilities, half-cycle correction, discounting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Sensitivity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Micro-simulation (individual-based)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11/7: Clinical decision science as applied to cancer prevention/treatment examples: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Optimal (cost-effective) treatment of early-stage breast cancer for maximum survival and quality of life effect/benefits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Long-term impact of HPV vaccination on oral HPV infection and oropharyngeal cancer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8F5A58-94E5-1D1E-62D1-CB4F062C442B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" name="CuadroTexto 8">
            <a:extLst>
              <a:ext uri="{FF2B5EF4-FFF2-40B4-BE49-F238E27FC236}">
                <a16:creationId xmlns:a16="http://schemas.microsoft.com/office/drawing/2014/main" id="{83F4F6DB-3D81-91AC-5C50-27F2BC2F77B7}"/>
              </a:ext>
            </a:extLst>
          </p:cNvPr>
          <p:cNvSpPr txBox="1"/>
          <p:nvPr/>
        </p:nvSpPr>
        <p:spPr>
          <a:xfrm>
            <a:off x="1470101" y="6292972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13">
            <a:extLst>
              <a:ext uri="{FF2B5EF4-FFF2-40B4-BE49-F238E27FC236}">
                <a16:creationId xmlns:a16="http://schemas.microsoft.com/office/drawing/2014/main" id="{BC28955C-C799-A7A8-BD19-8CC39C91128D}"/>
              </a:ext>
            </a:extLst>
          </p:cNvPr>
          <p:cNvSpPr txBox="1"/>
          <p:nvPr/>
        </p:nvSpPr>
        <p:spPr>
          <a:xfrm>
            <a:off x="3426308" y="6284305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F7F8EC2A-F857-92C1-B95E-D0BC209B351A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21">
            <a:extLst>
              <a:ext uri="{FF2B5EF4-FFF2-40B4-BE49-F238E27FC236}">
                <a16:creationId xmlns:a16="http://schemas.microsoft.com/office/drawing/2014/main" id="{0A103105-D984-BFC4-089A-DC4075F88B9E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7">
            <a:extLst>
              <a:ext uri="{FF2B5EF4-FFF2-40B4-BE49-F238E27FC236}">
                <a16:creationId xmlns:a16="http://schemas.microsoft.com/office/drawing/2014/main" id="{3F10DD6B-AFCF-AD09-A89F-67F7305AC333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D1C5C9C5-9DDF-851A-A6C1-50557145D227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0808391-E288-24FB-9D81-4DDDDD56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0628" y="6017939"/>
            <a:ext cx="342282" cy="27277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2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21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E556-EFC0-7242-9FCB-7B8B06C2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Tree: Calculate ICER for Cost-Effectiveness Analysis</a:t>
            </a:r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2C400A4B-3F44-67D3-8C52-BDF45600C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074345"/>
              </p:ext>
            </p:extLst>
          </p:nvPr>
        </p:nvGraphicFramePr>
        <p:xfrm>
          <a:off x="4765039" y="1825624"/>
          <a:ext cx="7045448" cy="42619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1362">
                  <a:extLst>
                    <a:ext uri="{9D8B030D-6E8A-4147-A177-3AD203B41FA5}">
                      <a16:colId xmlns:a16="http://schemas.microsoft.com/office/drawing/2014/main" val="4121954120"/>
                    </a:ext>
                  </a:extLst>
                </a:gridCol>
                <a:gridCol w="1761362">
                  <a:extLst>
                    <a:ext uri="{9D8B030D-6E8A-4147-A177-3AD203B41FA5}">
                      <a16:colId xmlns:a16="http://schemas.microsoft.com/office/drawing/2014/main" val="774759383"/>
                    </a:ext>
                  </a:extLst>
                </a:gridCol>
                <a:gridCol w="1761362">
                  <a:extLst>
                    <a:ext uri="{9D8B030D-6E8A-4147-A177-3AD203B41FA5}">
                      <a16:colId xmlns:a16="http://schemas.microsoft.com/office/drawing/2014/main" val="4248567669"/>
                    </a:ext>
                  </a:extLst>
                </a:gridCol>
                <a:gridCol w="1761362">
                  <a:extLst>
                    <a:ext uri="{9D8B030D-6E8A-4147-A177-3AD203B41FA5}">
                      <a16:colId xmlns:a16="http://schemas.microsoft.com/office/drawing/2014/main" val="1106928916"/>
                    </a:ext>
                  </a:extLst>
                </a:gridCol>
              </a:tblGrid>
              <a:tr h="10244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Incr</a:t>
                      </a:r>
                      <a:r>
                        <a:rPr lang="en-US" sz="2400" dirty="0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Incr</a:t>
                      </a:r>
                      <a:r>
                        <a:rPr lang="en-US" sz="2400" dirty="0"/>
                        <a:t> Effect (life-year gained)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ICER ($/life-year gained)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60669"/>
                  </a:ext>
                </a:extLst>
              </a:tr>
              <a:tr h="1024414">
                <a:tc>
                  <a:txBody>
                    <a:bodyPr/>
                    <a:lstStyle/>
                    <a:p>
                      <a:r>
                        <a:rPr lang="en-US" sz="2400" dirty="0"/>
                        <a:t>Routine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39887"/>
                  </a:ext>
                </a:extLst>
              </a:tr>
              <a:tr h="1024414">
                <a:tc>
                  <a:txBody>
                    <a:bodyPr/>
                    <a:lstStyle/>
                    <a:p>
                      <a:r>
                        <a:rPr lang="en-US" sz="2400" dirty="0"/>
                        <a:t>Primary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5428"/>
                  </a:ext>
                </a:extLst>
              </a:tr>
              <a:tr h="1024414">
                <a:tc>
                  <a:txBody>
                    <a:bodyPr/>
                    <a:lstStyle/>
                    <a:p>
                      <a:r>
                        <a:rPr lang="en-US" sz="2400" dirty="0"/>
                        <a:t>Hospital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$5,250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67860"/>
                  </a:ext>
                </a:extLst>
              </a:tr>
            </a:tbl>
          </a:graphicData>
        </a:graphic>
      </p:graphicFrame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387F380-D1AD-DDB0-D1B9-B7011043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20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99FCE06-1660-DF02-D08A-98506BD5297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C177114F-7AE3-F123-9F46-78EE6E04CC65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26C77AD1-7FD9-C147-691D-2234EC62CA51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DB17660F-E081-95BB-C439-1815523DA1C4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D6F80C37-D39F-F653-4C5E-67322C1D897F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424F80CB-8A08-2245-A0A9-57B4855C3996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FD2AD8A9-BCA5-F9B5-4D9D-4B3DC47113C1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6B67F55E-2FDD-76B6-0BA9-81F357948FCA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62E07CA3-C8AB-7A19-1AFE-86B00FEE84C0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20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8949F32-74F8-D453-DBAD-3C2D006AA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030"/>
            <a:ext cx="3144520" cy="434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01C7-B578-1423-BE77-61E0BEA2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 Analysis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9233-7F37-48EB-B509-15A74629D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Time is not explicitly defined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Complexity increases exponentially for longer-term prognoses or outcomes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What if we modeled long-term outcomes related to diabetes comorbidities?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 have potential for retinopathy, nephropathy, cardiometabolic, neurological disease, in addition to death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C4EBFDE4-02A5-5AE1-24BF-F608EAB1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21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26E64C3-4DA6-5F29-C96A-C9AF30CECF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C580FDA4-D0DE-9D44-38E3-F7EFAE6D59F6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EF6A5DAC-BE86-B614-9645-9D1BD748D417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07F76DDE-3447-50C6-EEAF-387FCBFAE884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E13A2649-F374-6B03-BA89-F26F18664D80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13660AC7-64A1-9F65-663F-309BEB25624B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C486D5A0-ADAC-8845-8574-4967649C49F1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3A22F482-49E8-CAAA-77F1-13D78FE08E39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E727762E-FD49-AF6F-BADE-0881D10740DE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21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37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532E-5439-5E83-BECD-E68E2756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 State-Transition Cohort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79D1-5041-C640-2A09-A89E4364E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1197848" cy="47952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Markov models are </a:t>
            </a:r>
            <a:r>
              <a:rPr lang="en-US" u="sng" dirty="0"/>
              <a:t>repetitive decision trees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u="sng" dirty="0"/>
              <a:t>Based on series of “</a:t>
            </a:r>
            <a:r>
              <a:rPr lang="en-US" b="1" u="sng" dirty="0"/>
              <a:t>health states</a:t>
            </a:r>
            <a:r>
              <a:rPr lang="en-US" u="sng" dirty="0"/>
              <a:t>”</a:t>
            </a:r>
            <a:r>
              <a:rPr lang="en-US" dirty="0"/>
              <a:t> a patient can occupy at any time 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Health states</a:t>
            </a:r>
            <a:r>
              <a:rPr lang="en-US" dirty="0"/>
              <a:t>: </a:t>
            </a:r>
            <a:r>
              <a:rPr lang="en-US" b="1" u="sng" dirty="0"/>
              <a:t>mutually exclusive and collectively exhaustive clinical events/states </a:t>
            </a:r>
            <a:r>
              <a:rPr lang="en-US" dirty="0"/>
              <a:t>that can occur to a patient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 person can only be in one health state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All health states for a particular chance node represent all possibilities of prognosis for a person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Time elapses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“Probability” of patient occupying health states is assessed over series of time periods (</a:t>
            </a:r>
            <a:r>
              <a:rPr lang="en-US" b="1" dirty="0"/>
              <a:t>cycles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Transition probability: </a:t>
            </a:r>
            <a:r>
              <a:rPr lang="en-US" dirty="0"/>
              <a:t>probability of transitioning from one health state to another</a:t>
            </a:r>
            <a:endParaRPr lang="en-US" b="1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012B0AD-9AA7-BE8E-813F-08FE97FF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22</a:t>
            </a:fld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5035DC3-8735-3705-0DCA-E3E4A9D73FC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CuadroTexto 3">
            <a:extLst>
              <a:ext uri="{FF2B5EF4-FFF2-40B4-BE49-F238E27FC236}">
                <a16:creationId xmlns:a16="http://schemas.microsoft.com/office/drawing/2014/main" id="{8AECC903-3C0E-1B36-BE03-EAB38883A905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8">
            <a:extLst>
              <a:ext uri="{FF2B5EF4-FFF2-40B4-BE49-F238E27FC236}">
                <a16:creationId xmlns:a16="http://schemas.microsoft.com/office/drawing/2014/main" id="{8DC40B46-ED46-BC09-FAFF-14A4A6F0752F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13">
            <a:extLst>
              <a:ext uri="{FF2B5EF4-FFF2-40B4-BE49-F238E27FC236}">
                <a16:creationId xmlns:a16="http://schemas.microsoft.com/office/drawing/2014/main" id="{D3078CF7-0883-E2FC-CEE8-EBE1AD0DB0AC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0" name="CuadroTexto 17">
            <a:extLst>
              <a:ext uri="{FF2B5EF4-FFF2-40B4-BE49-F238E27FC236}">
                <a16:creationId xmlns:a16="http://schemas.microsoft.com/office/drawing/2014/main" id="{7687D8B7-60F3-08B0-C829-394B642875F4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1">
            <a:extLst>
              <a:ext uri="{FF2B5EF4-FFF2-40B4-BE49-F238E27FC236}">
                <a16:creationId xmlns:a16="http://schemas.microsoft.com/office/drawing/2014/main" id="{382A217F-138C-0931-E085-64E10B0C6F44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id="{37936A6A-510A-D31E-03FF-B4760B7052DA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" name="CuadroTexto 27">
            <a:extLst>
              <a:ext uri="{FF2B5EF4-FFF2-40B4-BE49-F238E27FC236}">
                <a16:creationId xmlns:a16="http://schemas.microsoft.com/office/drawing/2014/main" id="{5E5AE4EA-C08C-ED26-974D-C0EE549BC105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Slide Number Placeholder 11">
            <a:extLst>
              <a:ext uri="{FF2B5EF4-FFF2-40B4-BE49-F238E27FC236}">
                <a16:creationId xmlns:a16="http://schemas.microsoft.com/office/drawing/2014/main" id="{B6C85C48-BD17-B991-EE12-DEE3BEBD1F28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22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4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39B7-95BD-EB2A-6684-9055C60F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AD0D-7494-D9A2-BB6E-ADC3E3E5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993EE0-D2EA-3DE0-B28E-F440359C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23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CBD36EE-BBAD-70D7-569D-9CA8EC4E3F5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DEFC049F-304B-2AC8-6FBE-C274AEFCC0FF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01D13381-9BB7-5579-DA9C-081FAED8DB0A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B8B42B4B-5450-86B4-5E49-94FAA6FF906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4A949527-7146-3688-2AAC-16C87A6A770C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6D8AD1DB-509C-F610-AE6C-88E82FE1DB40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ED0A456C-37DC-B357-56BE-6CC7D44C72A4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6B265D42-0674-0E18-54E7-6B568C619F56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317B358D-1C1E-3BFC-1094-02272ED2FE84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23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E483CBC-AF07-C87E-66AC-B92A5B6D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6" y="1803316"/>
            <a:ext cx="4841267" cy="2778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3E7ACD-1ECB-C0F9-B67F-79DBEB212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05" y="1213025"/>
            <a:ext cx="3818136" cy="44319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AAE506-475E-8EE8-CD0B-202EC60759E3}"/>
              </a:ext>
            </a:extLst>
          </p:cNvPr>
          <p:cNvSpPr/>
          <p:nvPr/>
        </p:nvSpPr>
        <p:spPr>
          <a:xfrm>
            <a:off x="4876800" y="3429000"/>
            <a:ext cx="556360" cy="1288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8CBD20-CE90-DE38-94B0-2994C30B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92" y="4689502"/>
            <a:ext cx="4455368" cy="15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4952-45B6-5B08-C96D-10ACE264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 Cohort Model Analysis Example: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1A7F-3936-EEEF-D46D-86008295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847"/>
            <a:ext cx="10515600" cy="4764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cost-effectiveness analysis of zidovudine monotherapy compared with zidovudine plus lamivudine combination therapy (Chancellor et al., 1997)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Population of interest: Patients with HIV infection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Baseline cohort: HIV patients with CD4 count&gt;500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Outcome of interest: ICER of incremental cost/life-year gained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1D3F1C5-6B9B-1A02-8339-1660E4A7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24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07EE9D-D6BF-3AC3-D4DB-D9969D4612F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43846336-1A98-99A8-19EC-074F71AA40E2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D28C45C5-FFB7-95C0-FDD2-1787CA0F6536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6B44884D-64D7-7DBC-E800-1A79DDCC7CE4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DE9179D2-B21E-E6D4-F3BD-5282001685C0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5D914FB1-610D-C7CF-CBEF-A85D97109AF2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452DC361-292F-974A-1C9E-97BD674322C3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0213EF16-54FC-A340-7AA9-141AD8E856AA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DF73AB01-34B6-2FBA-DC3B-236570006AE9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24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01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571F-0CF1-C2A6-3977-CA345E61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85"/>
            <a:ext cx="10515600" cy="893071"/>
          </a:xfrm>
        </p:spPr>
        <p:txBody>
          <a:bodyPr/>
          <a:lstStyle/>
          <a:p>
            <a:pPr algn="ctr"/>
            <a:r>
              <a:rPr lang="en-US" dirty="0"/>
              <a:t>Example Markov Cohort Analysis II: Model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B775AB5-F3E3-8CEC-9426-C4E3C52E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25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EDF702D-54EE-C219-D467-561691531F0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A7B952FC-C697-D27B-C488-3E8985E86CE7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04F18C17-E97E-59C7-FC7F-0CEEACEBEBAF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6E57EDB9-8E54-D500-EDCC-709D30C5A4EC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1BDDD28A-5395-2CFF-3526-D1738A99A41D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5626AB9B-6A50-6102-F3D9-2A125A2387B8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60B1BFC4-8E96-F09E-77B0-4B6AB539F145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8E643E52-C32F-8996-8DC7-FA7A5B81B2CE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BBEDC947-08F2-AAE0-0857-FE46A49F51D2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25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E75457-E227-DA41-F32F-872B4F92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38" y="850669"/>
            <a:ext cx="7556323" cy="546380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5A2AC28-6772-10AC-A248-BF784FDF765D}"/>
              </a:ext>
            </a:extLst>
          </p:cNvPr>
          <p:cNvSpPr/>
          <p:nvPr/>
        </p:nvSpPr>
        <p:spPr>
          <a:xfrm>
            <a:off x="4937760" y="4145280"/>
            <a:ext cx="4936401" cy="2169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1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146B-12BE-F28E-AD8F-AA57222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539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Markov Cohort Analysis III: Probabilities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031423E-8B88-865D-7E50-1D2B2EE91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515" y="696107"/>
            <a:ext cx="6179957" cy="5226200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ACC5F5-13C1-DED4-6624-B9046506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26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AE6159A-DC71-8050-D7F1-A31F03ED61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D613CF19-6751-534D-54F8-AE8839B06252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37E390B7-275D-0F6E-56D1-CA29B7125F93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B6855CBA-9131-379D-97A9-0A5660A7A88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2DAB3BED-89B8-C973-B56B-11740EEF5654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00B88452-2CDF-F36B-6CA5-4C89C57C2ED5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D516CC15-5A1E-1D2B-D6E6-4A8CCA5FBE80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8288B6F0-9D01-0C6B-1705-C77FECC7D1A8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31874492-CC0E-6CEE-DB28-63F7B00FE0CA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26</a:t>
            </a:fld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001A45-BAF9-6ED8-F50C-6570C53B120C}"/>
              </a:ext>
            </a:extLst>
          </p:cNvPr>
          <p:cNvSpPr txBox="1"/>
          <p:nvPr/>
        </p:nvSpPr>
        <p:spPr>
          <a:xfrm>
            <a:off x="711200" y="1117600"/>
            <a:ext cx="4582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Combination therapy has a RR of 0.509 (derived from meta-analysis)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Therefore, health state transition in monotherapy from state A to B, C, and D can be multiplied by 0.509 for combination therapy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Staying in one health state (e.g., State A to State A) is always 1-sum of the probabilities of transitioning to all other states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125B33-217E-A161-4410-63948A374641}"/>
              </a:ext>
            </a:extLst>
          </p:cNvPr>
          <p:cNvSpPr/>
          <p:nvPr/>
        </p:nvSpPr>
        <p:spPr>
          <a:xfrm>
            <a:off x="8610600" y="4003040"/>
            <a:ext cx="3199887" cy="4775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EAD7EB-08D8-9198-87A6-C54E9509F51F}"/>
              </a:ext>
            </a:extLst>
          </p:cNvPr>
          <p:cNvSpPr/>
          <p:nvPr/>
        </p:nvSpPr>
        <p:spPr>
          <a:xfrm>
            <a:off x="9895840" y="4480559"/>
            <a:ext cx="1914646" cy="32251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235558-2246-B469-4111-5C15B1E29131}"/>
              </a:ext>
            </a:extLst>
          </p:cNvPr>
          <p:cNvSpPr/>
          <p:nvPr/>
        </p:nvSpPr>
        <p:spPr>
          <a:xfrm>
            <a:off x="10962640" y="4803074"/>
            <a:ext cx="847846" cy="3225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F5682B-1564-F217-5C06-3DD3E2F484BA}"/>
              </a:ext>
            </a:extLst>
          </p:cNvPr>
          <p:cNvSpPr/>
          <p:nvPr/>
        </p:nvSpPr>
        <p:spPr>
          <a:xfrm>
            <a:off x="8382256" y="1615440"/>
            <a:ext cx="3199887" cy="3120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361491-6717-7FC7-D81D-9BEFAB5EF71F}"/>
              </a:ext>
            </a:extLst>
          </p:cNvPr>
          <p:cNvSpPr/>
          <p:nvPr/>
        </p:nvSpPr>
        <p:spPr>
          <a:xfrm>
            <a:off x="9560560" y="1946630"/>
            <a:ext cx="2021582" cy="3034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8150B7-A0F8-5FF1-7F76-1E838765AD9D}"/>
              </a:ext>
            </a:extLst>
          </p:cNvPr>
          <p:cNvSpPr/>
          <p:nvPr/>
        </p:nvSpPr>
        <p:spPr>
          <a:xfrm>
            <a:off x="10556240" y="2259595"/>
            <a:ext cx="1025902" cy="26555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EC4-562F-9472-211F-929B2CB4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Markov Cohort Analysis IV: Costs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6E801620-D72D-FE4B-EB46-4E09D96E1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199578"/>
              </p:ext>
            </p:extLst>
          </p:nvPr>
        </p:nvGraphicFramePr>
        <p:xfrm>
          <a:off x="838200" y="1971040"/>
          <a:ext cx="10515600" cy="3566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327627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04903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43328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626198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56669835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Annual Healthcare Cost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93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Zidovudine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$2,278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01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Lamivudine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$2,086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78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Health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 A (CD4&gt;500)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 B (CD4 200-500)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 C (AIDS, CD4 &lt;200)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 D (death)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8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Direct medical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$6,948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2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$1,278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$2,059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8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Total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$2,756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$3,052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$9,007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713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563E82-3321-A533-13DF-C6E63D80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27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2A6E7F-CCE5-C186-6CD5-2AAD55D64FE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B7B1BE71-D89E-BB05-45C2-4F83EEA41593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D80C7ED5-EB12-B9E5-C3AA-DBC33A298540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ED868E5C-CB84-3C4E-4A54-5BB17A7AFDD8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05FE02B9-BC15-1483-A899-02EC64EDAC60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58993FAE-D815-A0F6-5191-C331CB52BC1E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A5848CB4-1532-43D5-96A6-CF28F12152C9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D8C84E18-5505-6103-01E1-4F197F97A7CD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5FD2378D-D4E6-57BA-4E80-B760EB4D0365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27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33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1766-40AF-D06E-6F02-8A8EA49B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65"/>
            <a:ext cx="10515600" cy="1327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Markov Cohort Analysis V: Cohort simulation (monotherapy)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FD9D70-41E6-C02B-0433-F2CB30A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28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A0DBEFE-3F2F-9CB0-C12F-675EC1B8169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1ADEC52E-2A75-B604-6872-311FDBECF400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69D53010-4BDA-C472-82B2-5DF770529CD4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55D81418-AD32-9703-43CF-EF928466D390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710F996A-8C7E-92AE-5D9E-B2BA007D44B4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871D71CF-C17A-3D53-F320-84E295DFC1C8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CED26931-5B51-585A-3FE0-CD979BB0FC68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F4B8C4DA-3885-5285-EF1B-A74057CA1234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A5548FD2-9E73-0DC8-36A1-CF3E158E71C7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28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5D08DB-B91E-D2A8-B0BF-D69105AD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404" y="1031788"/>
            <a:ext cx="8190316" cy="56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72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2569-3745-D08C-F4B5-DF23DB9A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29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Markov Cohort Analysis VI: Cohort simulation (monotherapy)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078B-A340-619D-8B0C-C84D53FB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9" y="1148080"/>
            <a:ext cx="11649969" cy="50288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manually calculate expected costs PER cycle (year) of simulation with monotherapy: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Note: we may apply 3-6% discounting per year to convert future dollar and health outcomes to their NET PRESENT VALUE TODAY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Expected cost = (721(</a:t>
            </a:r>
            <a:r>
              <a:rPr lang="en-US" b="1" dirty="0"/>
              <a:t>2756</a:t>
            </a:r>
            <a:r>
              <a:rPr lang="en-US" dirty="0"/>
              <a:t>+2278) + 202(3052+2278) + 67(9007+2278))/1000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Discounted cost = 5463/[(1+0.06)</a:t>
            </a:r>
            <a:r>
              <a:rPr lang="en-US" baseline="30000" dirty="0"/>
              <a:t>1</a:t>
            </a:r>
            <a:r>
              <a:rPr lang="en-US" dirty="0"/>
              <a:t>]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247742-80D1-3761-CF02-2F9074CD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29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CF3591-08FF-88AF-5B14-446327D7F2D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1B72D016-E99F-337A-41EC-81D4ED007660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8A5E3285-18D3-285D-C247-3C1380A05083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4EC02D12-5447-AFE7-023F-16E8D3616749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0E023F85-3F4B-30E8-EB67-D9CDC2A11F07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32C8CAD7-9D46-AD46-96D6-7163CE1968CA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CBB82BCD-5230-6EAA-50CD-A2F671BC8744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C9F668DF-0C3C-BD1D-ABA7-6255A466C327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06E2872A-0BD8-D94F-00B4-18CAC5415022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29</a:t>
            </a:fld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2D0365-D3B5-BE10-EF1B-205F0B3F9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20236"/>
              </p:ext>
            </p:extLst>
          </p:nvPr>
        </p:nvGraphicFramePr>
        <p:xfrm>
          <a:off x="386079" y="4080850"/>
          <a:ext cx="11419842" cy="17205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31406">
                  <a:extLst>
                    <a:ext uri="{9D8B030D-6E8A-4147-A177-3AD203B41FA5}">
                      <a16:colId xmlns:a16="http://schemas.microsoft.com/office/drawing/2014/main" val="3776743066"/>
                    </a:ext>
                  </a:extLst>
                </a:gridCol>
                <a:gridCol w="1631406">
                  <a:extLst>
                    <a:ext uri="{9D8B030D-6E8A-4147-A177-3AD203B41FA5}">
                      <a16:colId xmlns:a16="http://schemas.microsoft.com/office/drawing/2014/main" val="1088313168"/>
                    </a:ext>
                  </a:extLst>
                </a:gridCol>
                <a:gridCol w="1631406">
                  <a:extLst>
                    <a:ext uri="{9D8B030D-6E8A-4147-A177-3AD203B41FA5}">
                      <a16:colId xmlns:a16="http://schemas.microsoft.com/office/drawing/2014/main" val="3749145768"/>
                    </a:ext>
                  </a:extLst>
                </a:gridCol>
                <a:gridCol w="1631406">
                  <a:extLst>
                    <a:ext uri="{9D8B030D-6E8A-4147-A177-3AD203B41FA5}">
                      <a16:colId xmlns:a16="http://schemas.microsoft.com/office/drawing/2014/main" val="1052571396"/>
                    </a:ext>
                  </a:extLst>
                </a:gridCol>
                <a:gridCol w="1449976">
                  <a:extLst>
                    <a:ext uri="{9D8B030D-6E8A-4147-A177-3AD203B41FA5}">
                      <a16:colId xmlns:a16="http://schemas.microsoft.com/office/drawing/2014/main" val="18192620"/>
                    </a:ext>
                  </a:extLst>
                </a:gridCol>
                <a:gridCol w="1812836">
                  <a:extLst>
                    <a:ext uri="{9D8B030D-6E8A-4147-A177-3AD203B41FA5}">
                      <a16:colId xmlns:a16="http://schemas.microsoft.com/office/drawing/2014/main" val="3952675028"/>
                    </a:ext>
                  </a:extLst>
                </a:gridCol>
                <a:gridCol w="1631406">
                  <a:extLst>
                    <a:ext uri="{9D8B030D-6E8A-4147-A177-3AD203B41FA5}">
                      <a16:colId xmlns:a16="http://schemas.microsoft.com/office/drawing/2014/main" val="1476444086"/>
                    </a:ext>
                  </a:extLst>
                </a:gridCol>
              </a:tblGrid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Cycle (year)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Proportion of cohort in each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Costs ($)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85568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Undiscounted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Discounted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69227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63934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5463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5153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38009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2B9C3C-1478-5F4E-1530-77409CE186DF}"/>
              </a:ext>
            </a:extLst>
          </p:cNvPr>
          <p:cNvCxnSpPr>
            <a:cxnSpLocks/>
          </p:cNvCxnSpPr>
          <p:nvPr/>
        </p:nvCxnSpPr>
        <p:spPr>
          <a:xfrm>
            <a:off x="8198177" y="3429000"/>
            <a:ext cx="762943" cy="1996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FF649D-3DD9-E793-9EB5-5FC9A39BBE24}"/>
              </a:ext>
            </a:extLst>
          </p:cNvPr>
          <p:cNvCxnSpPr>
            <a:cxnSpLocks/>
          </p:cNvCxnSpPr>
          <p:nvPr/>
        </p:nvCxnSpPr>
        <p:spPr>
          <a:xfrm>
            <a:off x="5902017" y="3713480"/>
            <a:ext cx="4877743" cy="17119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0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3DCE-3A24-7E70-BBD7-797D855E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CEA Overview (Review)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E7F50DC-CA4E-3EF7-4FE3-B9C5DB772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596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3">
            <a:extLst>
              <a:ext uri="{FF2B5EF4-FFF2-40B4-BE49-F238E27FC236}">
                <a16:creationId xmlns:a16="http://schemas.microsoft.com/office/drawing/2014/main" id="{06F9EC00-52FE-33C4-E496-4193BECC69E7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8">
            <a:extLst>
              <a:ext uri="{FF2B5EF4-FFF2-40B4-BE49-F238E27FC236}">
                <a16:creationId xmlns:a16="http://schemas.microsoft.com/office/drawing/2014/main" id="{FB87AF13-997F-B44B-0F43-DCB2630CC2C1}"/>
              </a:ext>
            </a:extLst>
          </p:cNvPr>
          <p:cNvSpPr txBox="1"/>
          <p:nvPr/>
        </p:nvSpPr>
        <p:spPr>
          <a:xfrm>
            <a:off x="1470101" y="6292972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id="{010F669B-741B-9527-7A78-9975E6129A4A}"/>
              </a:ext>
            </a:extLst>
          </p:cNvPr>
          <p:cNvSpPr txBox="1"/>
          <p:nvPr/>
        </p:nvSpPr>
        <p:spPr>
          <a:xfrm>
            <a:off x="3426308" y="6284305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6" name="CuadroTexto 17">
            <a:extLst>
              <a:ext uri="{FF2B5EF4-FFF2-40B4-BE49-F238E27FC236}">
                <a16:creationId xmlns:a16="http://schemas.microsoft.com/office/drawing/2014/main" id="{266D3444-FFD0-7D09-079C-C1CBCB3E0BF5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id="{0E139B5D-5E52-F60C-545A-4B09DF58B0DD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27">
            <a:extLst>
              <a:ext uri="{FF2B5EF4-FFF2-40B4-BE49-F238E27FC236}">
                <a16:creationId xmlns:a16="http://schemas.microsoft.com/office/drawing/2014/main" id="{3FB039F6-D86D-DDAA-5BD3-641B9DFDF4EE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C89C04D2-A412-F808-E1AC-AED8CF0794B0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5C993896-B9E6-001E-9259-DFBBF9F0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0628" y="6017939"/>
            <a:ext cx="342282" cy="27277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3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14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1CA0-39EC-6935-3C72-0EBABEA0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73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Markov Cohort Analysis VII: Cohort simulation (monotherapy)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4B82D26-6F53-F7FD-D5C7-1924DB03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30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2F65271-7BA2-3BB6-A2BE-D4AE82AC7C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5B8F8A77-1180-31BC-BEBA-EBD8D6D6E5EE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1B93083F-9BAA-2C1C-7625-C9625DB7261E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CC259F8D-4701-7E92-C5AF-B5BAFA7CCD86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B9E36905-4549-198C-211D-501A9427D4A3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7EDAD900-04CE-48B6-AADF-FBB465AF9BD6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100A0C0B-AE41-3C9F-61B7-3B0D2434B1DE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2CB1BBBE-6B0F-1280-2717-9F62FE6970F4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5666FB51-A3DC-4BE5-C5E4-816AFC2290F6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30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90028E-1415-95E0-3FCE-8ECCAF9A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054" y="1092798"/>
            <a:ext cx="6189946" cy="57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6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012B-F2C4-9896-7DE7-197E76BD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85"/>
            <a:ext cx="10515600" cy="8725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 Markov Cohort Analysis VIII: Cohort simulation (monotherapy) half-cycle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BF67-87B1-6262-4CE3-F7FA615C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apply half-cycle correction to assume mean average state transition occurs in the exact middle of a cycle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D5A69D3-B5B7-438F-90B9-D5C8DCB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31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8DB65D7-6A08-D40E-972E-0C016F5148C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C5F358CF-72CE-1730-631A-B873C129F3B6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96C411F4-6482-E00B-0063-6E6EB4A6EE74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6C30C24F-F831-D563-3533-04A95C712EF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914CAA19-824D-67F7-0086-11B9B00CD92D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11A2254B-D4DA-A2EA-B35B-946BF6969B26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952ACFE2-A957-906D-3260-123FF2564726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906B8491-1B99-F153-5447-73F6D26D6408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C0CDE119-C5D6-7E11-6422-EF6876917CC6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31</a:t>
            </a:fld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132B66F-3CB7-506A-46F9-6FCA668E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74068"/>
              </p:ext>
            </p:extLst>
          </p:nvPr>
        </p:nvGraphicFramePr>
        <p:xfrm>
          <a:off x="253998" y="2038690"/>
          <a:ext cx="11782049" cy="33900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3150">
                  <a:extLst>
                    <a:ext uri="{9D8B030D-6E8A-4147-A177-3AD203B41FA5}">
                      <a16:colId xmlns:a16="http://schemas.microsoft.com/office/drawing/2014/main" val="3776743066"/>
                    </a:ext>
                  </a:extLst>
                </a:gridCol>
                <a:gridCol w="1683150">
                  <a:extLst>
                    <a:ext uri="{9D8B030D-6E8A-4147-A177-3AD203B41FA5}">
                      <a16:colId xmlns:a16="http://schemas.microsoft.com/office/drawing/2014/main" val="1088313168"/>
                    </a:ext>
                  </a:extLst>
                </a:gridCol>
                <a:gridCol w="1683150">
                  <a:extLst>
                    <a:ext uri="{9D8B030D-6E8A-4147-A177-3AD203B41FA5}">
                      <a16:colId xmlns:a16="http://schemas.microsoft.com/office/drawing/2014/main" val="3749145768"/>
                    </a:ext>
                  </a:extLst>
                </a:gridCol>
                <a:gridCol w="1683150">
                  <a:extLst>
                    <a:ext uri="{9D8B030D-6E8A-4147-A177-3AD203B41FA5}">
                      <a16:colId xmlns:a16="http://schemas.microsoft.com/office/drawing/2014/main" val="1052571396"/>
                    </a:ext>
                  </a:extLst>
                </a:gridCol>
                <a:gridCol w="1171882">
                  <a:extLst>
                    <a:ext uri="{9D8B030D-6E8A-4147-A177-3AD203B41FA5}">
                      <a16:colId xmlns:a16="http://schemas.microsoft.com/office/drawing/2014/main" val="18192620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3952675028"/>
                    </a:ext>
                  </a:extLst>
                </a:gridCol>
                <a:gridCol w="1937007">
                  <a:extLst>
                    <a:ext uri="{9D8B030D-6E8A-4147-A177-3AD203B41FA5}">
                      <a16:colId xmlns:a16="http://schemas.microsoft.com/office/drawing/2014/main" val="1476444086"/>
                    </a:ext>
                  </a:extLst>
                </a:gridCol>
              </a:tblGrid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Cycle (year)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Proportion of cohort in each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Effect (survival probability)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85568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All transitions occur at beginning of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Mean transition occur at middle of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69227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63934"/>
                  </a:ext>
                </a:extLst>
              </a:tr>
              <a:tr h="4301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(721+202+67)/1000 = 0.990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(721+202+67+(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0.5*10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))/1000 = 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0.995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3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98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305F-93F4-05A8-51BA-7CC90800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 Markov Cohort Analysis IX: Cohort simulation (monotherapy vs. combination)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8AE39FD-BE21-2DDF-0AEC-B8411FD35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" y="1690688"/>
            <a:ext cx="6196530" cy="4189095"/>
          </a:xfr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861CD30-CAAB-74C1-F5D4-A883EE0B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32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D88932-DB88-E1C6-73F5-299A54B0C64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8EE7DF22-38BE-63B2-620A-AC2DFBC09524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7013C2D6-4750-C461-2D4F-F58F24D5D066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5556C296-E519-B1AA-BDBE-6382E573C5CD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B6FACDAC-58F3-62AF-6406-362B22F60630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5C86A1A2-1067-3F64-3E14-4532ACD4CBC2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17DB5688-0497-B0AF-B1F0-F10C499DC882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168AE52D-B411-0E82-E26C-AD7EB16E3DA7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B3D8F718-52D0-8D5B-6543-CD2C3E9B6C92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32</a:t>
            </a:fld>
            <a:endParaRPr 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17" name="Content Placeholder 26">
            <a:extLst>
              <a:ext uri="{FF2B5EF4-FFF2-40B4-BE49-F238E27FC236}">
                <a16:creationId xmlns:a16="http://schemas.microsoft.com/office/drawing/2014/main" id="{A02CED6C-D355-6AE1-6EB1-82C41861C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568842"/>
              </p:ext>
            </p:extLst>
          </p:nvPr>
        </p:nvGraphicFramePr>
        <p:xfrm>
          <a:off x="6361672" y="1786320"/>
          <a:ext cx="5714487" cy="30732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9692">
                  <a:extLst>
                    <a:ext uri="{9D8B030D-6E8A-4147-A177-3AD203B41FA5}">
                      <a16:colId xmlns:a16="http://schemas.microsoft.com/office/drawing/2014/main" val="4121954120"/>
                    </a:ext>
                  </a:extLst>
                </a:gridCol>
                <a:gridCol w="1177551">
                  <a:extLst>
                    <a:ext uri="{9D8B030D-6E8A-4147-A177-3AD203B41FA5}">
                      <a16:colId xmlns:a16="http://schemas.microsoft.com/office/drawing/2014/main" val="774759383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4248567669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1106928916"/>
                    </a:ext>
                  </a:extLst>
                </a:gridCol>
              </a:tblGrid>
              <a:tr h="10244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Incr</a:t>
                      </a:r>
                      <a:r>
                        <a:rPr lang="en-US" sz="2000" dirty="0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Incr</a:t>
                      </a:r>
                      <a:r>
                        <a:rPr lang="en-US" sz="2000" dirty="0"/>
                        <a:t> Effect (life-year gained)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ICER ($/life-year saved)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60669"/>
                  </a:ext>
                </a:extLst>
              </a:tr>
              <a:tr h="1024414">
                <a:tc>
                  <a:txBody>
                    <a:bodyPr/>
                    <a:lstStyle/>
                    <a:p>
                      <a:r>
                        <a:rPr lang="en-US" sz="2000" dirty="0"/>
                        <a:t>Monotherapy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239887"/>
                  </a:ext>
                </a:extLst>
              </a:tr>
              <a:tr h="1024414">
                <a:tc>
                  <a:txBody>
                    <a:bodyPr/>
                    <a:lstStyle/>
                    <a:p>
                      <a:r>
                        <a:rPr lang="en-US" sz="2000" dirty="0"/>
                        <a:t>Primary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$35,170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$5,976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05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048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8DF0-AF8D-F0D3-5F74-3E2EB959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Markov Model Sensitivity Analysis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4121-9726-4596-952F-76718CDD5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2588"/>
            <a:ext cx="10972287" cy="51143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Account for parametric uncertainty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example, in Chancellor et al., 1997 paper, the relative risk of progression due to combination therapy was 0.509 (95% CI: 0.365-0.710)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run the analysis seeing how varying each parameter value impacts ICER (one-way sensitivity analysis </a:t>
            </a:r>
            <a:r>
              <a:rPr lang="en-US" dirty="0">
                <a:sym typeface="Wingdings" panose="05000000000000000000" pitchFamily="2" charset="2"/>
              </a:rPr>
              <a:t> form Tornado diagram)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Can visualize which parameters have the largest impact on ICER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can also run analysis seeing how MULTIPLE parameter value changing at the same time can impact ICER (two-way or three-way sensitivity analysis)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Markov model is “memoryless”- once a patient transitions, the Markov model has no memory regarding the patient’s prior disease history or their preceding health states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Is this realistic?</a:t>
            </a:r>
          </a:p>
        </p:txBody>
      </p:sp>
      <p:sp>
        <p:nvSpPr>
          <p:cNvPr id="7" name="CuadroTexto 3">
            <a:extLst>
              <a:ext uri="{FF2B5EF4-FFF2-40B4-BE49-F238E27FC236}">
                <a16:creationId xmlns:a16="http://schemas.microsoft.com/office/drawing/2014/main" id="{15227027-3BC8-A0D7-9506-C2088324EF44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CuadroTexto 8">
            <a:extLst>
              <a:ext uri="{FF2B5EF4-FFF2-40B4-BE49-F238E27FC236}">
                <a16:creationId xmlns:a16="http://schemas.microsoft.com/office/drawing/2014/main" id="{67F2DDC5-59FA-2CE5-9611-4B709D3F2F07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13">
            <a:extLst>
              <a:ext uri="{FF2B5EF4-FFF2-40B4-BE49-F238E27FC236}">
                <a16:creationId xmlns:a16="http://schemas.microsoft.com/office/drawing/2014/main" id="{D63F04AB-33DE-996E-DFFC-0168BAF8FFC9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0" name="CuadroTexto 17">
            <a:extLst>
              <a:ext uri="{FF2B5EF4-FFF2-40B4-BE49-F238E27FC236}">
                <a16:creationId xmlns:a16="http://schemas.microsoft.com/office/drawing/2014/main" id="{B5DA8595-2FD2-7FCB-CF9A-1CDF9683E32C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1">
            <a:extLst>
              <a:ext uri="{FF2B5EF4-FFF2-40B4-BE49-F238E27FC236}">
                <a16:creationId xmlns:a16="http://schemas.microsoft.com/office/drawing/2014/main" id="{8EF34365-D6AA-F907-7BD4-1437C4A10F94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CuadroTexto 27">
            <a:extLst>
              <a:ext uri="{FF2B5EF4-FFF2-40B4-BE49-F238E27FC236}">
                <a16:creationId xmlns:a16="http://schemas.microsoft.com/office/drawing/2014/main" id="{65C263C2-A61B-4B0C-FE4F-B5F5500A7668}"/>
              </a:ext>
            </a:extLst>
          </p:cNvPr>
          <p:cNvSpPr txBox="1"/>
          <p:nvPr/>
        </p:nvSpPr>
        <p:spPr>
          <a:xfrm>
            <a:off x="8067173" y="6284305"/>
            <a:ext cx="217410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3" name="CuadroTexto 27">
            <a:extLst>
              <a:ext uri="{FF2B5EF4-FFF2-40B4-BE49-F238E27FC236}">
                <a16:creationId xmlns:a16="http://schemas.microsoft.com/office/drawing/2014/main" id="{43DC247B-3565-E94F-2A87-4BA827553ADA}"/>
              </a:ext>
            </a:extLst>
          </p:cNvPr>
          <p:cNvSpPr txBox="1"/>
          <p:nvPr/>
        </p:nvSpPr>
        <p:spPr>
          <a:xfrm>
            <a:off x="10235686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11">
            <a:extLst>
              <a:ext uri="{FF2B5EF4-FFF2-40B4-BE49-F238E27FC236}">
                <a16:creationId xmlns:a16="http://schemas.microsoft.com/office/drawing/2014/main" id="{BBB584AA-C85C-EDDA-80B7-26F455F57069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33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72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E2B9-4207-7FF6-5402-B310C335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Microsimulation (Individual-level) simulation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43B8-081D-6AC4-D437-496D0311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More realistic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Markov models may make assumptions that are not realistic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Individual patient moves from one health state to another based on their baseline demographics/risk factors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Allows for individual-level complexity to be captured using “tracker” variables in the model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C1E07FE7-09F4-C17C-A1F2-0E3DA8172AC8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0FE4734C-9DCF-0074-55FC-26F03502DC27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02AD9C2F-8B7E-6622-79AC-0EBE70C8380A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1245CABC-15D2-784C-6B81-25280D017F66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0706B75A-2BBC-25D2-A187-E60C1D956EAF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EFC07F2F-BB88-EF1C-03A2-50FD33673B3D}"/>
              </a:ext>
            </a:extLst>
          </p:cNvPr>
          <p:cNvSpPr txBox="1"/>
          <p:nvPr/>
        </p:nvSpPr>
        <p:spPr>
          <a:xfrm>
            <a:off x="8067173" y="6284305"/>
            <a:ext cx="207250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A92B9DB3-10A6-0431-3D01-F44686699C12}"/>
              </a:ext>
            </a:extLst>
          </p:cNvPr>
          <p:cNvSpPr txBox="1"/>
          <p:nvPr/>
        </p:nvSpPr>
        <p:spPr>
          <a:xfrm>
            <a:off x="10039739" y="6272595"/>
            <a:ext cx="207250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71ECC0-93AC-3F50-018D-1C859A78D225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34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56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0EFF-C168-61A8-A25C-061874987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E1D2D069-C303-3E90-F9E8-8DE1EB8C18AE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B32D117D-163A-5CBC-40A0-CBC726C8893A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C496E64A-9D50-F53C-0A1F-98DD03A512A1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5D7AAB54-7B6E-74B4-6CBF-0576B752572A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1991232B-4EF8-956E-3AAC-02CC79B1492E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B13C4B21-54C9-106C-655E-2E110E3970A7}"/>
              </a:ext>
            </a:extLst>
          </p:cNvPr>
          <p:cNvSpPr txBox="1"/>
          <p:nvPr/>
        </p:nvSpPr>
        <p:spPr>
          <a:xfrm>
            <a:off x="8067173" y="6284305"/>
            <a:ext cx="207250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BCC52D5C-674D-DF09-F148-C33837FE1EFD}"/>
              </a:ext>
            </a:extLst>
          </p:cNvPr>
          <p:cNvSpPr txBox="1"/>
          <p:nvPr/>
        </p:nvSpPr>
        <p:spPr>
          <a:xfrm>
            <a:off x="10039739" y="6272595"/>
            <a:ext cx="207250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93728E9-7BF5-FB64-676D-789937456313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35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F05D9F-F0F6-0705-6FC2-6E6C7B45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48" y="365125"/>
            <a:ext cx="8628517" cy="5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7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834E-BB18-3C15-9E95-BB48CE2C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1C2B-4B1B-E3E8-8E2D-F8F8568D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5AEA390E-6659-0F2D-DEDF-CE37E5905FE4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8">
            <a:extLst>
              <a:ext uri="{FF2B5EF4-FFF2-40B4-BE49-F238E27FC236}">
                <a16:creationId xmlns:a16="http://schemas.microsoft.com/office/drawing/2014/main" id="{BE4B0A68-6BBD-0B57-794F-27B036775831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id="{0D171024-DB82-DB92-4E8D-57D63FE7B0DB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6" name="CuadroTexto 17">
            <a:extLst>
              <a:ext uri="{FF2B5EF4-FFF2-40B4-BE49-F238E27FC236}">
                <a16:creationId xmlns:a16="http://schemas.microsoft.com/office/drawing/2014/main" id="{8419B3B1-C79F-7C4B-7450-ABBD4D4FF59C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id="{BDDC98B5-A319-E1D0-0CC3-D7FFDCEB44BF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27">
            <a:extLst>
              <a:ext uri="{FF2B5EF4-FFF2-40B4-BE49-F238E27FC236}">
                <a16:creationId xmlns:a16="http://schemas.microsoft.com/office/drawing/2014/main" id="{C0C5B3C0-3E75-15DE-002F-B6C561D0D375}"/>
              </a:ext>
            </a:extLst>
          </p:cNvPr>
          <p:cNvSpPr txBox="1"/>
          <p:nvPr/>
        </p:nvSpPr>
        <p:spPr>
          <a:xfrm>
            <a:off x="8067173" y="6284305"/>
            <a:ext cx="207250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15763A94-B160-CA19-44C2-A0585548CBE3}"/>
              </a:ext>
            </a:extLst>
          </p:cNvPr>
          <p:cNvSpPr txBox="1"/>
          <p:nvPr/>
        </p:nvSpPr>
        <p:spPr>
          <a:xfrm>
            <a:off x="10039739" y="6272595"/>
            <a:ext cx="207250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0134E221-607B-3C6D-559B-BDACC69C8B49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36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8DAF86-FF56-EF98-B785-A8942A30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55" y="62185"/>
            <a:ext cx="9054352" cy="62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63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63FC-CDD1-9A8A-2B31-C9C15DCD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8865"/>
          </a:xfrm>
        </p:spPr>
        <p:txBody>
          <a:bodyPr/>
          <a:lstStyle/>
          <a:p>
            <a:pPr algn="ctr"/>
            <a:r>
              <a:rPr lang="en-US" dirty="0"/>
              <a:t>Decision Analytic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835F-8FA0-2026-EDB4-94B284A2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34720"/>
            <a:ext cx="11826670" cy="5242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Determine what is your ultimate goal for the model?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model is a PLATFORM for you to achieve your goal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Goals can change with increasing insight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Conceptual model: determine your alternatives, health states, outcomes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Collect data (e.g. literature) from populate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 simulation model using Excel, Treeage,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Ensure that model results make sense. Computation = specification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Compare results to another model or population data, other models</a:t>
            </a:r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BF523E6E-D508-E366-8C70-9A24C3EF66A7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D9452133-3E7D-7B02-66B5-0A3080E462CE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41FA8C3D-A4B8-DD02-48A4-5AD51491603C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D098ADBC-544B-CE18-E853-30A50CC69DEF}"/>
              </a:ext>
            </a:extLst>
          </p:cNvPr>
          <p:cNvSpPr txBox="1"/>
          <p:nvPr/>
        </p:nvSpPr>
        <p:spPr>
          <a:xfrm>
            <a:off x="5293360" y="6272595"/>
            <a:ext cx="106831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260E7FEB-9606-DCEC-5C46-88859F422EFE}"/>
              </a:ext>
            </a:extLst>
          </p:cNvPr>
          <p:cNvSpPr txBox="1"/>
          <p:nvPr/>
        </p:nvSpPr>
        <p:spPr>
          <a:xfrm>
            <a:off x="6361672" y="6272595"/>
            <a:ext cx="183650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817B92D8-EB69-E355-54A1-7ADE394E92CF}"/>
              </a:ext>
            </a:extLst>
          </p:cNvPr>
          <p:cNvSpPr txBox="1"/>
          <p:nvPr/>
        </p:nvSpPr>
        <p:spPr>
          <a:xfrm>
            <a:off x="8067173" y="6284305"/>
            <a:ext cx="207250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3ECBC80D-613E-57F0-3790-3E1AAFD12954}"/>
              </a:ext>
            </a:extLst>
          </p:cNvPr>
          <p:cNvSpPr txBox="1"/>
          <p:nvPr/>
        </p:nvSpPr>
        <p:spPr>
          <a:xfrm>
            <a:off x="10039739" y="6272595"/>
            <a:ext cx="207250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2B90EB0-715A-B051-5346-A2EB67B7301D}"/>
              </a:ext>
            </a:extLst>
          </p:cNvPr>
          <p:cNvSpPr txBox="1">
            <a:spLocks/>
          </p:cNvSpPr>
          <p:nvPr/>
        </p:nvSpPr>
        <p:spPr>
          <a:xfrm>
            <a:off x="11810487" y="6017939"/>
            <a:ext cx="412423" cy="159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37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750B23-192D-48B1-7A81-B2462E46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75" y="4634072"/>
            <a:ext cx="9473794" cy="16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8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2663-776E-5632-B5A4-84107FB1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Cost-Effectiveness Analysis Schematic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1F2DCD-005E-D228-D802-85402AC0E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69" y="1260327"/>
            <a:ext cx="5797648" cy="4757612"/>
          </a:xfrm>
        </p:spPr>
      </p:pic>
      <p:sp>
        <p:nvSpPr>
          <p:cNvPr id="5" name="CuadroTexto 3">
            <a:extLst>
              <a:ext uri="{FF2B5EF4-FFF2-40B4-BE49-F238E27FC236}">
                <a16:creationId xmlns:a16="http://schemas.microsoft.com/office/drawing/2014/main" id="{997B4A5E-2DBC-7D6D-6034-750B1C5BB965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2B4F41BE-45B3-741A-EBD4-9348C6F5E91D}"/>
              </a:ext>
            </a:extLst>
          </p:cNvPr>
          <p:cNvSpPr txBox="1"/>
          <p:nvPr/>
        </p:nvSpPr>
        <p:spPr>
          <a:xfrm>
            <a:off x="1470101" y="6292972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5FA404FE-0760-0B1A-E8DF-46D62E11B65C}"/>
              </a:ext>
            </a:extLst>
          </p:cNvPr>
          <p:cNvSpPr txBox="1"/>
          <p:nvPr/>
        </p:nvSpPr>
        <p:spPr>
          <a:xfrm>
            <a:off x="3426308" y="6284305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091B0C9D-2915-AFE3-C999-8D1455479125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65F4DBD1-F2D1-6388-ACA0-478AFA1409A1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69C78200-07CB-6CE3-1098-5A428FB4FDA4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5823747E-4F90-7A9D-4115-85CCA1D85B65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824877-CE72-0033-B1BB-AAE45C64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0628" y="6017939"/>
            <a:ext cx="342282" cy="27277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4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Economic analysis part 3: Key elements of economic analysis in health -  Students 4 Best Evidence">
            <a:extLst>
              <a:ext uri="{FF2B5EF4-FFF2-40B4-BE49-F238E27FC236}">
                <a16:creationId xmlns:a16="http://schemas.microsoft.com/office/drawing/2014/main" id="{385305A4-410F-F0CE-BF79-62AEB300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394" y="1440849"/>
            <a:ext cx="5797647" cy="45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7008AB-A47E-AA2B-7136-3A47CB6B4940}"/>
              </a:ext>
            </a:extLst>
          </p:cNvPr>
          <p:cNvCxnSpPr/>
          <p:nvPr/>
        </p:nvCxnSpPr>
        <p:spPr>
          <a:xfrm>
            <a:off x="7975600" y="4693920"/>
            <a:ext cx="52832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EDF7B-383D-AF4D-7951-83BE90F21518}"/>
              </a:ext>
            </a:extLst>
          </p:cNvPr>
          <p:cNvCxnSpPr/>
          <p:nvPr/>
        </p:nvCxnSpPr>
        <p:spPr>
          <a:xfrm>
            <a:off x="9148060" y="3462497"/>
            <a:ext cx="52832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15472-07E3-5280-D445-4563AF6BD050}"/>
              </a:ext>
            </a:extLst>
          </p:cNvPr>
          <p:cNvCxnSpPr/>
          <p:nvPr/>
        </p:nvCxnSpPr>
        <p:spPr>
          <a:xfrm>
            <a:off x="10159488" y="2460784"/>
            <a:ext cx="52832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9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6A20-99EF-FCA7-4521-86C47951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CEA Review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8D8D-8463-09B1-FE76-9721F686E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ICER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𝑎𝑙𝑡𝑒𝑟𝑛𝑎𝑡𝑖𝑣𝑒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𝐶𝑜𝑠𝑡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𝑠𝑡𝑎𝑡𝑢𝑠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𝐸𝑓𝑓𝑒𝑐𝑡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𝑎𝑙𝑡𝑒𝑟𝑛𝑎𝑡𝑖𝑣𝑒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𝐸𝑓𝑓𝑒𝑐𝑡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𝑠𝑡𝑎𝑡𝑢𝑠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literature-defined standard of willingness-to-pay (WTP) threshold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Dependent upon country, disease, and time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In U.S., we use $100,000/QALY (older papers may use $50,000 and newer papers use up to $150,000)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Cost-effective if ICER &lt; WTP threshold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Cost-saving (best scenario: alternative absolutely dominates) if: 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𝑎𝑙𝑡𝑒𝑟𝑛𝑎𝑡𝑖𝑣𝑒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𝑞𝑢𝑜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𝑄𝐴𝐿𝑌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𝑎𝑙𝑡𝑒𝑟𝑛𝑎𝑡𝑖𝑣𝑒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𝑄𝐴𝐿𝑌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𝑞𝑢𝑜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28D8D-8463-09B1-FE76-9721F686E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351338"/>
              </a:xfrm>
              <a:blipFill>
                <a:blip r:embed="rId2"/>
                <a:stretch>
                  <a:fillRect l="-1007" r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3">
            <a:extLst>
              <a:ext uri="{FF2B5EF4-FFF2-40B4-BE49-F238E27FC236}">
                <a16:creationId xmlns:a16="http://schemas.microsoft.com/office/drawing/2014/main" id="{8CBB1E0F-21C2-DAEC-FA40-29C95718AF43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32DC648B-17C2-0CEA-3E34-6CB68DDE2071}"/>
              </a:ext>
            </a:extLst>
          </p:cNvPr>
          <p:cNvSpPr txBox="1"/>
          <p:nvPr/>
        </p:nvSpPr>
        <p:spPr>
          <a:xfrm>
            <a:off x="1470101" y="6292972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AC1567C1-198A-DDF3-8019-8C99E62E3658}"/>
              </a:ext>
            </a:extLst>
          </p:cNvPr>
          <p:cNvSpPr txBox="1"/>
          <p:nvPr/>
        </p:nvSpPr>
        <p:spPr>
          <a:xfrm>
            <a:off x="3426308" y="6284305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884D3D44-E7C5-EB38-9239-484A2BBE64A5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AC3CEF44-6C64-1E98-2A35-EE0CA039A3EA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FE82ED62-707E-83AE-5F62-E6E8D59FB1D9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A5CD20EB-3CE4-BA12-B509-E04539EF6235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38C893-9D32-E150-A3B8-3C0BFFE5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0628" y="6017939"/>
            <a:ext cx="342282" cy="27277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5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0C9-DED9-9809-4970-33468BC1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Clinical Decision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656E-F775-8A6E-A2CA-EE4641F86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120"/>
            <a:ext cx="10515600" cy="45818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quantitative method for evaluating decisions between multiple alternatives under conditions of uncertainty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Is this like real life?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Why use decision science analytics?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To </a:t>
            </a:r>
            <a:r>
              <a:rPr lang="en-US" b="1" u="sng" dirty="0"/>
              <a:t>project</a:t>
            </a:r>
            <a:r>
              <a:rPr lang="en-US" dirty="0"/>
              <a:t> the future effects (and costs) of an intervention vs. status-quo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When it is </a:t>
            </a:r>
            <a:r>
              <a:rPr lang="en-US" b="1" u="sng" dirty="0"/>
              <a:t>unethical or impractical</a:t>
            </a:r>
            <a:r>
              <a:rPr lang="en-US" dirty="0"/>
              <a:t> to run a clinical trial</a:t>
            </a:r>
          </a:p>
        </p:txBody>
      </p:sp>
      <p:sp>
        <p:nvSpPr>
          <p:cNvPr id="13" name="CuadroTexto 3">
            <a:extLst>
              <a:ext uri="{FF2B5EF4-FFF2-40B4-BE49-F238E27FC236}">
                <a16:creationId xmlns:a16="http://schemas.microsoft.com/office/drawing/2014/main" id="{D5B539D8-C03C-7A67-36CF-900BF45790D1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CuadroTexto 8">
            <a:extLst>
              <a:ext uri="{FF2B5EF4-FFF2-40B4-BE49-F238E27FC236}">
                <a16:creationId xmlns:a16="http://schemas.microsoft.com/office/drawing/2014/main" id="{BC188707-759C-2F0E-17B2-B4C0E079A348}"/>
              </a:ext>
            </a:extLst>
          </p:cNvPr>
          <p:cNvSpPr txBox="1"/>
          <p:nvPr/>
        </p:nvSpPr>
        <p:spPr>
          <a:xfrm>
            <a:off x="1351475" y="6292972"/>
            <a:ext cx="212547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5" name="CuadroTexto 13">
            <a:extLst>
              <a:ext uri="{FF2B5EF4-FFF2-40B4-BE49-F238E27FC236}">
                <a16:creationId xmlns:a16="http://schemas.microsoft.com/office/drawing/2014/main" id="{2A585B82-0625-78DF-ECD9-C654C064F516}"/>
              </a:ext>
            </a:extLst>
          </p:cNvPr>
          <p:cNvSpPr txBox="1"/>
          <p:nvPr/>
        </p:nvSpPr>
        <p:spPr>
          <a:xfrm>
            <a:off x="3426308" y="6284305"/>
            <a:ext cx="200685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6" name="CuadroTexto 17">
            <a:extLst>
              <a:ext uri="{FF2B5EF4-FFF2-40B4-BE49-F238E27FC236}">
                <a16:creationId xmlns:a16="http://schemas.microsoft.com/office/drawing/2014/main" id="{C19333D9-7A29-5729-30D3-CB29635EE082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21">
            <a:extLst>
              <a:ext uri="{FF2B5EF4-FFF2-40B4-BE49-F238E27FC236}">
                <a16:creationId xmlns:a16="http://schemas.microsoft.com/office/drawing/2014/main" id="{0C21D187-CCF3-26EC-3081-4E32A461053F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CuadroTexto 27">
            <a:extLst>
              <a:ext uri="{FF2B5EF4-FFF2-40B4-BE49-F238E27FC236}">
                <a16:creationId xmlns:a16="http://schemas.microsoft.com/office/drawing/2014/main" id="{302FB1A7-1661-02FF-C00D-D2A50E1E2937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7">
            <a:extLst>
              <a:ext uri="{FF2B5EF4-FFF2-40B4-BE49-F238E27FC236}">
                <a16:creationId xmlns:a16="http://schemas.microsoft.com/office/drawing/2014/main" id="{1DFC35D3-EFF9-BB33-5E6A-3ACAF8D16B0E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1">
            <a:extLst>
              <a:ext uri="{FF2B5EF4-FFF2-40B4-BE49-F238E27FC236}">
                <a16:creationId xmlns:a16="http://schemas.microsoft.com/office/drawing/2014/main" id="{2A4D195F-893E-8516-B641-1E2A9417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80628" y="6017939"/>
            <a:ext cx="342282" cy="272770"/>
          </a:xfrm>
        </p:spPr>
        <p:txBody>
          <a:bodyPr/>
          <a:lstStyle/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t>6</a:t>
            </a:fld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3CB301-270C-107A-1EBC-43674F65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96" y="2749515"/>
            <a:ext cx="7270503" cy="204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3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02E7-5B3E-9320-71CD-42566B76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Science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D3AB-EF7D-BE98-A57C-66E373A0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46224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Mathematical model framework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Disease natural history: disease progression without intervention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Clinical course of disease: Disease prognosis and treatment outcomes after disease is initially diagnosed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Epidemiological outcomes: Disease prevalence, incidence, burden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Economic outcomes: Resource utilization for disease treatment, lifetime costs of treatment, cost-effectiveness, QALYs gained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ED4262-E578-4E9D-8196-8B204488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81" y="1915260"/>
            <a:ext cx="7545204" cy="1950461"/>
          </a:xfrm>
          <a:prstGeom prst="rect">
            <a:avLst/>
          </a:prstGeom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0091B21-0D2C-9B56-A510-7A731621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7</a:t>
            </a:fld>
            <a:endParaRPr lang="en-US"/>
          </a:p>
        </p:txBody>
      </p:sp>
      <p:sp>
        <p:nvSpPr>
          <p:cNvPr id="24" name="CuadroTexto 3">
            <a:extLst>
              <a:ext uri="{FF2B5EF4-FFF2-40B4-BE49-F238E27FC236}">
                <a16:creationId xmlns:a16="http://schemas.microsoft.com/office/drawing/2014/main" id="{C7F442F5-A6A2-010C-98A0-5F7C3A0A2C79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CuadroTexto 8">
            <a:extLst>
              <a:ext uri="{FF2B5EF4-FFF2-40B4-BE49-F238E27FC236}">
                <a16:creationId xmlns:a16="http://schemas.microsoft.com/office/drawing/2014/main" id="{5C98C881-BE1A-F89E-EAB7-ECE668590EF8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CuadroTexto 13">
            <a:extLst>
              <a:ext uri="{FF2B5EF4-FFF2-40B4-BE49-F238E27FC236}">
                <a16:creationId xmlns:a16="http://schemas.microsoft.com/office/drawing/2014/main" id="{97F5FC67-6848-F6F3-73C6-69D3CAA6FCE0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27" name="CuadroTexto 17">
            <a:extLst>
              <a:ext uri="{FF2B5EF4-FFF2-40B4-BE49-F238E27FC236}">
                <a16:creationId xmlns:a16="http://schemas.microsoft.com/office/drawing/2014/main" id="{6CB3A4D7-6059-69D8-F961-94CCE3268F2E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CuadroTexto 21">
            <a:extLst>
              <a:ext uri="{FF2B5EF4-FFF2-40B4-BE49-F238E27FC236}">
                <a16:creationId xmlns:a16="http://schemas.microsoft.com/office/drawing/2014/main" id="{66B60877-FBA8-E59E-D56F-F531A19FAC1D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CuadroTexto 27">
            <a:extLst>
              <a:ext uri="{FF2B5EF4-FFF2-40B4-BE49-F238E27FC236}">
                <a16:creationId xmlns:a16="http://schemas.microsoft.com/office/drawing/2014/main" id="{FE79E6CA-AE34-0E28-A7A7-3792E25CD965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0" name="CuadroTexto 27">
            <a:extLst>
              <a:ext uri="{FF2B5EF4-FFF2-40B4-BE49-F238E27FC236}">
                <a16:creationId xmlns:a16="http://schemas.microsoft.com/office/drawing/2014/main" id="{2FDFD5F5-3304-5286-8E72-3F9DEE5CFF21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" name="Slide Number Placeholder 11">
            <a:extLst>
              <a:ext uri="{FF2B5EF4-FFF2-40B4-BE49-F238E27FC236}">
                <a16:creationId xmlns:a16="http://schemas.microsoft.com/office/drawing/2014/main" id="{8A2F366E-5F9B-769A-9454-7BA250303054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7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3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20C0-6A6F-7C4B-2332-1F02D7CC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Decision Analysis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A186E-C42C-B004-AAF2-54144DEE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6889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For decision analysis, you combine evidence for different parameters from different sources into one analytical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Parameters: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Disease progression/risk (health state transition probabilities)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Treatment efficacy/effectiveness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Adverse side-effects of treatment, including death probability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Quality of life (health utilities) for different health states or outcomes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dirty="0"/>
              <a:t>Costs (direct and indirect)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Sources for data: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Epidemiological studies on the natural history of disease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RCTs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Systematic reviews, pooled analyses, meta-analyses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Clinical trials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Observational studies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Pharmacological studies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Quality-of-life studies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Resource utilization studies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BBB5-DD4F-AFE1-D9FE-0F7CE1B5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8</a:t>
            </a:fld>
            <a:endParaRPr lang="en-US"/>
          </a:p>
        </p:txBody>
      </p:sp>
      <p:sp>
        <p:nvSpPr>
          <p:cNvPr id="5" name="CuadroTexto 3">
            <a:extLst>
              <a:ext uri="{FF2B5EF4-FFF2-40B4-BE49-F238E27FC236}">
                <a16:creationId xmlns:a16="http://schemas.microsoft.com/office/drawing/2014/main" id="{D3747055-B860-0AE3-F2B8-8ABDDCC5D428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C08B0B10-D88E-0E8E-7483-0FC7CF1813EA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E491F775-2273-3E6C-D29A-7844EDB52CBC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8" name="CuadroTexto 17">
            <a:extLst>
              <a:ext uri="{FF2B5EF4-FFF2-40B4-BE49-F238E27FC236}">
                <a16:creationId xmlns:a16="http://schemas.microsoft.com/office/drawing/2014/main" id="{D0B9F324-830D-F570-8CB4-04E33AB0DE5C}"/>
              </a:ext>
            </a:extLst>
          </p:cNvPr>
          <p:cNvSpPr txBox="1"/>
          <p:nvPr/>
        </p:nvSpPr>
        <p:spPr>
          <a:xfrm>
            <a:off x="5433160" y="6272595"/>
            <a:ext cx="105664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CuadroTexto 21">
            <a:extLst>
              <a:ext uri="{FF2B5EF4-FFF2-40B4-BE49-F238E27FC236}">
                <a16:creationId xmlns:a16="http://schemas.microsoft.com/office/drawing/2014/main" id="{B8A036E8-F497-0A1F-80E7-4D1081AC7135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CuadroTexto 27">
            <a:extLst>
              <a:ext uri="{FF2B5EF4-FFF2-40B4-BE49-F238E27FC236}">
                <a16:creationId xmlns:a16="http://schemas.microsoft.com/office/drawing/2014/main" id="{8ACD617E-BA55-3CDB-149B-AB264D8FD663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CuadroTexto 27">
            <a:extLst>
              <a:ext uri="{FF2B5EF4-FFF2-40B4-BE49-F238E27FC236}">
                <a16:creationId xmlns:a16="http://schemas.microsoft.com/office/drawing/2014/main" id="{0D4933A5-9355-9D6F-9964-D1D2F8F34AF3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5C83F1-6383-ECFC-71EB-4CBC1A1A70D5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8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8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1E35-6A60-9206-C25A-9DB5213C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3857-A1E1-7B0D-F31B-CA2156CE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Simplest form </a:t>
            </a:r>
            <a:r>
              <a:rPr lang="en-US" dirty="0"/>
              <a:t>of decision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Represents individuals’ </a:t>
            </a:r>
            <a:r>
              <a:rPr lang="en-US" b="1" dirty="0"/>
              <a:t>possible prognoses </a:t>
            </a:r>
            <a:r>
              <a:rPr lang="en-US" dirty="0"/>
              <a:t>(with or without intervention) by a series of </a:t>
            </a:r>
            <a:r>
              <a:rPr lang="en-US" u="sng" dirty="0"/>
              <a:t>pathways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Useful for </a:t>
            </a:r>
            <a:r>
              <a:rPr lang="en-US" b="1" dirty="0"/>
              <a:t>short-term outcome </a:t>
            </a:r>
            <a:r>
              <a:rPr lang="en-US" dirty="0"/>
              <a:t>estimates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D0DBE5B-A973-2FB0-A1A3-2F21EFEF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37F8FC-4B86-4690-8888-22AB2F781BEF}" type="slidenum">
              <a:rPr lang="en-US" smtClean="0"/>
              <a:t>9</a:t>
            </a:fld>
            <a:endParaRPr lang="en-US"/>
          </a:p>
        </p:txBody>
      </p:sp>
      <p:sp>
        <p:nvSpPr>
          <p:cNvPr id="15" name="CuadroTexto 3">
            <a:extLst>
              <a:ext uri="{FF2B5EF4-FFF2-40B4-BE49-F238E27FC236}">
                <a16:creationId xmlns:a16="http://schemas.microsoft.com/office/drawing/2014/main" id="{B839641A-A025-21FE-20A9-3CB554B52499}"/>
              </a:ext>
            </a:extLst>
          </p:cNvPr>
          <p:cNvSpPr txBox="1"/>
          <p:nvPr/>
        </p:nvSpPr>
        <p:spPr>
          <a:xfrm>
            <a:off x="13201" y="6290709"/>
            <a:ext cx="1439679" cy="52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CEA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CuadroTexto 8">
            <a:extLst>
              <a:ext uri="{FF2B5EF4-FFF2-40B4-BE49-F238E27FC236}">
                <a16:creationId xmlns:a16="http://schemas.microsoft.com/office/drawing/2014/main" id="{47E1EE1E-1A76-BC02-810D-0A580C4F333E}"/>
              </a:ext>
            </a:extLst>
          </p:cNvPr>
          <p:cNvSpPr txBox="1"/>
          <p:nvPr/>
        </p:nvSpPr>
        <p:spPr>
          <a:xfrm>
            <a:off x="1351475" y="6292972"/>
            <a:ext cx="18879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Science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Overview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" name="CuadroTexto 13">
            <a:extLst>
              <a:ext uri="{FF2B5EF4-FFF2-40B4-BE49-F238E27FC236}">
                <a16:creationId xmlns:a16="http://schemas.microsoft.com/office/drawing/2014/main" id="{1FC6A7CB-BCDA-AD3E-2BE2-A965BC5FEE32}"/>
              </a:ext>
            </a:extLst>
          </p:cNvPr>
          <p:cNvSpPr txBox="1"/>
          <p:nvPr/>
        </p:nvSpPr>
        <p:spPr>
          <a:xfrm>
            <a:off x="3259054" y="6284305"/>
            <a:ext cx="21741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Framework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A7B327-007C-3D83-95F7-1327D97F54AA}"/>
              </a:ext>
            </a:extLst>
          </p:cNvPr>
          <p:cNvSpPr txBox="1"/>
          <p:nvPr/>
        </p:nvSpPr>
        <p:spPr>
          <a:xfrm>
            <a:off x="5344160" y="6272595"/>
            <a:ext cx="114564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Decision</a:t>
            </a:r>
            <a:r>
              <a:rPr lang="es-ES" sz="1400" b="1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b="1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Trees</a:t>
            </a:r>
            <a:endParaRPr lang="es-ES" sz="1400" b="1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CuadroTexto 21">
            <a:extLst>
              <a:ext uri="{FF2B5EF4-FFF2-40B4-BE49-F238E27FC236}">
                <a16:creationId xmlns:a16="http://schemas.microsoft.com/office/drawing/2014/main" id="{F7B7073C-EDE2-FEB3-1324-49FD46486095}"/>
              </a:ext>
            </a:extLst>
          </p:cNvPr>
          <p:cNvSpPr txBox="1"/>
          <p:nvPr/>
        </p:nvSpPr>
        <p:spPr>
          <a:xfrm>
            <a:off x="6509413" y="6272595"/>
            <a:ext cx="16887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Markov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0" name="CuadroTexto 27">
            <a:extLst>
              <a:ext uri="{FF2B5EF4-FFF2-40B4-BE49-F238E27FC236}">
                <a16:creationId xmlns:a16="http://schemas.microsoft.com/office/drawing/2014/main" id="{32B9A1D3-F6EB-17DA-52A3-72B1FF3EFFD5}"/>
              </a:ext>
            </a:extLst>
          </p:cNvPr>
          <p:cNvSpPr txBox="1"/>
          <p:nvPr/>
        </p:nvSpPr>
        <p:spPr>
          <a:xfrm>
            <a:off x="8136121" y="6284305"/>
            <a:ext cx="21254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Cohort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Sensitivity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Analysis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CuadroTexto 27">
            <a:extLst>
              <a:ext uri="{FF2B5EF4-FFF2-40B4-BE49-F238E27FC236}">
                <a16:creationId xmlns:a16="http://schemas.microsoft.com/office/drawing/2014/main" id="{F4FA0211-51A3-2428-3011-BCBE0BC33867}"/>
              </a:ext>
            </a:extLst>
          </p:cNvPr>
          <p:cNvSpPr txBox="1"/>
          <p:nvPr/>
        </p:nvSpPr>
        <p:spPr>
          <a:xfrm>
            <a:off x="10159488" y="6272595"/>
            <a:ext cx="18765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Microsimulation</a:t>
            </a:r>
            <a:r>
              <a:rPr lang="es-ES" sz="1400" spc="300" dirty="0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s-ES" sz="1400" spc="300" dirty="0" err="1">
                <a:latin typeface="Oswald" pitchFamily="2" charset="77"/>
                <a:ea typeface="Roboto" panose="02000000000000000000" pitchFamily="2" charset="0"/>
                <a:cs typeface="Arial" panose="020B0604020202020204" pitchFamily="34" charset="0"/>
              </a:rPr>
              <a:t>Models</a:t>
            </a:r>
            <a:endParaRPr lang="es-ES" sz="1400" spc="300" dirty="0">
              <a:latin typeface="Oswald" pitchFamily="2" charset="77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Slide Number Placeholder 11">
            <a:extLst>
              <a:ext uri="{FF2B5EF4-FFF2-40B4-BE49-F238E27FC236}">
                <a16:creationId xmlns:a16="http://schemas.microsoft.com/office/drawing/2014/main" id="{149F4456-A6FE-4FC0-D7FF-6127E4AA986A}"/>
              </a:ext>
            </a:extLst>
          </p:cNvPr>
          <p:cNvSpPr txBox="1">
            <a:spLocks/>
          </p:cNvSpPr>
          <p:nvPr/>
        </p:nvSpPr>
        <p:spPr>
          <a:xfrm>
            <a:off x="11880628" y="6017939"/>
            <a:ext cx="342282" cy="272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>
                <a:latin typeface="Georgia" panose="02040502050405020303" pitchFamily="18" charset="0"/>
              </a:rPr>
              <a:pPr/>
              <a:t>9</a:t>
            </a:fld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9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2607</Words>
  <Application>Microsoft Office PowerPoint</Application>
  <PresentationFormat>Widescreen</PresentationFormat>
  <Paragraphs>640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Georgia</vt:lpstr>
      <vt:lpstr>Oswald</vt:lpstr>
      <vt:lpstr>Wingdings</vt:lpstr>
      <vt:lpstr>Office Theme</vt:lpstr>
      <vt:lpstr>Clinical Decision Science: Informing Decision-Making Under Uncertainty</vt:lpstr>
      <vt:lpstr>Overview</vt:lpstr>
      <vt:lpstr>CEA Overview (Review)</vt:lpstr>
      <vt:lpstr>Cost-Effectiveness Analysis Schematic</vt:lpstr>
      <vt:lpstr>CEA Review Continued</vt:lpstr>
      <vt:lpstr>Clinical Decision Science</vt:lpstr>
      <vt:lpstr>Decision Science Modeling</vt:lpstr>
      <vt:lpstr>Decision Analysis Framework</vt:lpstr>
      <vt:lpstr>Decision Tree</vt:lpstr>
      <vt:lpstr>Decision Tree Features</vt:lpstr>
      <vt:lpstr>Decision Tree Features II</vt:lpstr>
      <vt:lpstr>Building a Decision-Analytic Model</vt:lpstr>
      <vt:lpstr>Decision Tree: Application for a Clinical Question</vt:lpstr>
      <vt:lpstr>Forming a Model for Our Research Question</vt:lpstr>
      <vt:lpstr>Model Parameters From Literature: Cost and Effectiveness of Each Tree Pathway</vt:lpstr>
      <vt:lpstr>Designing the Decision Tree</vt:lpstr>
      <vt:lpstr>Decision Tree Model: Add Probability, Cost, and Effectiveness Parameters</vt:lpstr>
      <vt:lpstr>Decision Tree: Average Roll-Back Analysis</vt:lpstr>
      <vt:lpstr>Decision Tree: Average Roll-Back Analysis</vt:lpstr>
      <vt:lpstr>Decision Tree: Calculate ICER for Cost-Effectiveness Analysis</vt:lpstr>
      <vt:lpstr>Decision Tree Analysis Limitations</vt:lpstr>
      <vt:lpstr>Markov State-Transition Cohort Models</vt:lpstr>
      <vt:lpstr>PowerPoint Presentation</vt:lpstr>
      <vt:lpstr>Markov Cohort Model Analysis Example: Framework</vt:lpstr>
      <vt:lpstr>Example Markov Cohort Analysis II: Model</vt:lpstr>
      <vt:lpstr>Example Markov Cohort Analysis III: Probabilities</vt:lpstr>
      <vt:lpstr>Example Markov Cohort Analysis IV: Costs</vt:lpstr>
      <vt:lpstr>Example Markov Cohort Analysis V: Cohort simulation (monotherapy)</vt:lpstr>
      <vt:lpstr>Example Markov Cohort Analysis VI: Cohort simulation (monotherapy)</vt:lpstr>
      <vt:lpstr>Example Markov Cohort Analysis VII: Cohort simulation (monotherapy)</vt:lpstr>
      <vt:lpstr>Example Markov Cohort Analysis VIII: Cohort simulation (monotherapy) half-cycle correction</vt:lpstr>
      <vt:lpstr>Example Markov Cohort Analysis IX: Cohort simulation (monotherapy vs. combination)</vt:lpstr>
      <vt:lpstr>Markov Model Sensitivity Analysis &amp; Limitations</vt:lpstr>
      <vt:lpstr>Microsimulation (Individual-level) simulation modeling</vt:lpstr>
      <vt:lpstr>PowerPoint Presentation</vt:lpstr>
      <vt:lpstr>PowerPoint Presentation</vt:lpstr>
      <vt:lpstr>Decision Analytic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Science: Informing Decision-Making Under Uncertainty</dc:title>
  <dc:creator>Paul Gerardo Yeh</dc:creator>
  <cp:lastModifiedBy>Paul Gerardo Yeh</cp:lastModifiedBy>
  <cp:revision>4</cp:revision>
  <dcterms:created xsi:type="dcterms:W3CDTF">2023-10-30T16:12:43Z</dcterms:created>
  <dcterms:modified xsi:type="dcterms:W3CDTF">2023-10-30T19:17:48Z</dcterms:modified>
</cp:coreProperties>
</file>