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3"/>
  </p:notesMasterIdLst>
  <p:handoutMasterIdLst>
    <p:handoutMasterId r:id="rId44"/>
  </p:handoutMasterIdLst>
  <p:sldIdLst>
    <p:sldId id="407" r:id="rId2"/>
    <p:sldId id="370" r:id="rId3"/>
    <p:sldId id="371" r:id="rId4"/>
    <p:sldId id="359" r:id="rId5"/>
    <p:sldId id="360" r:id="rId6"/>
    <p:sldId id="366" r:id="rId7"/>
    <p:sldId id="342" r:id="rId8"/>
    <p:sldId id="343" r:id="rId9"/>
    <p:sldId id="363" r:id="rId10"/>
    <p:sldId id="365" r:id="rId11"/>
    <p:sldId id="373" r:id="rId12"/>
    <p:sldId id="374" r:id="rId13"/>
    <p:sldId id="375" r:id="rId14"/>
    <p:sldId id="376" r:id="rId15"/>
    <p:sldId id="377" r:id="rId16"/>
    <p:sldId id="306" r:id="rId17"/>
    <p:sldId id="307" r:id="rId18"/>
    <p:sldId id="311" r:id="rId19"/>
    <p:sldId id="378" r:id="rId20"/>
    <p:sldId id="313" r:id="rId21"/>
    <p:sldId id="379" r:id="rId22"/>
    <p:sldId id="380" r:id="rId23"/>
    <p:sldId id="351" r:id="rId24"/>
    <p:sldId id="381" r:id="rId25"/>
    <p:sldId id="382" r:id="rId26"/>
    <p:sldId id="383" r:id="rId27"/>
    <p:sldId id="384" r:id="rId28"/>
    <p:sldId id="352" r:id="rId29"/>
    <p:sldId id="354" r:id="rId30"/>
    <p:sldId id="345" r:id="rId31"/>
    <p:sldId id="355" r:id="rId32"/>
    <p:sldId id="385" r:id="rId33"/>
    <p:sldId id="386" r:id="rId34"/>
    <p:sldId id="403" r:id="rId35"/>
    <p:sldId id="344" r:id="rId36"/>
    <p:sldId id="364" r:id="rId37"/>
    <p:sldId id="367" r:id="rId38"/>
    <p:sldId id="289" r:id="rId39"/>
    <p:sldId id="290" r:id="rId40"/>
    <p:sldId id="405" r:id="rId41"/>
    <p:sldId id="369" r:id="rId42"/>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9900"/>
    <a:srgbClr val="00FF00"/>
    <a:srgbClr val="FF9999"/>
    <a:srgbClr val="FF6600"/>
    <a:srgbClr val="DE3848"/>
    <a:srgbClr val="66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929" autoAdjust="0"/>
    <p:restoredTop sz="81827" autoAdjust="0"/>
  </p:normalViewPr>
  <p:slideViewPr>
    <p:cSldViewPr>
      <p:cViewPr varScale="1">
        <p:scale>
          <a:sx n="45" d="100"/>
          <a:sy n="45" d="100"/>
        </p:scale>
        <p:origin x="552" y="5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1027"/>
    </p:cViewPr>
  </p:sorterViewPr>
  <p:notesViewPr>
    <p:cSldViewPr>
      <p:cViewPr>
        <p:scale>
          <a:sx n="66" d="100"/>
          <a:sy n="66" d="100"/>
        </p:scale>
        <p:origin x="-446" y="259"/>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algn="r" defTabSz="920750" eaLnBrk="0" hangingPunct="0">
              <a:defRPr sz="1000" i="1">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algn="r" defTabSz="920750" eaLnBrk="0" hangingPunct="0">
              <a:defRPr sz="1000" i="1">
                <a:latin typeface="Times New Roman" pitchFamily="18" charset="0"/>
              </a:defRPr>
            </a:lvl1pPr>
          </a:lstStyle>
          <a:p>
            <a:pPr>
              <a:defRPr/>
            </a:pPr>
            <a:fld id="{6B474337-66CD-475A-8F0D-5880471DA8B6}" type="slidenum">
              <a:rPr lang="en-US"/>
              <a:pPr>
                <a:defRPr/>
              </a:pPr>
              <a:t>‹#›</a:t>
            </a:fld>
            <a:endParaRPr lang="en-US"/>
          </a:p>
        </p:txBody>
      </p:sp>
    </p:spTree>
    <p:extLst>
      <p:ext uri="{BB962C8B-B14F-4D97-AF65-F5344CB8AC3E}">
        <p14:creationId xmlns:p14="http://schemas.microsoft.com/office/powerpoint/2010/main" val="2776466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algn="r" defTabSz="92075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algn="r" defTabSz="920750" eaLnBrk="0" hangingPunct="0">
              <a:defRPr sz="1000" i="1">
                <a:latin typeface="Times New Roman" pitchFamily="18" charset="0"/>
              </a:defRPr>
            </a:lvl1pPr>
          </a:lstStyle>
          <a:p>
            <a:pPr>
              <a:defRPr/>
            </a:pPr>
            <a:fld id="{7526CA90-8390-4B62-BD06-103B4A9AD22D}" type="slidenum">
              <a:rPr lang="en-US"/>
              <a:pPr>
                <a:defRPr/>
              </a:pPr>
              <a:t>‹#›</a:t>
            </a:fld>
            <a:endParaRPr lang="en-US"/>
          </a:p>
        </p:txBody>
      </p:sp>
      <p:sp>
        <p:nvSpPr>
          <p:cNvPr id="55302" name="Rectangle 6"/>
          <p:cNvSpPr>
            <a:spLocks noGrp="1" noRot="1" noChangeAspect="1" noChangeArrowheads="1" noTextEdit="1"/>
          </p:cNvSpPr>
          <p:nvPr>
            <p:ph type="sldImg" idx="2"/>
          </p:nvPr>
        </p:nvSpPr>
        <p:spPr bwMode="auto">
          <a:xfrm>
            <a:off x="1114425" y="703263"/>
            <a:ext cx="4630738" cy="3473450"/>
          </a:xfrm>
          <a:prstGeom prst="rect">
            <a:avLst/>
          </a:prstGeom>
          <a:noFill/>
          <a:ln w="12699">
            <a:solidFill>
              <a:schemeClr val="tx1"/>
            </a:solidFill>
            <a:miter lim="800000"/>
            <a:headEnd/>
            <a:tailEnd/>
          </a:ln>
        </p:spPr>
      </p:sp>
      <p:sp>
        <p:nvSpPr>
          <p:cNvPr id="2055" name="Rectangle 7"/>
          <p:cNvSpPr>
            <a:spLocks noGrp="1" noChangeArrowheads="1"/>
          </p:cNvSpPr>
          <p:nvPr>
            <p:ph type="body" sz="quarter" idx="3"/>
          </p:nvPr>
        </p:nvSpPr>
        <p:spPr bwMode="auto">
          <a:xfrm>
            <a:off x="914400" y="4413250"/>
            <a:ext cx="5029200" cy="4184650"/>
          </a:xfrm>
          <a:prstGeom prst="rect">
            <a:avLst/>
          </a:prstGeom>
          <a:noFill/>
          <a:ln w="9525">
            <a:noFill/>
            <a:miter lim="800000"/>
            <a:headEnd/>
            <a:tailEnd/>
          </a:ln>
          <a:effectLst/>
        </p:spPr>
        <p:txBody>
          <a:bodyPr vert="horz" wrap="square" lIns="92728" tIns="46365" rIns="92728" bIns="4636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4426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17F9C834-F8E3-4A51-98EF-0494BCAC767A}" type="slidenum">
              <a:rPr lang="en-US" smtClean="0"/>
              <a:pPr/>
              <a:t>2</a:t>
            </a:fld>
            <a:endParaRPr lang="en-US" dirty="0"/>
          </a:p>
        </p:txBody>
      </p:sp>
    </p:spTree>
    <p:extLst>
      <p:ext uri="{BB962C8B-B14F-4D97-AF65-F5344CB8AC3E}">
        <p14:creationId xmlns:p14="http://schemas.microsoft.com/office/powerpoint/2010/main" val="296825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a:t>
            </a:r>
            <a:r>
              <a:rPr lang="en-US" baseline="0" dirty="0"/>
              <a:t>  How would you alter the worksheet if you paid women </a:t>
            </a:r>
            <a:r>
              <a:rPr lang="en-US" baseline="0"/>
              <a:t>to participate in </a:t>
            </a:r>
            <a:r>
              <a:rPr lang="en-US" baseline="0" dirty="0"/>
              <a:t>the health promotion intervention?</a:t>
            </a:r>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29</a:t>
            </a:fld>
            <a:endParaRPr lang="en-US"/>
          </a:p>
        </p:txBody>
      </p:sp>
    </p:spTree>
    <p:extLst>
      <p:ext uri="{BB962C8B-B14F-4D97-AF65-F5344CB8AC3E}">
        <p14:creationId xmlns:p14="http://schemas.microsoft.com/office/powerpoint/2010/main" val="348039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31</a:t>
            </a:fld>
            <a:endParaRPr lang="en-US"/>
          </a:p>
        </p:txBody>
      </p:sp>
    </p:spTree>
    <p:extLst>
      <p:ext uri="{BB962C8B-B14F-4D97-AF65-F5344CB8AC3E}">
        <p14:creationId xmlns:p14="http://schemas.microsoft.com/office/powerpoint/2010/main" val="209593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526CA90-8390-4B62-BD06-103B4A9AD22D}" type="slidenum">
              <a:rPr lang="en-US" smtClean="0"/>
              <a:pPr>
                <a:defRPr/>
              </a:pPr>
              <a:t>32</a:t>
            </a:fld>
            <a:endParaRPr lang="en-US"/>
          </a:p>
        </p:txBody>
      </p:sp>
    </p:spTree>
    <p:extLst>
      <p:ext uri="{BB962C8B-B14F-4D97-AF65-F5344CB8AC3E}">
        <p14:creationId xmlns:p14="http://schemas.microsoft.com/office/powerpoint/2010/main" val="372233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33</a:t>
            </a:fld>
            <a:endParaRPr lang="en-US"/>
          </a:p>
        </p:txBody>
      </p:sp>
    </p:spTree>
    <p:extLst>
      <p:ext uri="{BB962C8B-B14F-4D97-AF65-F5344CB8AC3E}">
        <p14:creationId xmlns:p14="http://schemas.microsoft.com/office/powerpoint/2010/main" val="996315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34</a:t>
            </a:fld>
            <a:endParaRPr lang="en-US"/>
          </a:p>
        </p:txBody>
      </p:sp>
    </p:spTree>
    <p:extLst>
      <p:ext uri="{BB962C8B-B14F-4D97-AF65-F5344CB8AC3E}">
        <p14:creationId xmlns:p14="http://schemas.microsoft.com/office/powerpoint/2010/main" val="3247698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84C22C70-843F-4397-9CC9-12B7078704A8}" type="slidenum">
              <a:rPr lang="en-US" smtClean="0"/>
              <a:pPr/>
              <a:t>37</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b="1" dirty="0"/>
              <a:t>EXAMPLE:</a:t>
            </a:r>
            <a:r>
              <a:rPr lang="en-US" dirty="0"/>
              <a:t>  Clinic space and equipment may be used for both screening for diabetic retinopathy and to provide routine medical care services.</a:t>
            </a:r>
          </a:p>
        </p:txBody>
      </p:sp>
    </p:spTree>
    <p:extLst>
      <p:ext uri="{BB962C8B-B14F-4D97-AF65-F5344CB8AC3E}">
        <p14:creationId xmlns:p14="http://schemas.microsoft.com/office/powerpoint/2010/main" val="782266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p:spPr>
        <p:txBody>
          <a:bodyPr/>
          <a:lstStyle/>
          <a:p>
            <a:fld id="{929724F6-333A-4F56-8071-A56FF26FBDEE}" type="slidenum">
              <a:rPr lang="en-US" smtClean="0"/>
              <a:pPr/>
              <a:t>38</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2800" dirty="0"/>
              <a:t>R&amp; D costs should be included if the decision addresses whether to provide the intervention at all.  That is, if the intervention is not already in existence, the appropriate long run perspective includes the expected R &amp; D, production, distribution, and provision costs.  </a:t>
            </a:r>
          </a:p>
          <a:p>
            <a:r>
              <a:rPr lang="en-US" sz="2800" dirty="0"/>
              <a:t>For example, development of an expert system to generate “tailored” messages to encourage individuals to engage in cancer screening.</a:t>
            </a:r>
          </a:p>
          <a:p>
            <a:endParaRPr lang="en-US" sz="2800" dirty="0"/>
          </a:p>
          <a:p>
            <a:r>
              <a:rPr lang="en-US" sz="2800" dirty="0"/>
              <a:t>If product is already in existence….exclude R&amp;D costs.</a:t>
            </a:r>
          </a:p>
          <a:p>
            <a:endParaRPr lang="en-US" sz="2800" dirty="0"/>
          </a:p>
          <a:p>
            <a:r>
              <a:rPr lang="en-US" sz="2800" dirty="0"/>
              <a:t>For perspectives other than societal, the price paid for the good or service by the decision maker is the relevant one, inclusive of whatever rent for R&amp;D has been built into the price.</a:t>
            </a:r>
          </a:p>
        </p:txBody>
      </p:sp>
    </p:spTree>
    <p:extLst>
      <p:ext uri="{BB962C8B-B14F-4D97-AF65-F5344CB8AC3E}">
        <p14:creationId xmlns:p14="http://schemas.microsoft.com/office/powerpoint/2010/main" val="697089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39</a:t>
            </a:fld>
            <a:endParaRPr lang="en-US"/>
          </a:p>
        </p:txBody>
      </p:sp>
    </p:spTree>
    <p:extLst>
      <p:ext uri="{BB962C8B-B14F-4D97-AF65-F5344CB8AC3E}">
        <p14:creationId xmlns:p14="http://schemas.microsoft.com/office/powerpoint/2010/main" val="2120519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41</a:t>
            </a:fld>
            <a:endParaRPr lang="en-US"/>
          </a:p>
        </p:txBody>
      </p:sp>
    </p:spTree>
    <p:extLst>
      <p:ext uri="{BB962C8B-B14F-4D97-AF65-F5344CB8AC3E}">
        <p14:creationId xmlns:p14="http://schemas.microsoft.com/office/powerpoint/2010/main" val="228410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6F13447E-726A-4021-8B10-31BD55F77BE5}" type="slidenum">
              <a:rPr lang="en-US" smtClean="0"/>
              <a:pPr/>
              <a:t>4</a:t>
            </a:fld>
            <a:endParaRPr lang="en-US" dirty="0"/>
          </a:p>
        </p:txBody>
      </p:sp>
      <p:sp>
        <p:nvSpPr>
          <p:cNvPr id="59395" name="Rectangle 2"/>
          <p:cNvSpPr>
            <a:spLocks noGrp="1" noRot="1" noChangeAspect="1" noChangeArrowheads="1" noTextEdit="1"/>
          </p:cNvSpPr>
          <p:nvPr>
            <p:ph type="sldImg"/>
          </p:nvPr>
        </p:nvSpPr>
        <p:spPr>
          <a:xfrm>
            <a:off x="1114425" y="703263"/>
            <a:ext cx="4632325" cy="3473450"/>
          </a:xfrm>
          <a:ln cap="flat"/>
        </p:spPr>
      </p:sp>
      <p:sp>
        <p:nvSpPr>
          <p:cNvPr id="59396" name="Rectangle 3"/>
          <p:cNvSpPr>
            <a:spLocks noGrp="1" noChangeArrowheads="1"/>
          </p:cNvSpPr>
          <p:nvPr>
            <p:ph type="body" idx="1"/>
          </p:nvPr>
        </p:nvSpPr>
        <p:spPr>
          <a:noFill/>
          <a:ln/>
        </p:spPr>
        <p:txBody>
          <a:bodyPr lIns="94137" tIns="47070" rIns="94137" bIns="47070"/>
          <a:lstStyle/>
          <a:p>
            <a:endParaRPr lang="en-US" dirty="0"/>
          </a:p>
        </p:txBody>
      </p:sp>
    </p:spTree>
    <p:extLst>
      <p:ext uri="{BB962C8B-B14F-4D97-AF65-F5344CB8AC3E}">
        <p14:creationId xmlns:p14="http://schemas.microsoft.com/office/powerpoint/2010/main" val="395257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8</a:t>
            </a:fld>
            <a:endParaRPr lang="en-US" dirty="0"/>
          </a:p>
        </p:txBody>
      </p:sp>
    </p:spTree>
    <p:extLst>
      <p:ext uri="{BB962C8B-B14F-4D97-AF65-F5344CB8AC3E}">
        <p14:creationId xmlns:p14="http://schemas.microsoft.com/office/powerpoint/2010/main" val="400028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10</a:t>
            </a:fld>
            <a:endParaRPr lang="en-US"/>
          </a:p>
        </p:txBody>
      </p:sp>
    </p:spTree>
    <p:extLst>
      <p:ext uri="{BB962C8B-B14F-4D97-AF65-F5344CB8AC3E}">
        <p14:creationId xmlns:p14="http://schemas.microsoft.com/office/powerpoint/2010/main" val="316081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12</a:t>
            </a:fld>
            <a:endParaRPr lang="en-US"/>
          </a:p>
        </p:txBody>
      </p:sp>
    </p:spTree>
    <p:extLst>
      <p:ext uri="{BB962C8B-B14F-4D97-AF65-F5344CB8AC3E}">
        <p14:creationId xmlns:p14="http://schemas.microsoft.com/office/powerpoint/2010/main" val="422393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21</a:t>
            </a:fld>
            <a:endParaRPr lang="en-US"/>
          </a:p>
        </p:txBody>
      </p:sp>
    </p:spTree>
    <p:extLst>
      <p:ext uri="{BB962C8B-B14F-4D97-AF65-F5344CB8AC3E}">
        <p14:creationId xmlns:p14="http://schemas.microsoft.com/office/powerpoint/2010/main" val="192375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331D5369-7E62-4A8E-A8FE-6D07E80148CB}" type="slidenum">
              <a:rPr lang="en-US" smtClean="0"/>
              <a:pPr/>
              <a:t>22</a:t>
            </a:fld>
            <a:endParaRPr lang="en-US" dirty="0"/>
          </a:p>
        </p:txBody>
      </p:sp>
      <p:sp>
        <p:nvSpPr>
          <p:cNvPr id="67587" name="Rectangle 2"/>
          <p:cNvSpPr>
            <a:spLocks noGrp="1" noRot="1" noChangeAspect="1" noChangeArrowheads="1" noTextEdit="1"/>
          </p:cNvSpPr>
          <p:nvPr>
            <p:ph type="sldImg"/>
          </p:nvPr>
        </p:nvSpPr>
        <p:spPr>
          <a:xfrm>
            <a:off x="1112838" y="715963"/>
            <a:ext cx="4672012" cy="3503612"/>
          </a:xfrm>
          <a:solidFill>
            <a:srgbClr val="FFFFFF"/>
          </a:solidFill>
          <a:ln/>
        </p:spPr>
      </p:sp>
      <p:sp>
        <p:nvSpPr>
          <p:cNvPr id="67588" name="Rectangle 3"/>
          <p:cNvSpPr>
            <a:spLocks noGrp="1" noChangeArrowheads="1"/>
          </p:cNvSpPr>
          <p:nvPr>
            <p:ph type="body" idx="1"/>
          </p:nvPr>
        </p:nvSpPr>
        <p:spPr>
          <a:xfrm>
            <a:off x="930275" y="4433888"/>
            <a:ext cx="5037138" cy="4146550"/>
          </a:xfrm>
          <a:solidFill>
            <a:srgbClr val="FFFFFF"/>
          </a:solidFill>
          <a:ln>
            <a:solidFill>
              <a:srgbClr val="000000"/>
            </a:solidFill>
          </a:ln>
        </p:spPr>
        <p:txBody>
          <a:bodyPr/>
          <a:lstStyle/>
          <a:p>
            <a:r>
              <a:rPr lang="en-US" dirty="0"/>
              <a:t>Andersen et. Al. adjust wage rate by hours available for work and on the job productivity, resulting in a higher per minute cost for time actually spent providing the service. This point also mentioned in</a:t>
            </a:r>
            <a:r>
              <a:rPr lang="en-US" baseline="0" dirty="0"/>
              <a:t> the </a:t>
            </a:r>
            <a:r>
              <a:rPr lang="en-US" baseline="0" dirty="0" err="1"/>
              <a:t>Ritzwoller</a:t>
            </a:r>
            <a:r>
              <a:rPr lang="en-US" baseline="0" dirty="0"/>
              <a:t> et al. paper on behavioral cost estimation.</a:t>
            </a:r>
            <a:endParaRPr lang="en-US" dirty="0"/>
          </a:p>
          <a:p>
            <a:endParaRPr lang="en-US" dirty="0"/>
          </a:p>
          <a:p>
            <a:r>
              <a:rPr lang="en-US" dirty="0"/>
              <a:t>See: Andersen, M.R. et al. “Analysis of the cost-effectiveness of mammography promotion by volunteers in rural communities”.</a:t>
            </a:r>
          </a:p>
        </p:txBody>
      </p:sp>
    </p:spTree>
    <p:extLst>
      <p:ext uri="{BB962C8B-B14F-4D97-AF65-F5344CB8AC3E}">
        <p14:creationId xmlns:p14="http://schemas.microsoft.com/office/powerpoint/2010/main" val="1364183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23</a:t>
            </a:fld>
            <a:endParaRPr lang="en-US"/>
          </a:p>
        </p:txBody>
      </p:sp>
    </p:spTree>
    <p:extLst>
      <p:ext uri="{BB962C8B-B14F-4D97-AF65-F5344CB8AC3E}">
        <p14:creationId xmlns:p14="http://schemas.microsoft.com/office/powerpoint/2010/main" val="387517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Overhead cost = (88,415.79 – 14,810.23) x .35 = $25,761.95</a:t>
            </a:r>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28</a:t>
            </a:fld>
            <a:endParaRPr lang="en-US"/>
          </a:p>
        </p:txBody>
      </p:sp>
    </p:spTree>
    <p:extLst>
      <p:ext uri="{BB962C8B-B14F-4D97-AF65-F5344CB8AC3E}">
        <p14:creationId xmlns:p14="http://schemas.microsoft.com/office/powerpoint/2010/main" val="382518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3740"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737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dirty="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6617784B-3050-44C3-B52A-A359DE75ACED}" type="datetime1">
              <a:rPr lang="en-US" smtClean="0"/>
              <a:t>9/7/2023</a:t>
            </a:fld>
            <a:endParaRPr lang="en-US" dirty="0"/>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PH 3915, Fall 2012</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0E3EC8F-68CA-4148-8932-D59F18172951}"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80B5C3C-B16C-4B1B-9F30-BF5DB6A04E06}"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482D08F8-B7CA-4DEA-8264-B0899F2AD79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5025ECB-5D6E-404C-878C-4D0A97E22E1B}"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E0D952A0-35ED-4246-8E48-59C3D3AD22EA}" type="slidenum">
              <a:rPr lang="en-US"/>
              <a:pPr>
                <a:defRPr/>
              </a:pPr>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fld id="{1A47F0E0-7A9F-46C3-800D-A67FCE097254}"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E4348D0B-15F4-4502-AB4C-161CDBEC2524}" type="slidenum">
              <a:rPr lang="en-US"/>
              <a:pPr>
                <a:defRPr/>
              </a:pPr>
              <a:t>‹#›</a:t>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hart Placeholder 2"/>
          <p:cNvSpPr>
            <a:spLocks noGrp="1"/>
          </p:cNvSpPr>
          <p:nvPr>
            <p:ph type="chart"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fld id="{E3F55C9A-50BE-4E4D-8575-E55BBFAFD8CC}"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6350C816-5AB7-4EB4-A8AA-EFAC283D551C}"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1EB763E-89F9-4203-AF5F-CC5F9EE3FC6A}"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8C0031E7-5FE8-452E-A83A-A86A40ABDAE7}"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E3CD261B-3E8E-4111-A881-4BD1E0AAC695}" type="datetime1">
              <a:rPr lang="en-US" smtClean="0"/>
              <a:t>9/7/2023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31CB05E0-C85C-48FF-B1DF-10713FFC3B04}"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302E859B-2710-4984-B366-E949C996812C}" type="datetime1">
              <a:rPr lang="en-US" smtClean="0"/>
              <a:t>9/7/2023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585A189E-2F3F-4820-BC42-772E5B194F65}"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73492883-B20E-4279-A24F-34AA54203073}" type="datetime1">
              <a:rPr lang="en-US" smtClean="0"/>
              <a:t>9/7/2023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9" name="Rectangle 13"/>
          <p:cNvSpPr>
            <a:spLocks noGrp="1" noChangeArrowheads="1"/>
          </p:cNvSpPr>
          <p:nvPr>
            <p:ph type="sldNum" sz="quarter" idx="12"/>
          </p:nvPr>
        </p:nvSpPr>
        <p:spPr>
          <a:ln/>
        </p:spPr>
        <p:txBody>
          <a:bodyPr/>
          <a:lstStyle>
            <a:lvl1pPr>
              <a:defRPr/>
            </a:lvl1pPr>
          </a:lstStyle>
          <a:p>
            <a:pPr>
              <a:defRPr/>
            </a:pPr>
            <a:fld id="{5181C79F-700F-4454-8C14-4DA2ED1DE029}"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4240A770-6FC2-4FD0-A021-E67B2CB753FB}" type="datetime1">
              <a:rPr lang="en-US" smtClean="0"/>
              <a:t>9/7/2023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5" name="Rectangle 13"/>
          <p:cNvSpPr>
            <a:spLocks noGrp="1" noChangeArrowheads="1"/>
          </p:cNvSpPr>
          <p:nvPr>
            <p:ph type="sldNum" sz="quarter" idx="12"/>
          </p:nvPr>
        </p:nvSpPr>
        <p:spPr>
          <a:ln/>
        </p:spPr>
        <p:txBody>
          <a:bodyPr/>
          <a:lstStyle>
            <a:lvl1pPr>
              <a:defRPr/>
            </a:lvl1pPr>
          </a:lstStyle>
          <a:p>
            <a:pPr>
              <a:defRPr/>
            </a:pPr>
            <a:fld id="{5E36B43A-855F-449D-A3FB-9F58D431B1FD}"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51221FA-4DCF-4703-9AF7-0939E5B6A06C}" type="datetime1">
              <a:rPr lang="en-US" smtClean="0"/>
              <a:t>9/7/2023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4" name="Rectangle 13"/>
          <p:cNvSpPr>
            <a:spLocks noGrp="1" noChangeArrowheads="1"/>
          </p:cNvSpPr>
          <p:nvPr>
            <p:ph type="sldNum" sz="quarter" idx="12"/>
          </p:nvPr>
        </p:nvSpPr>
        <p:spPr>
          <a:ln/>
        </p:spPr>
        <p:txBody>
          <a:bodyPr/>
          <a:lstStyle>
            <a:lvl1pPr>
              <a:defRPr/>
            </a:lvl1pPr>
          </a:lstStyle>
          <a:p>
            <a:pPr>
              <a:defRPr/>
            </a:pPr>
            <a:fld id="{F5A6CF75-EFA5-4B9E-8D10-58D67AB8223C}"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FAE4504-32AE-4791-A770-764BD259FCF2}" type="datetime1">
              <a:rPr lang="en-US" smtClean="0"/>
              <a:t>9/7/2023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34503045-BF4B-462A-8889-5B6A8EE398D1}"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5C0A0BA-183B-4D77-99BA-7F8FB6F2FFB8}" type="datetime1">
              <a:rPr lang="en-US" smtClean="0"/>
              <a:t>9/7/2023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88A31AE0-9A0C-4DA3-9C75-5997F60657C9}"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7270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7270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7270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7271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7271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7271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127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7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78893120-913B-409D-BEB0-E63EBF0F1447}" type="datetime1">
              <a:rPr lang="en-US" smtClean="0"/>
              <a:t>9/7/2023</a:t>
            </a:fld>
            <a:endParaRPr lang="en-US"/>
          </a:p>
        </p:txBody>
      </p:sp>
      <p:sp>
        <p:nvSpPr>
          <p:cNvPr id="7271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t>PH 3915, Fall 2012</a:t>
            </a:r>
          </a:p>
        </p:txBody>
      </p:sp>
      <p:sp>
        <p:nvSpPr>
          <p:cNvPr id="7271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B61C2723-A92C-4BB7-BD8D-76A8B95BA6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spd="med"/>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01.ibm.com/common/ssi/cgi-bin/ssialias?htmlfid=HPS03169USEN&am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optum.com/solutions/data-analytic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ls.gov/bls/blswage.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www.dirum.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36B2-EEFD-6F61-F37C-511EC2A99282}"/>
              </a:ext>
            </a:extLst>
          </p:cNvPr>
          <p:cNvSpPr>
            <a:spLocks noGrp="1"/>
          </p:cNvSpPr>
          <p:nvPr>
            <p:ph type="ctrTitle"/>
          </p:nvPr>
        </p:nvSpPr>
        <p:spPr/>
        <p:txBody>
          <a:bodyPr/>
          <a:lstStyle/>
          <a:p>
            <a:r>
              <a:rPr lang="en-US" dirty="0"/>
              <a:t>Cost Determination of Health Programs</a:t>
            </a:r>
          </a:p>
        </p:txBody>
      </p:sp>
      <p:sp>
        <p:nvSpPr>
          <p:cNvPr id="3" name="Subtitle 2">
            <a:extLst>
              <a:ext uri="{FF2B5EF4-FFF2-40B4-BE49-F238E27FC236}">
                <a16:creationId xmlns:a16="http://schemas.microsoft.com/office/drawing/2014/main" id="{9A1EDA0B-7B96-0F67-974F-63F54042B632}"/>
              </a:ext>
            </a:extLst>
          </p:cNvPr>
          <p:cNvSpPr>
            <a:spLocks noGrp="1"/>
          </p:cNvSpPr>
          <p:nvPr>
            <p:ph type="subTitle" idx="1"/>
          </p:nvPr>
        </p:nvSpPr>
        <p:spPr/>
        <p:txBody>
          <a:bodyPr/>
          <a:lstStyle/>
          <a:p>
            <a:r>
              <a:rPr lang="en-US" dirty="0"/>
              <a:t>By: Dr. Paul Gerardo Yeh, DrPH</a:t>
            </a:r>
          </a:p>
          <a:p>
            <a:r>
              <a:rPr lang="en-US" dirty="0"/>
              <a:t>PH3915 Course</a:t>
            </a:r>
          </a:p>
          <a:p>
            <a:r>
              <a:rPr lang="en-US" dirty="0"/>
              <a:t>September 2023</a:t>
            </a:r>
          </a:p>
        </p:txBody>
      </p:sp>
      <p:sp>
        <p:nvSpPr>
          <p:cNvPr id="4" name="Slide Number Placeholder 3">
            <a:extLst>
              <a:ext uri="{FF2B5EF4-FFF2-40B4-BE49-F238E27FC236}">
                <a16:creationId xmlns:a16="http://schemas.microsoft.com/office/drawing/2014/main" id="{D26F4B27-80BF-2982-ACCC-AC6BCEE06335}"/>
              </a:ext>
            </a:extLst>
          </p:cNvPr>
          <p:cNvSpPr>
            <a:spLocks noGrp="1"/>
          </p:cNvSpPr>
          <p:nvPr>
            <p:ph type="sldNum" sz="quarter" idx="12"/>
          </p:nvPr>
        </p:nvSpPr>
        <p:spPr/>
        <p:txBody>
          <a:bodyPr/>
          <a:lstStyle/>
          <a:p>
            <a:pPr>
              <a:defRPr/>
            </a:pPr>
            <a:fld id="{B0E3EC8F-68CA-4148-8932-D59F18172951}" type="slidenum">
              <a:rPr lang="en-US" smtClean="0"/>
              <a:pPr>
                <a:defRPr/>
              </a:pPr>
              <a:t>1</a:t>
            </a:fld>
            <a:endParaRPr lang="en-US"/>
          </a:p>
        </p:txBody>
      </p:sp>
    </p:spTree>
    <p:extLst>
      <p:ext uri="{BB962C8B-B14F-4D97-AF65-F5344CB8AC3E}">
        <p14:creationId xmlns:p14="http://schemas.microsoft.com/office/powerpoint/2010/main" val="35401031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z="4000" dirty="0"/>
              <a:t>Sources of Medical Care Cost Data (</a:t>
            </a:r>
            <a:r>
              <a:rPr lang="en-US" sz="3600" dirty="0"/>
              <a:t>gross costing methods</a:t>
            </a:r>
            <a:r>
              <a:rPr lang="en-US" sz="4000" dirty="0"/>
              <a:t>)</a:t>
            </a:r>
          </a:p>
        </p:txBody>
      </p:sp>
      <p:sp>
        <p:nvSpPr>
          <p:cNvPr id="23557" name="Rectangle 3"/>
          <p:cNvSpPr>
            <a:spLocks noGrp="1" noChangeArrowheads="1"/>
          </p:cNvSpPr>
          <p:nvPr>
            <p:ph type="body" idx="1"/>
          </p:nvPr>
        </p:nvSpPr>
        <p:spPr>
          <a:xfrm>
            <a:off x="1066800" y="1700833"/>
            <a:ext cx="7772400" cy="4572000"/>
          </a:xfrm>
        </p:spPr>
        <p:txBody>
          <a:bodyPr/>
          <a:lstStyle/>
          <a:p>
            <a:pPr eaLnBrk="1" hangingPunct="1"/>
            <a:r>
              <a:rPr lang="en-US" sz="2800" dirty="0"/>
              <a:t>Public</a:t>
            </a:r>
          </a:p>
          <a:p>
            <a:pPr lvl="1" eaLnBrk="1" hangingPunct="1"/>
            <a:r>
              <a:rPr lang="en-US" sz="2400" dirty="0"/>
              <a:t>Medicare (SEER-Medicare for Cancer) &amp; Medicaid Reimbursement Data</a:t>
            </a:r>
          </a:p>
          <a:p>
            <a:pPr lvl="1" eaLnBrk="1" hangingPunct="1"/>
            <a:r>
              <a:rPr lang="en-US" sz="2400" dirty="0"/>
              <a:t>Veterans Administration</a:t>
            </a:r>
          </a:p>
          <a:p>
            <a:pPr lvl="1" eaLnBrk="1" hangingPunct="1"/>
            <a:r>
              <a:rPr lang="en-US" sz="2400" dirty="0"/>
              <a:t>National Center for Health Statistics Surveys</a:t>
            </a:r>
          </a:p>
          <a:p>
            <a:pPr eaLnBrk="1" hangingPunct="1"/>
            <a:r>
              <a:rPr lang="en-US" sz="2800" dirty="0"/>
              <a:t>Private </a:t>
            </a:r>
          </a:p>
          <a:p>
            <a:pPr lvl="1" eaLnBrk="1" hangingPunct="1"/>
            <a:r>
              <a:rPr lang="en-US" sz="2400" dirty="0"/>
              <a:t>Blue Cross/ Blue Shield; Kaiser Permanente</a:t>
            </a:r>
          </a:p>
          <a:p>
            <a:pPr lvl="1" eaLnBrk="1" hangingPunct="1"/>
            <a:r>
              <a:rPr lang="en-US" sz="2400" dirty="0">
                <a:hlinkClick r:id="rId3"/>
              </a:rPr>
              <a:t>Market Scan </a:t>
            </a:r>
            <a:endParaRPr lang="en-US" sz="1400" dirty="0"/>
          </a:p>
          <a:p>
            <a:pPr lvl="1" eaLnBrk="1" hangingPunct="1"/>
            <a:r>
              <a:rPr lang="en-US" sz="2400" dirty="0">
                <a:hlinkClick r:id="rId4"/>
              </a:rPr>
              <a:t>Optum</a:t>
            </a:r>
            <a:endParaRPr lang="en-US" sz="2400" dirty="0"/>
          </a:p>
          <a:p>
            <a:pPr eaLnBrk="1" hangingPunct="1"/>
            <a:r>
              <a:rPr lang="en-US" sz="2800" dirty="0"/>
              <a:t>Electronic Medical Records (EMR) </a:t>
            </a:r>
            <a:endParaRPr lang="en-US" sz="2000" dirty="0"/>
          </a:p>
        </p:txBody>
      </p:sp>
      <p:sp>
        <p:nvSpPr>
          <p:cNvPr id="29" name="Slide Number Placeholder 5">
            <a:extLst>
              <a:ext uri="{FF2B5EF4-FFF2-40B4-BE49-F238E27FC236}">
                <a16:creationId xmlns:a16="http://schemas.microsoft.com/office/drawing/2014/main" id="{BA79F4D5-64EE-4202-246F-C75E5E2844D9}"/>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10</a:t>
            </a:fld>
            <a:endParaRPr lang="en-US" dirty="0"/>
          </a:p>
        </p:txBody>
      </p:sp>
      <p:sp>
        <p:nvSpPr>
          <p:cNvPr id="30" name="Rectangle 29">
            <a:extLst>
              <a:ext uri="{FF2B5EF4-FFF2-40B4-BE49-F238E27FC236}">
                <a16:creationId xmlns:a16="http://schemas.microsoft.com/office/drawing/2014/main" id="{C225A5A2-3D47-1E59-4607-151C2CB4CCCA}"/>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31" name="Rectangle 30">
            <a:extLst>
              <a:ext uri="{FF2B5EF4-FFF2-40B4-BE49-F238E27FC236}">
                <a16:creationId xmlns:a16="http://schemas.microsoft.com/office/drawing/2014/main" id="{4CAD58A0-2049-221C-9DA8-C7EF03615290}"/>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32" name="CuadroTexto 3">
            <a:extLst>
              <a:ext uri="{FF2B5EF4-FFF2-40B4-BE49-F238E27FC236}">
                <a16:creationId xmlns:a16="http://schemas.microsoft.com/office/drawing/2014/main" id="{76831704-F5FA-CFD3-21DD-2837023936C4}"/>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33" name="CuadroTexto 8">
            <a:extLst>
              <a:ext uri="{FF2B5EF4-FFF2-40B4-BE49-F238E27FC236}">
                <a16:creationId xmlns:a16="http://schemas.microsoft.com/office/drawing/2014/main" id="{9A43AC4F-2F35-A68A-33A0-6A19FC1A7533}"/>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34" name="CuadroTexto 13">
            <a:extLst>
              <a:ext uri="{FF2B5EF4-FFF2-40B4-BE49-F238E27FC236}">
                <a16:creationId xmlns:a16="http://schemas.microsoft.com/office/drawing/2014/main" id="{29D652D1-DE4F-7F3B-65B6-03A21836DBBF}"/>
              </a:ext>
            </a:extLst>
          </p:cNvPr>
          <p:cNvSpPr txBox="1"/>
          <p:nvPr/>
        </p:nvSpPr>
        <p:spPr>
          <a:xfrm>
            <a:off x="2708653" y="6115687"/>
            <a:ext cx="1310368"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35" name="CuadroTexto 17">
            <a:extLst>
              <a:ext uri="{FF2B5EF4-FFF2-40B4-BE49-F238E27FC236}">
                <a16:creationId xmlns:a16="http://schemas.microsoft.com/office/drawing/2014/main" id="{6968F0ED-4369-350E-A6B7-4CF520FE10F7}"/>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36" name="CuadroTexto 21">
            <a:extLst>
              <a:ext uri="{FF2B5EF4-FFF2-40B4-BE49-F238E27FC236}">
                <a16:creationId xmlns:a16="http://schemas.microsoft.com/office/drawing/2014/main" id="{9DABE36A-825E-8860-8941-64D0A330F13A}"/>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37" name="CuadroTexto 27">
            <a:extLst>
              <a:ext uri="{FF2B5EF4-FFF2-40B4-BE49-F238E27FC236}">
                <a16:creationId xmlns:a16="http://schemas.microsoft.com/office/drawing/2014/main" id="{858E146C-0083-69BF-C584-1BB329D46C87}"/>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32061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7">
                                            <p:txEl>
                                              <p:pRg st="4" end="4"/>
                                            </p:txEl>
                                          </p:spTgt>
                                        </p:tgtEl>
                                        <p:attrNameLst>
                                          <p:attrName>style.visibility</p:attrName>
                                        </p:attrNameLst>
                                      </p:cBhvr>
                                      <p:to>
                                        <p:strVal val="visible"/>
                                      </p:to>
                                    </p:set>
                                    <p:animEffect transition="in" filter="circle(in)">
                                      <p:cBhvr>
                                        <p:cTn id="7" dur="2000"/>
                                        <p:tgtEl>
                                          <p:spTgt spid="23557">
                                            <p:txEl>
                                              <p:pRg st="4" end="4"/>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3557">
                                            <p:txEl>
                                              <p:pRg st="5" end="5"/>
                                            </p:txEl>
                                          </p:spTgt>
                                        </p:tgtEl>
                                        <p:attrNameLst>
                                          <p:attrName>style.visibility</p:attrName>
                                        </p:attrNameLst>
                                      </p:cBhvr>
                                      <p:to>
                                        <p:strVal val="visible"/>
                                      </p:to>
                                    </p:set>
                                    <p:animEffect transition="in" filter="circle(in)">
                                      <p:cBhvr>
                                        <p:cTn id="10" dur="2000"/>
                                        <p:tgtEl>
                                          <p:spTgt spid="23557">
                                            <p:txEl>
                                              <p:pRg st="5" end="5"/>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3557">
                                            <p:txEl>
                                              <p:pRg st="6" end="6"/>
                                            </p:txEl>
                                          </p:spTgt>
                                        </p:tgtEl>
                                        <p:attrNameLst>
                                          <p:attrName>style.visibility</p:attrName>
                                        </p:attrNameLst>
                                      </p:cBhvr>
                                      <p:to>
                                        <p:strVal val="visible"/>
                                      </p:to>
                                    </p:set>
                                    <p:animEffect transition="in" filter="circle(in)">
                                      <p:cBhvr>
                                        <p:cTn id="13" dur="2000"/>
                                        <p:tgtEl>
                                          <p:spTgt spid="23557">
                                            <p:txEl>
                                              <p:pRg st="6" end="6"/>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3557">
                                            <p:txEl>
                                              <p:pRg st="7" end="7"/>
                                            </p:txEl>
                                          </p:spTgt>
                                        </p:tgtEl>
                                        <p:attrNameLst>
                                          <p:attrName>style.visibility</p:attrName>
                                        </p:attrNameLst>
                                      </p:cBhvr>
                                      <p:to>
                                        <p:strVal val="visible"/>
                                      </p:to>
                                    </p:set>
                                    <p:animEffect transition="in" filter="circle(in)">
                                      <p:cBhvr>
                                        <p:cTn id="16" dur="2000"/>
                                        <p:tgtEl>
                                          <p:spTgt spid="23557">
                                            <p:txEl>
                                              <p:pRg st="7" end="7"/>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3557">
                                            <p:txEl>
                                              <p:pRg st="8" end="8"/>
                                            </p:txEl>
                                          </p:spTgt>
                                        </p:tgtEl>
                                        <p:attrNameLst>
                                          <p:attrName>style.visibility</p:attrName>
                                        </p:attrNameLst>
                                      </p:cBhvr>
                                      <p:to>
                                        <p:strVal val="visible"/>
                                      </p:to>
                                    </p:set>
                                    <p:animEffect transition="in" filter="circle(in)">
                                      <p:cBhvr>
                                        <p:cTn id="19" dur="2000"/>
                                        <p:tgtEl>
                                          <p:spTgt spid="235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noFill/>
        </p:spPr>
        <p:txBody>
          <a:bodyPr lIns="92075" tIns="46038" rIns="92075" bIns="46038"/>
          <a:lstStyle/>
          <a:p>
            <a:pPr eaLnBrk="1" hangingPunct="1"/>
            <a:r>
              <a:rPr lang="en-US" dirty="0"/>
              <a:t>Ingredients Method: Micro-costing</a:t>
            </a:r>
          </a:p>
        </p:txBody>
      </p:sp>
      <p:sp>
        <p:nvSpPr>
          <p:cNvPr id="35845" name="Rectangle 3"/>
          <p:cNvSpPr>
            <a:spLocks noGrp="1" noChangeArrowheads="1"/>
          </p:cNvSpPr>
          <p:nvPr>
            <p:ph type="body" idx="1"/>
          </p:nvPr>
        </p:nvSpPr>
        <p:spPr>
          <a:noFill/>
        </p:spPr>
        <p:txBody>
          <a:bodyPr lIns="92075" tIns="46038" rIns="92075" bIns="46038"/>
          <a:lstStyle/>
          <a:p>
            <a:pPr eaLnBrk="1" hangingPunct="1"/>
            <a:r>
              <a:rPr lang="en-US" dirty="0"/>
              <a:t>“...Every intervention uses ingredients that have a value or cost.  If the ingredients can be identified and their cost can be ascertained, we can estimate the total cost of the intervention...”</a:t>
            </a:r>
          </a:p>
        </p:txBody>
      </p:sp>
      <p:sp>
        <p:nvSpPr>
          <p:cNvPr id="35846" name="Rectangle 4"/>
          <p:cNvSpPr>
            <a:spLocks noChangeArrowheads="1"/>
          </p:cNvSpPr>
          <p:nvPr/>
        </p:nvSpPr>
        <p:spPr bwMode="auto">
          <a:xfrm>
            <a:off x="1355725" y="5287963"/>
            <a:ext cx="1411288" cy="396875"/>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Levin, 1983</a:t>
            </a:r>
          </a:p>
        </p:txBody>
      </p:sp>
      <p:sp>
        <p:nvSpPr>
          <p:cNvPr id="11" name="Slide Number Placeholder 5">
            <a:extLst>
              <a:ext uri="{FF2B5EF4-FFF2-40B4-BE49-F238E27FC236}">
                <a16:creationId xmlns:a16="http://schemas.microsoft.com/office/drawing/2014/main" id="{8124663F-7C69-7212-2803-D1252DE84AB8}"/>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11</a:t>
            </a:fld>
            <a:endParaRPr lang="en-US" dirty="0"/>
          </a:p>
        </p:txBody>
      </p:sp>
      <p:sp>
        <p:nvSpPr>
          <p:cNvPr id="12" name="Rectangle 11">
            <a:extLst>
              <a:ext uri="{FF2B5EF4-FFF2-40B4-BE49-F238E27FC236}">
                <a16:creationId xmlns:a16="http://schemas.microsoft.com/office/drawing/2014/main" id="{2A48F1A4-E665-98AA-6B04-2D00FA6C8BA3}"/>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B13B145D-7771-BF4E-AA14-1B01622A92E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C7AA84A4-EB6C-6F6C-CF0E-59C165300544}"/>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F3D02474-1CEC-5F0B-4440-8BE7A65B4419}"/>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011D618C-65D8-F88F-84BC-06C74EE28E66}"/>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27F7A940-ED8B-DD37-4427-1485BD12CA6D}"/>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C85AF28A-2500-688B-6378-39E08605D581}"/>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509DD8B8-CB43-2000-9DAD-199710C9C18C}"/>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422511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noFill/>
        </p:spPr>
        <p:txBody>
          <a:bodyPr lIns="92075" tIns="46038" rIns="92075" bIns="46038"/>
          <a:lstStyle/>
          <a:p>
            <a:pPr eaLnBrk="1" hangingPunct="1"/>
            <a:r>
              <a:rPr lang="en-US" sz="4000" dirty="0"/>
              <a:t>Program budgets are not adequate for cost estimation</a:t>
            </a:r>
          </a:p>
        </p:txBody>
      </p:sp>
      <p:sp>
        <p:nvSpPr>
          <p:cNvPr id="83971" name="Rectangle 3"/>
          <p:cNvSpPr>
            <a:spLocks noGrp="1" noChangeArrowheads="1"/>
          </p:cNvSpPr>
          <p:nvPr>
            <p:ph type="body" idx="1"/>
          </p:nvPr>
        </p:nvSpPr>
        <p:spPr>
          <a:noFill/>
        </p:spPr>
        <p:txBody>
          <a:bodyPr lIns="92075" tIns="46038" rIns="92075" bIns="46038"/>
          <a:lstStyle/>
          <a:p>
            <a:pPr eaLnBrk="1" hangingPunct="1"/>
            <a:r>
              <a:rPr lang="en-US" sz="2800" dirty="0"/>
              <a:t>Lack information on all ingredients.</a:t>
            </a:r>
          </a:p>
          <a:p>
            <a:pPr eaLnBrk="1" hangingPunct="1"/>
            <a:r>
              <a:rPr lang="en-US" sz="2800" dirty="0"/>
              <a:t>Ingredients may be already paid for or  included in some other agency’s budget.</a:t>
            </a:r>
          </a:p>
          <a:p>
            <a:pPr eaLnBrk="1" hangingPunct="1"/>
            <a:r>
              <a:rPr lang="en-US" sz="2800" dirty="0"/>
              <a:t>Budget practices may distort cost.</a:t>
            </a:r>
          </a:p>
          <a:p>
            <a:pPr lvl="1" eaLnBrk="1" hangingPunct="1"/>
            <a:r>
              <a:rPr lang="en-US" sz="2400" dirty="0"/>
              <a:t>For example, assigning cost of major renovation to one year.</a:t>
            </a:r>
          </a:p>
          <a:p>
            <a:pPr eaLnBrk="1" hangingPunct="1"/>
            <a:r>
              <a:rPr lang="en-US" sz="2800" dirty="0"/>
              <a:t>Budgets </a:t>
            </a:r>
            <a:r>
              <a:rPr lang="en-US" sz="2800" u="sng" dirty="0"/>
              <a:t>represent plans as opposed to actual expenditures</a:t>
            </a:r>
            <a:r>
              <a:rPr lang="en-US" sz="2800" dirty="0"/>
              <a:t>.</a:t>
            </a:r>
          </a:p>
        </p:txBody>
      </p:sp>
      <p:sp>
        <p:nvSpPr>
          <p:cNvPr id="20" name="Slide Number Placeholder 5">
            <a:extLst>
              <a:ext uri="{FF2B5EF4-FFF2-40B4-BE49-F238E27FC236}">
                <a16:creationId xmlns:a16="http://schemas.microsoft.com/office/drawing/2014/main" id="{4FB65562-6CD4-066C-D518-D8F1100834C2}"/>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12</a:t>
            </a:fld>
            <a:endParaRPr lang="en-US" dirty="0"/>
          </a:p>
        </p:txBody>
      </p:sp>
      <p:sp>
        <p:nvSpPr>
          <p:cNvPr id="21" name="Rectangle 20">
            <a:extLst>
              <a:ext uri="{FF2B5EF4-FFF2-40B4-BE49-F238E27FC236}">
                <a16:creationId xmlns:a16="http://schemas.microsoft.com/office/drawing/2014/main" id="{BF6FDC3F-1FD7-D599-52C3-6E26C0BCF986}"/>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2" name="Rectangle 21">
            <a:extLst>
              <a:ext uri="{FF2B5EF4-FFF2-40B4-BE49-F238E27FC236}">
                <a16:creationId xmlns:a16="http://schemas.microsoft.com/office/drawing/2014/main" id="{ADD126F0-A7F1-E56E-43F0-059882CDDA2A}"/>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3" name="CuadroTexto 3">
            <a:extLst>
              <a:ext uri="{FF2B5EF4-FFF2-40B4-BE49-F238E27FC236}">
                <a16:creationId xmlns:a16="http://schemas.microsoft.com/office/drawing/2014/main" id="{9BCA27F4-67F1-D269-17A9-1B0E5718879C}"/>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8">
            <a:extLst>
              <a:ext uri="{FF2B5EF4-FFF2-40B4-BE49-F238E27FC236}">
                <a16:creationId xmlns:a16="http://schemas.microsoft.com/office/drawing/2014/main" id="{11FB8184-00BA-4001-FF18-F50582EACBBC}"/>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CuadroTexto 13">
            <a:extLst>
              <a:ext uri="{FF2B5EF4-FFF2-40B4-BE49-F238E27FC236}">
                <a16:creationId xmlns:a16="http://schemas.microsoft.com/office/drawing/2014/main" id="{DE001FA6-BBD1-B6B6-743E-D2BAA9DF9FD7}"/>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17">
            <a:extLst>
              <a:ext uri="{FF2B5EF4-FFF2-40B4-BE49-F238E27FC236}">
                <a16:creationId xmlns:a16="http://schemas.microsoft.com/office/drawing/2014/main" id="{E479C15E-CEFE-15C1-670A-2B282EA97BEB}"/>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7" name="CuadroTexto 21">
            <a:extLst>
              <a:ext uri="{FF2B5EF4-FFF2-40B4-BE49-F238E27FC236}">
                <a16:creationId xmlns:a16="http://schemas.microsoft.com/office/drawing/2014/main" id="{6B361A34-31F5-3297-650A-E01D0E0B0997}"/>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27">
            <a:extLst>
              <a:ext uri="{FF2B5EF4-FFF2-40B4-BE49-F238E27FC236}">
                <a16:creationId xmlns:a16="http://schemas.microsoft.com/office/drawing/2014/main" id="{87B6B711-2B9F-7E9A-526A-56E9B1614882}"/>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6890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diamond(in)">
                                      <p:cBhvr>
                                        <p:cTn id="7" dur="2000"/>
                                        <p:tgtEl>
                                          <p:spTgt spid="83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 calcmode="lin" valueType="num">
                                      <p:cBhvr additive="base">
                                        <p:cTn id="12"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3971">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 calcmode="lin" valueType="num">
                                      <p:cBhvr additive="base">
                                        <p:cTn id="16"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3971">
                                            <p:txEl>
                                              <p:pRg st="4" end="4"/>
                                            </p:txEl>
                                          </p:spTgt>
                                        </p:tgtEl>
                                        <p:attrNameLst>
                                          <p:attrName>style.visibility</p:attrName>
                                        </p:attrNameLst>
                                      </p:cBhvr>
                                      <p:to>
                                        <p:strVal val="visible"/>
                                      </p:to>
                                    </p:set>
                                    <p:animEffect transition="in" filter="diamond(in)">
                                      <p:cBhvr>
                                        <p:cTn id="22" dur="20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noFill/>
        </p:spPr>
        <p:txBody>
          <a:bodyPr lIns="92075" tIns="46038" rIns="92075" bIns="46038"/>
          <a:lstStyle/>
          <a:p>
            <a:pPr eaLnBrk="1" hangingPunct="1"/>
            <a:r>
              <a:rPr lang="en-US" dirty="0"/>
              <a:t>Steps in Micro Cost Estimation</a:t>
            </a:r>
          </a:p>
        </p:txBody>
      </p:sp>
      <p:sp>
        <p:nvSpPr>
          <p:cNvPr id="84995" name="Rectangle 3"/>
          <p:cNvSpPr>
            <a:spLocks noGrp="1" noChangeArrowheads="1"/>
          </p:cNvSpPr>
          <p:nvPr>
            <p:ph type="body" idx="1"/>
          </p:nvPr>
        </p:nvSpPr>
        <p:spPr>
          <a:noFill/>
        </p:spPr>
        <p:txBody>
          <a:bodyPr lIns="92075" tIns="46038" rIns="92075" bIns="46038"/>
          <a:lstStyle/>
          <a:p>
            <a:pPr eaLnBrk="1" hangingPunct="1">
              <a:lnSpc>
                <a:spcPct val="90000"/>
              </a:lnSpc>
            </a:pPr>
            <a:r>
              <a:rPr lang="en-US" sz="2800" dirty="0"/>
              <a:t>Develop a detailed description &amp; </a:t>
            </a:r>
            <a:r>
              <a:rPr lang="en-US" sz="2800" b="1" u="sng" dirty="0">
                <a:solidFill>
                  <a:schemeClr val="tx2"/>
                </a:solidFill>
              </a:rPr>
              <a:t>production function</a:t>
            </a:r>
            <a:r>
              <a:rPr lang="en-US" sz="2800" dirty="0"/>
              <a:t> of the program</a:t>
            </a:r>
          </a:p>
          <a:p>
            <a:pPr eaLnBrk="1" hangingPunct="1">
              <a:lnSpc>
                <a:spcPct val="90000"/>
              </a:lnSpc>
            </a:pPr>
            <a:r>
              <a:rPr lang="en-US" sz="2800" dirty="0"/>
              <a:t>List, describe, categorize, and quantify all ingredients of the program</a:t>
            </a:r>
          </a:p>
          <a:p>
            <a:pPr eaLnBrk="1" hangingPunct="1">
              <a:lnSpc>
                <a:spcPct val="90000"/>
              </a:lnSpc>
            </a:pPr>
            <a:r>
              <a:rPr lang="en-US" sz="2800" dirty="0"/>
              <a:t>Determine market unit values of each resource.</a:t>
            </a:r>
          </a:p>
          <a:p>
            <a:pPr eaLnBrk="1" hangingPunct="1">
              <a:lnSpc>
                <a:spcPct val="90000"/>
              </a:lnSpc>
            </a:pPr>
            <a:r>
              <a:rPr lang="en-US" sz="2800" dirty="0"/>
              <a:t>Prospectively collect cost data (time &amp; other resources)</a:t>
            </a:r>
          </a:p>
          <a:p>
            <a:pPr eaLnBrk="1" hangingPunct="1">
              <a:lnSpc>
                <a:spcPct val="90000"/>
              </a:lnSpc>
            </a:pPr>
            <a:r>
              <a:rPr lang="en-US" sz="2800" dirty="0"/>
              <a:t>Develop a </a:t>
            </a:r>
            <a:r>
              <a:rPr lang="en-US" sz="2800" b="1" u="sng" dirty="0"/>
              <a:t>cost distribution worksheet</a:t>
            </a:r>
          </a:p>
        </p:txBody>
      </p:sp>
      <p:sp>
        <p:nvSpPr>
          <p:cNvPr id="20" name="Slide Number Placeholder 5">
            <a:extLst>
              <a:ext uri="{FF2B5EF4-FFF2-40B4-BE49-F238E27FC236}">
                <a16:creationId xmlns:a16="http://schemas.microsoft.com/office/drawing/2014/main" id="{EB6E232B-7CF0-5825-0944-17C17781F47E}"/>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13</a:t>
            </a:fld>
            <a:endParaRPr lang="en-US" dirty="0"/>
          </a:p>
        </p:txBody>
      </p:sp>
      <p:sp>
        <p:nvSpPr>
          <p:cNvPr id="21" name="Rectangle 20">
            <a:extLst>
              <a:ext uri="{FF2B5EF4-FFF2-40B4-BE49-F238E27FC236}">
                <a16:creationId xmlns:a16="http://schemas.microsoft.com/office/drawing/2014/main" id="{AC9A82C2-AC9F-D425-E262-ED639C1F03DD}"/>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2" name="Rectangle 21">
            <a:extLst>
              <a:ext uri="{FF2B5EF4-FFF2-40B4-BE49-F238E27FC236}">
                <a16:creationId xmlns:a16="http://schemas.microsoft.com/office/drawing/2014/main" id="{3FA76DFD-2771-F2D1-6B38-B4314A6113CD}"/>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3" name="CuadroTexto 3">
            <a:extLst>
              <a:ext uri="{FF2B5EF4-FFF2-40B4-BE49-F238E27FC236}">
                <a16:creationId xmlns:a16="http://schemas.microsoft.com/office/drawing/2014/main" id="{CBC47D28-6A2C-144C-2302-E1CAACD30F6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8">
            <a:extLst>
              <a:ext uri="{FF2B5EF4-FFF2-40B4-BE49-F238E27FC236}">
                <a16:creationId xmlns:a16="http://schemas.microsoft.com/office/drawing/2014/main" id="{D0C56D9C-D2C8-1790-902B-38FBA52B9636}"/>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CuadroTexto 13">
            <a:extLst>
              <a:ext uri="{FF2B5EF4-FFF2-40B4-BE49-F238E27FC236}">
                <a16:creationId xmlns:a16="http://schemas.microsoft.com/office/drawing/2014/main" id="{14645EB6-5A5A-81C2-AEAB-5BE839D2C9FB}"/>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17">
            <a:extLst>
              <a:ext uri="{FF2B5EF4-FFF2-40B4-BE49-F238E27FC236}">
                <a16:creationId xmlns:a16="http://schemas.microsoft.com/office/drawing/2014/main" id="{05D75582-27E0-ABAB-59F8-0383DF1E5F93}"/>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7" name="CuadroTexto 21">
            <a:extLst>
              <a:ext uri="{FF2B5EF4-FFF2-40B4-BE49-F238E27FC236}">
                <a16:creationId xmlns:a16="http://schemas.microsoft.com/office/drawing/2014/main" id="{3BAB1D2F-DD2E-9F86-3D57-F1617CEDCB8E}"/>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27">
            <a:extLst>
              <a:ext uri="{FF2B5EF4-FFF2-40B4-BE49-F238E27FC236}">
                <a16:creationId xmlns:a16="http://schemas.microsoft.com/office/drawing/2014/main" id="{FC90498C-469C-AD2B-32D7-C4A30EEECDEF}"/>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2826416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995">
                                            <p:txEl>
                                              <p:pRg st="2" end="2"/>
                                            </p:txEl>
                                          </p:spTgt>
                                        </p:tgtEl>
                                        <p:attrNameLst>
                                          <p:attrName>style.visibility</p:attrName>
                                        </p:attrNameLst>
                                      </p:cBhvr>
                                      <p:to>
                                        <p:strVal val="visible"/>
                                      </p:to>
                                    </p:set>
                                    <p:animEffect transition="in" filter="box(in)">
                                      <p:cBhvr>
                                        <p:cTn id="7" dur="500"/>
                                        <p:tgtEl>
                                          <p:spTgt spid="849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4995">
                                            <p:txEl>
                                              <p:pRg st="3" end="3"/>
                                            </p:txEl>
                                          </p:spTgt>
                                        </p:tgtEl>
                                        <p:attrNameLst>
                                          <p:attrName>style.visibility</p:attrName>
                                        </p:attrNameLst>
                                      </p:cBhvr>
                                      <p:to>
                                        <p:strVal val="visible"/>
                                      </p:to>
                                    </p:set>
                                    <p:animEffect transition="in" filter="diamond(in)">
                                      <p:cBhvr>
                                        <p:cTn id="12" dur="2000"/>
                                        <p:tgtEl>
                                          <p:spTgt spid="849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animEffect transition="in" filter="diamond(in)">
                                      <p:cBhvr>
                                        <p:cTn id="17" dur="20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noFill/>
        </p:spPr>
        <p:txBody>
          <a:bodyPr lIns="92075" tIns="46038" rIns="92075" bIns="46038"/>
          <a:lstStyle/>
          <a:p>
            <a:pPr eaLnBrk="1" hangingPunct="1"/>
            <a:r>
              <a:rPr lang="en-US" dirty="0"/>
              <a:t>Ingredients Method Step: Describe the Program</a:t>
            </a:r>
          </a:p>
        </p:txBody>
      </p:sp>
      <p:sp>
        <p:nvSpPr>
          <p:cNvPr id="86019" name="Rectangle 3"/>
          <p:cNvSpPr>
            <a:spLocks noGrp="1" noChangeArrowheads="1"/>
          </p:cNvSpPr>
          <p:nvPr>
            <p:ph type="body" idx="1"/>
          </p:nvPr>
        </p:nvSpPr>
        <p:spPr>
          <a:noFill/>
        </p:spPr>
        <p:txBody>
          <a:bodyPr lIns="92075" tIns="46038" rIns="92075" bIns="46038"/>
          <a:lstStyle/>
          <a:p>
            <a:pPr eaLnBrk="1" hangingPunct="1"/>
            <a:r>
              <a:rPr lang="en-US" dirty="0"/>
              <a:t>Sources of information</a:t>
            </a:r>
          </a:p>
          <a:p>
            <a:pPr lvl="1" eaLnBrk="1" hangingPunct="1"/>
            <a:r>
              <a:rPr lang="en-US" dirty="0"/>
              <a:t>Review reports</a:t>
            </a:r>
          </a:p>
          <a:p>
            <a:pPr lvl="1" eaLnBrk="1" hangingPunct="1"/>
            <a:r>
              <a:rPr lang="en-US" dirty="0"/>
              <a:t>Discuss with professionals responsible for implementation</a:t>
            </a:r>
          </a:p>
          <a:p>
            <a:pPr lvl="1" eaLnBrk="1" hangingPunct="1"/>
            <a:r>
              <a:rPr lang="en-US" b="1" dirty="0"/>
              <a:t>Direct observation</a:t>
            </a:r>
            <a:r>
              <a:rPr lang="en-US" dirty="0"/>
              <a:t> </a:t>
            </a:r>
          </a:p>
          <a:p>
            <a:pPr eaLnBrk="1" hangingPunct="1"/>
            <a:r>
              <a:rPr lang="en-US" dirty="0"/>
              <a:t>Example:  screening for diabetic retinopathy</a:t>
            </a:r>
          </a:p>
        </p:txBody>
      </p:sp>
      <p:sp>
        <p:nvSpPr>
          <p:cNvPr id="11" name="Slide Number Placeholder 5">
            <a:extLst>
              <a:ext uri="{FF2B5EF4-FFF2-40B4-BE49-F238E27FC236}">
                <a16:creationId xmlns:a16="http://schemas.microsoft.com/office/drawing/2014/main" id="{00CCD81A-2F3E-0EC4-6EB5-3D87A7C7D5B0}"/>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14</a:t>
            </a:fld>
            <a:endParaRPr lang="en-US" dirty="0"/>
          </a:p>
        </p:txBody>
      </p:sp>
      <p:sp>
        <p:nvSpPr>
          <p:cNvPr id="12" name="Rectangle 11">
            <a:extLst>
              <a:ext uri="{FF2B5EF4-FFF2-40B4-BE49-F238E27FC236}">
                <a16:creationId xmlns:a16="http://schemas.microsoft.com/office/drawing/2014/main" id="{4224B0D7-3F0B-224A-5011-2727B1926B84}"/>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458BD915-737E-91F2-408B-CE63FACDE6A6}"/>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26FD9ADB-25BC-E74F-20F9-F46A542451F2}"/>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ED74FC3A-5228-BA5B-A414-6EA843386E5B}"/>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69F6600D-DD38-91E8-AA5A-09D726F29589}"/>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2AB8189C-EFFB-7D18-398E-AAE0ED62382E}"/>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2FEFBE94-8B95-F925-3E43-EFDECFE5146F}"/>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6BBDA3A4-DED3-80C0-9E27-42E23322751F}"/>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6320018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6019">
                                            <p:txEl>
                                              <p:pRg st="4" end="4"/>
                                            </p:txEl>
                                          </p:spTgt>
                                        </p:tgtEl>
                                        <p:attrNameLst>
                                          <p:attrName>style.visibility</p:attrName>
                                        </p:attrNameLst>
                                      </p:cBhvr>
                                      <p:to>
                                        <p:strVal val="visible"/>
                                      </p:to>
                                    </p:set>
                                    <p:animEffect transition="in" filter="diamond(in)">
                                      <p:cBhvr>
                                        <p:cTn id="7" dur="20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1056481" y="618697"/>
            <a:ext cx="7793038" cy="1143000"/>
          </a:xfrm>
          <a:noFill/>
        </p:spPr>
        <p:txBody>
          <a:bodyPr lIns="92075" tIns="46038" rIns="92075" bIns="46038"/>
          <a:lstStyle/>
          <a:p>
            <a:pPr eaLnBrk="1" hangingPunct="1"/>
            <a:r>
              <a:rPr lang="en-US" sz="3600" dirty="0"/>
              <a:t>Ingredients Method Example: </a:t>
            </a:r>
            <a:br>
              <a:rPr lang="en-US" sz="3600" dirty="0"/>
            </a:br>
            <a:r>
              <a:rPr lang="en-US" sz="3600" dirty="0"/>
              <a:t>Steps in Diabetic Retinopathy Screening Program</a:t>
            </a:r>
          </a:p>
        </p:txBody>
      </p:sp>
      <p:graphicFrame>
        <p:nvGraphicFramePr>
          <p:cNvPr id="3074" name="Object 3"/>
          <p:cNvGraphicFramePr>
            <a:graphicFrameLocks noGrp="1"/>
          </p:cNvGraphicFramePr>
          <p:nvPr>
            <p:ph type="tbl" idx="1"/>
          </p:nvPr>
        </p:nvGraphicFramePr>
        <p:xfrm>
          <a:off x="301625" y="2044700"/>
          <a:ext cx="8235950" cy="3149600"/>
        </p:xfrm>
        <a:graphic>
          <a:graphicData uri="http://schemas.openxmlformats.org/presentationml/2006/ole">
            <mc:AlternateContent xmlns:mc="http://schemas.openxmlformats.org/markup-compatibility/2006">
              <mc:Choice xmlns:v="urn:schemas-microsoft-com:vml" Requires="v">
                <p:oleObj name="Document" r:id="rId2" imgW="10893526" imgH="4166083" progId="Word.Document.8">
                  <p:embed/>
                </p:oleObj>
              </mc:Choice>
              <mc:Fallback>
                <p:oleObj name="Document" r:id="rId2" imgW="10893526" imgH="4166083" progId="Word.Document.8">
                  <p:embed/>
                  <p:pic>
                    <p:nvPicPr>
                      <p:cNvPr id="3074"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2044700"/>
                        <a:ext cx="8235950" cy="31496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3078" name="Line 4"/>
          <p:cNvSpPr>
            <a:spLocks noChangeShapeType="1"/>
          </p:cNvSpPr>
          <p:nvPr/>
        </p:nvSpPr>
        <p:spPr bwMode="auto">
          <a:xfrm>
            <a:off x="2895600" y="1905000"/>
            <a:ext cx="457200" cy="0"/>
          </a:xfrm>
          <a:prstGeom prst="line">
            <a:avLst/>
          </a:prstGeom>
          <a:noFill/>
          <a:ln w="57150">
            <a:solidFill>
              <a:schemeClr val="hlink"/>
            </a:solidFill>
            <a:round/>
            <a:headEnd type="none" w="sm" len="sm"/>
            <a:tailEnd type="stealth" w="med" len="lg"/>
          </a:ln>
        </p:spPr>
        <p:txBody>
          <a:bodyPr wrap="none" anchor="ctr"/>
          <a:lstStyle/>
          <a:p>
            <a:endParaRPr lang="en-US" dirty="0"/>
          </a:p>
        </p:txBody>
      </p:sp>
      <p:sp>
        <p:nvSpPr>
          <p:cNvPr id="3079" name="Line 5"/>
          <p:cNvSpPr>
            <a:spLocks noChangeShapeType="1"/>
          </p:cNvSpPr>
          <p:nvPr/>
        </p:nvSpPr>
        <p:spPr bwMode="auto">
          <a:xfrm>
            <a:off x="4724400" y="1905000"/>
            <a:ext cx="457200" cy="0"/>
          </a:xfrm>
          <a:prstGeom prst="line">
            <a:avLst/>
          </a:prstGeom>
          <a:noFill/>
          <a:ln w="57150">
            <a:solidFill>
              <a:schemeClr val="hlink"/>
            </a:solidFill>
            <a:round/>
            <a:headEnd type="none" w="sm" len="sm"/>
            <a:tailEnd type="stealth" w="med" len="lg"/>
          </a:ln>
        </p:spPr>
        <p:txBody>
          <a:bodyPr wrap="none" anchor="ctr"/>
          <a:lstStyle/>
          <a:p>
            <a:endParaRPr lang="en-US" dirty="0"/>
          </a:p>
        </p:txBody>
      </p:sp>
      <p:sp>
        <p:nvSpPr>
          <p:cNvPr id="3080" name="Line 6"/>
          <p:cNvSpPr>
            <a:spLocks noChangeShapeType="1"/>
          </p:cNvSpPr>
          <p:nvPr/>
        </p:nvSpPr>
        <p:spPr bwMode="auto">
          <a:xfrm>
            <a:off x="1219200" y="1905000"/>
            <a:ext cx="457200" cy="0"/>
          </a:xfrm>
          <a:prstGeom prst="line">
            <a:avLst/>
          </a:prstGeom>
          <a:noFill/>
          <a:ln w="57150">
            <a:solidFill>
              <a:schemeClr val="hlink"/>
            </a:solidFill>
            <a:round/>
            <a:headEnd type="none" w="sm" len="sm"/>
            <a:tailEnd type="triangle" w="med" len="lg"/>
          </a:ln>
        </p:spPr>
        <p:txBody>
          <a:bodyPr wrap="none" anchor="ctr"/>
          <a:lstStyle/>
          <a:p>
            <a:endParaRPr lang="en-US" dirty="0"/>
          </a:p>
        </p:txBody>
      </p:sp>
      <p:sp>
        <p:nvSpPr>
          <p:cNvPr id="3081" name="Rectangle 7"/>
          <p:cNvSpPr>
            <a:spLocks noChangeArrowheads="1"/>
          </p:cNvSpPr>
          <p:nvPr/>
        </p:nvSpPr>
        <p:spPr bwMode="auto">
          <a:xfrm>
            <a:off x="365125" y="4479925"/>
            <a:ext cx="7864475" cy="822325"/>
          </a:xfrm>
          <a:prstGeom prst="rect">
            <a:avLst/>
          </a:prstGeom>
          <a:noFill/>
          <a:ln w="9525">
            <a:noFill/>
            <a:miter lim="800000"/>
            <a:headEnd/>
            <a:tailEnd/>
          </a:ln>
        </p:spPr>
        <p:txBody>
          <a:bodyPr lIns="92075" tIns="46038" rIns="92075" bIns="46038">
            <a:spAutoFit/>
          </a:bodyPr>
          <a:lstStyle/>
          <a:p>
            <a:pPr eaLnBrk="0" hangingPunct="0"/>
            <a:r>
              <a:rPr lang="en-US" dirty="0">
                <a:solidFill>
                  <a:schemeClr val="bg2"/>
                </a:solidFill>
                <a:latin typeface="Times New Roman" pitchFamily="18" charset="0"/>
              </a:rPr>
              <a:t>These steps should be broken down further into individual activities required to carry out these functions.</a:t>
            </a:r>
          </a:p>
        </p:txBody>
      </p:sp>
      <p:sp>
        <p:nvSpPr>
          <p:cNvPr id="11" name="Slide Number Placeholder 5">
            <a:extLst>
              <a:ext uri="{FF2B5EF4-FFF2-40B4-BE49-F238E27FC236}">
                <a16:creationId xmlns:a16="http://schemas.microsoft.com/office/drawing/2014/main" id="{3B07FA52-B159-65A2-2C6F-8FBF2AD65D4C}"/>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15</a:t>
            </a:fld>
            <a:endParaRPr lang="en-US" dirty="0"/>
          </a:p>
        </p:txBody>
      </p:sp>
      <p:sp>
        <p:nvSpPr>
          <p:cNvPr id="12" name="Rectangle 11">
            <a:extLst>
              <a:ext uri="{FF2B5EF4-FFF2-40B4-BE49-F238E27FC236}">
                <a16:creationId xmlns:a16="http://schemas.microsoft.com/office/drawing/2014/main" id="{0BE8E647-66AB-4640-F564-82B4F6D55155}"/>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28E38783-A64C-08C7-E954-D10E1E608FDB}"/>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BF0A61A8-2C6D-0BAA-F715-A452640D1617}"/>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4895606F-F2BE-6293-8D11-F50F108E9FD6}"/>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5F48ABEC-2718-B983-E818-006A9C1DB4C5}"/>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110201E5-B1B9-2447-20C2-F5E77C4188FE}"/>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4E3192F7-293D-1283-2315-8C6FB2B71B6C}"/>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684478FD-19BE-C1EB-A87F-7B265AC9FB8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6718236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noFill/>
        </p:spPr>
        <p:txBody>
          <a:bodyPr lIns="92075" tIns="46038" rIns="92075" bIns="46038"/>
          <a:lstStyle/>
          <a:p>
            <a:pPr eaLnBrk="1" hangingPunct="1"/>
            <a:r>
              <a:rPr lang="en-US"/>
              <a:t>Specification of Ingredients</a:t>
            </a:r>
          </a:p>
        </p:txBody>
      </p:sp>
      <p:sp>
        <p:nvSpPr>
          <p:cNvPr id="88067" name="Rectangle 3"/>
          <p:cNvSpPr>
            <a:spLocks noGrp="1" noChangeArrowheads="1"/>
          </p:cNvSpPr>
          <p:nvPr>
            <p:ph type="body" idx="1"/>
          </p:nvPr>
        </p:nvSpPr>
        <p:spPr>
          <a:noFill/>
        </p:spPr>
        <p:txBody>
          <a:bodyPr lIns="92075" tIns="46038" rIns="92075" bIns="46038"/>
          <a:lstStyle/>
          <a:p>
            <a:pPr eaLnBrk="1" hangingPunct="1">
              <a:lnSpc>
                <a:spcPct val="90000"/>
              </a:lnSpc>
            </a:pPr>
            <a:r>
              <a:rPr lang="en-US" dirty="0"/>
              <a:t>Personnel</a:t>
            </a:r>
          </a:p>
          <a:p>
            <a:pPr lvl="1" eaLnBrk="1" hangingPunct="1">
              <a:lnSpc>
                <a:spcPct val="90000"/>
              </a:lnSpc>
            </a:pPr>
            <a:r>
              <a:rPr lang="en-US" dirty="0"/>
              <a:t>Roles, qualifications, and time</a:t>
            </a:r>
          </a:p>
          <a:p>
            <a:pPr eaLnBrk="1" hangingPunct="1">
              <a:lnSpc>
                <a:spcPct val="90000"/>
              </a:lnSpc>
            </a:pPr>
            <a:r>
              <a:rPr lang="en-US" dirty="0"/>
              <a:t>Facilities</a:t>
            </a:r>
          </a:p>
          <a:p>
            <a:pPr lvl="1" eaLnBrk="1" hangingPunct="1">
              <a:lnSpc>
                <a:spcPct val="90000"/>
              </a:lnSpc>
            </a:pPr>
            <a:r>
              <a:rPr lang="en-US" dirty="0"/>
              <a:t>Dimensions, characteristics, special features, joint uses</a:t>
            </a:r>
          </a:p>
          <a:p>
            <a:pPr eaLnBrk="1" hangingPunct="1">
              <a:lnSpc>
                <a:spcPct val="90000"/>
              </a:lnSpc>
            </a:pPr>
            <a:r>
              <a:rPr lang="en-US" dirty="0"/>
              <a:t>Equipment and materials</a:t>
            </a:r>
          </a:p>
          <a:p>
            <a:pPr eaLnBrk="1" hangingPunct="1">
              <a:lnSpc>
                <a:spcPct val="90000"/>
              </a:lnSpc>
            </a:pPr>
            <a:r>
              <a:rPr lang="en-US" dirty="0"/>
              <a:t>Other inputs (e.g. Training costs)</a:t>
            </a:r>
          </a:p>
          <a:p>
            <a:pPr eaLnBrk="1" hangingPunct="1">
              <a:lnSpc>
                <a:spcPct val="90000"/>
              </a:lnSpc>
            </a:pPr>
            <a:r>
              <a:rPr lang="en-US" dirty="0"/>
              <a:t>Client inputs (time, transportation)</a:t>
            </a:r>
          </a:p>
        </p:txBody>
      </p:sp>
      <p:sp>
        <p:nvSpPr>
          <p:cNvPr id="11" name="Slide Number Placeholder 5">
            <a:extLst>
              <a:ext uri="{FF2B5EF4-FFF2-40B4-BE49-F238E27FC236}">
                <a16:creationId xmlns:a16="http://schemas.microsoft.com/office/drawing/2014/main" id="{55A8C189-B6C3-78F0-1182-A313C6DCDDB2}"/>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16</a:t>
            </a:fld>
            <a:endParaRPr lang="en-US" dirty="0"/>
          </a:p>
        </p:txBody>
      </p:sp>
      <p:sp>
        <p:nvSpPr>
          <p:cNvPr id="12" name="Rectangle 11">
            <a:extLst>
              <a:ext uri="{FF2B5EF4-FFF2-40B4-BE49-F238E27FC236}">
                <a16:creationId xmlns:a16="http://schemas.microsoft.com/office/drawing/2014/main" id="{A83A68BD-7165-6C4C-948A-BAC3857E6405}"/>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50300934-0FC2-5D9D-D172-631C7F6449F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603090BB-5CEC-0D0A-37A1-692DCF4DB27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CC16FB19-EDDB-034D-85F3-26E4D0A70F24}"/>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23CA1F4B-7D2A-9823-B077-DB5C79D6B7A3}"/>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8FCF0652-70A9-B57A-1978-169C77819E44}"/>
              </a:ext>
            </a:extLst>
          </p:cNvPr>
          <p:cNvSpPr txBox="1"/>
          <p:nvPr/>
        </p:nvSpPr>
        <p:spPr>
          <a:xfrm>
            <a:off x="3942588" y="6114194"/>
            <a:ext cx="1905000" cy="523220"/>
          </a:xfrm>
          <a:prstGeom prst="rect">
            <a:avLst/>
          </a:prstGeom>
          <a:solidFill>
            <a:srgbClr val="00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A97036F0-DBDA-A3A3-68D3-B228E215219B}"/>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1BC2B2F7-7403-3F93-5B63-2B2ED5361E4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anim calcmode="lin" valueType="num">
                                      <p:cBhvr additive="base">
                                        <p:cTn id="11"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 calcmode="lin" valueType="num">
                                      <p:cBhvr additive="base">
                                        <p:cTn id="17"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80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8067">
                                            <p:txEl>
                                              <p:pRg st="3" end="3"/>
                                            </p:txEl>
                                          </p:spTgt>
                                        </p:tgtEl>
                                        <p:attrNameLst>
                                          <p:attrName>style.visibility</p:attrName>
                                        </p:attrNameLst>
                                      </p:cBhvr>
                                      <p:to>
                                        <p:strVal val="visible"/>
                                      </p:to>
                                    </p:set>
                                    <p:anim calcmode="lin" valueType="num">
                                      <p:cBhvr additive="base">
                                        <p:cTn id="21"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 calcmode="lin" valueType="num">
                                      <p:cBhvr additive="base">
                                        <p:cTn id="27"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8067">
                                            <p:txEl>
                                              <p:pRg st="5" end="5"/>
                                            </p:txEl>
                                          </p:spTgt>
                                        </p:tgtEl>
                                        <p:attrNameLst>
                                          <p:attrName>style.visibility</p:attrName>
                                        </p:attrNameLst>
                                      </p:cBhvr>
                                      <p:to>
                                        <p:strVal val="visible"/>
                                      </p:to>
                                    </p:set>
                                    <p:anim calcmode="lin" valueType="num">
                                      <p:cBhvr additive="base">
                                        <p:cTn id="33"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8067">
                                            <p:txEl>
                                              <p:pRg st="6" end="6"/>
                                            </p:txEl>
                                          </p:spTgt>
                                        </p:tgtEl>
                                        <p:attrNameLst>
                                          <p:attrName>style.visibility</p:attrName>
                                        </p:attrNameLst>
                                      </p:cBhvr>
                                      <p:to>
                                        <p:strVal val="visible"/>
                                      </p:to>
                                    </p:set>
                                    <p:anim calcmode="lin" valueType="num">
                                      <p:cBhvr additive="base">
                                        <p:cTn id="39"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noFill/>
        </p:spPr>
        <p:txBody>
          <a:bodyPr lIns="92075" tIns="46038" rIns="92075" bIns="46038"/>
          <a:lstStyle/>
          <a:p>
            <a:pPr eaLnBrk="1" hangingPunct="1"/>
            <a:r>
              <a:rPr lang="en-US"/>
              <a:t>General Considerations</a:t>
            </a:r>
          </a:p>
        </p:txBody>
      </p:sp>
      <p:sp>
        <p:nvSpPr>
          <p:cNvPr id="89091" name="Rectangle 3"/>
          <p:cNvSpPr>
            <a:spLocks noGrp="1" noChangeArrowheads="1"/>
          </p:cNvSpPr>
          <p:nvPr>
            <p:ph type="body" idx="1"/>
          </p:nvPr>
        </p:nvSpPr>
        <p:spPr>
          <a:xfrm>
            <a:off x="685800" y="1773088"/>
            <a:ext cx="8473168" cy="4780111"/>
          </a:xfrm>
          <a:noFill/>
        </p:spPr>
        <p:txBody>
          <a:bodyPr lIns="92075" tIns="46038" rIns="92075" bIns="46038"/>
          <a:lstStyle/>
          <a:p>
            <a:pPr eaLnBrk="1" hangingPunct="1"/>
            <a:r>
              <a:rPr lang="en-US" sz="2800" dirty="0"/>
              <a:t>Specify ingredients in detail sufficient to establish value.</a:t>
            </a:r>
          </a:p>
          <a:p>
            <a:pPr eaLnBrk="1" hangingPunct="1"/>
            <a:r>
              <a:rPr lang="en-US" sz="2800" dirty="0"/>
              <a:t>Use consistent cost categories.</a:t>
            </a:r>
          </a:p>
          <a:p>
            <a:pPr eaLnBrk="1" hangingPunct="1"/>
            <a:r>
              <a:rPr lang="en-US" sz="2800" dirty="0"/>
              <a:t>Relate degree of specificity to the overall contribution of the ingredient to the cost of the intervention.</a:t>
            </a:r>
          </a:p>
          <a:p>
            <a:pPr eaLnBrk="1" hangingPunct="1"/>
            <a:r>
              <a:rPr lang="en-US" sz="2800" dirty="0"/>
              <a:t>Include planning and recruitment costs if needed (e.g. outreach prevention programs).</a:t>
            </a:r>
          </a:p>
        </p:txBody>
      </p:sp>
      <p:sp>
        <p:nvSpPr>
          <p:cNvPr id="11" name="Slide Number Placeholder 5">
            <a:extLst>
              <a:ext uri="{FF2B5EF4-FFF2-40B4-BE49-F238E27FC236}">
                <a16:creationId xmlns:a16="http://schemas.microsoft.com/office/drawing/2014/main" id="{68496A35-8081-6429-AD33-4B95B80F3C8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17</a:t>
            </a:fld>
            <a:endParaRPr lang="en-US" dirty="0"/>
          </a:p>
        </p:txBody>
      </p:sp>
      <p:sp>
        <p:nvSpPr>
          <p:cNvPr id="12" name="Rectangle 11">
            <a:extLst>
              <a:ext uri="{FF2B5EF4-FFF2-40B4-BE49-F238E27FC236}">
                <a16:creationId xmlns:a16="http://schemas.microsoft.com/office/drawing/2014/main" id="{0B191D8F-B158-C0D3-941B-17C8F44E388D}"/>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A4ED6EBF-4D8B-B47D-728A-D7BB99D98FC9}"/>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18A73609-5766-FEA5-FBB2-80F97901CF47}"/>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EFC17AA8-E914-CC9F-DCC6-6A900E6F21FE}"/>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3B2FB0B8-6D8F-2344-BCB3-C7F3B461F772}"/>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8641C12F-4883-4F70-E9A6-AEBA444D4E9A}"/>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689E6A2D-8D42-BF1A-F322-0ACE528E2F69}"/>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F3C60AD3-F57A-9329-8974-67528052B4E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noFill/>
        </p:spPr>
        <p:txBody>
          <a:bodyPr lIns="92075" tIns="46038" rIns="92075" bIns="46038"/>
          <a:lstStyle/>
          <a:p>
            <a:pPr eaLnBrk="1" hangingPunct="1"/>
            <a:r>
              <a:rPr lang="en-US" b="1"/>
              <a:t>Valuing Ingredients</a:t>
            </a:r>
            <a:endParaRPr lang="en-US"/>
          </a:p>
        </p:txBody>
      </p:sp>
      <p:sp>
        <p:nvSpPr>
          <p:cNvPr id="93187" name="Rectangle 3"/>
          <p:cNvSpPr>
            <a:spLocks noGrp="1" noChangeArrowheads="1"/>
          </p:cNvSpPr>
          <p:nvPr>
            <p:ph type="body" idx="1"/>
          </p:nvPr>
        </p:nvSpPr>
        <p:spPr>
          <a:noFill/>
        </p:spPr>
        <p:txBody>
          <a:bodyPr lIns="92075" tIns="46038" rIns="92075" bIns="46038"/>
          <a:lstStyle/>
          <a:p>
            <a:pPr eaLnBrk="1" hangingPunct="1"/>
            <a:r>
              <a:rPr lang="en-US" b="1" dirty="0">
                <a:solidFill>
                  <a:schemeClr val="tx2"/>
                </a:solidFill>
              </a:rPr>
              <a:t>Market prices.</a:t>
            </a:r>
            <a:endParaRPr lang="en-US" dirty="0"/>
          </a:p>
          <a:p>
            <a:pPr lvl="1" eaLnBrk="1" hangingPunct="1"/>
            <a:r>
              <a:rPr lang="en-US" dirty="0"/>
              <a:t>When markets for resources are competitive, their market price represents the value of that good or service.</a:t>
            </a:r>
          </a:p>
          <a:p>
            <a:pPr eaLnBrk="1" hangingPunct="1"/>
            <a:r>
              <a:rPr lang="en-US" b="1" dirty="0">
                <a:solidFill>
                  <a:schemeClr val="tx2"/>
                </a:solidFill>
              </a:rPr>
              <a:t>Shadow prices.</a:t>
            </a:r>
            <a:endParaRPr lang="en-US" dirty="0"/>
          </a:p>
          <a:p>
            <a:pPr lvl="1" eaLnBrk="1" hangingPunct="1"/>
            <a:r>
              <a:rPr lang="en-US" dirty="0"/>
              <a:t>Are constructed when goods or services do not have prices derived from competitive markets.</a:t>
            </a:r>
          </a:p>
        </p:txBody>
      </p:sp>
      <p:sp>
        <p:nvSpPr>
          <p:cNvPr id="2" name="Slide Number Placeholder 5">
            <a:extLst>
              <a:ext uri="{FF2B5EF4-FFF2-40B4-BE49-F238E27FC236}">
                <a16:creationId xmlns:a16="http://schemas.microsoft.com/office/drawing/2014/main" id="{37F886CA-B352-6C4E-8958-D6FFBE335EC1}"/>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18</a:t>
            </a:fld>
            <a:endParaRPr lang="en-US" dirty="0"/>
          </a:p>
        </p:txBody>
      </p:sp>
      <p:sp>
        <p:nvSpPr>
          <p:cNvPr id="3" name="Rectangle 2">
            <a:extLst>
              <a:ext uri="{FF2B5EF4-FFF2-40B4-BE49-F238E27FC236}">
                <a16:creationId xmlns:a16="http://schemas.microsoft.com/office/drawing/2014/main" id="{6E501A4A-5B60-88C0-F692-4AF77BB53779}"/>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A2D54E36-6A13-3DB4-2260-603BD2451EB2}"/>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1" name="Slide Number Placeholder 5">
            <a:extLst>
              <a:ext uri="{FF2B5EF4-FFF2-40B4-BE49-F238E27FC236}">
                <a16:creationId xmlns:a16="http://schemas.microsoft.com/office/drawing/2014/main" id="{EB46C2AE-DD09-5408-82A5-082F17ED9D01}"/>
              </a:ext>
            </a:extLst>
          </p:cNvPr>
          <p:cNvSpPr txBox="1">
            <a:spLocks/>
          </p:cNvSpPr>
          <p:nvPr/>
        </p:nvSpPr>
        <p:spPr bwMode="auto">
          <a:xfrm>
            <a:off x="7229423"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fld id="{EBBF9B1E-EC81-4E97-95B1-591147C31607}" type="slidenum">
              <a:rPr lang="en-US" smtClean="0"/>
              <a:pPr/>
              <a:t>18</a:t>
            </a:fld>
            <a:endParaRPr lang="en-US" dirty="0"/>
          </a:p>
        </p:txBody>
      </p:sp>
      <p:sp>
        <p:nvSpPr>
          <p:cNvPr id="12" name="Rectangle 11">
            <a:extLst>
              <a:ext uri="{FF2B5EF4-FFF2-40B4-BE49-F238E27FC236}">
                <a16:creationId xmlns:a16="http://schemas.microsoft.com/office/drawing/2014/main" id="{0C086383-3A05-2F3B-8A39-0BF5746CD5F3}"/>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A767BC94-9BB1-1E95-D43B-3A852214EBCB}"/>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0050F01C-10B8-CC8F-34CF-1F98763FBCF8}"/>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6DEFAF9B-35BA-11BC-549A-A791DB050AF0}"/>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86EA59F7-B929-76A0-D70F-7616445A8DDE}"/>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E3B68FDC-AD5F-3972-5B69-39AB846B6DAD}"/>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5E26E04F-9B07-9A94-817E-9D248E990B8D}"/>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7EF6D0F3-CA95-AD1C-EF05-6DC50486DA1B}"/>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93187">
                                            <p:txEl>
                                              <p:pRg st="0" end="0"/>
                                            </p:txEl>
                                          </p:spTgt>
                                        </p:tgtEl>
                                        <p:attrNameLst>
                                          <p:attrName>style.fontSize</p:attrName>
                                        </p:attrNameLst>
                                      </p:cBhvr>
                                    </p:anim>
                                  </p:childTnLst>
                                </p:cTn>
                              </p:par>
                              <p:par>
                                <p:cTn id="7" presetID="8" presetClass="entr" presetSubtype="16" fill="hold"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animEffect transition="in" filter="diamond(in)">
                                      <p:cBhvr>
                                        <p:cTn id="9" dur="1000"/>
                                        <p:tgtEl>
                                          <p:spTgt spid="9318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93187">
                                            <p:txEl>
                                              <p:pRg st="2" end="2"/>
                                            </p:txEl>
                                          </p:spTgt>
                                        </p:tgtEl>
                                      </p:cBhvr>
                                      <p:by x="150000" y="150000"/>
                                    </p:animScale>
                                  </p:childTnLst>
                                </p:cTn>
                              </p:par>
                              <p:par>
                                <p:cTn id="14" presetID="8" presetClass="entr" presetSubtype="16" fill="hold" nodeType="withEffect">
                                  <p:stCondLst>
                                    <p:cond delay="0"/>
                                  </p:stCondLst>
                                  <p:childTnLst>
                                    <p:set>
                                      <p:cBhvr>
                                        <p:cTn id="15" dur="1" fill="hold">
                                          <p:stCondLst>
                                            <p:cond delay="0"/>
                                          </p:stCondLst>
                                        </p:cTn>
                                        <p:tgtEl>
                                          <p:spTgt spid="93187">
                                            <p:txEl>
                                              <p:pRg st="3" end="3"/>
                                            </p:txEl>
                                          </p:spTgt>
                                        </p:tgtEl>
                                        <p:attrNameLst>
                                          <p:attrName>style.visibility</p:attrName>
                                        </p:attrNameLst>
                                      </p:cBhvr>
                                      <p:to>
                                        <p:strVal val="visible"/>
                                      </p:to>
                                    </p:set>
                                    <p:animEffect transition="in" filter="diamond(in)">
                                      <p:cBhvr>
                                        <p:cTn id="16" dur="1000"/>
                                        <p:tgtEl>
                                          <p:spTgt spid="93187">
                                            <p:txEl>
                                              <p:pRg st="3" end="3"/>
                                            </p:txEl>
                                          </p:spTgt>
                                        </p:tgtEl>
                                      </p:cBhvr>
                                    </p:animEffect>
                                  </p:childTnLst>
                                </p:cTn>
                              </p:par>
                              <p:par>
                                <p:cTn id="17" presetID="6" presetClass="emph" presetSubtype="0" fill="hold" nodeType="withEffect">
                                  <p:stCondLst>
                                    <p:cond delay="0"/>
                                  </p:stCondLst>
                                  <p:childTnLst>
                                    <p:animScale>
                                      <p:cBhvr>
                                        <p:cTn id="18" dur="2000" fill="hold"/>
                                        <p:tgtEl>
                                          <p:spTgt spid="93187">
                                            <p:txEl>
                                              <p:pRg st="0" end="0"/>
                                            </p:txEl>
                                          </p:spTgt>
                                        </p:tgtEl>
                                      </p:cBhvr>
                                      <p:by x="70000" y="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noFill/>
        </p:spPr>
        <p:txBody>
          <a:bodyPr lIns="92075" tIns="46038" rIns="92075" bIns="46038"/>
          <a:lstStyle/>
          <a:p>
            <a:pPr eaLnBrk="1" hangingPunct="1"/>
            <a:r>
              <a:rPr lang="en-US" dirty="0"/>
              <a:t>Limits to Market Values</a:t>
            </a:r>
          </a:p>
        </p:txBody>
      </p:sp>
      <p:sp>
        <p:nvSpPr>
          <p:cNvPr id="94211" name="Rectangle 3"/>
          <p:cNvSpPr>
            <a:spLocks noGrp="1" noChangeArrowheads="1"/>
          </p:cNvSpPr>
          <p:nvPr>
            <p:ph type="body" idx="1"/>
          </p:nvPr>
        </p:nvSpPr>
        <p:spPr>
          <a:noFill/>
        </p:spPr>
        <p:txBody>
          <a:bodyPr lIns="92075" tIns="46038" rIns="92075" bIns="46038"/>
          <a:lstStyle/>
          <a:p>
            <a:pPr eaLnBrk="1" hangingPunct="1"/>
            <a:r>
              <a:rPr lang="en-US" dirty="0"/>
              <a:t>Nonexistence</a:t>
            </a:r>
          </a:p>
          <a:p>
            <a:pPr lvl="1" eaLnBrk="1" hangingPunct="1"/>
            <a:r>
              <a:rPr lang="en-US" dirty="0"/>
              <a:t>Unpaid caregiver services</a:t>
            </a:r>
          </a:p>
          <a:p>
            <a:pPr lvl="1" eaLnBrk="1" hangingPunct="1"/>
            <a:r>
              <a:rPr lang="en-US" dirty="0"/>
              <a:t>Value of leisure time</a:t>
            </a:r>
          </a:p>
          <a:p>
            <a:pPr eaLnBrk="1" hangingPunct="1"/>
            <a:r>
              <a:rPr lang="en-US" dirty="0"/>
              <a:t>Noncompetitive markets</a:t>
            </a:r>
          </a:p>
          <a:p>
            <a:pPr eaLnBrk="1" hangingPunct="1"/>
            <a:r>
              <a:rPr lang="en-US" dirty="0"/>
              <a:t>Tax distortions</a:t>
            </a:r>
          </a:p>
          <a:p>
            <a:pPr eaLnBrk="1" hangingPunct="1"/>
            <a:r>
              <a:rPr lang="en-US" dirty="0"/>
              <a:t>Externality distortions</a:t>
            </a:r>
          </a:p>
        </p:txBody>
      </p:sp>
      <p:sp>
        <p:nvSpPr>
          <p:cNvPr id="11" name="Slide Number Placeholder 5">
            <a:extLst>
              <a:ext uri="{FF2B5EF4-FFF2-40B4-BE49-F238E27FC236}">
                <a16:creationId xmlns:a16="http://schemas.microsoft.com/office/drawing/2014/main" id="{FE11FFB9-34D1-D79A-40AD-42B918CDA312}"/>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19</a:t>
            </a:fld>
            <a:endParaRPr lang="en-US" dirty="0"/>
          </a:p>
        </p:txBody>
      </p:sp>
      <p:sp>
        <p:nvSpPr>
          <p:cNvPr id="12" name="Rectangle 11">
            <a:extLst>
              <a:ext uri="{FF2B5EF4-FFF2-40B4-BE49-F238E27FC236}">
                <a16:creationId xmlns:a16="http://schemas.microsoft.com/office/drawing/2014/main" id="{5ACE3174-F197-0B66-D1DB-4115BDF1A0EE}"/>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313A3666-CF00-5766-B96D-545198567DB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6F7ACB41-88F7-5904-032C-FC0BEB894CA5}"/>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FCDA1C4C-5BD5-6245-EE90-B3CF5FE3958F}"/>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E125C42C-3218-F375-CF05-EEE039BC279C}"/>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2EED2BC7-74CB-E722-BF25-ACEF4F195D62}"/>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950582AB-9BC7-209F-AD16-044761028BED}"/>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2741217E-1C78-5015-C4D2-C44ED8524A9E}"/>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868020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anim calcmode="lin" valueType="num">
                                      <p:cBhvr additive="base">
                                        <p:cTn id="7"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1">
                                            <p:txEl>
                                              <p:pRg st="4" end="4"/>
                                            </p:txEl>
                                          </p:spTgt>
                                        </p:tgtEl>
                                        <p:attrNameLst>
                                          <p:attrName>style.visibility</p:attrName>
                                        </p:attrNameLst>
                                      </p:cBhvr>
                                      <p:to>
                                        <p:strVal val="visible"/>
                                      </p:to>
                                    </p:set>
                                    <p:anim calcmode="lin" valueType="num">
                                      <p:cBhvr additive="base">
                                        <p:cTn id="11"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1">
                                            <p:txEl>
                                              <p:pRg st="5" end="5"/>
                                            </p:txEl>
                                          </p:spTgt>
                                        </p:tgtEl>
                                        <p:attrNameLst>
                                          <p:attrName>style.visibility</p:attrName>
                                        </p:attrNameLst>
                                      </p:cBhvr>
                                      <p:to>
                                        <p:strVal val="visible"/>
                                      </p:to>
                                    </p:set>
                                    <p:anim calcmode="lin" valueType="num">
                                      <p:cBhvr additive="base">
                                        <p:cTn id="15"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6"/>
          <p:cNvSpPr>
            <a:spLocks noGrp="1" noChangeArrowheads="1"/>
          </p:cNvSpPr>
          <p:nvPr>
            <p:ph type="sldNum" sz="quarter" idx="12"/>
          </p:nvPr>
        </p:nvSpPr>
        <p:spPr>
          <a:noFill/>
        </p:spPr>
        <p:txBody>
          <a:bodyPr/>
          <a:lstStyle/>
          <a:p>
            <a:fld id="{C0082F6A-1521-4087-AEE0-3A35A0C8CEE6}" type="slidenum">
              <a:rPr lang="en-US" smtClean="0"/>
              <a:pPr/>
              <a:t>2</a:t>
            </a:fld>
            <a:endParaRPr lang="en-US" dirty="0"/>
          </a:p>
        </p:txBody>
      </p:sp>
      <p:sp>
        <p:nvSpPr>
          <p:cNvPr id="32772" name="Rectangle 2"/>
          <p:cNvSpPr>
            <a:spLocks noGrp="1" noChangeArrowheads="1"/>
          </p:cNvSpPr>
          <p:nvPr>
            <p:ph type="ctrTitle"/>
          </p:nvPr>
        </p:nvSpPr>
        <p:spPr>
          <a:noFill/>
        </p:spPr>
        <p:txBody>
          <a:bodyPr lIns="92075" tIns="46038" rIns="92075" bIns="46038"/>
          <a:lstStyle/>
          <a:p>
            <a:pPr eaLnBrk="1" hangingPunct="1"/>
            <a:r>
              <a:rPr lang="en-US" dirty="0"/>
              <a:t>B. Cost Estimation for Health Programs</a:t>
            </a:r>
          </a:p>
        </p:txBody>
      </p:sp>
      <p:sp>
        <p:nvSpPr>
          <p:cNvPr id="32773" name="Rectangle 3"/>
          <p:cNvSpPr>
            <a:spLocks noGrp="1" noChangeArrowheads="1"/>
          </p:cNvSpPr>
          <p:nvPr>
            <p:ph type="subTitle" idx="1"/>
          </p:nvPr>
        </p:nvSpPr>
        <p:spPr>
          <a:noFill/>
        </p:spPr>
        <p:txBody>
          <a:bodyPr lIns="92075" tIns="46038" rIns="92075" bIns="46038"/>
          <a:lstStyle/>
          <a:p>
            <a:pPr algn="l" eaLnBrk="1" hangingPunct="1"/>
            <a:endParaRPr lang="en-US" dirty="0"/>
          </a:p>
          <a:p>
            <a:pPr algn="l" eaLnBrk="1" hangingPunct="1"/>
            <a:r>
              <a:rPr lang="en-US" dirty="0"/>
              <a:t>Estimating </a:t>
            </a:r>
            <a:r>
              <a:rPr lang="el-GR" b="1" dirty="0"/>
              <a:t>Δ</a:t>
            </a:r>
            <a:r>
              <a:rPr lang="en-US" b="1" dirty="0"/>
              <a:t>c</a:t>
            </a:r>
          </a:p>
          <a:p>
            <a:pPr algn="l" eaLnBrk="1" hangingPunct="1"/>
            <a:endParaRPr lang="en-US" dirty="0"/>
          </a:p>
        </p:txBody>
      </p:sp>
    </p:spTree>
    <p:extLst>
      <p:ext uri="{BB962C8B-B14F-4D97-AF65-F5344CB8AC3E}">
        <p14:creationId xmlns:p14="http://schemas.microsoft.com/office/powerpoint/2010/main" val="149073402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sz="3600" b="1" dirty="0"/>
              <a:t>Solutions to Market Value Problems</a:t>
            </a:r>
            <a:endParaRPr lang="en-US" dirty="0"/>
          </a:p>
        </p:txBody>
      </p:sp>
      <p:sp>
        <p:nvSpPr>
          <p:cNvPr id="95235" name="Rectangle 3"/>
          <p:cNvSpPr>
            <a:spLocks noGrp="1" noChangeArrowheads="1"/>
          </p:cNvSpPr>
          <p:nvPr>
            <p:ph type="body" idx="1"/>
          </p:nvPr>
        </p:nvSpPr>
        <p:spPr/>
        <p:txBody>
          <a:bodyPr/>
          <a:lstStyle/>
          <a:p>
            <a:pPr eaLnBrk="1" hangingPunct="1"/>
            <a:r>
              <a:rPr lang="en-US" sz="2800" dirty="0"/>
              <a:t>Adjust market prices, for example:</a:t>
            </a:r>
          </a:p>
          <a:p>
            <a:pPr lvl="1" eaLnBrk="1" hangingPunct="1"/>
            <a:r>
              <a:rPr lang="en-US" sz="2400" dirty="0"/>
              <a:t>Tax may be subtracted from fuel price</a:t>
            </a:r>
          </a:p>
          <a:p>
            <a:pPr lvl="1" eaLnBrk="1" hangingPunct="1"/>
            <a:r>
              <a:rPr lang="en-US" sz="2400" dirty="0"/>
              <a:t>Adjust hospital charges by cost/charge ratio (available from Medicare Program)</a:t>
            </a:r>
          </a:p>
          <a:p>
            <a:pPr eaLnBrk="1" hangingPunct="1"/>
            <a:r>
              <a:rPr lang="en-US" sz="2800" dirty="0"/>
              <a:t>Impute market prices</a:t>
            </a:r>
          </a:p>
          <a:p>
            <a:pPr lvl="1" eaLnBrk="1" hangingPunct="1"/>
            <a:r>
              <a:rPr lang="en-US" sz="2400" dirty="0"/>
              <a:t>Value of household production</a:t>
            </a:r>
          </a:p>
          <a:p>
            <a:pPr lvl="2" eaLnBrk="1" hangingPunct="1"/>
            <a:r>
              <a:rPr lang="en-US" sz="2000" dirty="0"/>
              <a:t>Market wage for caretaker service</a:t>
            </a:r>
          </a:p>
          <a:p>
            <a:pPr lvl="1" eaLnBrk="1" hangingPunct="1"/>
            <a:r>
              <a:rPr lang="en-US" sz="2400" dirty="0"/>
              <a:t>Patient’s personal time</a:t>
            </a:r>
          </a:p>
          <a:p>
            <a:pPr lvl="2" eaLnBrk="1" hangingPunct="1"/>
            <a:r>
              <a:rPr lang="en-US" sz="2000" dirty="0"/>
              <a:t>Person’s wage rate or minimum wage</a:t>
            </a:r>
            <a:endParaRPr lang="en-US" sz="2800" dirty="0"/>
          </a:p>
        </p:txBody>
      </p:sp>
      <p:sp>
        <p:nvSpPr>
          <p:cNvPr id="11" name="Slide Number Placeholder 5">
            <a:extLst>
              <a:ext uri="{FF2B5EF4-FFF2-40B4-BE49-F238E27FC236}">
                <a16:creationId xmlns:a16="http://schemas.microsoft.com/office/drawing/2014/main" id="{CFB126AD-960C-9FE0-AB21-4D9897B1B94D}"/>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20</a:t>
            </a:fld>
            <a:endParaRPr lang="en-US" dirty="0"/>
          </a:p>
        </p:txBody>
      </p:sp>
      <p:sp>
        <p:nvSpPr>
          <p:cNvPr id="12" name="Rectangle 11">
            <a:extLst>
              <a:ext uri="{FF2B5EF4-FFF2-40B4-BE49-F238E27FC236}">
                <a16:creationId xmlns:a16="http://schemas.microsoft.com/office/drawing/2014/main" id="{6EF59469-4D34-0AEA-E79F-816FF44139CC}"/>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8234AF51-1CB3-4344-3D96-7932047E4B32}"/>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DE85E194-A36C-DCAD-D722-7EEA4BCCA212}"/>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177D2089-FDDC-3C7E-7354-9730C3493EF5}"/>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BC209A8B-695B-C959-7DF4-19801FCA8DC0}"/>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61D85E69-3890-55A5-DD11-A1BE1BA5BC9C}"/>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AD0CC57B-9E1E-49D9-B4F0-1DF0E22FE8E8}"/>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182FD296-4F88-3AD7-F2D9-68384958CFCD}"/>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25" calcmode="lin" valueType="num">
                                      <p:cBhvr override="childStyle">
                                        <p:cTn id="6" dur="2000" fill="hold"/>
                                        <p:tgtEl>
                                          <p:spTgt spid="95235">
                                            <p:txEl>
                                              <p:pRg st="0" end="0"/>
                                            </p:txEl>
                                          </p:spTgt>
                                        </p:tgtEl>
                                        <p:attrNameLst>
                                          <p:attrName>style.fontSize</p:attrName>
                                        </p:attrNameLst>
                                      </p:cBhvr>
                                    </p:anim>
                                  </p:childTnLst>
                                </p:cTn>
                              </p:par>
                              <p:par>
                                <p:cTn id="7" presetID="8" presetClass="entr" presetSubtype="16" fill="hold"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animEffect transition="in" filter="diamond(in)">
                                      <p:cBhvr>
                                        <p:cTn id="9" dur="2000"/>
                                        <p:tgtEl>
                                          <p:spTgt spid="95235">
                                            <p:txEl>
                                              <p:pRg st="1" end="1"/>
                                            </p:txEl>
                                          </p:spTgt>
                                        </p:tgtEl>
                                      </p:cBhvr>
                                    </p:animEffect>
                                  </p:childTnLst>
                                </p:cTn>
                              </p:par>
                              <p:par>
                                <p:cTn id="10" presetID="8" presetClass="entr" presetSubtype="16" fill="hold" nodeType="with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Effect transition="in" filter="diamond(in)">
                                      <p:cBhvr>
                                        <p:cTn id="12" dur="2000"/>
                                        <p:tgtEl>
                                          <p:spTgt spid="952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mph" presetSubtype="2" fill="hold" nodeType="clickEffect">
                                  <p:stCondLst>
                                    <p:cond delay="0"/>
                                  </p:stCondLst>
                                  <p:childTnLst>
                                    <p:anim to="1.25" calcmode="lin" valueType="num">
                                      <p:cBhvr override="childStyle">
                                        <p:cTn id="16" dur="2000" fill="hold"/>
                                        <p:tgtEl>
                                          <p:spTgt spid="95235">
                                            <p:txEl>
                                              <p:pRg st="3" end="3"/>
                                            </p:txEl>
                                          </p:spTgt>
                                        </p:tgtEl>
                                        <p:attrNameLst>
                                          <p:attrName>style.fontSize</p:attrName>
                                        </p:attrNameLst>
                                      </p:cBhvr>
                                    </p:anim>
                                  </p:childTnLst>
                                </p:cTn>
                              </p:par>
                              <p:par>
                                <p:cTn id="17" presetID="8" presetClass="entr" presetSubtype="16" fill="hold" nodeType="with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animEffect transition="in" filter="diamond(in)">
                                      <p:cBhvr>
                                        <p:cTn id="19" dur="2000"/>
                                        <p:tgtEl>
                                          <p:spTgt spid="95235">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95235">
                                            <p:txEl>
                                              <p:pRg st="5" end="5"/>
                                            </p:txEl>
                                          </p:spTgt>
                                        </p:tgtEl>
                                        <p:attrNameLst>
                                          <p:attrName>style.visibility</p:attrName>
                                        </p:attrNameLst>
                                      </p:cBhvr>
                                      <p:to>
                                        <p:strVal val="visible"/>
                                      </p:to>
                                    </p:set>
                                    <p:animEffect transition="in" filter="diamond(in)">
                                      <p:cBhvr>
                                        <p:cTn id="22" dur="2000"/>
                                        <p:tgtEl>
                                          <p:spTgt spid="95235">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95235">
                                            <p:txEl>
                                              <p:pRg st="6" end="6"/>
                                            </p:txEl>
                                          </p:spTgt>
                                        </p:tgtEl>
                                        <p:attrNameLst>
                                          <p:attrName>style.visibility</p:attrName>
                                        </p:attrNameLst>
                                      </p:cBhvr>
                                      <p:to>
                                        <p:strVal val="visible"/>
                                      </p:to>
                                    </p:set>
                                    <p:animEffect transition="in" filter="diamond(in)">
                                      <p:cBhvr>
                                        <p:cTn id="25" dur="2000"/>
                                        <p:tgtEl>
                                          <p:spTgt spid="95235">
                                            <p:txEl>
                                              <p:pRg st="6" end="6"/>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95235">
                                            <p:txEl>
                                              <p:pRg st="7" end="7"/>
                                            </p:txEl>
                                          </p:spTgt>
                                        </p:tgtEl>
                                        <p:attrNameLst>
                                          <p:attrName>style.visibility</p:attrName>
                                        </p:attrNameLst>
                                      </p:cBhvr>
                                      <p:to>
                                        <p:strVal val="visible"/>
                                      </p:to>
                                    </p:set>
                                    <p:animEffect transition="in" filter="diamond(in)">
                                      <p:cBhvr>
                                        <p:cTn id="28" dur="2000"/>
                                        <p:tgtEl>
                                          <p:spTgt spid="95235">
                                            <p:txEl>
                                              <p:pRg st="7" end="7"/>
                                            </p:txEl>
                                          </p:spTgt>
                                        </p:tgtEl>
                                      </p:cBhvr>
                                    </p:animEffect>
                                  </p:childTnLst>
                                </p:cTn>
                              </p:par>
                              <p:par>
                                <p:cTn id="29" presetID="4" presetClass="emph" presetSubtype="2" fill="hold" nodeType="withEffect">
                                  <p:stCondLst>
                                    <p:cond delay="0"/>
                                  </p:stCondLst>
                                  <p:childTnLst>
                                    <p:anim to="0.8" calcmode="lin" valueType="num">
                                      <p:cBhvr override="childStyle">
                                        <p:cTn id="30" dur="2000" fill="hold"/>
                                        <p:tgtEl>
                                          <p:spTgt spid="95235">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noFill/>
        </p:spPr>
        <p:txBody>
          <a:bodyPr lIns="92075" tIns="46038" rIns="92075" bIns="46038"/>
          <a:lstStyle/>
          <a:p>
            <a:pPr eaLnBrk="1" hangingPunct="1"/>
            <a:r>
              <a:rPr lang="en-US" dirty="0"/>
              <a:t>Personnel Costs</a:t>
            </a:r>
          </a:p>
        </p:txBody>
      </p:sp>
      <p:sp>
        <p:nvSpPr>
          <p:cNvPr id="99331" name="Rectangle 3"/>
          <p:cNvSpPr>
            <a:spLocks noGrp="1" noChangeArrowheads="1"/>
          </p:cNvSpPr>
          <p:nvPr>
            <p:ph type="body" idx="1"/>
          </p:nvPr>
        </p:nvSpPr>
        <p:spPr>
          <a:noFill/>
        </p:spPr>
        <p:txBody>
          <a:bodyPr lIns="92075" tIns="46038" rIns="92075" bIns="46038"/>
          <a:lstStyle/>
          <a:p>
            <a:pPr eaLnBrk="1" hangingPunct="1"/>
            <a:r>
              <a:rPr lang="en-US" sz="2800" dirty="0"/>
              <a:t>Accounts for </a:t>
            </a:r>
            <a:r>
              <a:rPr lang="en-US" sz="2800" u="sng" dirty="0"/>
              <a:t>large portion</a:t>
            </a:r>
            <a:r>
              <a:rPr lang="en-US" sz="2800" dirty="0"/>
              <a:t> of health costs.</a:t>
            </a:r>
          </a:p>
          <a:p>
            <a:pPr eaLnBrk="1" hangingPunct="1"/>
            <a:r>
              <a:rPr lang="en-US" sz="2800" dirty="0"/>
              <a:t>Cost per unit of time is the monetary value of </a:t>
            </a:r>
            <a:r>
              <a:rPr lang="en-US" sz="2800" u="sng" dirty="0"/>
              <a:t>salary and fringe benefits.</a:t>
            </a:r>
            <a:endParaRPr lang="en-US" sz="2800" dirty="0"/>
          </a:p>
          <a:p>
            <a:pPr eaLnBrk="1" hangingPunct="1"/>
            <a:r>
              <a:rPr lang="en-US" sz="2800" dirty="0"/>
              <a:t>Salary and fringe benefits are usually available from </a:t>
            </a:r>
            <a:r>
              <a:rPr lang="en-US" sz="2800" u="sng" dirty="0"/>
              <a:t>administrative records</a:t>
            </a:r>
            <a:r>
              <a:rPr lang="en-US" sz="2800" dirty="0"/>
              <a:t> or may be obtained by surveying the market.</a:t>
            </a:r>
          </a:p>
          <a:p>
            <a:pPr eaLnBrk="1" hangingPunct="1"/>
            <a:r>
              <a:rPr lang="en-US" sz="2800" dirty="0"/>
              <a:t>National wage data are available from the Bureau of Labor Statistics </a:t>
            </a:r>
            <a:r>
              <a:rPr lang="en-US" sz="2800" dirty="0">
                <a:hlinkClick r:id="rId3"/>
              </a:rPr>
              <a:t>Wages by Area and Occupation</a:t>
            </a:r>
            <a:endParaRPr lang="en-US" sz="2800" dirty="0"/>
          </a:p>
        </p:txBody>
      </p:sp>
      <p:graphicFrame>
        <p:nvGraphicFramePr>
          <p:cNvPr id="4098" name="Object 4"/>
          <p:cNvGraphicFramePr>
            <a:graphicFrameLocks/>
          </p:cNvGraphicFramePr>
          <p:nvPr/>
        </p:nvGraphicFramePr>
        <p:xfrm>
          <a:off x="6542088" y="0"/>
          <a:ext cx="2143125" cy="2011363"/>
        </p:xfrm>
        <a:graphic>
          <a:graphicData uri="http://schemas.openxmlformats.org/presentationml/2006/ole">
            <mc:AlternateContent xmlns:mc="http://schemas.openxmlformats.org/markup-compatibility/2006">
              <mc:Choice xmlns:v="urn:schemas-microsoft-com:vml" Requires="v">
                <p:oleObj name="Clip" r:id="rId4" imgW="3660480" imgH="3436920" progId="">
                  <p:embed/>
                </p:oleObj>
              </mc:Choice>
              <mc:Fallback>
                <p:oleObj name="Clip" r:id="rId4" imgW="3660480" imgH="3436920" progId="">
                  <p:embed/>
                  <p:pic>
                    <p:nvPicPr>
                      <p:cNvPr id="409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088" y="0"/>
                        <a:ext cx="214312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Slide Number Placeholder 5">
            <a:extLst>
              <a:ext uri="{FF2B5EF4-FFF2-40B4-BE49-F238E27FC236}">
                <a16:creationId xmlns:a16="http://schemas.microsoft.com/office/drawing/2014/main" id="{B1F01835-76C5-40AE-6225-5E94101FCBF7}"/>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21</a:t>
            </a:fld>
            <a:endParaRPr lang="en-US" dirty="0"/>
          </a:p>
        </p:txBody>
      </p:sp>
      <p:sp>
        <p:nvSpPr>
          <p:cNvPr id="12" name="Rectangle 11">
            <a:extLst>
              <a:ext uri="{FF2B5EF4-FFF2-40B4-BE49-F238E27FC236}">
                <a16:creationId xmlns:a16="http://schemas.microsoft.com/office/drawing/2014/main" id="{F4874859-1F28-8835-6F81-B03E52473C6C}"/>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12EBBA26-A3A7-01D4-D365-AA2CFD6F62D4}"/>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9CF440EE-F2C2-DD01-EC9C-411730EAEDEC}"/>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CEB8DB05-F951-6173-4B2E-9B257A09A037}"/>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9D79F349-E003-EB89-9CB8-68CF73D2E35E}"/>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8DD768E0-225D-4A6C-1C82-5909B2A30959}"/>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5ADB3C93-DEB0-B932-BC30-4F01024FDE37}"/>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F7631ED3-5855-AD4E-EE6B-58358A9636F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0013618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Effect transition="in" filter="box(in)">
                                      <p:cBhvr>
                                        <p:cTn id="7" dur="500"/>
                                        <p:tgtEl>
                                          <p:spTgt spid="99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9331">
                                            <p:txEl>
                                              <p:pRg st="2" end="2"/>
                                            </p:txEl>
                                          </p:spTgt>
                                        </p:tgtEl>
                                        <p:attrNameLst>
                                          <p:attrName>style.visibility</p:attrName>
                                        </p:attrNameLst>
                                      </p:cBhvr>
                                      <p:to>
                                        <p:strVal val="visible"/>
                                      </p:to>
                                    </p:set>
                                    <p:animEffect transition="in" filter="checkerboard(across)">
                                      <p:cBhvr>
                                        <p:cTn id="12" dur="500"/>
                                        <p:tgtEl>
                                          <p:spTgt spid="99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9331">
                                            <p:txEl>
                                              <p:pRg st="3" end="3"/>
                                            </p:txEl>
                                          </p:spTgt>
                                        </p:tgtEl>
                                        <p:attrNameLst>
                                          <p:attrName>style.visibility</p:attrName>
                                        </p:attrNameLst>
                                      </p:cBhvr>
                                      <p:to>
                                        <p:strVal val="visible"/>
                                      </p:to>
                                    </p:set>
                                    <p:animEffect transition="in" filter="checkerboard(across)">
                                      <p:cBhvr>
                                        <p:cTn id="17"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noFill/>
        </p:spPr>
        <p:txBody>
          <a:bodyPr lIns="92075" tIns="46038" rIns="92075" bIns="46038"/>
          <a:lstStyle/>
          <a:p>
            <a:pPr eaLnBrk="1" hangingPunct="1"/>
            <a:r>
              <a:rPr lang="en-US" sz="4000" dirty="0"/>
              <a:t>Personnel Cost (simple example)</a:t>
            </a:r>
          </a:p>
        </p:txBody>
      </p:sp>
      <p:graphicFrame>
        <p:nvGraphicFramePr>
          <p:cNvPr id="5122" name="Object 3"/>
          <p:cNvGraphicFramePr>
            <a:graphicFrameLocks noGrp="1"/>
          </p:cNvGraphicFramePr>
          <p:nvPr>
            <p:ph type="tbl" idx="1"/>
          </p:nvPr>
        </p:nvGraphicFramePr>
        <p:xfrm>
          <a:off x="762000" y="1828800"/>
          <a:ext cx="8053388" cy="4040188"/>
        </p:xfrm>
        <a:graphic>
          <a:graphicData uri="http://schemas.openxmlformats.org/presentationml/2006/ole">
            <mc:AlternateContent xmlns:mc="http://schemas.openxmlformats.org/markup-compatibility/2006">
              <mc:Choice xmlns:v="urn:schemas-microsoft-com:vml" Requires="v">
                <p:oleObj name="Document" r:id="rId3" imgW="9528120" imgH="4789440" progId="Word.Document.8">
                  <p:embed/>
                </p:oleObj>
              </mc:Choice>
              <mc:Fallback>
                <p:oleObj name="Document" r:id="rId3" imgW="9528120" imgH="4789440" progId="Word.Document.8">
                  <p:embed/>
                  <p:pic>
                    <p:nvPicPr>
                      <p:cNvPr id="5122"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8053388" cy="4040188"/>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5126" name="Rectangle 4"/>
          <p:cNvSpPr>
            <a:spLocks noChangeArrowheads="1"/>
          </p:cNvSpPr>
          <p:nvPr/>
        </p:nvSpPr>
        <p:spPr bwMode="auto">
          <a:xfrm>
            <a:off x="5013325" y="2011363"/>
            <a:ext cx="311150" cy="396875"/>
          </a:xfrm>
          <a:prstGeom prst="rect">
            <a:avLst/>
          </a:prstGeom>
          <a:noFill/>
          <a:ln w="9525">
            <a:noFill/>
            <a:miter lim="800000"/>
            <a:headEnd/>
            <a:tailEnd/>
          </a:ln>
        </p:spPr>
        <p:txBody>
          <a:bodyPr wrap="none" lIns="92075" tIns="46038" rIns="92075" bIns="46038">
            <a:spAutoFit/>
          </a:bodyPr>
          <a:lstStyle/>
          <a:p>
            <a:pPr eaLnBrk="0" hangingPunct="0"/>
            <a:r>
              <a:rPr lang="en-US" sz="2000" dirty="0">
                <a:solidFill>
                  <a:schemeClr val="bg2"/>
                </a:solidFill>
                <a:latin typeface="Times New Roman" pitchFamily="18" charset="0"/>
              </a:rPr>
              <a:t>*</a:t>
            </a:r>
          </a:p>
        </p:txBody>
      </p:sp>
      <p:sp>
        <p:nvSpPr>
          <p:cNvPr id="5127" name="Rectangle 5"/>
          <p:cNvSpPr>
            <a:spLocks noChangeArrowheads="1"/>
          </p:cNvSpPr>
          <p:nvPr/>
        </p:nvSpPr>
        <p:spPr bwMode="auto">
          <a:xfrm>
            <a:off x="377825" y="5292486"/>
            <a:ext cx="8437563" cy="701675"/>
          </a:xfrm>
          <a:prstGeom prst="rect">
            <a:avLst/>
          </a:prstGeom>
          <a:noFill/>
          <a:ln w="9525">
            <a:noFill/>
            <a:miter lim="800000"/>
            <a:headEnd/>
            <a:tailEnd/>
          </a:ln>
        </p:spPr>
        <p:txBody>
          <a:bodyPr lIns="92075" tIns="46038" rIns="92075" bIns="46038">
            <a:spAutoFit/>
          </a:bodyPr>
          <a:lstStyle/>
          <a:p>
            <a:pPr eaLnBrk="0" hangingPunct="0"/>
            <a:r>
              <a:rPr lang="en-US" sz="2000" dirty="0">
                <a:latin typeface="Times New Roman" pitchFamily="18" charset="0"/>
              </a:rPr>
              <a:t>*  Determined by dividing annual salary plus fringe benefits by 124,800 minutes.</a:t>
            </a:r>
          </a:p>
          <a:p>
            <a:pPr eaLnBrk="0" hangingPunct="0"/>
            <a:r>
              <a:rPr lang="en-US" sz="2000" dirty="0">
                <a:latin typeface="Times New Roman" pitchFamily="18" charset="0"/>
              </a:rPr>
              <a:t>   (52 wks/ yr. x  40 hrs. / wk.  x  60 min. / hr.)</a:t>
            </a:r>
          </a:p>
        </p:txBody>
      </p:sp>
      <p:sp>
        <p:nvSpPr>
          <p:cNvPr id="11" name="Slide Number Placeholder 5">
            <a:extLst>
              <a:ext uri="{FF2B5EF4-FFF2-40B4-BE49-F238E27FC236}">
                <a16:creationId xmlns:a16="http://schemas.microsoft.com/office/drawing/2014/main" id="{8FEFB335-11D2-32B2-AC7D-BA7A76916F39}"/>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22</a:t>
            </a:fld>
            <a:endParaRPr lang="en-US" dirty="0"/>
          </a:p>
        </p:txBody>
      </p:sp>
      <p:sp>
        <p:nvSpPr>
          <p:cNvPr id="12" name="Rectangle 11">
            <a:extLst>
              <a:ext uri="{FF2B5EF4-FFF2-40B4-BE49-F238E27FC236}">
                <a16:creationId xmlns:a16="http://schemas.microsoft.com/office/drawing/2014/main" id="{7E00EDFB-B5A2-3F79-D835-8FF69165567D}"/>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05BB888B-A549-43D4-395E-B2ECBCA62278}"/>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5A6CF10D-EA79-4C9F-B82D-3145B9B7638C}"/>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9823B0CA-F40F-DDD5-06D3-A37484248A6D}"/>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C7C6AD02-5868-B952-C0E8-E650AE06196A}"/>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58917009-5054-5E43-33DE-331AD387FCEB}"/>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9435E76F-594B-9CB0-041E-121FD06905C4}"/>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44718E5A-66FC-E801-4A6E-2CF8E916B50F}"/>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648878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Computation of Personnel Cost Per Minute (more realistic example)</a:t>
            </a:r>
            <a:endParaRPr lang="ko-KR" altLang="en-US" sz="3600" dirty="0"/>
          </a:p>
        </p:txBody>
      </p:sp>
      <p:sp>
        <p:nvSpPr>
          <p:cNvPr id="4" name="슬라이드 번호 개체 틀 3"/>
          <p:cNvSpPr>
            <a:spLocks noGrp="1"/>
          </p:cNvSpPr>
          <p:nvPr>
            <p:ph type="sldNum" sz="quarter" idx="12"/>
          </p:nvPr>
        </p:nvSpPr>
        <p:spPr/>
        <p:txBody>
          <a:bodyPr/>
          <a:lstStyle/>
          <a:p>
            <a:pPr>
              <a:defRPr/>
            </a:pPr>
            <a:fld id="{5E36B43A-855F-449D-A3FB-9F58D431B1FD}" type="slidenum">
              <a:rPr lang="en-US" smtClean="0"/>
              <a:pPr>
                <a:defRPr/>
              </a:pPr>
              <a:t>23</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2977601982"/>
              </p:ext>
            </p:extLst>
          </p:nvPr>
        </p:nvGraphicFramePr>
        <p:xfrm>
          <a:off x="76200" y="2057400"/>
          <a:ext cx="9067800" cy="3622505"/>
        </p:xfrm>
        <a:graphic>
          <a:graphicData uri="http://schemas.openxmlformats.org/drawingml/2006/table">
            <a:tbl>
              <a:tblPr firstRow="1" bandRow="1">
                <a:tableStyleId>{5C22544A-7EE6-4342-B048-85BDC9FD1C3A}</a:tableStyleId>
              </a:tblPr>
              <a:tblGrid>
                <a:gridCol w="1318952">
                  <a:extLst>
                    <a:ext uri="{9D8B030D-6E8A-4147-A177-3AD203B41FA5}">
                      <a16:colId xmlns:a16="http://schemas.microsoft.com/office/drawing/2014/main" val="20000"/>
                    </a:ext>
                  </a:extLst>
                </a:gridCol>
                <a:gridCol w="824346">
                  <a:extLst>
                    <a:ext uri="{9D8B030D-6E8A-4147-A177-3AD203B41FA5}">
                      <a16:colId xmlns:a16="http://schemas.microsoft.com/office/drawing/2014/main" val="20001"/>
                    </a:ext>
                  </a:extLst>
                </a:gridCol>
                <a:gridCol w="824346">
                  <a:extLst>
                    <a:ext uri="{9D8B030D-6E8A-4147-A177-3AD203B41FA5}">
                      <a16:colId xmlns:a16="http://schemas.microsoft.com/office/drawing/2014/main" val="20002"/>
                    </a:ext>
                  </a:extLst>
                </a:gridCol>
                <a:gridCol w="1053730">
                  <a:extLst>
                    <a:ext uri="{9D8B030D-6E8A-4147-A177-3AD203B41FA5}">
                      <a16:colId xmlns:a16="http://schemas.microsoft.com/office/drawing/2014/main" val="20003"/>
                    </a:ext>
                  </a:extLst>
                </a:gridCol>
                <a:gridCol w="759829">
                  <a:extLst>
                    <a:ext uri="{9D8B030D-6E8A-4147-A177-3AD203B41FA5}">
                      <a16:colId xmlns:a16="http://schemas.microsoft.com/office/drawing/2014/main" val="20004"/>
                    </a:ext>
                  </a:extLst>
                </a:gridCol>
                <a:gridCol w="906780">
                  <a:extLst>
                    <a:ext uri="{9D8B030D-6E8A-4147-A177-3AD203B41FA5}">
                      <a16:colId xmlns:a16="http://schemas.microsoft.com/office/drawing/2014/main" val="20005"/>
                    </a:ext>
                  </a:extLst>
                </a:gridCol>
                <a:gridCol w="1093155">
                  <a:extLst>
                    <a:ext uri="{9D8B030D-6E8A-4147-A177-3AD203B41FA5}">
                      <a16:colId xmlns:a16="http://schemas.microsoft.com/office/drawing/2014/main" val="20006"/>
                    </a:ext>
                  </a:extLst>
                </a:gridCol>
                <a:gridCol w="1261606">
                  <a:extLst>
                    <a:ext uri="{9D8B030D-6E8A-4147-A177-3AD203B41FA5}">
                      <a16:colId xmlns:a16="http://schemas.microsoft.com/office/drawing/2014/main" val="20007"/>
                    </a:ext>
                  </a:extLst>
                </a:gridCol>
                <a:gridCol w="1025056">
                  <a:extLst>
                    <a:ext uri="{9D8B030D-6E8A-4147-A177-3AD203B41FA5}">
                      <a16:colId xmlns:a16="http://schemas.microsoft.com/office/drawing/2014/main" val="20008"/>
                    </a:ext>
                  </a:extLst>
                </a:gridCol>
              </a:tblGrid>
              <a:tr h="1011884">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Name/Title</a:t>
                      </a:r>
                      <a:r>
                        <a:rPr lang="en-US" altLang="ko-KR" sz="1400" baseline="0" dirty="0">
                          <a:solidFill>
                            <a:schemeClr val="tx1"/>
                          </a:solidFill>
                          <a:latin typeface="+mn-lt"/>
                        </a:rPr>
                        <a:t> (Activity)</a:t>
                      </a:r>
                      <a:endParaRPr lang="ko-KR" altLang="en-US" sz="1400" dirty="0">
                        <a:solidFill>
                          <a:schemeClr val="tx1"/>
                        </a:solidFill>
                        <a:latin typeface="+mn-lt"/>
                      </a:endParaRPr>
                    </a:p>
                  </a:txBody>
                  <a:tcPr/>
                </a:tc>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Base Salary</a:t>
                      </a:r>
                      <a:endParaRPr lang="ko-KR" altLang="en-US" sz="1400" dirty="0">
                        <a:solidFill>
                          <a:schemeClr val="tx1"/>
                        </a:solidFill>
                        <a:latin typeface="+mn-lt"/>
                      </a:endParaRPr>
                    </a:p>
                  </a:txBody>
                  <a:tcPr/>
                </a:tc>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Fringe</a:t>
                      </a:r>
                      <a:r>
                        <a:rPr lang="en-US" altLang="ko-KR" sz="1400" baseline="0" dirty="0">
                          <a:solidFill>
                            <a:schemeClr val="tx1"/>
                          </a:solidFill>
                          <a:latin typeface="+mn-lt"/>
                        </a:rPr>
                        <a:t> Rate</a:t>
                      </a:r>
                      <a:endParaRPr lang="ko-KR" altLang="en-US" sz="1400" dirty="0">
                        <a:solidFill>
                          <a:schemeClr val="tx1"/>
                        </a:solidFill>
                        <a:latin typeface="+mn-lt"/>
                      </a:endParaRPr>
                    </a:p>
                  </a:txBody>
                  <a:tcPr/>
                </a:tc>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Salary &amp; Fringe</a:t>
                      </a:r>
                      <a:endParaRPr lang="ko-KR" altLang="en-US" sz="1400" dirty="0">
                        <a:solidFill>
                          <a:schemeClr val="tx1"/>
                        </a:solidFill>
                        <a:latin typeface="+mn-lt"/>
                      </a:endParaRPr>
                    </a:p>
                  </a:txBody>
                  <a:tcPr/>
                </a:tc>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Salary per min.</a:t>
                      </a:r>
                      <a:endParaRPr lang="ko-KR" altLang="en-US" sz="1400" dirty="0">
                        <a:solidFill>
                          <a:schemeClr val="tx1"/>
                        </a:solidFill>
                        <a:latin typeface="+mn-lt"/>
                      </a:endParaRPr>
                    </a:p>
                  </a:txBody>
                  <a:tcPr/>
                </a:tc>
                <a:tc>
                  <a:txBody>
                    <a:bodyPr/>
                    <a:lstStyle/>
                    <a:p>
                      <a:pPr algn="ctr" latinLnBrk="1"/>
                      <a:endParaRPr lang="en-US" altLang="ko-KR" sz="1400" dirty="0">
                        <a:solidFill>
                          <a:schemeClr val="tx1"/>
                        </a:solidFill>
                        <a:latin typeface="+mn-lt"/>
                      </a:endParaRPr>
                    </a:p>
                    <a:p>
                      <a:pPr algn="ctr" latinLnBrk="1"/>
                      <a:r>
                        <a:rPr lang="en-US" altLang="ko-KR" sz="1400" dirty="0">
                          <a:solidFill>
                            <a:schemeClr val="tx1"/>
                          </a:solidFill>
                          <a:latin typeface="+mn-lt"/>
                        </a:rPr>
                        <a:t>Annual </a:t>
                      </a:r>
                    </a:p>
                    <a:p>
                      <a:pPr algn="ctr" latinLnBrk="1"/>
                      <a:r>
                        <a:rPr lang="en-US" altLang="ko-KR" sz="1400" dirty="0">
                          <a:solidFill>
                            <a:schemeClr val="tx1"/>
                          </a:solidFill>
                          <a:latin typeface="+mn-lt"/>
                        </a:rPr>
                        <a:t>hours at work</a:t>
                      </a:r>
                      <a:endParaRPr lang="ko-KR" altLang="en-US" sz="1400" dirty="0">
                        <a:solidFill>
                          <a:schemeClr val="tx1"/>
                        </a:solidFill>
                        <a:latin typeface="+mn-lt"/>
                      </a:endParaRPr>
                    </a:p>
                  </a:txBody>
                  <a:tcPr/>
                </a:tc>
                <a:tc>
                  <a:txBody>
                    <a:bodyPr/>
                    <a:lstStyle/>
                    <a:p>
                      <a:pPr algn="ctr" latinLnBrk="1"/>
                      <a:r>
                        <a:rPr lang="en-US" altLang="ko-KR" sz="1400" dirty="0">
                          <a:solidFill>
                            <a:schemeClr val="tx1"/>
                          </a:solidFill>
                          <a:latin typeface="+mn-lt"/>
                        </a:rPr>
                        <a:t>Annual hours available for tasks</a:t>
                      </a:r>
                      <a:endParaRPr lang="ko-KR" altLang="en-US" sz="1400" dirty="0">
                        <a:solidFill>
                          <a:schemeClr val="tx1"/>
                        </a:solidFill>
                        <a:latin typeface="+mn-lt"/>
                      </a:endParaRPr>
                    </a:p>
                  </a:txBody>
                  <a:tcPr/>
                </a:tc>
                <a:tc>
                  <a:txBody>
                    <a:bodyPr/>
                    <a:lstStyle/>
                    <a:p>
                      <a:pPr algn="ctr" latinLnBrk="1"/>
                      <a:r>
                        <a:rPr lang="en-US" altLang="ko-KR" sz="1400" dirty="0">
                          <a:solidFill>
                            <a:schemeClr val="tx1"/>
                          </a:solidFill>
                          <a:latin typeface="+mn-lt"/>
                        </a:rPr>
                        <a:t>Proportion of Paid available for tasks</a:t>
                      </a:r>
                      <a:endParaRPr lang="ko-KR" altLang="en-US" sz="1400" dirty="0">
                        <a:solidFill>
                          <a:schemeClr val="tx1"/>
                        </a:solidFill>
                        <a:latin typeface="+mn-lt"/>
                      </a:endParaRPr>
                    </a:p>
                  </a:txBody>
                  <a:tcPr/>
                </a:tc>
                <a:tc>
                  <a:txBody>
                    <a:bodyPr/>
                    <a:lstStyle/>
                    <a:p>
                      <a:pPr algn="ctr" latinLnBrk="1"/>
                      <a:r>
                        <a:rPr lang="en-US" altLang="ko-KR" sz="1400" dirty="0">
                          <a:solidFill>
                            <a:schemeClr val="tx1"/>
                          </a:solidFill>
                          <a:latin typeface="+mn-lt"/>
                        </a:rPr>
                        <a:t>Adjusted salary per minute</a:t>
                      </a:r>
                      <a:endParaRPr lang="ko-KR" altLang="en-US" sz="1400" dirty="0">
                        <a:solidFill>
                          <a:schemeClr val="tx1"/>
                        </a:solidFill>
                        <a:latin typeface="+mn-lt"/>
                      </a:endParaRPr>
                    </a:p>
                  </a:txBody>
                  <a:tcPr/>
                </a:tc>
                <a:extLst>
                  <a:ext uri="{0D108BD9-81ED-4DB2-BD59-A6C34878D82A}">
                    <a16:rowId xmlns:a16="http://schemas.microsoft.com/office/drawing/2014/main" val="10000"/>
                  </a:ext>
                </a:extLst>
              </a:tr>
              <a:tr h="570159">
                <a:tc>
                  <a:txBody>
                    <a:bodyPr/>
                    <a:lstStyle/>
                    <a:p>
                      <a:pPr algn="ctr" latinLnBrk="1"/>
                      <a:r>
                        <a:rPr lang="en-US" altLang="ko-KR" sz="1200" b="1" dirty="0">
                          <a:latin typeface="+mn-lt"/>
                        </a:rPr>
                        <a:t>Project Coordinator</a:t>
                      </a:r>
                      <a:endParaRPr lang="ko-KR" altLang="en-US" sz="1200" b="1" dirty="0">
                        <a:latin typeface="+mn-lt"/>
                      </a:endParaRPr>
                    </a:p>
                  </a:txBody>
                  <a:tcPr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$ 88,511</a:t>
                      </a:r>
                    </a:p>
                  </a:txBody>
                  <a:tcPr marL="9525" marR="9525" marT="9525" marB="0" anchor="ctr"/>
                </a:tc>
                <a:tc>
                  <a:txBody>
                    <a:bodyPr/>
                    <a:lstStyle/>
                    <a:p>
                      <a:pPr algn="ctr" fontAlgn="b"/>
                      <a:r>
                        <a:rPr lang="en-US" altLang="ko-KR" sz="1200" b="1" i="0" u="none" strike="noStrike" dirty="0">
                          <a:solidFill>
                            <a:srgbClr val="000000"/>
                          </a:solidFill>
                          <a:latin typeface="+mn-lt"/>
                        </a:rPr>
                        <a:t>0.218</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$ 107,806.40 </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$ 0.86 </a:t>
                      </a:r>
                    </a:p>
                  </a:txBody>
                  <a:tcPr marL="9525" marR="9525" marT="9525" marB="0" anchor="ctr">
                    <a:solidFill>
                      <a:srgbClr val="FFFF00"/>
                    </a:solidFill>
                  </a:tcPr>
                </a:tc>
                <a:tc>
                  <a:txBody>
                    <a:bodyPr/>
                    <a:lstStyle/>
                    <a:p>
                      <a:pPr algn="ctr" fontAlgn="b"/>
                      <a:r>
                        <a:rPr lang="en-US" altLang="ko-KR" sz="1200" b="1" i="0" u="none" strike="noStrike" dirty="0">
                          <a:solidFill>
                            <a:srgbClr val="000000"/>
                          </a:solidFill>
                          <a:latin typeface="+mn-lt"/>
                        </a:rPr>
                        <a:t>1850</a:t>
                      </a:r>
                    </a:p>
                  </a:txBody>
                  <a:tcPr marL="9525" marR="9525" marT="9525" marB="0" anchor="ctr"/>
                </a:tc>
                <a:tc>
                  <a:txBody>
                    <a:bodyPr/>
                    <a:lstStyle/>
                    <a:p>
                      <a:pPr algn="ctr" fontAlgn="b"/>
                      <a:r>
                        <a:rPr lang="en-US" altLang="ko-KR" sz="1200" b="1" i="0" u="none" strike="noStrike" dirty="0">
                          <a:solidFill>
                            <a:srgbClr val="000000"/>
                          </a:solidFill>
                          <a:latin typeface="+mn-lt"/>
                        </a:rPr>
                        <a:t>1572.5</a:t>
                      </a:r>
                    </a:p>
                  </a:txBody>
                  <a:tcPr marL="9525" marR="9525" marT="9525" marB="0" anchor="ctr"/>
                </a:tc>
                <a:tc>
                  <a:txBody>
                    <a:bodyPr/>
                    <a:lstStyle/>
                    <a:p>
                      <a:pPr algn="ctr" fontAlgn="b"/>
                      <a:r>
                        <a:rPr lang="en-US" altLang="ko-KR" sz="1200" b="1" i="0" u="none" strike="noStrike" dirty="0">
                          <a:solidFill>
                            <a:srgbClr val="000000"/>
                          </a:solidFill>
                          <a:latin typeface="+mn-lt"/>
                        </a:rPr>
                        <a:t>0.75601</a:t>
                      </a:r>
                    </a:p>
                  </a:txBody>
                  <a:tcPr marL="9525" marR="9525" marT="9525" marB="0" anchor="ctr">
                    <a:solidFill>
                      <a:srgbClr val="FFFF00"/>
                    </a:solidFill>
                  </a:tcP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a:t>
                      </a:r>
                      <a:r>
                        <a:rPr lang="en-US" altLang="ko-KR" sz="1200" b="1" i="0" u="none" strike="noStrike" baseline="0" dirty="0">
                          <a:solidFill>
                            <a:srgbClr val="000000"/>
                          </a:solidFill>
                          <a:latin typeface="+mn-lt"/>
                        </a:rPr>
                        <a:t> </a:t>
                      </a:r>
                      <a:r>
                        <a:rPr lang="en-US" altLang="ko-KR" sz="1200" b="1" i="0" u="none" strike="noStrike" dirty="0">
                          <a:solidFill>
                            <a:srgbClr val="000000"/>
                          </a:solidFill>
                          <a:latin typeface="+mn-lt"/>
                        </a:rPr>
                        <a:t>1.14 </a:t>
                      </a:r>
                    </a:p>
                  </a:txBody>
                  <a:tcPr marL="9525" marR="9525" marT="9525" marB="0" anchor="ctr"/>
                </a:tc>
                <a:extLst>
                  <a:ext uri="{0D108BD9-81ED-4DB2-BD59-A6C34878D82A}">
                    <a16:rowId xmlns:a16="http://schemas.microsoft.com/office/drawing/2014/main" val="10001"/>
                  </a:ext>
                </a:extLst>
              </a:tr>
              <a:tr h="570159">
                <a:tc>
                  <a:txBody>
                    <a:bodyPr/>
                    <a:lstStyle/>
                    <a:p>
                      <a:pPr algn="ctr" latinLnBrk="1"/>
                      <a:r>
                        <a:rPr lang="en-US" altLang="ko-KR" sz="1200" b="1" dirty="0">
                          <a:latin typeface="+mn-lt"/>
                        </a:rPr>
                        <a:t>Finance Manager</a:t>
                      </a:r>
                      <a:endParaRPr lang="ko-KR" altLang="en-US" sz="1200" b="1" dirty="0">
                        <a:latin typeface="+mn-lt"/>
                      </a:endParaRPr>
                    </a:p>
                  </a:txBody>
                  <a:tcPr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$ 85,350</a:t>
                      </a:r>
                    </a:p>
                  </a:txBody>
                  <a:tcPr marL="9525" marR="9525" marT="9525" marB="0" anchor="ctr"/>
                </a:tc>
                <a:tc>
                  <a:txBody>
                    <a:bodyPr/>
                    <a:lstStyle/>
                    <a:p>
                      <a:pPr algn="ctr" fontAlgn="b"/>
                      <a:r>
                        <a:rPr lang="en-US" altLang="ko-KR" sz="1200" b="1" i="0" u="none" strike="noStrike" dirty="0">
                          <a:solidFill>
                            <a:srgbClr val="000000"/>
                          </a:solidFill>
                          <a:latin typeface="+mn-lt"/>
                        </a:rPr>
                        <a:t>0.218</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$ 103,956.30 </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$ 0.83 </a:t>
                      </a:r>
                    </a:p>
                  </a:txBody>
                  <a:tcPr marL="9525" marR="9525" marT="9525" marB="0" anchor="ctr"/>
                </a:tc>
                <a:tc>
                  <a:txBody>
                    <a:bodyPr/>
                    <a:lstStyle/>
                    <a:p>
                      <a:pPr algn="ctr" fontAlgn="b"/>
                      <a:r>
                        <a:rPr lang="en-US" altLang="ko-KR" sz="1200" b="1" i="0" u="none" strike="noStrike" dirty="0">
                          <a:solidFill>
                            <a:srgbClr val="000000"/>
                          </a:solidFill>
                          <a:latin typeface="+mn-lt"/>
                        </a:rPr>
                        <a:t>1850</a:t>
                      </a:r>
                    </a:p>
                  </a:txBody>
                  <a:tcPr marL="9525" marR="9525" marT="9525" marB="0" anchor="ctr"/>
                </a:tc>
                <a:tc>
                  <a:txBody>
                    <a:bodyPr/>
                    <a:lstStyle/>
                    <a:p>
                      <a:pPr algn="ctr" fontAlgn="b"/>
                      <a:r>
                        <a:rPr lang="en-US" altLang="ko-KR" sz="1200" b="1" i="0" u="none" strike="noStrike" dirty="0">
                          <a:solidFill>
                            <a:srgbClr val="000000"/>
                          </a:solidFill>
                          <a:latin typeface="+mn-lt"/>
                        </a:rPr>
                        <a:t>1572.5</a:t>
                      </a:r>
                    </a:p>
                  </a:txBody>
                  <a:tcPr marL="9525" marR="9525" marT="9525" marB="0" anchor="ctr"/>
                </a:tc>
                <a:tc>
                  <a:txBody>
                    <a:bodyPr/>
                    <a:lstStyle/>
                    <a:p>
                      <a:pPr algn="ctr" fontAlgn="b"/>
                      <a:r>
                        <a:rPr lang="en-US" altLang="ko-KR" sz="1200" b="1" i="0" u="none" strike="noStrike" dirty="0">
                          <a:solidFill>
                            <a:srgbClr val="000000"/>
                          </a:solidFill>
                          <a:latin typeface="+mn-lt"/>
                        </a:rPr>
                        <a:t>0.75601</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$ 1.10 </a:t>
                      </a:r>
                    </a:p>
                  </a:txBody>
                  <a:tcPr marL="9525" marR="9525" marT="9525" marB="0" anchor="ctr"/>
                </a:tc>
                <a:extLst>
                  <a:ext uri="{0D108BD9-81ED-4DB2-BD59-A6C34878D82A}">
                    <a16:rowId xmlns:a16="http://schemas.microsoft.com/office/drawing/2014/main" val="10002"/>
                  </a:ext>
                </a:extLst>
              </a:tr>
              <a:tr h="467024">
                <a:tc>
                  <a:txBody>
                    <a:bodyPr/>
                    <a:lstStyle/>
                    <a:p>
                      <a:pPr algn="ctr" latinLnBrk="1"/>
                      <a:r>
                        <a:rPr lang="en-US" altLang="ko-KR" sz="1200" b="1" dirty="0">
                          <a:latin typeface="+mn-lt"/>
                        </a:rPr>
                        <a:t>Admin. Assistant</a:t>
                      </a:r>
                      <a:endParaRPr lang="ko-KR" altLang="en-US" sz="1200" b="1" dirty="0">
                        <a:latin typeface="+mn-lt"/>
                      </a:endParaRPr>
                    </a:p>
                  </a:txBody>
                  <a:tcPr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$ 76,620 </a:t>
                      </a:r>
                    </a:p>
                  </a:txBody>
                  <a:tcPr marL="9525" marR="9525" marT="9525" marB="0" anchor="ctr"/>
                </a:tc>
                <a:tc>
                  <a:txBody>
                    <a:bodyPr/>
                    <a:lstStyle/>
                    <a:p>
                      <a:pPr algn="ctr" fontAlgn="b"/>
                      <a:r>
                        <a:rPr lang="en-US" altLang="ko-KR" sz="1200" b="1" i="0" u="none" strike="noStrike" dirty="0">
                          <a:solidFill>
                            <a:srgbClr val="000000"/>
                          </a:solidFill>
                          <a:latin typeface="+mn-lt"/>
                        </a:rPr>
                        <a:t>0.218</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$ 93,323.16 </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$ 0.75 </a:t>
                      </a:r>
                    </a:p>
                  </a:txBody>
                  <a:tcPr marL="9525" marR="9525" marT="9525" marB="0" anchor="ctr"/>
                </a:tc>
                <a:tc>
                  <a:txBody>
                    <a:bodyPr/>
                    <a:lstStyle/>
                    <a:p>
                      <a:pPr algn="ctr" fontAlgn="b"/>
                      <a:r>
                        <a:rPr lang="en-US" altLang="ko-KR" sz="1200" b="1" i="0" u="none" strike="noStrike" dirty="0">
                          <a:solidFill>
                            <a:srgbClr val="000000"/>
                          </a:solidFill>
                          <a:latin typeface="+mn-lt"/>
                        </a:rPr>
                        <a:t>1850</a:t>
                      </a:r>
                    </a:p>
                  </a:txBody>
                  <a:tcPr marL="9525" marR="9525" marT="9525" marB="0" anchor="ctr"/>
                </a:tc>
                <a:tc>
                  <a:txBody>
                    <a:bodyPr/>
                    <a:lstStyle/>
                    <a:p>
                      <a:pPr algn="ctr" fontAlgn="b"/>
                      <a:r>
                        <a:rPr lang="en-US" altLang="ko-KR" sz="1200" b="1" i="0" u="none" strike="noStrike" dirty="0">
                          <a:solidFill>
                            <a:srgbClr val="000000"/>
                          </a:solidFill>
                          <a:latin typeface="+mn-lt"/>
                        </a:rPr>
                        <a:t>1572.5</a:t>
                      </a:r>
                    </a:p>
                  </a:txBody>
                  <a:tcPr marL="9525" marR="9525" marT="9525" marB="0" anchor="ctr"/>
                </a:tc>
                <a:tc>
                  <a:txBody>
                    <a:bodyPr/>
                    <a:lstStyle/>
                    <a:p>
                      <a:pPr algn="ctr" fontAlgn="b"/>
                      <a:r>
                        <a:rPr lang="en-US" altLang="ko-KR" sz="1200" b="1" i="0" u="none" strike="noStrike" dirty="0">
                          <a:solidFill>
                            <a:srgbClr val="000000"/>
                          </a:solidFill>
                          <a:latin typeface="+mn-lt"/>
                        </a:rPr>
                        <a:t>0.75601</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$ 0.99 </a:t>
                      </a:r>
                    </a:p>
                  </a:txBody>
                  <a:tcPr marL="9525" marR="9525" marT="9525" marB="0" anchor="ctr"/>
                </a:tc>
                <a:extLst>
                  <a:ext uri="{0D108BD9-81ED-4DB2-BD59-A6C34878D82A}">
                    <a16:rowId xmlns:a16="http://schemas.microsoft.com/office/drawing/2014/main" val="10003"/>
                  </a:ext>
                </a:extLst>
              </a:tr>
              <a:tr h="570159">
                <a:tc>
                  <a:txBody>
                    <a:bodyPr/>
                    <a:lstStyle/>
                    <a:p>
                      <a:pPr algn="ctr" latinLnBrk="1"/>
                      <a:r>
                        <a:rPr lang="en-US" altLang="ko-KR" sz="1200" b="1" dirty="0">
                          <a:latin typeface="+mn-lt"/>
                        </a:rPr>
                        <a:t>Project</a:t>
                      </a:r>
                      <a:r>
                        <a:rPr lang="en-US" altLang="ko-KR" sz="1200" b="1" baseline="0" dirty="0">
                          <a:latin typeface="+mn-lt"/>
                        </a:rPr>
                        <a:t> Investigator</a:t>
                      </a:r>
                      <a:endParaRPr lang="ko-KR" altLang="en-US" sz="1200" b="1" dirty="0">
                        <a:latin typeface="+mn-lt"/>
                      </a:endParaRPr>
                    </a:p>
                  </a:txBody>
                  <a:tcPr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$107,566</a:t>
                      </a:r>
                    </a:p>
                  </a:txBody>
                  <a:tcPr marL="9525" marR="9525" marT="9525" marB="0" anchor="ctr"/>
                </a:tc>
                <a:tc>
                  <a:txBody>
                    <a:bodyPr/>
                    <a:lstStyle/>
                    <a:p>
                      <a:pPr algn="ctr" fontAlgn="b"/>
                      <a:r>
                        <a:rPr lang="en-US" altLang="ko-KR" sz="1200" b="1" i="0" u="none" strike="noStrike" dirty="0">
                          <a:solidFill>
                            <a:srgbClr val="000000"/>
                          </a:solidFill>
                          <a:latin typeface="+mn-lt"/>
                        </a:rPr>
                        <a:t>0.218</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$ 131,015.39 </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$ 1.05 </a:t>
                      </a:r>
                    </a:p>
                  </a:txBody>
                  <a:tcPr marL="9525" marR="9525" marT="9525" marB="0" anchor="ctr"/>
                </a:tc>
                <a:tc>
                  <a:txBody>
                    <a:bodyPr/>
                    <a:lstStyle/>
                    <a:p>
                      <a:pPr algn="ctr" fontAlgn="b"/>
                      <a:r>
                        <a:rPr lang="en-US" altLang="ko-KR" sz="1200" b="1" i="0" u="none" strike="noStrike" dirty="0">
                          <a:solidFill>
                            <a:srgbClr val="000000"/>
                          </a:solidFill>
                          <a:latin typeface="+mn-lt"/>
                        </a:rPr>
                        <a:t>1850</a:t>
                      </a:r>
                    </a:p>
                  </a:txBody>
                  <a:tcPr marL="9525" marR="9525" marT="9525" marB="0" anchor="ctr"/>
                </a:tc>
                <a:tc>
                  <a:txBody>
                    <a:bodyPr/>
                    <a:lstStyle/>
                    <a:p>
                      <a:pPr algn="ctr" fontAlgn="b"/>
                      <a:r>
                        <a:rPr lang="en-US" altLang="ko-KR" sz="1200" b="1" i="0" u="none" strike="noStrike" dirty="0">
                          <a:solidFill>
                            <a:srgbClr val="000000"/>
                          </a:solidFill>
                          <a:latin typeface="+mn-lt"/>
                        </a:rPr>
                        <a:t>1572.5</a:t>
                      </a:r>
                    </a:p>
                  </a:txBody>
                  <a:tcPr marL="9525" marR="9525" marT="9525" marB="0" anchor="ctr"/>
                </a:tc>
                <a:tc>
                  <a:txBody>
                    <a:bodyPr/>
                    <a:lstStyle/>
                    <a:p>
                      <a:pPr algn="ctr" fontAlgn="b"/>
                      <a:r>
                        <a:rPr lang="en-US" altLang="ko-KR" sz="1200" b="1" i="0" u="none" strike="noStrike" dirty="0">
                          <a:solidFill>
                            <a:srgbClr val="000000"/>
                          </a:solidFill>
                          <a:latin typeface="+mn-lt"/>
                        </a:rPr>
                        <a:t>0.75601</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$ 1.39 </a:t>
                      </a:r>
                    </a:p>
                  </a:txBody>
                  <a:tcPr marL="9525" marR="9525" marT="9525" marB="0" anchor="ctr"/>
                </a:tc>
                <a:extLst>
                  <a:ext uri="{0D108BD9-81ED-4DB2-BD59-A6C34878D82A}">
                    <a16:rowId xmlns:a16="http://schemas.microsoft.com/office/drawing/2014/main" val="10004"/>
                  </a:ext>
                </a:extLst>
              </a:tr>
              <a:tr h="433120">
                <a:tc>
                  <a:txBody>
                    <a:bodyPr/>
                    <a:lstStyle/>
                    <a:p>
                      <a:pPr algn="ctr" latinLnBrk="1"/>
                      <a:r>
                        <a:rPr lang="en-US" altLang="ko-KR" sz="1200" b="1" dirty="0">
                          <a:latin typeface="+mn-lt"/>
                        </a:rPr>
                        <a:t>IT</a:t>
                      </a:r>
                      <a:r>
                        <a:rPr lang="en-US" altLang="ko-KR" sz="1200" b="1" baseline="0" dirty="0">
                          <a:latin typeface="+mn-lt"/>
                        </a:rPr>
                        <a:t> Manager</a:t>
                      </a:r>
                      <a:endParaRPr lang="ko-KR" altLang="en-US" sz="1200" b="1" dirty="0">
                        <a:latin typeface="+mn-lt"/>
                      </a:endParaRPr>
                    </a:p>
                  </a:txBody>
                  <a:tcPr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$ 94,650</a:t>
                      </a:r>
                    </a:p>
                  </a:txBody>
                  <a:tcPr marL="9525" marR="9525" marT="9525" marB="0" anchor="ctr"/>
                </a:tc>
                <a:tc>
                  <a:txBody>
                    <a:bodyPr/>
                    <a:lstStyle/>
                    <a:p>
                      <a:pPr algn="ctr" fontAlgn="b"/>
                      <a:r>
                        <a:rPr lang="en-US" altLang="ko-KR" sz="1200" b="1" i="0" u="none" strike="noStrike" dirty="0">
                          <a:solidFill>
                            <a:srgbClr val="000000"/>
                          </a:solidFill>
                          <a:latin typeface="+mn-lt"/>
                        </a:rPr>
                        <a:t>0.218</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$115,283.70 </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$ 0.92 </a:t>
                      </a:r>
                    </a:p>
                  </a:txBody>
                  <a:tcPr marL="9525" marR="9525" marT="9525" marB="0" anchor="ctr"/>
                </a:tc>
                <a:tc>
                  <a:txBody>
                    <a:bodyPr/>
                    <a:lstStyle/>
                    <a:p>
                      <a:pPr algn="ctr" fontAlgn="b"/>
                      <a:r>
                        <a:rPr lang="en-US" altLang="ko-KR" sz="1200" b="1" i="0" u="none" strike="noStrike" dirty="0">
                          <a:solidFill>
                            <a:srgbClr val="000000"/>
                          </a:solidFill>
                          <a:latin typeface="+mn-lt"/>
                        </a:rPr>
                        <a:t>1850</a:t>
                      </a:r>
                    </a:p>
                  </a:txBody>
                  <a:tcPr marL="9525" marR="9525" marT="9525" marB="0" anchor="ctr"/>
                </a:tc>
                <a:tc>
                  <a:txBody>
                    <a:bodyPr/>
                    <a:lstStyle/>
                    <a:p>
                      <a:pPr algn="ctr" fontAlgn="b"/>
                      <a:r>
                        <a:rPr lang="en-US" altLang="ko-KR" sz="1200" b="1" i="0" u="none" strike="noStrike" dirty="0">
                          <a:solidFill>
                            <a:srgbClr val="000000"/>
                          </a:solidFill>
                          <a:latin typeface="+mn-lt"/>
                        </a:rPr>
                        <a:t>1572.5</a:t>
                      </a:r>
                    </a:p>
                  </a:txBody>
                  <a:tcPr marL="9525" marR="9525" marT="9525" marB="0" anchor="ctr"/>
                </a:tc>
                <a:tc>
                  <a:txBody>
                    <a:bodyPr/>
                    <a:lstStyle/>
                    <a:p>
                      <a:pPr algn="ctr" fontAlgn="b"/>
                      <a:r>
                        <a:rPr lang="en-US" altLang="ko-KR" sz="1200" b="1" i="0" u="none" strike="noStrike" dirty="0">
                          <a:solidFill>
                            <a:srgbClr val="000000"/>
                          </a:solidFill>
                          <a:latin typeface="+mn-lt"/>
                        </a:rPr>
                        <a:t>0.75601</a:t>
                      </a:r>
                    </a:p>
                  </a:txBody>
                  <a:tcPr marL="9525" marR="9525" marT="9525" marB="0" anchor="ctr"/>
                </a:tc>
                <a:tc>
                  <a:txBody>
                    <a:bodyPr/>
                    <a:lstStyle/>
                    <a:p>
                      <a:pPr algn="ctr" fontAlgn="b"/>
                      <a:r>
                        <a:rPr lang="ko-KR" altLang="en-US" sz="1200" b="1" i="0" u="none" strike="noStrike" dirty="0">
                          <a:solidFill>
                            <a:srgbClr val="000000"/>
                          </a:solidFill>
                          <a:latin typeface="+mn-lt"/>
                        </a:rPr>
                        <a:t> </a:t>
                      </a:r>
                      <a:r>
                        <a:rPr lang="en-US" altLang="ko-KR" sz="1200" b="1" i="0" u="none" strike="noStrike" dirty="0">
                          <a:solidFill>
                            <a:srgbClr val="000000"/>
                          </a:solidFill>
                          <a:latin typeface="+mn-lt"/>
                        </a:rPr>
                        <a:t>$ 1.22 </a:t>
                      </a:r>
                    </a:p>
                  </a:txBody>
                  <a:tcPr marL="9525" marR="9525" marT="9525" marB="0" anchor="ctr"/>
                </a:tc>
                <a:extLst>
                  <a:ext uri="{0D108BD9-81ED-4DB2-BD59-A6C34878D82A}">
                    <a16:rowId xmlns:a16="http://schemas.microsoft.com/office/drawing/2014/main" val="10005"/>
                  </a:ext>
                </a:extLst>
              </a:tr>
            </a:tbl>
          </a:graphicData>
        </a:graphic>
      </p:graphicFrame>
      <p:sp>
        <p:nvSpPr>
          <p:cNvPr id="8" name="TextBox 7"/>
          <p:cNvSpPr txBox="1"/>
          <p:nvPr/>
        </p:nvSpPr>
        <p:spPr>
          <a:xfrm>
            <a:off x="228600" y="5733840"/>
            <a:ext cx="7162800" cy="1107996"/>
          </a:xfrm>
          <a:prstGeom prst="rect">
            <a:avLst/>
          </a:prstGeom>
          <a:noFill/>
        </p:spPr>
        <p:txBody>
          <a:bodyPr wrap="square" rtlCol="0">
            <a:spAutoFit/>
          </a:bodyPr>
          <a:lstStyle/>
          <a:p>
            <a:r>
              <a:rPr lang="en-US" altLang="ko-KR" sz="1100" dirty="0">
                <a:solidFill>
                  <a:srgbClr val="FF0000"/>
                </a:solidFill>
              </a:rPr>
              <a:t>Salary &amp; Fringe Per Min. = Salary&amp; Fringe / (Total Hours per Year*60 )</a:t>
            </a:r>
          </a:p>
          <a:p>
            <a:r>
              <a:rPr lang="en-US" altLang="ko-KR" sz="1100" b="1" dirty="0"/>
              <a:t>Annual Hours at Work </a:t>
            </a:r>
            <a:r>
              <a:rPr lang="en-US" altLang="ko-KR" sz="1100" dirty="0"/>
              <a:t>= Annual Hours per Year –Training –Meeting-Vacation-Holiday Hours</a:t>
            </a:r>
          </a:p>
          <a:p>
            <a:r>
              <a:rPr lang="en-US" altLang="ko-KR" sz="1100" b="1" dirty="0"/>
              <a:t>Annual Hours Available for Tasks </a:t>
            </a:r>
            <a:r>
              <a:rPr lang="en-US" altLang="ko-KR" sz="1100" dirty="0"/>
              <a:t>= Annual Hours at Work * Productivity Rate of .85</a:t>
            </a:r>
          </a:p>
          <a:p>
            <a:r>
              <a:rPr lang="en-US" altLang="ko-KR" sz="1100" dirty="0"/>
              <a:t>Proportion of Paid Time Available for Tasks = Annual Hours Available for Tasks / Total Hours per Year</a:t>
            </a:r>
          </a:p>
          <a:p>
            <a:r>
              <a:rPr lang="en-US" altLang="ko-KR" sz="1100" b="1" dirty="0"/>
              <a:t>Adjusted Salary per Minute = Salary per Minute / Proportion of Paid Time Available for  Tasks</a:t>
            </a:r>
          </a:p>
          <a:p>
            <a:r>
              <a:rPr lang="en-US" altLang="ko-KR" sz="1100" dirty="0">
                <a:solidFill>
                  <a:srgbClr val="FF0000"/>
                </a:solidFill>
              </a:rPr>
              <a:t>Total Minutes Per Year 124,800 = (40hrs per wk. x 52 wk. per yr. x 60 min. per hour)</a:t>
            </a:r>
            <a:endParaRPr lang="ko-KR" altLang="en-US" sz="1100" dirty="0">
              <a:solidFill>
                <a:srgbClr val="FF0000"/>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noFill/>
        </p:spPr>
        <p:txBody>
          <a:bodyPr lIns="92075" tIns="46038" rIns="92075" bIns="46038"/>
          <a:lstStyle/>
          <a:p>
            <a:pPr eaLnBrk="1" hangingPunct="1"/>
            <a:r>
              <a:rPr lang="en-US" b="1" dirty="0"/>
              <a:t>Facilities and Equipment</a:t>
            </a:r>
            <a:endParaRPr lang="en-US" dirty="0"/>
          </a:p>
        </p:txBody>
      </p:sp>
      <p:sp>
        <p:nvSpPr>
          <p:cNvPr id="102403" name="Rectangle 3"/>
          <p:cNvSpPr>
            <a:spLocks noGrp="1" noChangeArrowheads="1"/>
          </p:cNvSpPr>
          <p:nvPr>
            <p:ph type="body" idx="1"/>
          </p:nvPr>
        </p:nvSpPr>
        <p:spPr>
          <a:noFill/>
        </p:spPr>
        <p:txBody>
          <a:bodyPr lIns="92075" tIns="46038" rIns="92075" bIns="46038"/>
          <a:lstStyle/>
          <a:p>
            <a:pPr eaLnBrk="1" hangingPunct="1"/>
            <a:r>
              <a:rPr lang="en-US" dirty="0"/>
              <a:t>Last more than one year and therefore it is important to </a:t>
            </a:r>
            <a:r>
              <a:rPr lang="en-US" b="1" dirty="0">
                <a:solidFill>
                  <a:schemeClr val="tx2"/>
                </a:solidFill>
              </a:rPr>
              <a:t>assign their cost to services produced during their life.</a:t>
            </a:r>
          </a:p>
          <a:p>
            <a:pPr eaLnBrk="1" hangingPunct="1"/>
            <a:r>
              <a:rPr lang="en-US" b="1" dirty="0">
                <a:solidFill>
                  <a:schemeClr val="tx2"/>
                </a:solidFill>
              </a:rPr>
              <a:t>Two methods.</a:t>
            </a:r>
          </a:p>
          <a:p>
            <a:pPr lvl="1" eaLnBrk="1" hangingPunct="1"/>
            <a:r>
              <a:rPr lang="en-US" dirty="0"/>
              <a:t>Rental or lease value.</a:t>
            </a:r>
          </a:p>
          <a:p>
            <a:pPr lvl="1" eaLnBrk="1" hangingPunct="1"/>
            <a:r>
              <a:rPr lang="en-US" dirty="0"/>
              <a:t>Annualize depreciation plus opportunity cost of capital.</a:t>
            </a:r>
          </a:p>
        </p:txBody>
      </p:sp>
      <p:graphicFrame>
        <p:nvGraphicFramePr>
          <p:cNvPr id="6146" name="Object 4"/>
          <p:cNvGraphicFramePr>
            <a:graphicFrameLocks/>
          </p:cNvGraphicFramePr>
          <p:nvPr/>
        </p:nvGraphicFramePr>
        <p:xfrm>
          <a:off x="6508750" y="0"/>
          <a:ext cx="1733550" cy="1165225"/>
        </p:xfrm>
        <a:graphic>
          <a:graphicData uri="http://schemas.openxmlformats.org/presentationml/2006/ole">
            <mc:AlternateContent xmlns:mc="http://schemas.openxmlformats.org/markup-compatibility/2006">
              <mc:Choice xmlns:v="urn:schemas-microsoft-com:vml" Requires="v">
                <p:oleObj name="Clip" r:id="rId2" imgW="1749240" imgH="1180800" progId="">
                  <p:embed/>
                </p:oleObj>
              </mc:Choice>
              <mc:Fallback>
                <p:oleObj name="Clip" r:id="rId2" imgW="1749240" imgH="1180800" progId="">
                  <p:embed/>
                  <p:pic>
                    <p:nvPicPr>
                      <p:cNvPr id="6146"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0" y="0"/>
                        <a:ext cx="17335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Slide Number Placeholder 5">
            <a:extLst>
              <a:ext uri="{FF2B5EF4-FFF2-40B4-BE49-F238E27FC236}">
                <a16:creationId xmlns:a16="http://schemas.microsoft.com/office/drawing/2014/main" id="{50C5D03D-B41C-753F-B97B-FFEEF6D4A2AE}"/>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24</a:t>
            </a:fld>
            <a:endParaRPr lang="en-US" dirty="0"/>
          </a:p>
        </p:txBody>
      </p:sp>
      <p:sp>
        <p:nvSpPr>
          <p:cNvPr id="12" name="Rectangle 11">
            <a:extLst>
              <a:ext uri="{FF2B5EF4-FFF2-40B4-BE49-F238E27FC236}">
                <a16:creationId xmlns:a16="http://schemas.microsoft.com/office/drawing/2014/main" id="{64A5E0D4-A765-6FEA-DAE7-3F4EACBEC38F}"/>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1E3D7333-C326-357C-5375-2412CFFD62F7}"/>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8287CE69-59D8-406C-D6B1-AC7A37D969E7}"/>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61A3E7CD-3E73-DE89-CFA4-30D71B515316}"/>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AC4EEBC7-EA94-BD82-66AD-384F94689753}"/>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9E35E9D6-A74E-FFF6-448E-DA0CAE10FE55}"/>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E4545C58-8996-8375-157E-4C4A241F10C7}"/>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E3914F8C-EE7A-8CBF-A8E1-9711823106AC}"/>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801559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diamond(in)">
                                      <p:cBhvr>
                                        <p:cTn id="7" dur="2000"/>
                                        <p:tgtEl>
                                          <p:spTgt spid="10240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02403">
                                            <p:txEl>
                                              <p:pRg st="2" end="2"/>
                                            </p:txEl>
                                          </p:spTgt>
                                        </p:tgtEl>
                                        <p:attrNameLst>
                                          <p:attrName>style.visibility</p:attrName>
                                        </p:attrNameLst>
                                      </p:cBhvr>
                                      <p:to>
                                        <p:strVal val="visible"/>
                                      </p:to>
                                    </p:set>
                                    <p:animEffect transition="in" filter="diamond(in)">
                                      <p:cBhvr>
                                        <p:cTn id="10" dur="2000"/>
                                        <p:tgtEl>
                                          <p:spTgt spid="10240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animEffect transition="in" filter="diamond(in)">
                                      <p:cBhvr>
                                        <p:cTn id="13" dur="20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noFill/>
        </p:spPr>
        <p:txBody>
          <a:bodyPr lIns="92075" tIns="46038" rIns="92075" bIns="46038"/>
          <a:lstStyle/>
          <a:p>
            <a:pPr eaLnBrk="1" hangingPunct="1"/>
            <a:r>
              <a:rPr lang="en-US" b="1" dirty="0"/>
              <a:t>Rental or Lease Value</a:t>
            </a:r>
            <a:endParaRPr lang="en-US" dirty="0"/>
          </a:p>
        </p:txBody>
      </p:sp>
      <p:sp>
        <p:nvSpPr>
          <p:cNvPr id="103427" name="Rectangle 3"/>
          <p:cNvSpPr>
            <a:spLocks noGrp="1" noChangeArrowheads="1"/>
          </p:cNvSpPr>
          <p:nvPr>
            <p:ph type="body" idx="1"/>
          </p:nvPr>
        </p:nvSpPr>
        <p:spPr>
          <a:noFill/>
        </p:spPr>
        <p:txBody>
          <a:bodyPr lIns="92075" tIns="46038" rIns="92075" bIns="46038"/>
          <a:lstStyle/>
          <a:p>
            <a:pPr eaLnBrk="1" hangingPunct="1"/>
            <a:r>
              <a:rPr lang="en-US" sz="2800" dirty="0"/>
              <a:t>Obtain </a:t>
            </a:r>
            <a:r>
              <a:rPr lang="en-US" sz="2800" b="1" dirty="0">
                <a:solidFill>
                  <a:schemeClr val="tx2"/>
                </a:solidFill>
              </a:rPr>
              <a:t>monthly lease or rental values</a:t>
            </a:r>
            <a:r>
              <a:rPr lang="en-US" sz="2800" dirty="0"/>
              <a:t> from the local real estate agents or equipment rental agencies.</a:t>
            </a:r>
          </a:p>
          <a:p>
            <a:pPr eaLnBrk="1" hangingPunct="1"/>
            <a:r>
              <a:rPr lang="en-US" sz="2800" dirty="0"/>
              <a:t>Values may need to be </a:t>
            </a:r>
            <a:r>
              <a:rPr lang="en-US" sz="2800" b="1" u="sng" dirty="0">
                <a:solidFill>
                  <a:schemeClr val="tx2"/>
                </a:solidFill>
              </a:rPr>
              <a:t>adjusted for special amenities</a:t>
            </a:r>
            <a:r>
              <a:rPr lang="en-US" sz="2800" dirty="0"/>
              <a:t> required by health facilities, e.g. special venting for laboratory equipment.</a:t>
            </a:r>
          </a:p>
          <a:p>
            <a:pPr eaLnBrk="1" hangingPunct="1"/>
            <a:r>
              <a:rPr lang="en-US" sz="2800" b="1" dirty="0">
                <a:solidFill>
                  <a:schemeClr val="tx2"/>
                </a:solidFill>
              </a:rPr>
              <a:t>Pro-rate the cost</a:t>
            </a:r>
            <a:r>
              <a:rPr lang="en-US" sz="2800" dirty="0"/>
              <a:t> for the time used by the program.</a:t>
            </a:r>
          </a:p>
        </p:txBody>
      </p:sp>
      <p:sp>
        <p:nvSpPr>
          <p:cNvPr id="11" name="Slide Number Placeholder 5">
            <a:extLst>
              <a:ext uri="{FF2B5EF4-FFF2-40B4-BE49-F238E27FC236}">
                <a16:creationId xmlns:a16="http://schemas.microsoft.com/office/drawing/2014/main" id="{34B334D1-1CC3-A940-F01E-44C42E55BF73}"/>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25</a:t>
            </a:fld>
            <a:endParaRPr lang="en-US" dirty="0"/>
          </a:p>
        </p:txBody>
      </p:sp>
      <p:sp>
        <p:nvSpPr>
          <p:cNvPr id="12" name="Rectangle 11">
            <a:extLst>
              <a:ext uri="{FF2B5EF4-FFF2-40B4-BE49-F238E27FC236}">
                <a16:creationId xmlns:a16="http://schemas.microsoft.com/office/drawing/2014/main" id="{E0169403-D410-F482-43AB-4FD17145F8C0}"/>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0BF43EDB-ED1C-1218-71C5-51CB7B98DAE1}"/>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45597BA7-7F9F-CDEC-342A-4478FFB298C8}"/>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8">
            <a:extLst>
              <a:ext uri="{FF2B5EF4-FFF2-40B4-BE49-F238E27FC236}">
                <a16:creationId xmlns:a16="http://schemas.microsoft.com/office/drawing/2014/main" id="{2A0FDB96-C8F8-82FD-85F2-261A032815F4}"/>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13">
            <a:extLst>
              <a:ext uri="{FF2B5EF4-FFF2-40B4-BE49-F238E27FC236}">
                <a16:creationId xmlns:a16="http://schemas.microsoft.com/office/drawing/2014/main" id="{1FD60476-5E42-C5C8-54D2-3B4796111D21}"/>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7">
            <a:extLst>
              <a:ext uri="{FF2B5EF4-FFF2-40B4-BE49-F238E27FC236}">
                <a16:creationId xmlns:a16="http://schemas.microsoft.com/office/drawing/2014/main" id="{4BFCAF6B-09DE-2616-8602-56848E8D7EDE}"/>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21">
            <a:extLst>
              <a:ext uri="{FF2B5EF4-FFF2-40B4-BE49-F238E27FC236}">
                <a16:creationId xmlns:a16="http://schemas.microsoft.com/office/drawing/2014/main" id="{566C4D01-21B6-A7F1-9CEC-0BA5C27BB6EA}"/>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7">
            <a:extLst>
              <a:ext uri="{FF2B5EF4-FFF2-40B4-BE49-F238E27FC236}">
                <a16:creationId xmlns:a16="http://schemas.microsoft.com/office/drawing/2014/main" id="{57887D26-0277-A259-A350-6C11D2A55459}"/>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4218517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 calcmode="lin" valueType="num">
                                      <p:cBhvr additive="base">
                                        <p:cTn id="7" dur="500" fill="hold"/>
                                        <p:tgtEl>
                                          <p:spTgt spid="103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checkerboard(across)">
                                      <p:cBhvr>
                                        <p:cTn id="13"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noFill/>
        </p:spPr>
        <p:txBody>
          <a:bodyPr lIns="92075" tIns="46038" rIns="92075" bIns="46038"/>
          <a:lstStyle/>
          <a:p>
            <a:pPr eaLnBrk="1" hangingPunct="1"/>
            <a:r>
              <a:rPr lang="en-US" sz="4000" dirty="0"/>
              <a:t>Annualized Equipment Cost; Example</a:t>
            </a:r>
          </a:p>
        </p:txBody>
      </p:sp>
      <p:sp>
        <p:nvSpPr>
          <p:cNvPr id="7174" name="Rectangle 3"/>
          <p:cNvSpPr>
            <a:spLocks noGrp="1" noChangeArrowheads="1"/>
          </p:cNvSpPr>
          <p:nvPr>
            <p:ph type="body" idx="1"/>
          </p:nvPr>
        </p:nvSpPr>
        <p:spPr>
          <a:noFill/>
        </p:spPr>
        <p:txBody>
          <a:bodyPr lIns="92075" tIns="46038" rIns="92075" bIns="46038"/>
          <a:lstStyle/>
          <a:p>
            <a:pPr eaLnBrk="1" hangingPunct="1"/>
            <a:r>
              <a:rPr lang="en-US" sz="2800" b="1" dirty="0">
                <a:solidFill>
                  <a:schemeClr val="tx2"/>
                </a:solidFill>
              </a:rPr>
              <a:t>Non-</a:t>
            </a:r>
            <a:r>
              <a:rPr lang="en-US" sz="2800" b="1" dirty="0" err="1">
                <a:solidFill>
                  <a:schemeClr val="tx2"/>
                </a:solidFill>
              </a:rPr>
              <a:t>mydriatic</a:t>
            </a:r>
            <a:r>
              <a:rPr lang="en-US" sz="2800" b="1" dirty="0">
                <a:solidFill>
                  <a:schemeClr val="tx2"/>
                </a:solidFill>
              </a:rPr>
              <a:t> fundus camera</a:t>
            </a:r>
            <a:r>
              <a:rPr lang="en-US" b="1" dirty="0">
                <a:solidFill>
                  <a:schemeClr val="tx2"/>
                </a:solidFill>
              </a:rPr>
              <a:t>.</a:t>
            </a:r>
            <a:endParaRPr lang="en-US" dirty="0"/>
          </a:p>
          <a:p>
            <a:pPr lvl="1" eaLnBrk="1" hangingPunct="1"/>
            <a:r>
              <a:rPr lang="en-US" b="1" dirty="0"/>
              <a:t>Replacement value (RV) = $12,000.</a:t>
            </a:r>
          </a:p>
          <a:p>
            <a:pPr lvl="1" eaLnBrk="1" hangingPunct="1"/>
            <a:r>
              <a:rPr lang="en-US" b="1" dirty="0"/>
              <a:t>Scrap value             (SV)  = $1,500.</a:t>
            </a:r>
          </a:p>
          <a:p>
            <a:pPr lvl="1" eaLnBrk="1" hangingPunct="1"/>
            <a:r>
              <a:rPr lang="en-US" b="1" dirty="0"/>
              <a:t>Interest rate             (R)     = .0824.</a:t>
            </a:r>
          </a:p>
          <a:p>
            <a:pPr lvl="1" eaLnBrk="1" hangingPunct="1"/>
            <a:r>
              <a:rPr lang="en-US" b="1" dirty="0"/>
              <a:t>Useful life              (N)     = 7 years.</a:t>
            </a:r>
          </a:p>
          <a:p>
            <a:pPr lvl="1" eaLnBrk="1" hangingPunct="1"/>
            <a:r>
              <a:rPr lang="en-US" b="1" dirty="0"/>
              <a:t>Annualization factor  A(R,N) N years at interest rate R.</a:t>
            </a:r>
            <a:endParaRPr lang="en-US" dirty="0"/>
          </a:p>
        </p:txBody>
      </p:sp>
      <p:pic>
        <p:nvPicPr>
          <p:cNvPr id="2" name="Picture 1"/>
          <p:cNvPicPr>
            <a:picLocks noChangeAspect="1"/>
          </p:cNvPicPr>
          <p:nvPr/>
        </p:nvPicPr>
        <p:blipFill>
          <a:blip r:embed="rId2"/>
          <a:stretch>
            <a:fillRect/>
          </a:stretch>
        </p:blipFill>
        <p:spPr>
          <a:xfrm>
            <a:off x="7086600" y="1015206"/>
            <a:ext cx="2235995" cy="1490663"/>
          </a:xfrm>
          <a:prstGeom prst="rect">
            <a:avLst/>
          </a:prstGeom>
        </p:spPr>
      </p:pic>
      <p:sp>
        <p:nvSpPr>
          <p:cNvPr id="12" name="Slide Number Placeholder 5">
            <a:extLst>
              <a:ext uri="{FF2B5EF4-FFF2-40B4-BE49-F238E27FC236}">
                <a16:creationId xmlns:a16="http://schemas.microsoft.com/office/drawing/2014/main" id="{55C7FF03-890F-2E0A-1973-BEA26F6A76B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26</a:t>
            </a:fld>
            <a:endParaRPr lang="en-US" dirty="0"/>
          </a:p>
        </p:txBody>
      </p:sp>
      <p:sp>
        <p:nvSpPr>
          <p:cNvPr id="13" name="Rectangle 12">
            <a:extLst>
              <a:ext uri="{FF2B5EF4-FFF2-40B4-BE49-F238E27FC236}">
                <a16:creationId xmlns:a16="http://schemas.microsoft.com/office/drawing/2014/main" id="{4E8CC032-D4D7-9811-8942-EE15B4CEBCC8}"/>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4" name="Rectangle 13">
            <a:extLst>
              <a:ext uri="{FF2B5EF4-FFF2-40B4-BE49-F238E27FC236}">
                <a16:creationId xmlns:a16="http://schemas.microsoft.com/office/drawing/2014/main" id="{AA2750D1-05EC-6BB8-C775-5AC94ABA2DC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5" name="CuadroTexto 3">
            <a:extLst>
              <a:ext uri="{FF2B5EF4-FFF2-40B4-BE49-F238E27FC236}">
                <a16:creationId xmlns:a16="http://schemas.microsoft.com/office/drawing/2014/main" id="{6FC7D253-3185-098A-8155-126F46FC6623}"/>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8">
            <a:extLst>
              <a:ext uri="{FF2B5EF4-FFF2-40B4-BE49-F238E27FC236}">
                <a16:creationId xmlns:a16="http://schemas.microsoft.com/office/drawing/2014/main" id="{837A52CE-CD44-D8E0-8827-C9F07C775816}"/>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7" name="CuadroTexto 13">
            <a:extLst>
              <a:ext uri="{FF2B5EF4-FFF2-40B4-BE49-F238E27FC236}">
                <a16:creationId xmlns:a16="http://schemas.microsoft.com/office/drawing/2014/main" id="{3745596E-BC8F-6CFA-FF7F-AB0A4DEFACCA}"/>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17">
            <a:extLst>
              <a:ext uri="{FF2B5EF4-FFF2-40B4-BE49-F238E27FC236}">
                <a16:creationId xmlns:a16="http://schemas.microsoft.com/office/drawing/2014/main" id="{9A65EB25-740A-2BC1-0FF3-89F9781E4E45}"/>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21">
            <a:extLst>
              <a:ext uri="{FF2B5EF4-FFF2-40B4-BE49-F238E27FC236}">
                <a16:creationId xmlns:a16="http://schemas.microsoft.com/office/drawing/2014/main" id="{F8AF0388-384E-06AC-724C-E50F75EFDC86}"/>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27">
            <a:extLst>
              <a:ext uri="{FF2B5EF4-FFF2-40B4-BE49-F238E27FC236}">
                <a16:creationId xmlns:a16="http://schemas.microsoft.com/office/drawing/2014/main" id="{54AFDAC3-5DA0-A43A-BEE3-DF643A2710EC}"/>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820061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4" name="Object 2"/>
              <p:cNvSpPr txBox="1"/>
              <p:nvPr/>
            </p:nvSpPr>
            <p:spPr bwMode="auto">
              <a:xfrm>
                <a:off x="1521650" y="1946275"/>
                <a:ext cx="6746875" cy="6238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3000" i="1">
                          <a:solidFill>
                            <a:srgbClr val="000000"/>
                          </a:solidFill>
                          <a:latin typeface="Cambria Math" panose="02040503050406030204" pitchFamily="18" charset="0"/>
                        </a:rPr>
                        <m:t>𝐴𝐶</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𝑅𝑉</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𝑆𝑉</m:t>
                      </m:r>
                      <m:r>
                        <a:rPr lang="en-US" sz="3000" i="1">
                          <a:solidFill>
                            <a:srgbClr val="000000"/>
                          </a:solidFill>
                          <a:latin typeface="Cambria Math" panose="02040503050406030204" pitchFamily="18" charset="0"/>
                        </a:rPr>
                        <m:t>/(1+</m:t>
                      </m:r>
                      <m:r>
                        <a:rPr lang="en-US" sz="3000" i="1">
                          <a:solidFill>
                            <a:srgbClr val="000000"/>
                          </a:solidFill>
                          <a:latin typeface="Cambria Math" panose="02040503050406030204" pitchFamily="18" charset="0"/>
                        </a:rPr>
                        <m:t>𝑅</m:t>
                      </m:r>
                      <m:sSup>
                        <m:sSupPr>
                          <m:ctrlPr>
                            <a:rPr lang="en-US" sz="3000" i="1">
                              <a:solidFill>
                                <a:srgbClr val="000000"/>
                              </a:solidFill>
                              <a:latin typeface="Cambria Math" panose="02040503050406030204" pitchFamily="18" charset="0"/>
                            </a:rPr>
                          </m:ctrlPr>
                        </m:sSupPr>
                        <m:e>
                          <m:r>
                            <a:rPr lang="en-US" sz="3000" i="1">
                              <a:solidFill>
                                <a:srgbClr val="000000"/>
                              </a:solidFill>
                              <a:latin typeface="Cambria Math" panose="02040503050406030204" pitchFamily="18" charset="0"/>
                            </a:rPr>
                            <m:t>)</m:t>
                          </m:r>
                        </m:e>
                        <m:sup>
                          <m:r>
                            <a:rPr lang="en-US" sz="3000" i="1">
                              <a:solidFill>
                                <a:srgbClr val="000000"/>
                              </a:solidFill>
                              <a:latin typeface="Cambria Math" panose="02040503050406030204" pitchFamily="18" charset="0"/>
                            </a:rPr>
                            <m:t>𝑁</m:t>
                          </m:r>
                        </m:sup>
                      </m:sSup>
                      <m:r>
                        <a:rPr lang="en-US" sz="3000" i="1">
                          <a:solidFill>
                            <a:srgbClr val="000000"/>
                          </a:solidFill>
                          <a:latin typeface="Cambria Math" panose="02040503050406030204" pitchFamily="18" charset="0"/>
                        </a:rPr>
                        <m:t>)]∗</m:t>
                      </m:r>
                      <m:r>
                        <a:rPr lang="en-US" sz="3000" b="1" i="1" smtClean="0">
                          <a:solidFill>
                            <a:schemeClr val="tx2"/>
                          </a:solidFill>
                          <a:latin typeface="Cambria Math" panose="02040503050406030204" pitchFamily="18" charset="0"/>
                        </a:rPr>
                        <m:t>𝑨</m:t>
                      </m:r>
                      <m:r>
                        <a:rPr lang="en-US" sz="3000" b="1" i="1" smtClean="0">
                          <a:solidFill>
                            <a:schemeClr val="tx2"/>
                          </a:solidFill>
                          <a:latin typeface="Cambria Math" panose="02040503050406030204" pitchFamily="18" charset="0"/>
                        </a:rPr>
                        <m:t>(</m:t>
                      </m:r>
                      <m:r>
                        <a:rPr lang="en-US" sz="3000" b="1" i="1" smtClean="0">
                          <a:solidFill>
                            <a:schemeClr val="tx2"/>
                          </a:solidFill>
                          <a:latin typeface="Cambria Math" panose="02040503050406030204" pitchFamily="18" charset="0"/>
                        </a:rPr>
                        <m:t>𝑹</m:t>
                      </m:r>
                      <m:r>
                        <a:rPr lang="en-US" sz="3000" b="1" i="1" smtClean="0">
                          <a:solidFill>
                            <a:schemeClr val="tx2"/>
                          </a:solidFill>
                          <a:latin typeface="Cambria Math" panose="02040503050406030204" pitchFamily="18" charset="0"/>
                        </a:rPr>
                        <m:t>,</m:t>
                      </m:r>
                      <m:r>
                        <a:rPr lang="en-US" sz="3000" b="1" i="1" smtClean="0">
                          <a:solidFill>
                            <a:schemeClr val="tx2"/>
                          </a:solidFill>
                          <a:latin typeface="Cambria Math" panose="02040503050406030204" pitchFamily="18" charset="0"/>
                        </a:rPr>
                        <m:t>𝑵</m:t>
                      </m:r>
                      <m:r>
                        <a:rPr lang="en-US" sz="3000" b="1" i="1" smtClean="0">
                          <a:solidFill>
                            <a:schemeClr val="tx2"/>
                          </a:solidFill>
                          <a:latin typeface="Cambria Math" panose="02040503050406030204" pitchFamily="18" charset="0"/>
                        </a:rPr>
                        <m:t>)</m:t>
                      </m:r>
                    </m:oMath>
                  </m:oMathPara>
                </a14:m>
                <a:endParaRPr lang="en-US" sz="3000" b="1" dirty="0"/>
              </a:p>
            </p:txBody>
          </p:sp>
        </mc:Choice>
        <mc:Fallback xmlns="">
          <p:sp>
            <p:nvSpPr>
              <p:cNvPr id="8194" name="Object 2"/>
              <p:cNvSpPr txBox="1">
                <a:spLocks noRot="1" noChangeAspect="1" noMove="1" noResize="1" noEditPoints="1" noAdjustHandles="1" noChangeArrowheads="1" noChangeShapeType="1" noTextEdit="1"/>
              </p:cNvSpPr>
              <p:nvPr/>
            </p:nvSpPr>
            <p:spPr bwMode="auto">
              <a:xfrm>
                <a:off x="1521650" y="1946275"/>
                <a:ext cx="6746875" cy="623888"/>
              </a:xfrm>
              <a:prstGeom prst="rect">
                <a:avLst/>
              </a:prstGeom>
              <a:blipFill>
                <a:blip r:embed="rId2"/>
                <a:stretch>
                  <a:fillRect/>
                </a:stretch>
              </a:blipFill>
              <a:ln>
                <a:noFill/>
              </a:ln>
              <a:effectLst/>
            </p:spPr>
            <p:txBody>
              <a:bodyPr/>
              <a:lstStyle/>
              <a:p>
                <a:r>
                  <a:rPr lang="en-US">
                    <a:noFill/>
                  </a:rPr>
                  <a:t> </a:t>
                </a:r>
              </a:p>
            </p:txBody>
          </p:sp>
        </mc:Fallback>
      </mc:AlternateContent>
      <p:graphicFrame>
        <p:nvGraphicFramePr>
          <p:cNvPr id="8195" name="Object 3"/>
          <p:cNvGraphicFramePr>
            <a:graphicFrameLocks/>
          </p:cNvGraphicFramePr>
          <p:nvPr/>
        </p:nvGraphicFramePr>
        <p:xfrm>
          <a:off x="685800" y="2590800"/>
          <a:ext cx="8108950" cy="665163"/>
        </p:xfrm>
        <a:graphic>
          <a:graphicData uri="http://schemas.openxmlformats.org/presentationml/2006/ole">
            <mc:AlternateContent xmlns:mc="http://schemas.openxmlformats.org/markup-compatibility/2006">
              <mc:Choice xmlns:v="urn:schemas-microsoft-com:vml" Requires="v">
                <p:oleObj name="Equation" r:id="rId3" imgW="2603160" imgH="228600" progId="Equation.3">
                  <p:embed/>
                </p:oleObj>
              </mc:Choice>
              <mc:Fallback>
                <p:oleObj name="Equation" r:id="rId3" imgW="2603160" imgH="228600" progId="Equation.3">
                  <p:embed/>
                  <p:pic>
                    <p:nvPicPr>
                      <p:cNvPr id="819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8108950" cy="665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p:cNvGraphicFramePr>
            <a:graphicFrameLocks/>
          </p:cNvGraphicFramePr>
          <p:nvPr/>
        </p:nvGraphicFramePr>
        <p:xfrm>
          <a:off x="685800" y="3276600"/>
          <a:ext cx="2206625" cy="674688"/>
        </p:xfrm>
        <a:graphic>
          <a:graphicData uri="http://schemas.openxmlformats.org/presentationml/2006/ole">
            <mc:AlternateContent xmlns:mc="http://schemas.openxmlformats.org/markup-compatibility/2006">
              <mc:Choice xmlns:v="urn:schemas-microsoft-com:vml" Requires="v">
                <p:oleObj name="Equation" r:id="rId5" imgW="545760" imgH="177480" progId="Equation.3">
                  <p:embed/>
                </p:oleObj>
              </mc:Choice>
              <mc:Fallback>
                <p:oleObj name="Equation" r:id="rId5" imgW="545760" imgH="177480" progId="Equation.3">
                  <p:embed/>
                  <p:pic>
                    <p:nvPicPr>
                      <p:cNvPr id="8196"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276600"/>
                        <a:ext cx="2206625" cy="6746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184150" y="4232274"/>
            <a:ext cx="8910638" cy="1558924"/>
            <a:chOff x="116" y="2666"/>
            <a:chExt cx="5613" cy="982"/>
          </a:xfrm>
        </p:grpSpPr>
        <p:graphicFrame>
          <p:nvGraphicFramePr>
            <p:cNvPr id="8197" name="Object 5"/>
            <p:cNvGraphicFramePr>
              <a:graphicFrameLocks/>
            </p:cNvGraphicFramePr>
            <p:nvPr>
              <p:extLst>
                <p:ext uri="{D42A27DB-BD31-4B8C-83A1-F6EECF244321}">
                  <p14:modId xmlns:p14="http://schemas.microsoft.com/office/powerpoint/2010/main" val="910006664"/>
                </p:ext>
              </p:extLst>
            </p:nvPr>
          </p:nvGraphicFramePr>
          <p:xfrm>
            <a:off x="1127" y="2666"/>
            <a:ext cx="3791" cy="357"/>
          </p:xfrm>
          <a:graphic>
            <a:graphicData uri="http://schemas.openxmlformats.org/presentationml/2006/ole">
              <mc:AlternateContent xmlns:mc="http://schemas.openxmlformats.org/markup-compatibility/2006">
                <mc:Choice xmlns:v="urn:schemas-microsoft-com:vml" Requires="v">
                  <p:oleObj name="Equation" r:id="rId7" imgW="2273040" imgH="228600" progId="Equation.3">
                    <p:embed/>
                  </p:oleObj>
                </mc:Choice>
                <mc:Fallback>
                  <p:oleObj name="Equation" r:id="rId7" imgW="2273040" imgH="228600" progId="Equation.3">
                    <p:embed/>
                    <p:pic>
                      <p:nvPicPr>
                        <p:cNvPr id="8197"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 y="2666"/>
                          <a:ext cx="3791" cy="35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p:cNvGraphicFramePr>
            <p:nvPr/>
          </p:nvGraphicFramePr>
          <p:xfrm>
            <a:off x="116" y="3016"/>
            <a:ext cx="5613" cy="365"/>
          </p:xfrm>
          <a:graphic>
            <a:graphicData uri="http://schemas.openxmlformats.org/presentationml/2006/ole">
              <mc:AlternateContent xmlns:mc="http://schemas.openxmlformats.org/markup-compatibility/2006">
                <mc:Choice xmlns:v="urn:schemas-microsoft-com:vml" Requires="v">
                  <p:oleObj name="Equation" r:id="rId9" imgW="3340080" imgH="228600" progId="Equation.3">
                    <p:embed/>
                  </p:oleObj>
                </mc:Choice>
                <mc:Fallback>
                  <p:oleObj name="Equation" r:id="rId9" imgW="3340080" imgH="228600" progId="Equation.3">
                    <p:embed/>
                    <p:pic>
                      <p:nvPicPr>
                        <p:cNvPr id="8198"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 y="3016"/>
                          <a:ext cx="5613" cy="3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p:cNvGraphicFramePr>
            <p:nvPr/>
          </p:nvGraphicFramePr>
          <p:xfrm>
            <a:off x="1143" y="3360"/>
            <a:ext cx="1319" cy="288"/>
          </p:xfrm>
          <a:graphic>
            <a:graphicData uri="http://schemas.openxmlformats.org/presentationml/2006/ole">
              <mc:AlternateContent xmlns:mc="http://schemas.openxmlformats.org/markup-compatibility/2006">
                <mc:Choice xmlns:v="urn:schemas-microsoft-com:vml" Requires="v">
                  <p:oleObj name="Equation" r:id="rId11" imgW="698400" imgH="164880" progId="Equation.3">
                    <p:embed/>
                  </p:oleObj>
                </mc:Choice>
                <mc:Fallback>
                  <p:oleObj name="Equation" r:id="rId11" imgW="698400" imgH="164880" progId="Equation.3">
                    <p:embed/>
                    <p:pic>
                      <p:nvPicPr>
                        <p:cNvPr id="8199"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 y="3360"/>
                          <a:ext cx="1319"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203" name="Rectangle 8"/>
          <p:cNvSpPr>
            <a:spLocks noChangeArrowheads="1"/>
          </p:cNvSpPr>
          <p:nvPr/>
        </p:nvSpPr>
        <p:spPr bwMode="auto">
          <a:xfrm>
            <a:off x="230188" y="288925"/>
            <a:ext cx="8464550" cy="822325"/>
          </a:xfrm>
          <a:prstGeom prst="rect">
            <a:avLst/>
          </a:prstGeom>
          <a:noFill/>
          <a:ln w="9525">
            <a:noFill/>
            <a:miter lim="800000"/>
            <a:headEnd/>
            <a:tailEnd/>
          </a:ln>
        </p:spPr>
        <p:txBody>
          <a:bodyPr wrap="none" lIns="92075" tIns="46038" rIns="92075" bIns="46038">
            <a:spAutoFit/>
          </a:bodyPr>
          <a:lstStyle/>
          <a:p>
            <a:pPr eaLnBrk="0" hangingPunct="0"/>
            <a:r>
              <a:rPr lang="en-US" b="1" dirty="0">
                <a:latin typeface="Times New Roman" pitchFamily="18" charset="0"/>
              </a:rPr>
              <a:t>FORMULA TO DETERMINE ANNUAL COST OF CAPITAL</a:t>
            </a:r>
            <a:br>
              <a:rPr lang="en-US" b="1" dirty="0">
                <a:latin typeface="Times New Roman" pitchFamily="18" charset="0"/>
              </a:rPr>
            </a:br>
            <a:r>
              <a:rPr lang="en-US" b="1" dirty="0">
                <a:latin typeface="Times New Roman" pitchFamily="18" charset="0"/>
              </a:rPr>
              <a:t>               Illustrated for wide angle camera equipment.</a:t>
            </a:r>
          </a:p>
        </p:txBody>
      </p:sp>
      <p:sp>
        <p:nvSpPr>
          <p:cNvPr id="14" name="Slide Number Placeholder 5">
            <a:extLst>
              <a:ext uri="{FF2B5EF4-FFF2-40B4-BE49-F238E27FC236}">
                <a16:creationId xmlns:a16="http://schemas.microsoft.com/office/drawing/2014/main" id="{43EFAC2D-0F6B-A26C-6D50-2E151EFC7310}"/>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27</a:t>
            </a:fld>
            <a:endParaRPr lang="en-US" dirty="0"/>
          </a:p>
        </p:txBody>
      </p:sp>
      <p:sp>
        <p:nvSpPr>
          <p:cNvPr id="15" name="Rectangle 14">
            <a:extLst>
              <a:ext uri="{FF2B5EF4-FFF2-40B4-BE49-F238E27FC236}">
                <a16:creationId xmlns:a16="http://schemas.microsoft.com/office/drawing/2014/main" id="{AC73B9B7-14C7-61A9-1549-A6AC4C901F0B}"/>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6" name="Rectangle 15">
            <a:extLst>
              <a:ext uri="{FF2B5EF4-FFF2-40B4-BE49-F238E27FC236}">
                <a16:creationId xmlns:a16="http://schemas.microsoft.com/office/drawing/2014/main" id="{C68FB1AA-B661-A743-3DD6-27B5F5664607}"/>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7" name="CuadroTexto 3">
            <a:extLst>
              <a:ext uri="{FF2B5EF4-FFF2-40B4-BE49-F238E27FC236}">
                <a16:creationId xmlns:a16="http://schemas.microsoft.com/office/drawing/2014/main" id="{9E04E76A-A117-76E9-4095-5B909DB1B07C}"/>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A5437562-734A-A66C-DF93-4E73688F0EA3}"/>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9727D836-B5B9-BC64-161F-53C7B82E7211}"/>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C3178962-5E9D-0CC0-FCD2-792EAA1F5354}"/>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1274FC36-A5D6-4CCB-B3B2-1DD6FF0E1AA2}"/>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81FC5C0B-8092-F52D-802F-F9932F8C02FF}"/>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96375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2412" y="383312"/>
            <a:ext cx="8639175" cy="685800"/>
          </a:xfrm>
        </p:spPr>
        <p:txBody>
          <a:bodyPr/>
          <a:lstStyle/>
          <a:p>
            <a:r>
              <a:rPr lang="en-US" sz="3200" b="1" dirty="0"/>
              <a:t>Example: Applying Micro-Costing for the AMIGAS Project</a:t>
            </a:r>
          </a:p>
        </p:txBody>
      </p:sp>
      <p:sp>
        <p:nvSpPr>
          <p:cNvPr id="7" name="TextBox 6"/>
          <p:cNvSpPr txBox="1"/>
          <p:nvPr/>
        </p:nvSpPr>
        <p:spPr>
          <a:xfrm>
            <a:off x="4662487" y="2590800"/>
            <a:ext cx="4495800" cy="1600438"/>
          </a:xfrm>
          <a:prstGeom prst="rect">
            <a:avLst/>
          </a:prstGeom>
          <a:noFill/>
        </p:spPr>
        <p:txBody>
          <a:bodyPr wrap="square" rtlCol="0">
            <a:spAutoFit/>
          </a:bodyPr>
          <a:lstStyle/>
          <a:p>
            <a:r>
              <a:rPr lang="en-US" sz="1400" dirty="0"/>
              <a:t>Educational intervention delivered  by lay health </a:t>
            </a:r>
          </a:p>
          <a:p>
            <a:r>
              <a:rPr lang="en-US" sz="1400" dirty="0"/>
              <a:t>Workers or promotoras to promote cervical cancer screening (Pap test) for women ages 21 to 65.</a:t>
            </a:r>
          </a:p>
          <a:p>
            <a:endParaRPr lang="en-US" sz="1400" dirty="0"/>
          </a:p>
          <a:p>
            <a:r>
              <a:rPr lang="en-US" sz="1400" dirty="0"/>
              <a:t>Program was designed specifically for women of Mexican Descent that have never or have rarely had a pap test.</a:t>
            </a:r>
          </a:p>
        </p:txBody>
      </p:sp>
      <p:graphicFrame>
        <p:nvGraphicFramePr>
          <p:cNvPr id="8" name="Table 4"/>
          <p:cNvGraphicFramePr>
            <a:graphicFrameLocks noGrp="1"/>
          </p:cNvGraphicFramePr>
          <p:nvPr>
            <p:extLst>
              <p:ext uri="{D42A27DB-BD31-4B8C-83A1-F6EECF244321}">
                <p14:modId xmlns:p14="http://schemas.microsoft.com/office/powerpoint/2010/main" val="3994192550"/>
              </p:ext>
            </p:extLst>
          </p:nvPr>
        </p:nvGraphicFramePr>
        <p:xfrm>
          <a:off x="533400" y="1143000"/>
          <a:ext cx="3962400" cy="4953000"/>
        </p:xfrm>
        <a:graphic>
          <a:graphicData uri="http://schemas.openxmlformats.org/drawingml/2006/table">
            <a:tbl>
              <a:tblPr/>
              <a:tblGrid>
                <a:gridCol w="2077584">
                  <a:extLst>
                    <a:ext uri="{9D8B030D-6E8A-4147-A177-3AD203B41FA5}">
                      <a16:colId xmlns:a16="http://schemas.microsoft.com/office/drawing/2014/main" val="20000"/>
                    </a:ext>
                  </a:extLst>
                </a:gridCol>
                <a:gridCol w="1884816">
                  <a:extLst>
                    <a:ext uri="{9D8B030D-6E8A-4147-A177-3AD203B41FA5}">
                      <a16:colId xmlns:a16="http://schemas.microsoft.com/office/drawing/2014/main" val="20001"/>
                    </a:ext>
                  </a:extLst>
                </a:gridCol>
              </a:tblGrid>
              <a:tr h="317500">
                <a:tc>
                  <a:txBody>
                    <a:bodyPr/>
                    <a:lstStyle/>
                    <a:p>
                      <a:pPr algn="ctr" fontAlgn="b"/>
                      <a:r>
                        <a:rPr lang="en-US" sz="1400" b="1" i="0" u="none" strike="noStrike" dirty="0">
                          <a:solidFill>
                            <a:srgbClr val="000000"/>
                          </a:solidFill>
                          <a:latin typeface="+mn-lt"/>
                        </a:rPr>
                        <a:t>Direct cost</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a:txBody>
                    <a:bodyPr/>
                    <a:lstStyle/>
                    <a:p>
                      <a:pPr algn="ctr" fontAlgn="b"/>
                      <a:r>
                        <a:rPr lang="en-US" sz="1400" b="1" i="0" u="none" strike="noStrike" dirty="0">
                          <a:solidFill>
                            <a:srgbClr val="000000"/>
                          </a:solidFill>
                          <a:latin typeface="+mn-lt"/>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extLst>
                  <a:ext uri="{0D108BD9-81ED-4DB2-BD59-A6C34878D82A}">
                    <a16:rowId xmlns:a16="http://schemas.microsoft.com/office/drawing/2014/main" val="10000"/>
                  </a:ext>
                </a:extLst>
              </a:tr>
              <a:tr h="317500">
                <a:tc>
                  <a:txBody>
                    <a:bodyPr/>
                    <a:lstStyle/>
                    <a:p>
                      <a:pPr algn="ctr" fontAlgn="b"/>
                      <a:r>
                        <a:rPr lang="en-US" sz="1400" b="1" i="0" u="none" strike="noStrike" dirty="0">
                          <a:solidFill>
                            <a:srgbClr val="000000"/>
                          </a:solidFill>
                          <a:latin typeface="+mn-lt"/>
                        </a:rPr>
                        <a:t>Recruitment</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BEEF3"/>
                    </a:solidFill>
                  </a:tcPr>
                </a:tc>
                <a:tc>
                  <a:txBody>
                    <a:bodyPr/>
                    <a:lstStyle/>
                    <a:p>
                      <a:pPr algn="ctr" fontAlgn="b"/>
                      <a:r>
                        <a:rPr lang="en-US" sz="1400" b="1" i="0" u="none" strike="noStrike" dirty="0">
                          <a:solidFill>
                            <a:srgbClr val="000000"/>
                          </a:solidFill>
                          <a:latin typeface="+mn-lt"/>
                        </a:rPr>
                        <a:t> $30,998.50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BEEF3"/>
                    </a:solidFill>
                  </a:tcPr>
                </a:tc>
                <a:extLst>
                  <a:ext uri="{0D108BD9-81ED-4DB2-BD59-A6C34878D82A}">
                    <a16:rowId xmlns:a16="http://schemas.microsoft.com/office/drawing/2014/main" val="10001"/>
                  </a:ext>
                </a:extLst>
              </a:tr>
              <a:tr h="682625">
                <a:tc>
                  <a:txBody>
                    <a:bodyPr/>
                    <a:lstStyle/>
                    <a:p>
                      <a:pPr algn="ctr" fontAlgn="ctr"/>
                      <a:endParaRPr lang="en-US" sz="1400" b="1" i="0" u="none" strike="noStrike" dirty="0">
                        <a:solidFill>
                          <a:srgbClr val="000000"/>
                        </a:solidFill>
                        <a:latin typeface="+mn-lt"/>
                      </a:endParaRPr>
                    </a:p>
                    <a:p>
                      <a:pPr algn="ctr" fontAlgn="ctr"/>
                      <a:r>
                        <a:rPr lang="en-US" sz="1400" b="1" i="0" u="none" strike="noStrike" dirty="0">
                          <a:solidFill>
                            <a:srgbClr val="000000"/>
                          </a:solidFill>
                          <a:latin typeface="+mn-lt"/>
                        </a:rPr>
                        <a:t>Intervention (Staff)</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$10,972.19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2"/>
                  </a:ext>
                </a:extLst>
              </a:tr>
              <a:tr h="698500">
                <a:tc>
                  <a:txBody>
                    <a:bodyPr/>
                    <a:lstStyle/>
                    <a:p>
                      <a:pPr algn="ctr" fontAlgn="t"/>
                      <a:endParaRPr lang="en-US" sz="1400" b="1" i="0" u="none" strike="noStrike" dirty="0">
                        <a:solidFill>
                          <a:srgbClr val="000000"/>
                        </a:solidFill>
                        <a:latin typeface="+mn-lt"/>
                      </a:endParaRPr>
                    </a:p>
                    <a:p>
                      <a:pPr algn="ctr" fontAlgn="t"/>
                      <a:r>
                        <a:rPr lang="en-US" sz="1400" b="1" i="0" u="none" strike="noStrike" dirty="0">
                          <a:solidFill>
                            <a:srgbClr val="000000"/>
                          </a:solidFill>
                          <a:latin typeface="+mn-lt"/>
                        </a:rPr>
                        <a:t>Intervention </a:t>
                      </a:r>
                    </a:p>
                    <a:p>
                      <a:pPr algn="ctr" fontAlgn="t"/>
                      <a:r>
                        <a:rPr lang="en-US" sz="1400" b="1" i="0" u="none" strike="noStrike" dirty="0">
                          <a:solidFill>
                            <a:srgbClr val="000000"/>
                          </a:solidFill>
                          <a:latin typeface="+mn-lt"/>
                        </a:rPr>
                        <a:t>(Participant time)</a:t>
                      </a:r>
                    </a:p>
                  </a:txBody>
                  <a:tcPr marL="0" marR="0" marT="0" marB="0">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$5,884.87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3"/>
                  </a:ext>
                </a:extLst>
              </a:tr>
              <a:tr h="317500">
                <a:tc>
                  <a:txBody>
                    <a:bodyPr/>
                    <a:lstStyle/>
                    <a:p>
                      <a:pPr algn="ctr" fontAlgn="b"/>
                      <a:r>
                        <a:rPr lang="en-US" sz="1400" b="1" i="0" u="none" strike="noStrike" dirty="0">
                          <a:solidFill>
                            <a:srgbClr val="000000"/>
                          </a:solidFill>
                          <a:latin typeface="+mn-lt"/>
                        </a:rPr>
                        <a:t>Travel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$14,810.23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4"/>
                  </a:ext>
                </a:extLst>
              </a:tr>
              <a:tr h="317500">
                <a:tc>
                  <a:txBody>
                    <a:bodyPr/>
                    <a:lstStyle/>
                    <a:p>
                      <a:pPr algn="ctr" fontAlgn="b"/>
                      <a:r>
                        <a:rPr lang="en-US" sz="1400" b="1" i="0" u="none" strike="noStrike" dirty="0">
                          <a:solidFill>
                            <a:srgbClr val="000000"/>
                          </a:solidFill>
                          <a:latin typeface="+mn-lt"/>
                        </a:rPr>
                        <a:t>Training</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$10,562.50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5"/>
                  </a:ext>
                </a:extLst>
              </a:tr>
              <a:tr h="317500">
                <a:tc>
                  <a:txBody>
                    <a:bodyPr/>
                    <a:lstStyle/>
                    <a:p>
                      <a:pPr algn="ctr" fontAlgn="b"/>
                      <a:r>
                        <a:rPr lang="en-US" sz="1400" b="1" i="0" u="none" strike="noStrike" dirty="0">
                          <a:solidFill>
                            <a:srgbClr val="000000"/>
                          </a:solidFill>
                          <a:latin typeface="+mn-lt"/>
                        </a:rPr>
                        <a:t>Meeting</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$4,937.50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6"/>
                  </a:ext>
                </a:extLst>
              </a:tr>
              <a:tr h="317500">
                <a:tc>
                  <a:txBody>
                    <a:bodyPr/>
                    <a:lstStyle/>
                    <a:p>
                      <a:pPr algn="ctr" fontAlgn="b"/>
                      <a:r>
                        <a:rPr lang="en-US" sz="1400" b="1" i="0" u="none" strike="noStrike" dirty="0">
                          <a:solidFill>
                            <a:srgbClr val="000000"/>
                          </a:solidFill>
                          <a:latin typeface="+mn-lt"/>
                        </a:rPr>
                        <a:t>Coordination</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DBEEF3"/>
                    </a:solidFill>
                  </a:tcPr>
                </a:tc>
                <a:tc>
                  <a:txBody>
                    <a:bodyPr/>
                    <a:lstStyle/>
                    <a:p>
                      <a:pPr algn="ctr" fontAlgn="b"/>
                      <a:r>
                        <a:rPr lang="en-US" sz="1400" b="1" i="0" u="none" strike="noStrike" dirty="0">
                          <a:solidFill>
                            <a:srgbClr val="000000"/>
                          </a:solidFill>
                          <a:latin typeface="+mn-lt"/>
                        </a:rPr>
                        <a:t> $5,562.50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DBEEF3"/>
                    </a:solidFill>
                  </a:tcPr>
                </a:tc>
                <a:extLst>
                  <a:ext uri="{0D108BD9-81ED-4DB2-BD59-A6C34878D82A}">
                    <a16:rowId xmlns:a16="http://schemas.microsoft.com/office/drawing/2014/main" val="10007"/>
                  </a:ext>
                </a:extLst>
              </a:tr>
              <a:tr h="333375">
                <a:tc>
                  <a:txBody>
                    <a:bodyPr/>
                    <a:lstStyle/>
                    <a:p>
                      <a:pPr algn="ctr" fontAlgn="b"/>
                      <a:r>
                        <a:rPr lang="en-US" sz="1400" b="1" i="0" u="none" strike="noStrike" dirty="0">
                          <a:solidFill>
                            <a:srgbClr val="000000"/>
                          </a:solidFill>
                          <a:latin typeface="+mn-lt"/>
                        </a:rPr>
                        <a:t>Material</a:t>
                      </a:r>
                    </a:p>
                  </a:txBody>
                  <a:tcPr marL="0" marR="0" marT="0" marB="0" anchor="b">
                    <a:lnL w="1270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solidFill>
                      <a:srgbClr val="DBEEF3"/>
                    </a:solidFill>
                  </a:tcPr>
                </a:tc>
                <a:tc>
                  <a:txBody>
                    <a:bodyPr/>
                    <a:lstStyle/>
                    <a:p>
                      <a:pPr algn="ctr" fontAlgn="b"/>
                      <a:r>
                        <a:rPr lang="en-US" sz="1400" b="1" i="0" u="none" strike="noStrike" dirty="0">
                          <a:solidFill>
                            <a:srgbClr val="000000"/>
                          </a:solidFill>
                          <a:latin typeface="+mn-lt"/>
                        </a:rPr>
                        <a:t> $4,687.50 </a:t>
                      </a:r>
                    </a:p>
                  </a:txBody>
                  <a:tcPr marL="0" marR="0" marT="0" marB="0" anchor="b">
                    <a:lnL>
                      <a:noFill/>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DBEEF3"/>
                    </a:solidFill>
                  </a:tcPr>
                </a:tc>
                <a:extLst>
                  <a:ext uri="{0D108BD9-81ED-4DB2-BD59-A6C34878D82A}">
                    <a16:rowId xmlns:a16="http://schemas.microsoft.com/office/drawing/2014/main" val="10008"/>
                  </a:ext>
                </a:extLst>
              </a:tr>
              <a:tr h="333375">
                <a:tc>
                  <a:txBody>
                    <a:bodyPr/>
                    <a:lstStyle/>
                    <a:p>
                      <a:pPr algn="ctr" fontAlgn="b"/>
                      <a:r>
                        <a:rPr lang="en-US" sz="1400" b="1" i="0" u="none" strike="noStrike" dirty="0">
                          <a:solidFill>
                            <a:srgbClr val="000000"/>
                          </a:solidFill>
                          <a:latin typeface="+mn-lt"/>
                        </a:rPr>
                        <a:t>Total</a:t>
                      </a:r>
                      <a:r>
                        <a:rPr lang="en-US" sz="1400" b="1" i="0" u="none" strike="noStrike" baseline="0" dirty="0">
                          <a:solidFill>
                            <a:srgbClr val="000000"/>
                          </a:solidFill>
                          <a:latin typeface="+mn-lt"/>
                        </a:rPr>
                        <a:t> Direct Cost</a:t>
                      </a:r>
                      <a:endParaRPr lang="en-US" sz="1400" b="1" i="0" u="none" strike="noStrike" dirty="0">
                        <a:solidFill>
                          <a:srgbClr val="000000"/>
                        </a:solidFill>
                        <a:latin typeface="+mn-lt"/>
                      </a:endParaRPr>
                    </a:p>
                  </a:txBody>
                  <a:tcPr marL="0" marR="0" marT="0" marB="0" anchor="b">
                    <a:lnL w="1270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ctr" fontAlgn="b"/>
                      <a:r>
                        <a:rPr lang="en-US" sz="1400" b="1" i="0" u="none" strike="noStrike" dirty="0">
                          <a:solidFill>
                            <a:srgbClr val="000000"/>
                          </a:solidFill>
                          <a:latin typeface="+mn-lt"/>
                        </a:rPr>
                        <a:t>$88,415.79 </a:t>
                      </a:r>
                    </a:p>
                  </a:txBody>
                  <a:tcPr marL="0" marR="0" marT="0"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val="10009"/>
                  </a:ext>
                </a:extLst>
              </a:tr>
              <a:tr h="650875">
                <a:tc>
                  <a:txBody>
                    <a:bodyPr/>
                    <a:lstStyle/>
                    <a:p>
                      <a:pPr algn="ctr" fontAlgn="b"/>
                      <a:r>
                        <a:rPr lang="en-US" sz="1400" b="1" i="0" u="none" strike="noStrike" dirty="0">
                          <a:solidFill>
                            <a:srgbClr val="000000"/>
                          </a:solidFill>
                          <a:latin typeface="+mn-lt"/>
                        </a:rPr>
                        <a:t>Overhead is 35% of (Direct Cost –Travel Cost)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DDC"/>
                    </a:solidFill>
                  </a:tcPr>
                </a:tc>
                <a:tc>
                  <a:txBody>
                    <a:bodyPr/>
                    <a:lstStyle/>
                    <a:p>
                      <a:pPr algn="ctr" fontAlgn="b"/>
                      <a:r>
                        <a:rPr lang="en-US" sz="1400" b="1" i="0" u="none" strike="noStrike" dirty="0">
                          <a:solidFill>
                            <a:srgbClr val="000000"/>
                          </a:solidFill>
                          <a:latin typeface="+mn-lt"/>
                        </a:rPr>
                        <a:t> $25,761.95 </a:t>
                      </a:r>
                    </a:p>
                  </a:txBody>
                  <a:tcPr marL="0" marR="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DDC"/>
                    </a:solidFill>
                  </a:tcPr>
                </a:tc>
                <a:extLst>
                  <a:ext uri="{0D108BD9-81ED-4DB2-BD59-A6C34878D82A}">
                    <a16:rowId xmlns:a16="http://schemas.microsoft.com/office/drawing/2014/main" val="10010"/>
                  </a:ext>
                </a:extLst>
              </a:tr>
              <a:tr h="349250">
                <a:tc>
                  <a:txBody>
                    <a:bodyPr/>
                    <a:lstStyle/>
                    <a:p>
                      <a:pPr algn="ctr" fontAlgn="b"/>
                      <a:r>
                        <a:rPr lang="en-US" sz="1400" b="1" i="0" u="none" strike="noStrike" dirty="0">
                          <a:solidFill>
                            <a:srgbClr val="000000"/>
                          </a:solidFill>
                          <a:latin typeface="+mn-lt"/>
                        </a:rPr>
                        <a:t>Total cost</a:t>
                      </a:r>
                    </a:p>
                  </a:txBody>
                  <a:tcPr marL="0" marR="0" marT="0" marB="0" anchor="b">
                    <a:lnL w="1270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b"/>
                      <a:r>
                        <a:rPr lang="en-US" sz="1400" b="1" i="0" u="none" strike="noStrike" dirty="0">
                          <a:solidFill>
                            <a:srgbClr val="000000"/>
                          </a:solidFill>
                          <a:latin typeface="+mn-lt"/>
                        </a:rPr>
                        <a:t> $114,177.74 </a:t>
                      </a:r>
                    </a:p>
                  </a:txBody>
                  <a:tcPr marL="0" marR="0" marT="0"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extLst>
                  <a:ext uri="{0D108BD9-81ED-4DB2-BD59-A6C34878D82A}">
                    <a16:rowId xmlns:a16="http://schemas.microsoft.com/office/drawing/2014/main" val="10011"/>
                  </a:ext>
                </a:extLst>
              </a:tr>
            </a:tbl>
          </a:graphicData>
        </a:graphic>
      </p:graphicFrame>
      <p:sp>
        <p:nvSpPr>
          <p:cNvPr id="5" name="Oval 4"/>
          <p:cNvSpPr/>
          <p:nvPr/>
        </p:nvSpPr>
        <p:spPr bwMode="auto">
          <a:xfrm>
            <a:off x="914400" y="1524000"/>
            <a:ext cx="1333500" cy="457200"/>
          </a:xfrm>
          <a:prstGeom prst="ellipse">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 name="Slide Number Placeholder 5">
            <a:extLst>
              <a:ext uri="{FF2B5EF4-FFF2-40B4-BE49-F238E27FC236}">
                <a16:creationId xmlns:a16="http://schemas.microsoft.com/office/drawing/2014/main" id="{8C0D46AB-2EC5-87A6-F787-BE29C365DEF9}"/>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28</a:t>
            </a:fld>
            <a:endParaRPr lang="en-US" dirty="0"/>
          </a:p>
        </p:txBody>
      </p:sp>
      <p:sp>
        <p:nvSpPr>
          <p:cNvPr id="6" name="Rectangle 5">
            <a:extLst>
              <a:ext uri="{FF2B5EF4-FFF2-40B4-BE49-F238E27FC236}">
                <a16:creationId xmlns:a16="http://schemas.microsoft.com/office/drawing/2014/main" id="{1A675675-6803-C608-95B1-0027B3FE4D12}"/>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9" name="Rectangle 8">
            <a:extLst>
              <a:ext uri="{FF2B5EF4-FFF2-40B4-BE49-F238E27FC236}">
                <a16:creationId xmlns:a16="http://schemas.microsoft.com/office/drawing/2014/main" id="{C0EF0B4F-350F-40FA-3669-4C321A6C92F7}"/>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6" name="Slide Number Placeholder 5">
            <a:extLst>
              <a:ext uri="{FF2B5EF4-FFF2-40B4-BE49-F238E27FC236}">
                <a16:creationId xmlns:a16="http://schemas.microsoft.com/office/drawing/2014/main" id="{6597CA82-0A93-0607-E1D4-5404022609B5}"/>
              </a:ext>
            </a:extLst>
          </p:cNvPr>
          <p:cNvSpPr txBox="1">
            <a:spLocks/>
          </p:cNvSpPr>
          <p:nvPr/>
        </p:nvSpPr>
        <p:spPr bwMode="auto">
          <a:xfrm>
            <a:off x="7229423"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fld id="{EBBF9B1E-EC81-4E97-95B1-591147C31607}" type="slidenum">
              <a:rPr lang="en-US" smtClean="0"/>
              <a:pPr/>
              <a:t>28</a:t>
            </a:fld>
            <a:endParaRPr lang="en-US" dirty="0"/>
          </a:p>
        </p:txBody>
      </p:sp>
      <p:sp>
        <p:nvSpPr>
          <p:cNvPr id="17" name="Rectangle 16">
            <a:extLst>
              <a:ext uri="{FF2B5EF4-FFF2-40B4-BE49-F238E27FC236}">
                <a16:creationId xmlns:a16="http://schemas.microsoft.com/office/drawing/2014/main" id="{1396BC8B-6CC0-3FBC-1911-566CBE612652}"/>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8" name="Rectangle 17">
            <a:extLst>
              <a:ext uri="{FF2B5EF4-FFF2-40B4-BE49-F238E27FC236}">
                <a16:creationId xmlns:a16="http://schemas.microsoft.com/office/drawing/2014/main" id="{908FD9D7-AF0D-FF5B-7DC9-04C7E0109E8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9" name="CuadroTexto 3">
            <a:extLst>
              <a:ext uri="{FF2B5EF4-FFF2-40B4-BE49-F238E27FC236}">
                <a16:creationId xmlns:a16="http://schemas.microsoft.com/office/drawing/2014/main" id="{E5E97BBA-0053-CC4B-6E17-507B41300AF6}"/>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8">
            <a:extLst>
              <a:ext uri="{FF2B5EF4-FFF2-40B4-BE49-F238E27FC236}">
                <a16:creationId xmlns:a16="http://schemas.microsoft.com/office/drawing/2014/main" id="{F038C4B0-B743-147C-A4E7-32F36B1917EF}"/>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3">
            <a:extLst>
              <a:ext uri="{FF2B5EF4-FFF2-40B4-BE49-F238E27FC236}">
                <a16:creationId xmlns:a16="http://schemas.microsoft.com/office/drawing/2014/main" id="{838B1214-B7BE-0EDE-C127-FAE9A56DC7D2}"/>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17">
            <a:extLst>
              <a:ext uri="{FF2B5EF4-FFF2-40B4-BE49-F238E27FC236}">
                <a16:creationId xmlns:a16="http://schemas.microsoft.com/office/drawing/2014/main" id="{7D2A21A9-5FA2-F76A-6566-C6A52CBCD709}"/>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1">
            <a:extLst>
              <a:ext uri="{FF2B5EF4-FFF2-40B4-BE49-F238E27FC236}">
                <a16:creationId xmlns:a16="http://schemas.microsoft.com/office/drawing/2014/main" id="{1FA0A429-BD9D-0727-128C-F323AFBF0489}"/>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27">
            <a:extLst>
              <a:ext uri="{FF2B5EF4-FFF2-40B4-BE49-F238E27FC236}">
                <a16:creationId xmlns:a16="http://schemas.microsoft.com/office/drawing/2014/main" id="{E3099D0C-176F-ECB1-290B-4AFC217A7BC4}"/>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47566"/>
              </p:ext>
            </p:extLst>
          </p:nvPr>
        </p:nvGraphicFramePr>
        <p:xfrm>
          <a:off x="419100" y="765810"/>
          <a:ext cx="8305800" cy="5326380"/>
        </p:xfrm>
        <a:graphic>
          <a:graphicData uri="http://schemas.openxmlformats.org/drawingml/2006/table">
            <a:tbl>
              <a:tblPr/>
              <a:tblGrid>
                <a:gridCol w="1607307">
                  <a:extLst>
                    <a:ext uri="{9D8B030D-6E8A-4147-A177-3AD203B41FA5}">
                      <a16:colId xmlns:a16="http://schemas.microsoft.com/office/drawing/2014/main" val="20000"/>
                    </a:ext>
                  </a:extLst>
                </a:gridCol>
                <a:gridCol w="1458176">
                  <a:extLst>
                    <a:ext uri="{9D8B030D-6E8A-4147-A177-3AD203B41FA5}">
                      <a16:colId xmlns:a16="http://schemas.microsoft.com/office/drawing/2014/main" val="20001"/>
                    </a:ext>
                  </a:extLst>
                </a:gridCol>
                <a:gridCol w="1408466">
                  <a:extLst>
                    <a:ext uri="{9D8B030D-6E8A-4147-A177-3AD203B41FA5}">
                      <a16:colId xmlns:a16="http://schemas.microsoft.com/office/drawing/2014/main" val="20002"/>
                    </a:ext>
                  </a:extLst>
                </a:gridCol>
                <a:gridCol w="1425035">
                  <a:extLst>
                    <a:ext uri="{9D8B030D-6E8A-4147-A177-3AD203B41FA5}">
                      <a16:colId xmlns:a16="http://schemas.microsoft.com/office/drawing/2014/main" val="20003"/>
                    </a:ext>
                  </a:extLst>
                </a:gridCol>
                <a:gridCol w="1275902">
                  <a:extLst>
                    <a:ext uri="{9D8B030D-6E8A-4147-A177-3AD203B41FA5}">
                      <a16:colId xmlns:a16="http://schemas.microsoft.com/office/drawing/2014/main" val="20004"/>
                    </a:ext>
                  </a:extLst>
                </a:gridCol>
                <a:gridCol w="1130914">
                  <a:extLst>
                    <a:ext uri="{9D8B030D-6E8A-4147-A177-3AD203B41FA5}">
                      <a16:colId xmlns:a16="http://schemas.microsoft.com/office/drawing/2014/main" val="20005"/>
                    </a:ext>
                  </a:extLst>
                </a:gridCol>
              </a:tblGrid>
              <a:tr h="571500">
                <a:tc>
                  <a:txBody>
                    <a:bodyPr/>
                    <a:lstStyle/>
                    <a:p>
                      <a:pPr algn="ctr" fontAlgn="ctr"/>
                      <a:r>
                        <a:rPr lang="en-US" sz="1200" b="1" i="0" u="none" strike="noStrike" dirty="0">
                          <a:solidFill>
                            <a:srgbClr val="000000"/>
                          </a:solidFill>
                          <a:latin typeface="+mn-lt"/>
                        </a:rPr>
                        <a:t>Ingredients</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Total Cost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Cost to Sponsor</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Cost to Other </a:t>
                      </a:r>
                    </a:p>
                    <a:p>
                      <a:pPr algn="ctr" fontAlgn="ctr"/>
                      <a:r>
                        <a:rPr lang="en-US" sz="1200" b="1" i="0" u="none" strike="noStrike" dirty="0">
                          <a:solidFill>
                            <a:srgbClr val="000000"/>
                          </a:solidFill>
                          <a:latin typeface="+mn-lt"/>
                        </a:rPr>
                        <a:t>Gov. Agencies</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Contributed Private Inputs</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mn-lt"/>
                        </a:rPr>
                        <a:t>Imposed Patient &amp; Family Costs</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200" b="1" i="0" u="none" strike="noStrike">
                          <a:solidFill>
                            <a:srgbClr val="000000"/>
                          </a:solidFill>
                          <a:latin typeface="+mn-lt"/>
                        </a:rPr>
                        <a:t>Recruitment</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mn-lt"/>
                        </a:rPr>
                        <a:t> $30,998.50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$30,998.50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200" b="1" i="0" u="none" strike="noStrike">
                        <a:solidFill>
                          <a:srgbClr val="000000"/>
                        </a:solidFill>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81000">
                <a:tc>
                  <a:txBody>
                    <a:bodyPr/>
                    <a:lstStyle/>
                    <a:p>
                      <a:pPr algn="ctr" fontAlgn="b"/>
                      <a:r>
                        <a:rPr lang="en-US" sz="1200" b="1" i="0" u="none" strike="noStrike">
                          <a:solidFill>
                            <a:srgbClr val="000000"/>
                          </a:solidFill>
                          <a:latin typeface="+mn-lt"/>
                        </a:rPr>
                        <a:t>Intervention (Staff)</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$10,972.19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$10,972.19 </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381000">
                <a:tc>
                  <a:txBody>
                    <a:bodyPr/>
                    <a:lstStyle/>
                    <a:p>
                      <a:pPr algn="ctr" fontAlgn="b"/>
                      <a:r>
                        <a:rPr lang="en-US" sz="1200" b="1" i="0" u="none" strike="noStrike">
                          <a:solidFill>
                            <a:srgbClr val="000000"/>
                          </a:solidFill>
                          <a:latin typeface="+mn-lt"/>
                        </a:rPr>
                        <a:t>Participant time</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$ 5,884.87 </a:t>
                      </a:r>
                    </a:p>
                  </a:txBody>
                  <a:tcPr marL="0" marR="0" marT="0" marB="0" anchor="b">
                    <a:lnL>
                      <a:noFill/>
                    </a:lnL>
                    <a:lnR>
                      <a:noFill/>
                    </a:lnR>
                    <a:lnT>
                      <a:noFill/>
                    </a:lnT>
                    <a:lnB>
                      <a:noFill/>
                    </a:lnB>
                    <a:solidFill>
                      <a:schemeClr val="bg1">
                        <a:lumMod val="85000"/>
                      </a:schemeClr>
                    </a:solidFill>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$5,884.87 </a:t>
                      </a:r>
                    </a:p>
                  </a:txBody>
                  <a:tcPr marL="0" marR="0" marT="0" marB="0" anchor="b">
                    <a:lnL>
                      <a:noFill/>
                    </a:lnL>
                    <a:lnR>
                      <a:noFill/>
                    </a:lnR>
                    <a:lnT>
                      <a:noFill/>
                    </a:lnT>
                    <a:lnB>
                      <a:noFill/>
                    </a:lnB>
                  </a:tcPr>
                </a:tc>
                <a:extLst>
                  <a:ext uri="{0D108BD9-81ED-4DB2-BD59-A6C34878D82A}">
                    <a16:rowId xmlns:a16="http://schemas.microsoft.com/office/drawing/2014/main" val="10003"/>
                  </a:ext>
                </a:extLst>
              </a:tr>
              <a:tr h="381000">
                <a:tc>
                  <a:txBody>
                    <a:bodyPr/>
                    <a:lstStyle/>
                    <a:p>
                      <a:pPr algn="ctr" fontAlgn="b"/>
                      <a:r>
                        <a:rPr lang="en-US" sz="1200" b="1" i="0" u="none" strike="noStrike">
                          <a:solidFill>
                            <a:srgbClr val="000000"/>
                          </a:solidFill>
                          <a:latin typeface="+mn-lt"/>
                        </a:rPr>
                        <a:t>Travel</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$14,810.23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$14,810.23 </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381000">
                <a:tc>
                  <a:txBody>
                    <a:bodyPr/>
                    <a:lstStyle/>
                    <a:p>
                      <a:pPr algn="ctr" fontAlgn="b"/>
                      <a:r>
                        <a:rPr lang="en-US" sz="1200" b="1" i="0" u="none" strike="noStrike">
                          <a:solidFill>
                            <a:srgbClr val="000000"/>
                          </a:solidFill>
                          <a:latin typeface="+mn-lt"/>
                        </a:rPr>
                        <a:t>Training</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$10,562.50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$10,562.50 </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381000">
                <a:tc>
                  <a:txBody>
                    <a:bodyPr/>
                    <a:lstStyle/>
                    <a:p>
                      <a:pPr algn="ctr" fontAlgn="b"/>
                      <a:r>
                        <a:rPr lang="en-US" sz="1200" b="1" i="0" u="none" strike="noStrike">
                          <a:solidFill>
                            <a:srgbClr val="000000"/>
                          </a:solidFill>
                          <a:latin typeface="+mn-lt"/>
                        </a:rPr>
                        <a:t>Meeting</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$4,937.50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$4,937.50 </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381000">
                <a:tc>
                  <a:txBody>
                    <a:bodyPr/>
                    <a:lstStyle/>
                    <a:p>
                      <a:pPr algn="ctr" fontAlgn="b"/>
                      <a:r>
                        <a:rPr lang="en-US" sz="1200" b="1" i="0" u="none" strike="noStrike">
                          <a:solidFill>
                            <a:srgbClr val="000000"/>
                          </a:solidFill>
                          <a:latin typeface="+mn-lt"/>
                        </a:rPr>
                        <a:t>Coordination</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$5,562.50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$5,562.50 </a:t>
                      </a:r>
                    </a:p>
                  </a:txBody>
                  <a:tcPr marL="0" marR="0" marT="0" marB="0" anchor="b">
                    <a:lnL>
                      <a:noFill/>
                    </a:lnL>
                    <a:lnR>
                      <a:noFill/>
                    </a:lnR>
                    <a:lnT>
                      <a:noFill/>
                    </a:lnT>
                    <a:lnB>
                      <a:noFill/>
                    </a:lnB>
                  </a:tcPr>
                </a:tc>
                <a:tc>
                  <a:txBody>
                    <a:bodyPr/>
                    <a:lstStyle/>
                    <a:p>
                      <a:pPr algn="ctr" fontAlgn="b"/>
                      <a:endParaRPr lang="en-US" sz="1200" b="1" i="0" u="none" strike="noStrike">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381000">
                <a:tc>
                  <a:txBody>
                    <a:bodyPr/>
                    <a:lstStyle/>
                    <a:p>
                      <a:pPr algn="ctr" fontAlgn="b"/>
                      <a:r>
                        <a:rPr lang="en-US" sz="1200" b="1" i="0" u="none" strike="noStrike" dirty="0">
                          <a:solidFill>
                            <a:srgbClr val="000000"/>
                          </a:solidFill>
                          <a:latin typeface="+mn-lt"/>
                        </a:rPr>
                        <a:t>Material</a:t>
                      </a: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 $4,687.50 </a:t>
                      </a: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$4,687.50 </a:t>
                      </a:r>
                    </a:p>
                  </a:txBody>
                  <a:tcPr marL="0" marR="0" marT="0" marB="0" anchor="b">
                    <a:lnL>
                      <a:noFill/>
                    </a:lnL>
                    <a:lnR>
                      <a:noFill/>
                    </a:lnR>
                    <a:lnT>
                      <a:noFill/>
                    </a:lnT>
                    <a:lnB>
                      <a:noFill/>
                    </a:lnB>
                  </a:tcPr>
                </a:tc>
                <a:tc>
                  <a:txBody>
                    <a:bodyPr/>
                    <a:lstStyle/>
                    <a:p>
                      <a:pPr algn="ctr" fontAlgn="b"/>
                      <a:endParaRPr lang="en-US" sz="1200" b="1" i="0" u="none" strike="noStrike">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381000">
                <a:tc>
                  <a:txBody>
                    <a:bodyPr/>
                    <a:lstStyle/>
                    <a:p>
                      <a:pPr algn="ctr" fontAlgn="b"/>
                      <a:r>
                        <a:rPr lang="en-US" sz="1200" b="1" i="0" u="none" strike="noStrike" dirty="0">
                          <a:solidFill>
                            <a:srgbClr val="000000"/>
                          </a:solidFill>
                          <a:latin typeface="+mn-lt"/>
                        </a:rPr>
                        <a:t>OVERHEAD</a:t>
                      </a:r>
                      <a:r>
                        <a:rPr lang="en-US" sz="1200" b="1" i="0" u="none" strike="noStrike" baseline="0" dirty="0">
                          <a:solidFill>
                            <a:srgbClr val="000000"/>
                          </a:solidFill>
                          <a:latin typeface="+mn-lt"/>
                        </a:rPr>
                        <a:t> COST</a:t>
                      </a:r>
                      <a:endParaRPr lang="en-US" sz="1200" b="1" i="0" u="none" strike="noStrike" dirty="0">
                        <a:solidFill>
                          <a:srgbClr val="000000"/>
                        </a:solidFill>
                        <a:latin typeface="+mn-lt"/>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$25,761.95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rgbClr val="000000"/>
                          </a:solidFill>
                          <a:latin typeface="+mn-lt"/>
                        </a:rPr>
                        <a:t>  $22,811.95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$950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$2000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1000">
                <a:tc>
                  <a:txBody>
                    <a:bodyPr/>
                    <a:lstStyle/>
                    <a:p>
                      <a:pPr algn="ctr" fontAlgn="b"/>
                      <a:r>
                        <a:rPr lang="en-US" sz="1200" b="1" i="0" u="none" strike="noStrike" dirty="0">
                          <a:solidFill>
                            <a:srgbClr val="000000"/>
                          </a:solidFill>
                          <a:latin typeface="+mn-lt"/>
                        </a:rPr>
                        <a:t>TOTAL</a:t>
                      </a:r>
                      <a:r>
                        <a:rPr lang="en-US" sz="1200" b="1" i="0" u="none" strike="noStrike" baseline="0" dirty="0">
                          <a:solidFill>
                            <a:srgbClr val="000000"/>
                          </a:solidFill>
                          <a:latin typeface="+mn-lt"/>
                        </a:rPr>
                        <a:t> COST</a:t>
                      </a:r>
                      <a:endParaRPr lang="en-US" sz="1200" b="1" i="0" u="none" strike="noStrike" dirty="0">
                        <a:solidFill>
                          <a:srgbClr val="000000"/>
                        </a:solidFill>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mn-lt"/>
                        </a:rPr>
                        <a:t> $114,177.74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 $105,342.87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mn-lt"/>
                        </a:rPr>
                        <a:t>$950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mn-lt"/>
                        </a:rPr>
                        <a:t>$2000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mn-lt"/>
                        </a:rPr>
                        <a:t> $5,884.87 </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190500">
                <a:tc>
                  <a:txBody>
                    <a:bodyPr/>
                    <a:lstStyle/>
                    <a:p>
                      <a:pPr algn="ctr" fontAlgn="b"/>
                      <a:r>
                        <a:rPr lang="en-US" sz="1200" b="1" i="0" u="none" strike="noStrike">
                          <a:solidFill>
                            <a:srgbClr val="000000"/>
                          </a:solidFill>
                          <a:latin typeface="+mn-lt"/>
                        </a:rPr>
                        <a:t>User Fees</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solidFill>
                      <a:schemeClr val="bg1">
                        <a:lumMod val="85000"/>
                      </a:schemeClr>
                    </a:solidFill>
                  </a:tcPr>
                </a:tc>
                <a:tc>
                  <a:txBody>
                    <a:bodyPr/>
                    <a:lstStyle/>
                    <a:p>
                      <a:pPr algn="ctr" fontAlgn="b"/>
                      <a:r>
                        <a:rPr lang="en-US" sz="1200" b="1" i="0" u="none" strike="noStrike" dirty="0">
                          <a:solidFill>
                            <a:srgbClr val="000000"/>
                          </a:solidFill>
                          <a:latin typeface="+mn-lt"/>
                        </a:rPr>
                        <a:t>-2115</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a:solidFill>
                          <a:srgbClr val="000000"/>
                        </a:solidFill>
                        <a:latin typeface="+mn-lt"/>
                      </a:endParaRPr>
                    </a:p>
                  </a:txBody>
                  <a:tcPr marL="0" marR="0" marT="0" marB="0" anchor="b">
                    <a:lnL>
                      <a:noFill/>
                    </a:lnL>
                    <a:lnR>
                      <a:noFill/>
                    </a:lnR>
                    <a:lnT>
                      <a:noFill/>
                    </a:lnT>
                    <a:lnB>
                      <a:noFill/>
                    </a:lnB>
                  </a:tcPr>
                </a:tc>
                <a:tc>
                  <a:txBody>
                    <a:bodyPr/>
                    <a:lstStyle/>
                    <a:p>
                      <a:pPr algn="ctr" fontAlgn="b"/>
                      <a:r>
                        <a:rPr lang="en-US" sz="1200" b="1" i="0" u="none" strike="noStrike" dirty="0">
                          <a:solidFill>
                            <a:srgbClr val="000000"/>
                          </a:solidFill>
                          <a:latin typeface="+mn-lt"/>
                        </a:rPr>
                        <a:t>+2115</a:t>
                      </a:r>
                    </a:p>
                  </a:txBody>
                  <a:tcPr marL="0" marR="0" marT="0" marB="0" anchor="b">
                    <a:lnL>
                      <a:noFill/>
                    </a:lnL>
                    <a:lnR>
                      <a:noFill/>
                    </a:lnR>
                    <a:lnT>
                      <a:noFill/>
                    </a:lnT>
                    <a:lnB>
                      <a:noFill/>
                    </a:lnB>
                  </a:tcPr>
                </a:tc>
                <a:extLst>
                  <a:ext uri="{0D108BD9-81ED-4DB2-BD59-A6C34878D82A}">
                    <a16:rowId xmlns:a16="http://schemas.microsoft.com/office/drawing/2014/main" val="10011"/>
                  </a:ext>
                </a:extLst>
              </a:tr>
              <a:tr h="76200">
                <a:tc>
                  <a:txBody>
                    <a:bodyPr/>
                    <a:lstStyle/>
                    <a:p>
                      <a:pPr algn="ctr" fontAlgn="b"/>
                      <a:r>
                        <a:rPr lang="en-US" sz="1200" b="1" i="0" u="none" strike="noStrike">
                          <a:solidFill>
                            <a:srgbClr val="000000"/>
                          </a:solidFill>
                          <a:latin typeface="+mn-lt"/>
                        </a:rPr>
                        <a:t>Other Cash</a:t>
                      </a: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solidFill>
                      <a:schemeClr val="bg1">
                        <a:lumMod val="85000"/>
                      </a:schemeClr>
                    </a:solidFill>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tc>
                  <a:txBody>
                    <a:bodyPr/>
                    <a:lstStyle/>
                    <a:p>
                      <a:pPr algn="ctr" fontAlgn="b"/>
                      <a:endParaRPr lang="en-US" sz="1200" b="1" i="0" u="none" strike="noStrike" dirty="0">
                        <a:solidFill>
                          <a:srgbClr val="000000"/>
                        </a:solidFill>
                        <a:latin typeface="+mn-lt"/>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ctr" fontAlgn="b"/>
                      <a:r>
                        <a:rPr lang="en-US" sz="1200" b="1" i="0" u="none" strike="noStrike">
                          <a:solidFill>
                            <a:srgbClr val="000000"/>
                          </a:solidFill>
                          <a:latin typeface="+mn-lt"/>
                        </a:rPr>
                        <a:t>Sub.</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81000">
                <a:tc>
                  <a:txBody>
                    <a:bodyPr/>
                    <a:lstStyle/>
                    <a:p>
                      <a:pPr algn="ctr" fontAlgn="b"/>
                      <a:r>
                        <a:rPr lang="en-US" sz="1200" b="1" i="0" u="none" strike="noStrike">
                          <a:solidFill>
                            <a:srgbClr val="000000"/>
                          </a:solidFill>
                          <a:latin typeface="+mn-lt"/>
                        </a:rPr>
                        <a:t>NET COSTS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latin typeface="+mn-lt"/>
                        </a:rPr>
                        <a:t>$114,177.74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1" i="0" u="none" strike="noStrike" dirty="0">
                          <a:solidFill>
                            <a:srgbClr val="000000"/>
                          </a:solidFill>
                          <a:latin typeface="+mn-lt"/>
                        </a:rPr>
                        <a:t> $103,227.87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$950</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$2000</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mn-lt"/>
                        </a:rPr>
                        <a:t> $7,999.87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5" name="TextBox 4"/>
          <p:cNvSpPr txBox="1"/>
          <p:nvPr/>
        </p:nvSpPr>
        <p:spPr>
          <a:xfrm>
            <a:off x="304800" y="381000"/>
            <a:ext cx="8247771" cy="461665"/>
          </a:xfrm>
          <a:prstGeom prst="rect">
            <a:avLst/>
          </a:prstGeom>
          <a:noFill/>
        </p:spPr>
        <p:txBody>
          <a:bodyPr wrap="none" rtlCol="0">
            <a:spAutoFit/>
          </a:bodyPr>
          <a:lstStyle/>
          <a:p>
            <a:r>
              <a:rPr lang="en-US" b="1" dirty="0">
                <a:solidFill>
                  <a:srgbClr val="0070C0"/>
                </a:solidFill>
              </a:rPr>
              <a:t>Cost Distribution Worksheet for the AMIGAS Project</a:t>
            </a:r>
          </a:p>
        </p:txBody>
      </p:sp>
      <p:sp>
        <p:nvSpPr>
          <p:cNvPr id="6" name="Oval 5"/>
          <p:cNvSpPr/>
          <p:nvPr/>
        </p:nvSpPr>
        <p:spPr bwMode="auto">
          <a:xfrm>
            <a:off x="3796054" y="5352179"/>
            <a:ext cx="962465" cy="307075"/>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Oval 6"/>
          <p:cNvSpPr/>
          <p:nvPr/>
        </p:nvSpPr>
        <p:spPr bwMode="auto">
          <a:xfrm>
            <a:off x="7590106" y="5359009"/>
            <a:ext cx="962465" cy="307075"/>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6" name="Slide Number Placeholder 5">
            <a:extLst>
              <a:ext uri="{FF2B5EF4-FFF2-40B4-BE49-F238E27FC236}">
                <a16:creationId xmlns:a16="http://schemas.microsoft.com/office/drawing/2014/main" id="{C2265F7A-CA0D-FFE2-8E76-D0A806A408A1}"/>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29</a:t>
            </a:fld>
            <a:endParaRPr lang="en-US" dirty="0"/>
          </a:p>
        </p:txBody>
      </p:sp>
      <p:sp>
        <p:nvSpPr>
          <p:cNvPr id="17" name="Rectangle 16">
            <a:extLst>
              <a:ext uri="{FF2B5EF4-FFF2-40B4-BE49-F238E27FC236}">
                <a16:creationId xmlns:a16="http://schemas.microsoft.com/office/drawing/2014/main" id="{5882ABEF-CF84-A503-50D0-E57732067CF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8" name="Rectangle 17">
            <a:extLst>
              <a:ext uri="{FF2B5EF4-FFF2-40B4-BE49-F238E27FC236}">
                <a16:creationId xmlns:a16="http://schemas.microsoft.com/office/drawing/2014/main" id="{06FF77DE-D26E-2502-AC99-753F7F8C7E16}"/>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9" name="CuadroTexto 3">
            <a:extLst>
              <a:ext uri="{FF2B5EF4-FFF2-40B4-BE49-F238E27FC236}">
                <a16:creationId xmlns:a16="http://schemas.microsoft.com/office/drawing/2014/main" id="{51BBB8EE-87AC-A0B7-AB52-427E5789DBAC}"/>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8">
            <a:extLst>
              <a:ext uri="{FF2B5EF4-FFF2-40B4-BE49-F238E27FC236}">
                <a16:creationId xmlns:a16="http://schemas.microsoft.com/office/drawing/2014/main" id="{24A31B8E-FC2C-2C8B-93E8-24C5D3D941DE}"/>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3">
            <a:extLst>
              <a:ext uri="{FF2B5EF4-FFF2-40B4-BE49-F238E27FC236}">
                <a16:creationId xmlns:a16="http://schemas.microsoft.com/office/drawing/2014/main" id="{3F74D747-5BAD-8C44-E5DF-3B7AE9F4A9BC}"/>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17">
            <a:extLst>
              <a:ext uri="{FF2B5EF4-FFF2-40B4-BE49-F238E27FC236}">
                <a16:creationId xmlns:a16="http://schemas.microsoft.com/office/drawing/2014/main" id="{9F7B2094-167A-E8C4-9404-6A1F0D3184C4}"/>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1">
            <a:extLst>
              <a:ext uri="{FF2B5EF4-FFF2-40B4-BE49-F238E27FC236}">
                <a16:creationId xmlns:a16="http://schemas.microsoft.com/office/drawing/2014/main" id="{9FD687B5-3CB9-0268-BB28-619928F012D7}"/>
              </a:ext>
            </a:extLst>
          </p:cNvPr>
          <p:cNvSpPr txBox="1"/>
          <p:nvPr/>
        </p:nvSpPr>
        <p:spPr>
          <a:xfrm>
            <a:off x="5847588" y="6114194"/>
            <a:ext cx="1986043"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27">
            <a:extLst>
              <a:ext uri="{FF2B5EF4-FFF2-40B4-BE49-F238E27FC236}">
                <a16:creationId xmlns:a16="http://schemas.microsoft.com/office/drawing/2014/main" id="{E625D5D9-8F2E-A30A-4D47-ACF6B5C220A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noFill/>
        </p:spPr>
        <p:txBody>
          <a:bodyPr lIns="92075" tIns="46038" rIns="92075" bIns="46038"/>
          <a:lstStyle/>
          <a:p>
            <a:pPr eaLnBrk="1" hangingPunct="1"/>
            <a:r>
              <a:rPr lang="en-US" dirty="0"/>
              <a:t>Topics </a:t>
            </a:r>
          </a:p>
        </p:txBody>
      </p:sp>
      <p:sp>
        <p:nvSpPr>
          <p:cNvPr id="33797" name="Rectangle 3"/>
          <p:cNvSpPr>
            <a:spLocks noGrp="1" noChangeArrowheads="1"/>
          </p:cNvSpPr>
          <p:nvPr>
            <p:ph type="body" idx="1"/>
          </p:nvPr>
        </p:nvSpPr>
        <p:spPr>
          <a:xfrm>
            <a:off x="1013676" y="1736663"/>
            <a:ext cx="7772400" cy="4114800"/>
          </a:xfrm>
          <a:noFill/>
        </p:spPr>
        <p:txBody>
          <a:bodyPr lIns="92075" tIns="46038" rIns="92075" bIns="46038"/>
          <a:lstStyle/>
          <a:p>
            <a:pPr eaLnBrk="1" hangingPunct="1"/>
            <a:r>
              <a:rPr lang="en-US" sz="2800" dirty="0"/>
              <a:t>Costing Theory and Measures</a:t>
            </a:r>
          </a:p>
          <a:p>
            <a:pPr lvl="1" eaLnBrk="1" hangingPunct="1"/>
            <a:r>
              <a:rPr lang="en-US" sz="2400" dirty="0"/>
              <a:t>Average vs Marginal vs Incremental costs</a:t>
            </a:r>
          </a:p>
          <a:p>
            <a:pPr eaLnBrk="1" hangingPunct="1"/>
            <a:r>
              <a:rPr lang="en-US" sz="2800" dirty="0"/>
              <a:t>Costing Approach (Gross vs. Micro-Costing)</a:t>
            </a:r>
          </a:p>
          <a:p>
            <a:pPr eaLnBrk="1" hangingPunct="1"/>
            <a:r>
              <a:rPr lang="en-US" sz="2800" dirty="0"/>
              <a:t>Ingredients Method: Micro-costing</a:t>
            </a:r>
          </a:p>
          <a:p>
            <a:pPr lvl="1" eaLnBrk="1" hangingPunct="1"/>
            <a:r>
              <a:rPr lang="en-US" sz="2400" dirty="0"/>
              <a:t>Components (e.g., personnel, equipment)</a:t>
            </a:r>
          </a:p>
          <a:p>
            <a:pPr lvl="1" eaLnBrk="1" hangingPunct="1"/>
            <a:r>
              <a:rPr lang="en-US" sz="2400" dirty="0"/>
              <a:t>Market value and its limits</a:t>
            </a:r>
          </a:p>
          <a:p>
            <a:pPr eaLnBrk="1" hangingPunct="1"/>
            <a:r>
              <a:rPr lang="en-US" sz="2800" dirty="0"/>
              <a:t>Other Costing Concepts</a:t>
            </a:r>
          </a:p>
          <a:p>
            <a:pPr lvl="1" eaLnBrk="1" hangingPunct="1">
              <a:lnSpc>
                <a:spcPct val="80000"/>
              </a:lnSpc>
            </a:pPr>
            <a:r>
              <a:rPr lang="en-US" sz="2400" dirty="0"/>
              <a:t>Cost vs. charges </a:t>
            </a:r>
          </a:p>
          <a:p>
            <a:pPr lvl="1" eaLnBrk="1" hangingPunct="1">
              <a:lnSpc>
                <a:spcPct val="80000"/>
              </a:lnSpc>
            </a:pPr>
            <a:r>
              <a:rPr lang="en-US" sz="2400" dirty="0"/>
              <a:t>Joint production</a:t>
            </a:r>
          </a:p>
          <a:p>
            <a:pPr lvl="1" eaLnBrk="1" hangingPunct="1">
              <a:lnSpc>
                <a:spcPct val="80000"/>
              </a:lnSpc>
            </a:pPr>
            <a:r>
              <a:rPr lang="en-US" sz="2400" dirty="0"/>
              <a:t>Research &amp; development vs. replication</a:t>
            </a:r>
          </a:p>
        </p:txBody>
      </p:sp>
      <p:sp>
        <p:nvSpPr>
          <p:cNvPr id="20" name="Slide Number Placeholder 5">
            <a:extLst>
              <a:ext uri="{FF2B5EF4-FFF2-40B4-BE49-F238E27FC236}">
                <a16:creationId xmlns:a16="http://schemas.microsoft.com/office/drawing/2014/main" id="{4135A180-2E18-C2E7-6071-71CAB67E1FC8}"/>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a:t>
            </a:fld>
            <a:endParaRPr lang="en-US" dirty="0"/>
          </a:p>
        </p:txBody>
      </p:sp>
      <p:sp>
        <p:nvSpPr>
          <p:cNvPr id="21" name="Rectangle 20">
            <a:extLst>
              <a:ext uri="{FF2B5EF4-FFF2-40B4-BE49-F238E27FC236}">
                <a16:creationId xmlns:a16="http://schemas.microsoft.com/office/drawing/2014/main" id="{73726A63-049B-FC26-BF71-9731F7112A05}"/>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2" name="Rectangle 21">
            <a:extLst>
              <a:ext uri="{FF2B5EF4-FFF2-40B4-BE49-F238E27FC236}">
                <a16:creationId xmlns:a16="http://schemas.microsoft.com/office/drawing/2014/main" id="{0AF7C9F3-E7FD-2FC2-8418-B0D572AAA230}"/>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3" name="CuadroTexto 3">
            <a:extLst>
              <a:ext uri="{FF2B5EF4-FFF2-40B4-BE49-F238E27FC236}">
                <a16:creationId xmlns:a16="http://schemas.microsoft.com/office/drawing/2014/main" id="{12261350-04A1-1747-CFD2-C476A1D1EBCB}"/>
              </a:ext>
            </a:extLst>
          </p:cNvPr>
          <p:cNvSpPr txBox="1"/>
          <p:nvPr/>
        </p:nvSpPr>
        <p:spPr>
          <a:xfrm>
            <a:off x="14538" y="6114194"/>
            <a:ext cx="1484285" cy="523220"/>
          </a:xfrm>
          <a:prstGeom prst="rect">
            <a:avLst/>
          </a:prstGeom>
          <a:solidFill>
            <a:srgbClr val="FF6699"/>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8">
            <a:extLst>
              <a:ext uri="{FF2B5EF4-FFF2-40B4-BE49-F238E27FC236}">
                <a16:creationId xmlns:a16="http://schemas.microsoft.com/office/drawing/2014/main" id="{623DC380-ABC2-92E1-FA94-5183EA6939B1}"/>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CuadroTexto 13">
            <a:extLst>
              <a:ext uri="{FF2B5EF4-FFF2-40B4-BE49-F238E27FC236}">
                <a16:creationId xmlns:a16="http://schemas.microsoft.com/office/drawing/2014/main" id="{DC15A2E4-3E07-1F5C-CAFC-5A5CE616F961}"/>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17">
            <a:extLst>
              <a:ext uri="{FF2B5EF4-FFF2-40B4-BE49-F238E27FC236}">
                <a16:creationId xmlns:a16="http://schemas.microsoft.com/office/drawing/2014/main" id="{28CF64A0-4CFB-2BBE-3F28-9D68C378DC8D}"/>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7" name="CuadroTexto 21">
            <a:extLst>
              <a:ext uri="{FF2B5EF4-FFF2-40B4-BE49-F238E27FC236}">
                <a16:creationId xmlns:a16="http://schemas.microsoft.com/office/drawing/2014/main" id="{11CB1CE0-5C7B-A806-279C-B1F1BE3D67A6}"/>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27">
            <a:extLst>
              <a:ext uri="{FF2B5EF4-FFF2-40B4-BE49-F238E27FC236}">
                <a16:creationId xmlns:a16="http://schemas.microsoft.com/office/drawing/2014/main" id="{21813627-34BE-BFC4-153A-8D07F113D31C}"/>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7378810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Time Horizon</a:t>
            </a:r>
            <a:endParaRPr lang="ko-KR" altLang="en-US" dirty="0"/>
          </a:p>
        </p:txBody>
      </p:sp>
      <p:sp>
        <p:nvSpPr>
          <p:cNvPr id="5" name="Rectangle 3"/>
          <p:cNvSpPr txBox="1">
            <a:spLocks noChangeArrowheads="1"/>
          </p:cNvSpPr>
          <p:nvPr/>
        </p:nvSpPr>
        <p:spPr>
          <a:xfrm>
            <a:off x="762000" y="2209800"/>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sz="2800" kern="0" dirty="0">
                <a:latin typeface="+mn-lt"/>
              </a:rPr>
              <a:t>Short-run</a:t>
            </a:r>
          </a:p>
          <a:p>
            <a:pPr marL="800100" lvl="1" indent="-342900">
              <a:spcBef>
                <a:spcPct val="20000"/>
              </a:spcBef>
              <a:buClr>
                <a:srgbClr val="FF0000"/>
              </a:buClr>
              <a:buSzPct val="60000"/>
              <a:buFont typeface="Wingdings" pitchFamily="2" charset="2"/>
              <a:buChar char="n"/>
            </a:pPr>
            <a:r>
              <a:rPr kumimoji="0" lang="en-US" b="0" i="0" u="none" strike="noStrike" kern="0" cap="none" spc="0" normalizeH="0" baseline="0" noProof="0" dirty="0">
                <a:ln>
                  <a:noFill/>
                </a:ln>
                <a:solidFill>
                  <a:schemeClr val="tx1"/>
                </a:solidFill>
                <a:effectLst/>
                <a:uLnTx/>
                <a:uFillTx/>
                <a:latin typeface="+mn-lt"/>
                <a:ea typeface="+mn-ea"/>
                <a:cs typeface="+mn-cs"/>
              </a:rPr>
              <a:t>Most cost are fixed</a:t>
            </a:r>
          </a:p>
          <a:p>
            <a:pPr marL="800100" lvl="1" indent="-342900">
              <a:spcBef>
                <a:spcPct val="20000"/>
              </a:spcBef>
              <a:buClr>
                <a:srgbClr val="FF0000"/>
              </a:buClr>
              <a:buSzPct val="60000"/>
              <a:buFont typeface="Wingdings" pitchFamily="2" charset="2"/>
              <a:buChar char="n"/>
            </a:pPr>
            <a:r>
              <a:rPr lang="en-US" kern="0" dirty="0">
                <a:latin typeface="+mn-lt"/>
              </a:rPr>
              <a:t>The cost of an intervention may be determined based on the variable elements</a:t>
            </a:r>
          </a:p>
          <a:p>
            <a:pPr marL="800100" lvl="1" indent="-342900">
              <a:spcBef>
                <a:spcPct val="20000"/>
              </a:spcBef>
              <a:buClr>
                <a:srgbClr val="FF0000"/>
              </a:buClr>
              <a:buSzPct val="60000"/>
            </a:pP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sz="2800" kern="0" dirty="0">
                <a:latin typeface="+mn-lt"/>
              </a:rPr>
              <a:t>Long-run</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b="0" i="0" u="none" strike="noStrike" kern="0" cap="none" spc="0" normalizeH="0" baseline="0" noProof="0" dirty="0">
                <a:ln>
                  <a:noFill/>
                </a:ln>
                <a:solidFill>
                  <a:schemeClr val="tx1"/>
                </a:solidFill>
                <a:effectLst/>
                <a:uLnTx/>
                <a:uFillTx/>
                <a:latin typeface="+mn-lt"/>
              </a:rPr>
              <a:t>All economic elements may vary</a:t>
            </a:r>
          </a:p>
        </p:txBody>
      </p:sp>
      <p:sp>
        <p:nvSpPr>
          <p:cNvPr id="6" name="TextBox 5"/>
          <p:cNvSpPr txBox="1"/>
          <p:nvPr/>
        </p:nvSpPr>
        <p:spPr>
          <a:xfrm>
            <a:off x="228600" y="5486400"/>
            <a:ext cx="5693353" cy="276999"/>
          </a:xfrm>
          <a:prstGeom prst="rect">
            <a:avLst/>
          </a:prstGeom>
          <a:noFill/>
        </p:spPr>
        <p:txBody>
          <a:bodyPr wrap="none" rtlCol="0">
            <a:spAutoFit/>
          </a:bodyPr>
          <a:lstStyle/>
          <a:p>
            <a:r>
              <a:rPr lang="en-US" altLang="ko-KR" sz="1200" dirty="0"/>
              <a:t>Source: Guidebook Microcost Methods for Determining VA Healthcare Costs.2010</a:t>
            </a:r>
            <a:endParaRPr lang="ko-KR" altLang="en-US" sz="1200" dirty="0"/>
          </a:p>
        </p:txBody>
      </p:sp>
      <p:sp>
        <p:nvSpPr>
          <p:cNvPr id="15" name="Slide Number Placeholder 5">
            <a:extLst>
              <a:ext uri="{FF2B5EF4-FFF2-40B4-BE49-F238E27FC236}">
                <a16:creationId xmlns:a16="http://schemas.microsoft.com/office/drawing/2014/main" id="{1343AAD4-866E-E46D-6F4E-4BAAC0DA4DDB}"/>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30</a:t>
            </a:fld>
            <a:endParaRPr lang="en-US" dirty="0"/>
          </a:p>
        </p:txBody>
      </p:sp>
      <p:sp>
        <p:nvSpPr>
          <p:cNvPr id="16" name="Rectangle 15">
            <a:extLst>
              <a:ext uri="{FF2B5EF4-FFF2-40B4-BE49-F238E27FC236}">
                <a16:creationId xmlns:a16="http://schemas.microsoft.com/office/drawing/2014/main" id="{0D1CB198-86E7-C9FB-3F44-65FF7DA89D76}"/>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7" name="Rectangle 16">
            <a:extLst>
              <a:ext uri="{FF2B5EF4-FFF2-40B4-BE49-F238E27FC236}">
                <a16:creationId xmlns:a16="http://schemas.microsoft.com/office/drawing/2014/main" id="{9B88C55B-D600-161A-D84D-2C4C17D8658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8" name="CuadroTexto 3">
            <a:extLst>
              <a:ext uri="{FF2B5EF4-FFF2-40B4-BE49-F238E27FC236}">
                <a16:creationId xmlns:a16="http://schemas.microsoft.com/office/drawing/2014/main" id="{67CEEE5E-2B22-65BB-A242-43FB6ABDD151}"/>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8">
            <a:extLst>
              <a:ext uri="{FF2B5EF4-FFF2-40B4-BE49-F238E27FC236}">
                <a16:creationId xmlns:a16="http://schemas.microsoft.com/office/drawing/2014/main" id="{6857ED11-12FF-C27D-95F7-8AF142A99356}"/>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3">
            <a:extLst>
              <a:ext uri="{FF2B5EF4-FFF2-40B4-BE49-F238E27FC236}">
                <a16:creationId xmlns:a16="http://schemas.microsoft.com/office/drawing/2014/main" id="{FDD9562C-FF69-F207-FED6-E2847221164F}"/>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7">
            <a:extLst>
              <a:ext uri="{FF2B5EF4-FFF2-40B4-BE49-F238E27FC236}">
                <a16:creationId xmlns:a16="http://schemas.microsoft.com/office/drawing/2014/main" id="{F94EBD96-51D9-5170-6EEA-FF2F08F7BD5A}"/>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1">
            <a:extLst>
              <a:ext uri="{FF2B5EF4-FFF2-40B4-BE49-F238E27FC236}">
                <a16:creationId xmlns:a16="http://schemas.microsoft.com/office/drawing/2014/main" id="{EEC8EB40-DD2B-60C3-A32E-C90B3F3185CE}"/>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3" name="CuadroTexto 27">
            <a:extLst>
              <a:ext uri="{FF2B5EF4-FFF2-40B4-BE49-F238E27FC236}">
                <a16:creationId xmlns:a16="http://schemas.microsoft.com/office/drawing/2014/main" id="{CD5531EE-6309-C717-873E-10E8F966C14A}"/>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제목 1"/>
          <p:cNvSpPr>
            <a:spLocks noGrp="1"/>
          </p:cNvSpPr>
          <p:nvPr>
            <p:ph type="title"/>
          </p:nvPr>
        </p:nvSpPr>
        <p:spPr>
          <a:xfrm>
            <a:off x="304800" y="381000"/>
            <a:ext cx="7793037" cy="457200"/>
          </a:xfrm>
        </p:spPr>
        <p:txBody>
          <a:bodyPr/>
          <a:lstStyle/>
          <a:p>
            <a:r>
              <a:rPr lang="en-US" altLang="ko-KR" sz="3200" b="1" dirty="0"/>
              <a:t>How average cost change in scale</a:t>
            </a:r>
            <a:endParaRPr lang="ko-KR" altLang="en-US" sz="3200" b="1" dirty="0"/>
          </a:p>
        </p:txBody>
      </p:sp>
      <p:cxnSp>
        <p:nvCxnSpPr>
          <p:cNvPr id="5" name="직선 연결선 4"/>
          <p:cNvCxnSpPr/>
          <p:nvPr/>
        </p:nvCxnSpPr>
        <p:spPr bwMode="auto">
          <a:xfrm rot="5400000">
            <a:off x="-1066800" y="3886200"/>
            <a:ext cx="3962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 name="직선 연결선 5"/>
          <p:cNvCxnSpPr/>
          <p:nvPr/>
        </p:nvCxnSpPr>
        <p:spPr bwMode="auto">
          <a:xfrm rot="10800000">
            <a:off x="914400" y="5867400"/>
            <a:ext cx="6019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1" name="자유형 20"/>
          <p:cNvSpPr/>
          <p:nvPr/>
        </p:nvSpPr>
        <p:spPr bwMode="auto">
          <a:xfrm>
            <a:off x="1219200" y="3200400"/>
            <a:ext cx="5264332" cy="1593669"/>
          </a:xfrm>
          <a:custGeom>
            <a:avLst/>
            <a:gdLst>
              <a:gd name="connsiteX0" fmla="*/ 0 w 5264332"/>
              <a:gd name="connsiteY0" fmla="*/ 0 h 1593669"/>
              <a:gd name="connsiteX1" fmla="*/ 2638697 w 5264332"/>
              <a:gd name="connsiteY1" fmla="*/ 1214846 h 1593669"/>
              <a:gd name="connsiteX2" fmla="*/ 5264332 w 5264332"/>
              <a:gd name="connsiteY2" fmla="*/ 1593669 h 1593669"/>
            </a:gdLst>
            <a:ahLst/>
            <a:cxnLst>
              <a:cxn ang="0">
                <a:pos x="connsiteX0" y="connsiteY0"/>
              </a:cxn>
              <a:cxn ang="0">
                <a:pos x="connsiteX1" y="connsiteY1"/>
              </a:cxn>
              <a:cxn ang="0">
                <a:pos x="connsiteX2" y="connsiteY2"/>
              </a:cxn>
            </a:cxnLst>
            <a:rect l="l" t="t" r="r" b="b"/>
            <a:pathLst>
              <a:path w="5264332" h="1593669">
                <a:moveTo>
                  <a:pt x="0" y="0"/>
                </a:moveTo>
                <a:cubicBezTo>
                  <a:pt x="880654" y="474617"/>
                  <a:pt x="1761308" y="949235"/>
                  <a:pt x="2638697" y="1214846"/>
                </a:cubicBezTo>
                <a:cubicBezTo>
                  <a:pt x="3516086" y="1480457"/>
                  <a:pt x="4390209" y="1537063"/>
                  <a:pt x="5264332" y="1593669"/>
                </a:cubicBezTo>
              </a:path>
            </a:pathLst>
          </a:custGeom>
          <a:noFill/>
          <a:ln w="25400" cap="flat" cmpd="sng" algn="ctr">
            <a:solidFill>
              <a:srgbClr val="0070C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sp>
        <p:nvSpPr>
          <p:cNvPr id="27" name="자유형 26"/>
          <p:cNvSpPr/>
          <p:nvPr/>
        </p:nvSpPr>
        <p:spPr bwMode="auto">
          <a:xfrm>
            <a:off x="1319349" y="4428309"/>
            <a:ext cx="5212080" cy="1042851"/>
          </a:xfrm>
          <a:custGeom>
            <a:avLst/>
            <a:gdLst>
              <a:gd name="connsiteX0" fmla="*/ 0 w 5212080"/>
              <a:gd name="connsiteY0" fmla="*/ 0 h 1042851"/>
              <a:gd name="connsiteX1" fmla="*/ 2338251 w 5212080"/>
              <a:gd name="connsiteY1" fmla="*/ 875211 h 1042851"/>
              <a:gd name="connsiteX2" fmla="*/ 5185954 w 5212080"/>
              <a:gd name="connsiteY2" fmla="*/ 1005840 h 1042851"/>
              <a:gd name="connsiteX3" fmla="*/ 5185954 w 5212080"/>
              <a:gd name="connsiteY3" fmla="*/ 1005840 h 1042851"/>
              <a:gd name="connsiteX4" fmla="*/ 5212080 w 5212080"/>
              <a:gd name="connsiteY4" fmla="*/ 1005840 h 1042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2080" h="1042851">
                <a:moveTo>
                  <a:pt x="0" y="0"/>
                </a:moveTo>
                <a:cubicBezTo>
                  <a:pt x="736962" y="353785"/>
                  <a:pt x="1473925" y="707571"/>
                  <a:pt x="2338251" y="875211"/>
                </a:cubicBezTo>
                <a:cubicBezTo>
                  <a:pt x="3202577" y="1042851"/>
                  <a:pt x="5185954" y="1005840"/>
                  <a:pt x="5185954" y="1005840"/>
                </a:cubicBezTo>
                <a:lnTo>
                  <a:pt x="5185954" y="1005840"/>
                </a:lnTo>
                <a:lnTo>
                  <a:pt x="5212080" y="1005840"/>
                </a:lnTo>
              </a:path>
            </a:pathLst>
          </a:custGeom>
          <a:noFill/>
          <a:ln w="254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sp>
        <p:nvSpPr>
          <p:cNvPr id="28" name="TextBox 27"/>
          <p:cNvSpPr txBox="1"/>
          <p:nvPr/>
        </p:nvSpPr>
        <p:spPr>
          <a:xfrm>
            <a:off x="6843031" y="5783379"/>
            <a:ext cx="2438400" cy="307777"/>
          </a:xfrm>
          <a:prstGeom prst="rect">
            <a:avLst/>
          </a:prstGeom>
          <a:noFill/>
        </p:spPr>
        <p:txBody>
          <a:bodyPr wrap="square" rtlCol="0">
            <a:spAutoFit/>
          </a:bodyPr>
          <a:lstStyle/>
          <a:p>
            <a:r>
              <a:rPr lang="en-US" altLang="ko-KR" sz="1400" dirty="0"/>
              <a:t>Number of population</a:t>
            </a:r>
            <a:endParaRPr lang="ko-KR" altLang="en-US" sz="1400" dirty="0"/>
          </a:p>
        </p:txBody>
      </p:sp>
      <p:sp>
        <p:nvSpPr>
          <p:cNvPr id="30" name="TextBox 29"/>
          <p:cNvSpPr txBox="1"/>
          <p:nvPr/>
        </p:nvSpPr>
        <p:spPr>
          <a:xfrm>
            <a:off x="228600" y="1600200"/>
            <a:ext cx="762000" cy="369332"/>
          </a:xfrm>
          <a:prstGeom prst="rect">
            <a:avLst/>
          </a:prstGeom>
          <a:noFill/>
        </p:spPr>
        <p:txBody>
          <a:bodyPr wrap="square" rtlCol="0">
            <a:spAutoFit/>
          </a:bodyPr>
          <a:lstStyle/>
          <a:p>
            <a:r>
              <a:rPr lang="en-US" altLang="ko-KR" sz="1800" dirty="0"/>
              <a:t>Cost</a:t>
            </a:r>
            <a:endParaRPr lang="ko-KR" altLang="en-US" sz="1800" dirty="0"/>
          </a:p>
        </p:txBody>
      </p:sp>
      <p:sp>
        <p:nvSpPr>
          <p:cNvPr id="31" name="TextBox 30"/>
          <p:cNvSpPr txBox="1"/>
          <p:nvPr/>
        </p:nvSpPr>
        <p:spPr>
          <a:xfrm>
            <a:off x="6172200" y="5029200"/>
            <a:ext cx="2971800" cy="369332"/>
          </a:xfrm>
          <a:prstGeom prst="rect">
            <a:avLst/>
          </a:prstGeom>
          <a:noFill/>
        </p:spPr>
        <p:txBody>
          <a:bodyPr wrap="square" rtlCol="0">
            <a:spAutoFit/>
          </a:bodyPr>
          <a:lstStyle/>
          <a:p>
            <a:r>
              <a:rPr lang="en-US" altLang="ko-KR" sz="1800" dirty="0">
                <a:solidFill>
                  <a:srgbClr val="FF0000"/>
                </a:solidFill>
              </a:rPr>
              <a:t>Average fixed costs (AFC)</a:t>
            </a:r>
            <a:endParaRPr lang="ko-KR" altLang="en-US" sz="1800" dirty="0">
              <a:solidFill>
                <a:srgbClr val="FF0000"/>
              </a:solidFill>
            </a:endParaRPr>
          </a:p>
        </p:txBody>
      </p:sp>
      <p:sp>
        <p:nvSpPr>
          <p:cNvPr id="32" name="TextBox 31"/>
          <p:cNvSpPr txBox="1"/>
          <p:nvPr/>
        </p:nvSpPr>
        <p:spPr>
          <a:xfrm>
            <a:off x="6324600" y="4343400"/>
            <a:ext cx="2438400" cy="369332"/>
          </a:xfrm>
          <a:prstGeom prst="rect">
            <a:avLst/>
          </a:prstGeom>
          <a:noFill/>
        </p:spPr>
        <p:txBody>
          <a:bodyPr wrap="square" rtlCol="0">
            <a:spAutoFit/>
          </a:bodyPr>
          <a:lstStyle/>
          <a:p>
            <a:r>
              <a:rPr lang="en-US" altLang="ko-KR" sz="1800" dirty="0">
                <a:solidFill>
                  <a:srgbClr val="0070C0"/>
                </a:solidFill>
              </a:rPr>
              <a:t>Average costs (AC)</a:t>
            </a:r>
            <a:endParaRPr lang="ko-KR" altLang="en-US" sz="1800" dirty="0">
              <a:solidFill>
                <a:srgbClr val="0070C0"/>
              </a:solidFill>
            </a:endParaRPr>
          </a:p>
        </p:txBody>
      </p:sp>
      <p:sp>
        <p:nvSpPr>
          <p:cNvPr id="33" name="TextBox 32"/>
          <p:cNvSpPr txBox="1"/>
          <p:nvPr/>
        </p:nvSpPr>
        <p:spPr>
          <a:xfrm>
            <a:off x="2971800" y="1447800"/>
            <a:ext cx="5715000" cy="923330"/>
          </a:xfrm>
          <a:prstGeom prst="rect">
            <a:avLst/>
          </a:prstGeom>
          <a:noFill/>
        </p:spPr>
        <p:txBody>
          <a:bodyPr wrap="square" rtlCol="0">
            <a:spAutoFit/>
          </a:bodyPr>
          <a:lstStyle/>
          <a:p>
            <a:r>
              <a:rPr lang="en-US" altLang="ko-KR" sz="1800" dirty="0"/>
              <a:t>Expanding the intervention to a larger population would substantially lower average costs and average fixed costs.</a:t>
            </a:r>
            <a:endParaRPr lang="ko-KR" altLang="en-US" sz="1800" dirty="0"/>
          </a:p>
        </p:txBody>
      </p:sp>
      <p:cxnSp>
        <p:nvCxnSpPr>
          <p:cNvPr id="7" name="Straight Connector 6"/>
          <p:cNvCxnSpPr/>
          <p:nvPr/>
        </p:nvCxnSpPr>
        <p:spPr bwMode="auto">
          <a:xfrm>
            <a:off x="2362200" y="3810000"/>
            <a:ext cx="0" cy="205740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sp>
        <p:nvSpPr>
          <p:cNvPr id="13" name="TextBox 12"/>
          <p:cNvSpPr txBox="1"/>
          <p:nvPr/>
        </p:nvSpPr>
        <p:spPr>
          <a:xfrm>
            <a:off x="1905000" y="6019800"/>
            <a:ext cx="914400" cy="276999"/>
          </a:xfrm>
          <a:prstGeom prst="rect">
            <a:avLst/>
          </a:prstGeom>
          <a:noFill/>
        </p:spPr>
        <p:txBody>
          <a:bodyPr wrap="square" rtlCol="0">
            <a:spAutoFit/>
          </a:bodyPr>
          <a:lstStyle/>
          <a:p>
            <a:r>
              <a:rPr lang="en-US" sz="1200" dirty="0"/>
              <a:t>N of Study</a:t>
            </a:r>
          </a:p>
        </p:txBody>
      </p:sp>
      <p:grpSp>
        <p:nvGrpSpPr>
          <p:cNvPr id="16" name="Group 15"/>
          <p:cNvGrpSpPr/>
          <p:nvPr/>
        </p:nvGrpSpPr>
        <p:grpSpPr>
          <a:xfrm>
            <a:off x="5172993" y="4701924"/>
            <a:ext cx="914400" cy="1575480"/>
            <a:chOff x="5257800" y="4712732"/>
            <a:chExt cx="914400" cy="1575480"/>
          </a:xfrm>
        </p:grpSpPr>
        <p:cxnSp>
          <p:nvCxnSpPr>
            <p:cNvPr id="22" name="Straight Connector 21"/>
            <p:cNvCxnSpPr/>
            <p:nvPr/>
          </p:nvCxnSpPr>
          <p:spPr bwMode="auto">
            <a:xfrm>
              <a:off x="5715000" y="4712732"/>
              <a:ext cx="0" cy="1154668"/>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sp>
          <p:nvSpPr>
            <p:cNvPr id="23" name="TextBox 22"/>
            <p:cNvSpPr txBox="1"/>
            <p:nvPr/>
          </p:nvSpPr>
          <p:spPr>
            <a:xfrm>
              <a:off x="5257800" y="6011213"/>
              <a:ext cx="914400" cy="276999"/>
            </a:xfrm>
            <a:prstGeom prst="rect">
              <a:avLst/>
            </a:prstGeom>
            <a:noFill/>
          </p:spPr>
          <p:txBody>
            <a:bodyPr wrap="square" rtlCol="0">
              <a:spAutoFit/>
            </a:bodyPr>
            <a:lstStyle/>
            <a:p>
              <a:r>
                <a:rPr lang="en-US" sz="1200" dirty="0"/>
                <a:t>Efficient N </a:t>
              </a:r>
            </a:p>
          </p:txBody>
        </p:sp>
      </p:grpSp>
      <p:sp>
        <p:nvSpPr>
          <p:cNvPr id="19" name="Rectangle 18">
            <a:extLst>
              <a:ext uri="{FF2B5EF4-FFF2-40B4-BE49-F238E27FC236}">
                <a16:creationId xmlns:a16="http://schemas.microsoft.com/office/drawing/2014/main" id="{CD03530E-01AA-C925-FFBC-3971327F42FE}"/>
              </a:ext>
            </a:extLst>
          </p:cNvPr>
          <p:cNvSpPr>
            <a:spLocks noChangeArrowheads="1"/>
          </p:cNvSpPr>
          <p:nvPr/>
        </p:nvSpPr>
        <p:spPr bwMode="auto">
          <a:xfrm>
            <a:off x="685800" y="6553200"/>
            <a:ext cx="1905000" cy="457200"/>
          </a:xfrm>
          <a:prstGeom prst="rect">
            <a:avLst/>
          </a:prstGeom>
          <a:noFill/>
          <a:ln w="9525">
            <a:noFill/>
            <a:miter lim="800000"/>
            <a:headEnd/>
            <a:tailEnd/>
          </a:ln>
        </p:spPr>
        <p:txBody>
          <a:bodyPr wrap="none" anchor="ctr"/>
          <a:lstStyle/>
          <a:p>
            <a:endParaRPr lang="en-US" dirty="0"/>
          </a:p>
        </p:txBody>
      </p:sp>
      <p:sp>
        <p:nvSpPr>
          <p:cNvPr id="20" name="Rectangle 19">
            <a:extLst>
              <a:ext uri="{FF2B5EF4-FFF2-40B4-BE49-F238E27FC236}">
                <a16:creationId xmlns:a16="http://schemas.microsoft.com/office/drawing/2014/main" id="{3096EF6B-2DF2-389B-CA5F-53002E062E7F}"/>
              </a:ext>
            </a:extLst>
          </p:cNvPr>
          <p:cNvSpPr>
            <a:spLocks noChangeArrowheads="1"/>
          </p:cNvSpPr>
          <p:nvPr/>
        </p:nvSpPr>
        <p:spPr bwMode="auto">
          <a:xfrm>
            <a:off x="3124200" y="6553200"/>
            <a:ext cx="2895600" cy="457200"/>
          </a:xfrm>
          <a:prstGeom prst="rect">
            <a:avLst/>
          </a:prstGeom>
          <a:noFill/>
          <a:ln w="9525">
            <a:noFill/>
            <a:miter lim="800000"/>
            <a:headEnd/>
            <a:tailEnd/>
          </a:ln>
        </p:spPr>
        <p:txBody>
          <a:bodyPr wrap="none" anchor="ctr"/>
          <a:lstStyle/>
          <a:p>
            <a:endParaRPr lang="en-US" dirty="0"/>
          </a:p>
        </p:txBody>
      </p:sp>
      <p:sp>
        <p:nvSpPr>
          <p:cNvPr id="47" name="Slide Number Placeholder 5">
            <a:extLst>
              <a:ext uri="{FF2B5EF4-FFF2-40B4-BE49-F238E27FC236}">
                <a16:creationId xmlns:a16="http://schemas.microsoft.com/office/drawing/2014/main" id="{394CEFD6-947A-DF09-B14D-2495A26A2ADC}"/>
              </a:ext>
            </a:extLst>
          </p:cNvPr>
          <p:cNvSpPr>
            <a:spLocks noGrp="1"/>
          </p:cNvSpPr>
          <p:nvPr>
            <p:ph type="sldNum" sz="quarter" idx="12"/>
          </p:nvPr>
        </p:nvSpPr>
        <p:spPr>
          <a:xfrm>
            <a:off x="7229423" y="6477000"/>
            <a:ext cx="1905000" cy="457200"/>
          </a:xfrm>
          <a:noFill/>
        </p:spPr>
        <p:txBody>
          <a:bodyPr/>
          <a:lstStyle/>
          <a:p>
            <a:fld id="{EBBF9B1E-EC81-4E97-95B1-591147C31607}" type="slidenum">
              <a:rPr lang="en-US" smtClean="0"/>
              <a:pPr/>
              <a:t>31</a:t>
            </a:fld>
            <a:endParaRPr lang="en-US" dirty="0"/>
          </a:p>
        </p:txBody>
      </p:sp>
      <p:sp>
        <p:nvSpPr>
          <p:cNvPr id="48" name="Rectangle 47">
            <a:extLst>
              <a:ext uri="{FF2B5EF4-FFF2-40B4-BE49-F238E27FC236}">
                <a16:creationId xmlns:a16="http://schemas.microsoft.com/office/drawing/2014/main" id="{704D9929-3449-8973-1C07-E82C0F0D7DEC}"/>
              </a:ext>
            </a:extLst>
          </p:cNvPr>
          <p:cNvSpPr>
            <a:spLocks noChangeArrowheads="1"/>
          </p:cNvSpPr>
          <p:nvPr/>
        </p:nvSpPr>
        <p:spPr bwMode="auto">
          <a:xfrm>
            <a:off x="685800" y="6477000"/>
            <a:ext cx="1905000" cy="457200"/>
          </a:xfrm>
          <a:prstGeom prst="rect">
            <a:avLst/>
          </a:prstGeom>
          <a:noFill/>
          <a:ln w="9525">
            <a:noFill/>
            <a:miter lim="800000"/>
            <a:headEnd/>
            <a:tailEnd/>
          </a:ln>
        </p:spPr>
        <p:txBody>
          <a:bodyPr wrap="none" anchor="ctr"/>
          <a:lstStyle/>
          <a:p>
            <a:endParaRPr lang="en-US" dirty="0"/>
          </a:p>
        </p:txBody>
      </p:sp>
      <p:sp>
        <p:nvSpPr>
          <p:cNvPr id="49" name="Rectangle 48">
            <a:extLst>
              <a:ext uri="{FF2B5EF4-FFF2-40B4-BE49-F238E27FC236}">
                <a16:creationId xmlns:a16="http://schemas.microsoft.com/office/drawing/2014/main" id="{1836498D-4B2B-9E72-54F4-602083D2A0A1}"/>
              </a:ext>
            </a:extLst>
          </p:cNvPr>
          <p:cNvSpPr>
            <a:spLocks noChangeArrowheads="1"/>
          </p:cNvSpPr>
          <p:nvPr/>
        </p:nvSpPr>
        <p:spPr bwMode="auto">
          <a:xfrm>
            <a:off x="3124200" y="6477000"/>
            <a:ext cx="2895600" cy="457200"/>
          </a:xfrm>
          <a:prstGeom prst="rect">
            <a:avLst/>
          </a:prstGeom>
          <a:noFill/>
          <a:ln w="9525">
            <a:noFill/>
            <a:miter lim="800000"/>
            <a:headEnd/>
            <a:tailEnd/>
          </a:ln>
        </p:spPr>
        <p:txBody>
          <a:bodyPr wrap="none" anchor="ctr"/>
          <a:lstStyle/>
          <a:p>
            <a:endParaRPr lang="en-US" dirty="0"/>
          </a:p>
        </p:txBody>
      </p:sp>
      <p:sp>
        <p:nvSpPr>
          <p:cNvPr id="50" name="CuadroTexto 3">
            <a:extLst>
              <a:ext uri="{FF2B5EF4-FFF2-40B4-BE49-F238E27FC236}">
                <a16:creationId xmlns:a16="http://schemas.microsoft.com/office/drawing/2014/main" id="{3DE86995-6EF3-CE95-A58E-D3146989112A}"/>
              </a:ext>
            </a:extLst>
          </p:cNvPr>
          <p:cNvSpPr txBox="1"/>
          <p:nvPr/>
        </p:nvSpPr>
        <p:spPr>
          <a:xfrm>
            <a:off x="14538" y="61903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51" name="CuadroTexto 8">
            <a:extLst>
              <a:ext uri="{FF2B5EF4-FFF2-40B4-BE49-F238E27FC236}">
                <a16:creationId xmlns:a16="http://schemas.microsoft.com/office/drawing/2014/main" id="{ECFEAA21-F8BC-3C16-0A55-603EF96D63A3}"/>
              </a:ext>
            </a:extLst>
          </p:cNvPr>
          <p:cNvSpPr txBox="1"/>
          <p:nvPr/>
        </p:nvSpPr>
        <p:spPr>
          <a:xfrm>
            <a:off x="1355930" y="61957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52" name="CuadroTexto 13">
            <a:extLst>
              <a:ext uri="{FF2B5EF4-FFF2-40B4-BE49-F238E27FC236}">
                <a16:creationId xmlns:a16="http://schemas.microsoft.com/office/drawing/2014/main" id="{69146DC6-C01A-2A13-8A74-509DB26240CB}"/>
              </a:ext>
            </a:extLst>
          </p:cNvPr>
          <p:cNvSpPr txBox="1"/>
          <p:nvPr/>
        </p:nvSpPr>
        <p:spPr>
          <a:xfrm>
            <a:off x="2708653" y="61918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53" name="CuadroTexto 17">
            <a:extLst>
              <a:ext uri="{FF2B5EF4-FFF2-40B4-BE49-F238E27FC236}">
                <a16:creationId xmlns:a16="http://schemas.microsoft.com/office/drawing/2014/main" id="{5E3BF0D0-5EC7-9524-41A9-AACC24E99561}"/>
              </a:ext>
            </a:extLst>
          </p:cNvPr>
          <p:cNvSpPr txBox="1"/>
          <p:nvPr/>
        </p:nvSpPr>
        <p:spPr>
          <a:xfrm>
            <a:off x="3942588" y="61903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54" name="CuadroTexto 21">
            <a:extLst>
              <a:ext uri="{FF2B5EF4-FFF2-40B4-BE49-F238E27FC236}">
                <a16:creationId xmlns:a16="http://schemas.microsoft.com/office/drawing/2014/main" id="{6ABA912A-8765-D783-DABA-643CACC97ADF}"/>
              </a:ext>
            </a:extLst>
          </p:cNvPr>
          <p:cNvSpPr txBox="1"/>
          <p:nvPr/>
        </p:nvSpPr>
        <p:spPr>
          <a:xfrm>
            <a:off x="5715000" y="61903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5" name="CuadroTexto 27">
            <a:extLst>
              <a:ext uri="{FF2B5EF4-FFF2-40B4-BE49-F238E27FC236}">
                <a16:creationId xmlns:a16="http://schemas.microsoft.com/office/drawing/2014/main" id="{391FF420-E0DF-C048-9A16-552B51FE4616}"/>
              </a:ext>
            </a:extLst>
          </p:cNvPr>
          <p:cNvSpPr txBox="1"/>
          <p:nvPr/>
        </p:nvSpPr>
        <p:spPr>
          <a:xfrm>
            <a:off x="7803016" y="61903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noFill/>
        </p:spPr>
        <p:txBody>
          <a:bodyPr lIns="92075" tIns="46038" rIns="92075" bIns="46038"/>
          <a:lstStyle/>
          <a:p>
            <a:pPr eaLnBrk="1" hangingPunct="1"/>
            <a:r>
              <a:rPr lang="en-US" dirty="0"/>
              <a:t>Summary (Micro Costing)</a:t>
            </a:r>
          </a:p>
        </p:txBody>
      </p:sp>
      <p:sp>
        <p:nvSpPr>
          <p:cNvPr id="109571" name="Rectangle 3"/>
          <p:cNvSpPr>
            <a:spLocks noGrp="1" noChangeArrowheads="1"/>
          </p:cNvSpPr>
          <p:nvPr>
            <p:ph type="body" idx="1"/>
          </p:nvPr>
        </p:nvSpPr>
        <p:spPr>
          <a:noFill/>
        </p:spPr>
        <p:txBody>
          <a:bodyPr lIns="92075" tIns="46038" rIns="92075" bIns="46038"/>
          <a:lstStyle/>
          <a:p>
            <a:pPr eaLnBrk="1" hangingPunct="1">
              <a:lnSpc>
                <a:spcPct val="90000"/>
              </a:lnSpc>
            </a:pPr>
            <a:r>
              <a:rPr lang="en-US" sz="2800" dirty="0"/>
              <a:t>Develop a detailed description &amp; </a:t>
            </a:r>
            <a:r>
              <a:rPr lang="en-US" sz="2800" b="1" dirty="0">
                <a:solidFill>
                  <a:schemeClr val="tx2"/>
                </a:solidFill>
              </a:rPr>
              <a:t>production function</a:t>
            </a:r>
            <a:r>
              <a:rPr lang="en-US" sz="2800" dirty="0"/>
              <a:t> or </a:t>
            </a:r>
            <a:r>
              <a:rPr lang="en-US" sz="2800" b="1" dirty="0">
                <a:solidFill>
                  <a:schemeClr val="tx2"/>
                </a:solidFill>
              </a:rPr>
              <a:t>process map</a:t>
            </a:r>
            <a:r>
              <a:rPr lang="en-US" sz="2800" dirty="0"/>
              <a:t> of the program</a:t>
            </a:r>
          </a:p>
          <a:p>
            <a:pPr eaLnBrk="1" hangingPunct="1">
              <a:lnSpc>
                <a:spcPct val="90000"/>
              </a:lnSpc>
            </a:pPr>
            <a:r>
              <a:rPr lang="en-US" sz="2800" dirty="0"/>
              <a:t>List, describe, categorize, and quantify all ingredients of the program</a:t>
            </a:r>
            <a:br>
              <a:rPr lang="en-US" sz="2800" dirty="0"/>
            </a:br>
            <a:endParaRPr lang="en-US" sz="2800" dirty="0"/>
          </a:p>
          <a:p>
            <a:pPr eaLnBrk="1" hangingPunct="1">
              <a:lnSpc>
                <a:spcPct val="90000"/>
              </a:lnSpc>
            </a:pPr>
            <a:r>
              <a:rPr lang="en-US" sz="2800" dirty="0"/>
              <a:t>Determine unit $ value of each resource</a:t>
            </a:r>
          </a:p>
          <a:p>
            <a:pPr eaLnBrk="1" hangingPunct="1">
              <a:lnSpc>
                <a:spcPct val="90000"/>
              </a:lnSpc>
            </a:pPr>
            <a:r>
              <a:rPr lang="en-US" sz="2800" dirty="0"/>
              <a:t>Develop a plan for collecting resource data (e.g. personnel time and materials)</a:t>
            </a:r>
          </a:p>
          <a:p>
            <a:pPr eaLnBrk="1" hangingPunct="1">
              <a:lnSpc>
                <a:spcPct val="90000"/>
              </a:lnSpc>
            </a:pPr>
            <a:r>
              <a:rPr lang="en-US" sz="2800" dirty="0"/>
              <a:t>Develop a cost distribution worksheet</a:t>
            </a:r>
          </a:p>
        </p:txBody>
      </p:sp>
      <p:sp>
        <p:nvSpPr>
          <p:cNvPr id="2" name="Slide Number Placeholder 5">
            <a:extLst>
              <a:ext uri="{FF2B5EF4-FFF2-40B4-BE49-F238E27FC236}">
                <a16:creationId xmlns:a16="http://schemas.microsoft.com/office/drawing/2014/main" id="{F697354F-7656-9DBD-40A4-D80BCE999DA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32</a:t>
            </a:fld>
            <a:endParaRPr lang="en-US" dirty="0"/>
          </a:p>
        </p:txBody>
      </p:sp>
      <p:sp>
        <p:nvSpPr>
          <p:cNvPr id="3" name="Rectangle 2">
            <a:extLst>
              <a:ext uri="{FF2B5EF4-FFF2-40B4-BE49-F238E27FC236}">
                <a16:creationId xmlns:a16="http://schemas.microsoft.com/office/drawing/2014/main" id="{972C6774-932B-06D6-0CD3-E0EC7B8FC1F2}"/>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1BDE9A3E-CF6F-33F8-4C07-7FE3473D268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F203F8E4-1DE8-E8C3-5BB0-761031F8B89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66950B58-9BDD-5C38-542E-C6E9D6DCF779}"/>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7D2DE611-407E-A1B8-75B2-D7393F1F5A24}"/>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E7B6C758-8A78-6886-1149-5D743BFA88C2}"/>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CDD55B9C-FB93-9198-0ADC-BE4DBABF7136}"/>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01133F0D-F833-49C3-9AF0-DFE673A9C1C5}"/>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520355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09571">
                                            <p:txEl>
                                              <p:pRg st="4" end="4"/>
                                            </p:txEl>
                                          </p:spTgt>
                                        </p:tgtEl>
                                        <p:attrNameLst>
                                          <p:attrName>style.visibility</p:attrName>
                                        </p:attrNameLst>
                                      </p:cBhvr>
                                      <p:to>
                                        <p:strVal val="visible"/>
                                      </p:to>
                                    </p:set>
                                    <p:animEffect transition="in" filter="diamond(in)">
                                      <p:cBhvr>
                                        <p:cTn id="13" dur="20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noFill/>
        </p:spPr>
        <p:txBody>
          <a:bodyPr lIns="92075" tIns="46038" rIns="92075" bIns="46038"/>
          <a:lstStyle/>
          <a:p>
            <a:pPr eaLnBrk="1" hangingPunct="1"/>
            <a:r>
              <a:rPr lang="en-US" dirty="0"/>
              <a:t>Class Projects </a:t>
            </a:r>
          </a:p>
        </p:txBody>
      </p:sp>
      <p:sp>
        <p:nvSpPr>
          <p:cNvPr id="54277" name="Rectangle 3"/>
          <p:cNvSpPr>
            <a:spLocks noGrp="1" noChangeArrowheads="1"/>
          </p:cNvSpPr>
          <p:nvPr>
            <p:ph type="body" idx="1"/>
          </p:nvPr>
        </p:nvSpPr>
        <p:spPr>
          <a:noFill/>
        </p:spPr>
        <p:txBody>
          <a:bodyPr lIns="92075" tIns="46038" rIns="92075" bIns="46038"/>
          <a:lstStyle/>
          <a:p>
            <a:pPr eaLnBrk="1" hangingPunct="1"/>
            <a:r>
              <a:rPr lang="en-US" dirty="0"/>
              <a:t>Apply </a:t>
            </a:r>
            <a:r>
              <a:rPr lang="en-US" u="sng" dirty="0"/>
              <a:t>or</a:t>
            </a:r>
            <a:r>
              <a:rPr lang="en-US" dirty="0"/>
              <a:t> describe these cost estimation steps for your project.</a:t>
            </a:r>
          </a:p>
          <a:p>
            <a:pPr eaLnBrk="1" hangingPunct="1"/>
            <a:r>
              <a:rPr lang="en-US" dirty="0"/>
              <a:t>Identify the sources for cost data </a:t>
            </a:r>
          </a:p>
          <a:p>
            <a:pPr eaLnBrk="1" hangingPunct="1"/>
            <a:r>
              <a:rPr lang="en-US" dirty="0"/>
              <a:t>If cost data are available you can develop a cost estimate based on the literature and your own assumptions, but this is not required.</a:t>
            </a:r>
          </a:p>
        </p:txBody>
      </p:sp>
      <p:sp>
        <p:nvSpPr>
          <p:cNvPr id="2" name="Slide Number Placeholder 5">
            <a:extLst>
              <a:ext uri="{FF2B5EF4-FFF2-40B4-BE49-F238E27FC236}">
                <a16:creationId xmlns:a16="http://schemas.microsoft.com/office/drawing/2014/main" id="{125218D0-13AC-9E54-FEE2-E14184D0C6D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33</a:t>
            </a:fld>
            <a:endParaRPr lang="en-US" dirty="0"/>
          </a:p>
        </p:txBody>
      </p:sp>
      <p:sp>
        <p:nvSpPr>
          <p:cNvPr id="3" name="Rectangle 2">
            <a:extLst>
              <a:ext uri="{FF2B5EF4-FFF2-40B4-BE49-F238E27FC236}">
                <a16:creationId xmlns:a16="http://schemas.microsoft.com/office/drawing/2014/main" id="{EBB10167-8A2A-B89B-4319-52FAE48ACC95}"/>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97CAC401-FC7B-6035-4F75-A46F88A3827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42AC5BBB-2F1F-B05C-2D9A-51B051BCFB3B}"/>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3DAC6C8C-03A8-3714-CF35-E9807A187B17}"/>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C0C0B94F-C929-A688-BEFB-C251491E7F7F}"/>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4A833ACA-A855-C57C-F83B-3A53258920D1}"/>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82273FF6-7825-A7D3-CABC-933930AA7892}"/>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8A95C650-5525-AC0E-48D3-60AB4E38FB50}"/>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273496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Cost Issues</a:t>
            </a:r>
          </a:p>
        </p:txBody>
      </p:sp>
      <p:sp>
        <p:nvSpPr>
          <p:cNvPr id="3" name="Content Placeholder 2"/>
          <p:cNvSpPr>
            <a:spLocks noGrp="1"/>
          </p:cNvSpPr>
          <p:nvPr>
            <p:ph idx="1"/>
          </p:nvPr>
        </p:nvSpPr>
        <p:spPr/>
        <p:txBody>
          <a:bodyPr/>
          <a:lstStyle/>
          <a:p>
            <a:r>
              <a:rPr lang="en-US" dirty="0"/>
              <a:t>Cost vs Charges</a:t>
            </a:r>
          </a:p>
          <a:p>
            <a:r>
              <a:rPr lang="en-US" dirty="0"/>
              <a:t>Joint Products</a:t>
            </a:r>
          </a:p>
          <a:p>
            <a:r>
              <a:rPr lang="en-US" dirty="0"/>
              <a:t>Research and Development </a:t>
            </a:r>
          </a:p>
          <a:p>
            <a:r>
              <a:rPr lang="en-US" dirty="0"/>
              <a:t>Capacity Utilization</a:t>
            </a:r>
          </a:p>
          <a:p>
            <a:endParaRPr lang="en-US" dirty="0"/>
          </a:p>
          <a:p>
            <a:endParaRPr lang="en-US" dirty="0"/>
          </a:p>
        </p:txBody>
      </p:sp>
      <p:sp>
        <p:nvSpPr>
          <p:cNvPr id="5" name="Slide Number Placeholder 5">
            <a:extLst>
              <a:ext uri="{FF2B5EF4-FFF2-40B4-BE49-F238E27FC236}">
                <a16:creationId xmlns:a16="http://schemas.microsoft.com/office/drawing/2014/main" id="{D7349A8E-3E55-E385-12A5-9DA039A1F695}"/>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34</a:t>
            </a:fld>
            <a:endParaRPr lang="en-US" dirty="0"/>
          </a:p>
        </p:txBody>
      </p:sp>
      <p:sp>
        <p:nvSpPr>
          <p:cNvPr id="6" name="Rectangle 5">
            <a:extLst>
              <a:ext uri="{FF2B5EF4-FFF2-40B4-BE49-F238E27FC236}">
                <a16:creationId xmlns:a16="http://schemas.microsoft.com/office/drawing/2014/main" id="{8BA41D81-B756-9072-243A-AD692CC897AA}"/>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EDE85081-3C13-AB5E-BA95-6C929247941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61A6D47D-1BB2-373E-684A-34301205F3DB}"/>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3DE81086-2166-3615-30E0-9777DA08A33F}"/>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FC270631-4C8B-958F-EA55-3CBEE347600B}"/>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3A65081E-E239-29CA-F7A2-FF392319E142}"/>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F36FD4C0-61D4-64AF-3619-CC53C2DDCB1F}"/>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F1501379-B95E-BD00-5D93-9282DC518CA4}"/>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382895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Costs, Charges, and Payments</a:t>
            </a:r>
            <a:endParaRPr lang="ko-KR" altLang="en-US" sz="4000" dirty="0"/>
          </a:p>
        </p:txBody>
      </p:sp>
      <p:sp>
        <p:nvSpPr>
          <p:cNvPr id="5" name="Rectangle 3"/>
          <p:cNvSpPr txBox="1">
            <a:spLocks noChangeArrowheads="1"/>
          </p:cNvSpPr>
          <p:nvPr/>
        </p:nvSpPr>
        <p:spPr>
          <a:xfrm>
            <a:off x="762000" y="2209800"/>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kern="0" dirty="0">
                <a:latin typeface="+mn-lt"/>
              </a:rPr>
              <a:t>The </a:t>
            </a:r>
            <a:r>
              <a:rPr lang="en-US" kern="0" dirty="0">
                <a:solidFill>
                  <a:srgbClr val="FF0000"/>
                </a:solidFill>
                <a:latin typeface="+mn-lt"/>
              </a:rPr>
              <a:t>Cost</a:t>
            </a:r>
            <a:r>
              <a:rPr lang="en-US" kern="0" dirty="0">
                <a:latin typeface="+mn-lt"/>
              </a:rPr>
              <a:t> of a medical procedure is the sum of total of all resources needed to carry it out.</a:t>
            </a: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en-US" kern="0" dirty="0">
                <a:latin typeface="+mn-lt"/>
              </a:rPr>
              <a:t>A </a:t>
            </a:r>
            <a:r>
              <a:rPr lang="en-US" kern="0" dirty="0">
                <a:solidFill>
                  <a:srgbClr val="FF0000"/>
                </a:solidFill>
                <a:latin typeface="+mn-lt"/>
              </a:rPr>
              <a:t>charge</a:t>
            </a:r>
            <a:r>
              <a:rPr lang="en-US" kern="0" dirty="0">
                <a:latin typeface="+mn-lt"/>
              </a:rPr>
              <a:t> for a medical procedure is the fee assigned by the provider for the service.</a:t>
            </a:r>
            <a:endParaRPr kumimoji="0" lang="en-US"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b="0" i="0" u="none" strike="noStrike" kern="0" cap="none" spc="0" normalizeH="0" baseline="0" noProof="0" dirty="0">
                <a:ln>
                  <a:noFill/>
                </a:ln>
                <a:solidFill>
                  <a:schemeClr val="tx1"/>
                </a:solidFill>
                <a:effectLst/>
                <a:uLnTx/>
                <a:uFillTx/>
                <a:latin typeface="+mn-lt"/>
              </a:rPr>
              <a:t>Usually charges exceed payments due to negotiated discounts b/w providers and payers</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b="0" i="0" u="none" strike="noStrike" kern="0" cap="none" spc="0" normalizeH="0" baseline="0" noProof="0" dirty="0">
                <a:ln>
                  <a:noFill/>
                </a:ln>
                <a:solidFill>
                  <a:schemeClr val="tx1"/>
                </a:solidFill>
                <a:effectLst/>
                <a:uLnTx/>
                <a:uFillTx/>
                <a:latin typeface="+mn-lt"/>
                <a:ea typeface="+mn-ea"/>
                <a:cs typeface="+mn-cs"/>
              </a:rPr>
              <a:t>The </a:t>
            </a:r>
            <a:r>
              <a:rPr kumimoji="0" lang="en-US" b="0" i="0" u="none" strike="noStrike" kern="0" cap="none" spc="0" normalizeH="0" baseline="0" noProof="0" dirty="0">
                <a:ln>
                  <a:noFill/>
                </a:ln>
                <a:solidFill>
                  <a:srgbClr val="FF0000"/>
                </a:solidFill>
                <a:effectLst/>
                <a:uLnTx/>
                <a:uFillTx/>
                <a:latin typeface="+mn-lt"/>
                <a:ea typeface="+mn-ea"/>
                <a:cs typeface="+mn-cs"/>
              </a:rPr>
              <a:t>Payment</a:t>
            </a:r>
            <a:r>
              <a:rPr kumimoji="0" lang="en-US" b="0" i="0" u="none" strike="noStrike" kern="0" cap="none" spc="0" normalizeH="0" baseline="0" noProof="0" dirty="0">
                <a:ln>
                  <a:noFill/>
                </a:ln>
                <a:solidFill>
                  <a:schemeClr val="tx1"/>
                </a:solidFill>
                <a:effectLst/>
                <a:uLnTx/>
                <a:uFillTx/>
                <a:latin typeface="+mn-lt"/>
                <a:ea typeface="+mn-ea"/>
                <a:cs typeface="+mn-cs"/>
              </a:rPr>
              <a:t> is the total reimbursement to the provider for the procedure by </a:t>
            </a:r>
            <a:r>
              <a:rPr lang="en-US" kern="0" dirty="0">
                <a:latin typeface="+mn-lt"/>
              </a:rPr>
              <a:t>all payers.</a:t>
            </a:r>
            <a:endParaRPr kumimoji="0" lang="en-US" b="0" i="0" u="none" strike="noStrike" kern="0" cap="none" spc="0" normalizeH="0" baseline="0" noProof="0" dirty="0">
              <a:ln>
                <a:noFill/>
              </a:ln>
              <a:solidFill>
                <a:schemeClr val="tx1"/>
              </a:solidFill>
              <a:effectLst/>
              <a:uLnTx/>
              <a:uFillTx/>
              <a:latin typeface="+mn-lt"/>
            </a:endParaRPr>
          </a:p>
        </p:txBody>
      </p:sp>
      <p:sp>
        <p:nvSpPr>
          <p:cNvPr id="6" name="TextBox 5"/>
          <p:cNvSpPr txBox="1"/>
          <p:nvPr/>
        </p:nvSpPr>
        <p:spPr>
          <a:xfrm>
            <a:off x="228600" y="5715000"/>
            <a:ext cx="5693353" cy="276999"/>
          </a:xfrm>
          <a:prstGeom prst="rect">
            <a:avLst/>
          </a:prstGeom>
          <a:noFill/>
        </p:spPr>
        <p:txBody>
          <a:bodyPr wrap="none" rtlCol="0">
            <a:spAutoFit/>
          </a:bodyPr>
          <a:lstStyle/>
          <a:p>
            <a:r>
              <a:rPr lang="en-US" altLang="ko-KR" sz="1200" dirty="0"/>
              <a:t>Source: Guidebook Microcost Methods for Determining VA Healthcare Costs.2010</a:t>
            </a:r>
            <a:endParaRPr lang="ko-KR" altLang="en-US" sz="1200" dirty="0"/>
          </a:p>
        </p:txBody>
      </p:sp>
      <p:sp>
        <p:nvSpPr>
          <p:cNvPr id="3" name="Slide Number Placeholder 5">
            <a:extLst>
              <a:ext uri="{FF2B5EF4-FFF2-40B4-BE49-F238E27FC236}">
                <a16:creationId xmlns:a16="http://schemas.microsoft.com/office/drawing/2014/main" id="{C45BF6E2-0D42-884E-9D23-EF89B58EB997}"/>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35</a:t>
            </a:fld>
            <a:endParaRPr lang="en-US" dirty="0"/>
          </a:p>
        </p:txBody>
      </p:sp>
      <p:sp>
        <p:nvSpPr>
          <p:cNvPr id="7" name="Rectangle 6">
            <a:extLst>
              <a:ext uri="{FF2B5EF4-FFF2-40B4-BE49-F238E27FC236}">
                <a16:creationId xmlns:a16="http://schemas.microsoft.com/office/drawing/2014/main" id="{1CF293BC-D663-B1CC-127E-F492E50395E0}"/>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8" name="Rectangle 7">
            <a:extLst>
              <a:ext uri="{FF2B5EF4-FFF2-40B4-BE49-F238E27FC236}">
                <a16:creationId xmlns:a16="http://schemas.microsoft.com/office/drawing/2014/main" id="{9A462DE1-6117-0785-8150-91BEC8977E5E}"/>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9" name="CuadroTexto 3">
            <a:extLst>
              <a:ext uri="{FF2B5EF4-FFF2-40B4-BE49-F238E27FC236}">
                <a16:creationId xmlns:a16="http://schemas.microsoft.com/office/drawing/2014/main" id="{96C39DB7-AFDE-7C29-EE1E-9910C8F29E78}"/>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8">
            <a:extLst>
              <a:ext uri="{FF2B5EF4-FFF2-40B4-BE49-F238E27FC236}">
                <a16:creationId xmlns:a16="http://schemas.microsoft.com/office/drawing/2014/main" id="{C4DEB4B0-5219-CC47-8585-8174CE21392B}"/>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3">
            <a:extLst>
              <a:ext uri="{FF2B5EF4-FFF2-40B4-BE49-F238E27FC236}">
                <a16:creationId xmlns:a16="http://schemas.microsoft.com/office/drawing/2014/main" id="{F7646277-D473-2104-F9A3-EE08029C31AA}"/>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17">
            <a:extLst>
              <a:ext uri="{FF2B5EF4-FFF2-40B4-BE49-F238E27FC236}">
                <a16:creationId xmlns:a16="http://schemas.microsoft.com/office/drawing/2014/main" id="{7F1F235C-4606-F641-9F70-E5599B9CA13B}"/>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1">
            <a:extLst>
              <a:ext uri="{FF2B5EF4-FFF2-40B4-BE49-F238E27FC236}">
                <a16:creationId xmlns:a16="http://schemas.microsoft.com/office/drawing/2014/main" id="{E5018E21-EBA1-7367-64FF-661E6F757FC2}"/>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8C547CE9-5FB3-5448-2598-D815CDE15EEC}"/>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dirty="0"/>
              <a:t>Cost versus Charges</a:t>
            </a:r>
          </a:p>
        </p:txBody>
      </p:sp>
      <p:sp>
        <p:nvSpPr>
          <p:cNvPr id="22533" name="Rectangle 3"/>
          <p:cNvSpPr>
            <a:spLocks noGrp="1" noChangeArrowheads="1"/>
          </p:cNvSpPr>
          <p:nvPr>
            <p:ph type="body" idx="1"/>
          </p:nvPr>
        </p:nvSpPr>
        <p:spPr/>
        <p:txBody>
          <a:bodyPr/>
          <a:lstStyle/>
          <a:p>
            <a:pPr eaLnBrk="1" hangingPunct="1">
              <a:lnSpc>
                <a:spcPct val="80000"/>
              </a:lnSpc>
            </a:pPr>
            <a:r>
              <a:rPr lang="en-US" sz="2800" dirty="0"/>
              <a:t>Charges do not represent “true” economic cost or payments in the medical market</a:t>
            </a:r>
          </a:p>
          <a:p>
            <a:pPr lvl="1" eaLnBrk="1" hangingPunct="1">
              <a:lnSpc>
                <a:spcPct val="80000"/>
              </a:lnSpc>
            </a:pPr>
            <a:r>
              <a:rPr lang="en-US" sz="2400" dirty="0"/>
              <a:t>List prices are influenced by government reimbursement policy</a:t>
            </a:r>
          </a:p>
          <a:p>
            <a:pPr lvl="1" eaLnBrk="1" hangingPunct="1">
              <a:lnSpc>
                <a:spcPct val="80000"/>
              </a:lnSpc>
            </a:pPr>
            <a:r>
              <a:rPr lang="en-US" sz="2400" dirty="0"/>
              <a:t>Prices are set to cross subsidize less profitable services </a:t>
            </a:r>
          </a:p>
          <a:p>
            <a:pPr eaLnBrk="1" hangingPunct="1">
              <a:lnSpc>
                <a:spcPct val="80000"/>
              </a:lnSpc>
            </a:pPr>
            <a:r>
              <a:rPr lang="en-US" sz="2800" dirty="0"/>
              <a:t>Resource costs should be obtained when possible</a:t>
            </a:r>
          </a:p>
          <a:p>
            <a:pPr eaLnBrk="1" hangingPunct="1">
              <a:lnSpc>
                <a:spcPct val="80000"/>
              </a:lnSpc>
            </a:pPr>
            <a:r>
              <a:rPr lang="en-US" sz="2800" dirty="0"/>
              <a:t>If Charge data are used they should be adjusted by the </a:t>
            </a:r>
            <a:r>
              <a:rPr lang="en-US" sz="2800" u="sng" dirty="0"/>
              <a:t>cost/charge ratio </a:t>
            </a:r>
            <a:r>
              <a:rPr lang="en-US" sz="2800" dirty="0"/>
              <a:t>available from Medicare and the Federal Register.</a:t>
            </a:r>
          </a:p>
        </p:txBody>
      </p:sp>
      <p:sp>
        <p:nvSpPr>
          <p:cNvPr id="2" name="Slide Number Placeholder 5">
            <a:extLst>
              <a:ext uri="{FF2B5EF4-FFF2-40B4-BE49-F238E27FC236}">
                <a16:creationId xmlns:a16="http://schemas.microsoft.com/office/drawing/2014/main" id="{66330F55-4DD2-459B-5143-F2FEE3A581B7}"/>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36</a:t>
            </a:fld>
            <a:endParaRPr lang="en-US" dirty="0"/>
          </a:p>
        </p:txBody>
      </p:sp>
      <p:sp>
        <p:nvSpPr>
          <p:cNvPr id="3" name="Rectangle 2">
            <a:extLst>
              <a:ext uri="{FF2B5EF4-FFF2-40B4-BE49-F238E27FC236}">
                <a16:creationId xmlns:a16="http://schemas.microsoft.com/office/drawing/2014/main" id="{54F0041E-7676-E0E2-BC07-E2D63479A5FB}"/>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7D31E334-F8E2-9A9C-6C5D-A17338262AD6}"/>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B4301EEA-3AE3-1FC7-E3EA-2B7DFA316375}"/>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7D115A3A-FD3D-F7FA-485D-4E69048CDE42}"/>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E0109C9F-E5DC-091A-5544-5BACECCE6B93}"/>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DE05B0D2-EF62-277C-E961-EFF557B0FD24}"/>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7C388C0E-3EA8-A0E6-55FE-6A0C8A99060B}"/>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E7DA53FD-73A5-156E-6825-C8BD2FAF4871}"/>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20331084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6"/>
          <p:cNvSpPr>
            <a:spLocks noGrp="1" noChangeArrowheads="1"/>
          </p:cNvSpPr>
          <p:nvPr>
            <p:ph type="title"/>
          </p:nvPr>
        </p:nvSpPr>
        <p:spPr>
          <a:xfrm>
            <a:off x="685800" y="133350"/>
            <a:ext cx="7772400" cy="1695450"/>
          </a:xfrm>
          <a:noFill/>
        </p:spPr>
        <p:txBody>
          <a:bodyPr lIns="92075" tIns="46038" rIns="92075" bIns="46038" anchor="ctr"/>
          <a:lstStyle/>
          <a:p>
            <a:pPr eaLnBrk="1" hangingPunct="1"/>
            <a:r>
              <a:rPr lang="en-US" b="1" dirty="0"/>
              <a:t>Joint Products</a:t>
            </a:r>
            <a:br>
              <a:rPr lang="en-US" b="1" dirty="0"/>
            </a:br>
            <a:r>
              <a:rPr lang="en-US" sz="2000" b="1" dirty="0"/>
              <a:t>(e.g. diabetic retinopathy clinic)</a:t>
            </a:r>
            <a:endParaRPr lang="en-US" sz="4000" dirty="0"/>
          </a:p>
        </p:txBody>
      </p:sp>
      <p:sp>
        <p:nvSpPr>
          <p:cNvPr id="27653" name="Rectangle 1027"/>
          <p:cNvSpPr>
            <a:spLocks noGrp="1" noChangeArrowheads="1"/>
          </p:cNvSpPr>
          <p:nvPr>
            <p:ph type="body" idx="1"/>
          </p:nvPr>
        </p:nvSpPr>
        <p:spPr>
          <a:xfrm>
            <a:off x="685800" y="1600200"/>
            <a:ext cx="7772400" cy="4114800"/>
          </a:xfrm>
          <a:noFill/>
        </p:spPr>
        <p:txBody>
          <a:bodyPr lIns="92075" tIns="46038" rIns="92075" bIns="46038"/>
          <a:lstStyle/>
          <a:p>
            <a:pPr eaLnBrk="1" hangingPunct="1"/>
            <a:endParaRPr lang="en-US" sz="2800" dirty="0">
              <a:solidFill>
                <a:schemeClr val="tx2"/>
              </a:solidFill>
            </a:endParaRPr>
          </a:p>
          <a:p>
            <a:pPr eaLnBrk="1" hangingPunct="1">
              <a:buFont typeface="Wingdings" pitchFamily="2" charset="2"/>
              <a:buNone/>
            </a:pPr>
            <a:r>
              <a:rPr lang="en-US" sz="2800" dirty="0"/>
              <a:t>	</a:t>
            </a:r>
            <a:r>
              <a:rPr lang="en-US" dirty="0"/>
              <a:t>Because healthcare services are often produced with shared resources, e.g. administrators and facilities, it is often necessary to allocate these costs among products or services. </a:t>
            </a:r>
          </a:p>
          <a:p>
            <a:pPr eaLnBrk="1" hangingPunct="1">
              <a:buClr>
                <a:schemeClr val="tx1"/>
              </a:buClr>
            </a:pPr>
            <a:endParaRPr lang="en-US" sz="2800" dirty="0"/>
          </a:p>
          <a:p>
            <a:pPr lvl="1" algn="just" eaLnBrk="1" hangingPunct="1">
              <a:buFont typeface="Wingdings" pitchFamily="2" charset="2"/>
              <a:buNone/>
            </a:pPr>
            <a:endParaRPr lang="en-US" sz="1800" dirty="0"/>
          </a:p>
        </p:txBody>
      </p:sp>
      <p:sp>
        <p:nvSpPr>
          <p:cNvPr id="2" name="Slide Number Placeholder 5">
            <a:extLst>
              <a:ext uri="{FF2B5EF4-FFF2-40B4-BE49-F238E27FC236}">
                <a16:creationId xmlns:a16="http://schemas.microsoft.com/office/drawing/2014/main" id="{F326675D-C32C-913A-B474-149252D6C75C}"/>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37</a:t>
            </a:fld>
            <a:endParaRPr lang="en-US" dirty="0"/>
          </a:p>
        </p:txBody>
      </p:sp>
      <p:sp>
        <p:nvSpPr>
          <p:cNvPr id="3" name="Rectangle 2">
            <a:extLst>
              <a:ext uri="{FF2B5EF4-FFF2-40B4-BE49-F238E27FC236}">
                <a16:creationId xmlns:a16="http://schemas.microsoft.com/office/drawing/2014/main" id="{BFD127B7-55AB-ECC3-6B94-0C18ED794508}"/>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304D0D01-C616-443A-F020-9FE9410981D9}"/>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00996EEF-FE8A-BE02-5E78-057EDC550C8E}"/>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38176C7F-F8D9-4594-A0E8-E3EB862C7E42}"/>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95285AB8-A955-9271-D45B-37E24B790555}"/>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A412879F-E016-17AD-E75F-AA57E2A41B78}"/>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6D94B16B-119E-0138-CD81-9FFA79E9ED7C}"/>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4660B7D2-9C16-7E22-EB68-54461537CAEE}"/>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6104999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350963" y="914400"/>
            <a:ext cx="7793037" cy="1058863"/>
          </a:xfrm>
        </p:spPr>
        <p:txBody>
          <a:bodyPr/>
          <a:lstStyle/>
          <a:p>
            <a:pPr eaLnBrk="1" hangingPunct="1"/>
            <a:r>
              <a:rPr lang="en-US" sz="2800" b="1" dirty="0"/>
              <a:t>Research &amp; Development (R&amp;D) </a:t>
            </a:r>
            <a:r>
              <a:rPr lang="en-US" sz="1600" b="1" dirty="0"/>
              <a:t>(</a:t>
            </a:r>
            <a:r>
              <a:rPr lang="en-US" sz="1600" b="1" dirty="0">
                <a:solidFill>
                  <a:schemeClr val="tx1"/>
                </a:solidFill>
              </a:rPr>
              <a:t>Example: development of web-based health education program to increase compliance with mammography screening guidelines</a:t>
            </a:r>
            <a:r>
              <a:rPr lang="en-US" sz="1600" b="1" dirty="0"/>
              <a:t>) </a:t>
            </a:r>
            <a:br>
              <a:rPr lang="en-US" sz="3600" dirty="0"/>
            </a:br>
            <a:endParaRPr lang="en-US" sz="3600" dirty="0"/>
          </a:p>
        </p:txBody>
      </p:sp>
      <p:sp>
        <p:nvSpPr>
          <p:cNvPr id="61443" name="Rectangle 3"/>
          <p:cNvSpPr>
            <a:spLocks noGrp="1" noChangeArrowheads="1"/>
          </p:cNvSpPr>
          <p:nvPr>
            <p:ph type="body" idx="1"/>
          </p:nvPr>
        </p:nvSpPr>
        <p:spPr>
          <a:xfrm>
            <a:off x="1143000" y="1676400"/>
            <a:ext cx="7772400" cy="4114800"/>
          </a:xfrm>
        </p:spPr>
        <p:txBody>
          <a:bodyPr/>
          <a:lstStyle/>
          <a:p>
            <a:pPr eaLnBrk="1" hangingPunct="1"/>
            <a:r>
              <a:rPr lang="en-US" dirty="0"/>
              <a:t>R&amp;D costs are those incurred in developing the first copy of an item, independent of the units provided once the first copy is produced.</a:t>
            </a:r>
          </a:p>
          <a:p>
            <a:pPr eaLnBrk="1" hangingPunct="1"/>
            <a:r>
              <a:rPr lang="en-US" dirty="0">
                <a:solidFill>
                  <a:schemeClr val="tx2"/>
                </a:solidFill>
              </a:rPr>
              <a:t>Inclusion/exclusion of R&amp;D depends on.</a:t>
            </a:r>
          </a:p>
          <a:p>
            <a:pPr lvl="1" eaLnBrk="1" hangingPunct="1"/>
            <a:r>
              <a:rPr lang="en-US" dirty="0"/>
              <a:t>Perspective of the analysis.</a:t>
            </a:r>
          </a:p>
          <a:p>
            <a:pPr lvl="2" eaLnBrk="1" hangingPunct="1"/>
            <a:r>
              <a:rPr lang="en-US" dirty="0"/>
              <a:t>Private firm vs. societal</a:t>
            </a:r>
          </a:p>
          <a:p>
            <a:pPr lvl="1" eaLnBrk="1" hangingPunct="1"/>
            <a:r>
              <a:rPr lang="en-US" dirty="0"/>
              <a:t>When the decision is made.</a:t>
            </a:r>
          </a:p>
          <a:p>
            <a:pPr lvl="2" eaLnBrk="1" hangingPunct="1"/>
            <a:r>
              <a:rPr lang="en-US" dirty="0"/>
              <a:t>Prior to vs. after investment in development?</a:t>
            </a:r>
          </a:p>
        </p:txBody>
      </p:sp>
      <p:sp>
        <p:nvSpPr>
          <p:cNvPr id="2" name="Slide Number Placeholder 5">
            <a:extLst>
              <a:ext uri="{FF2B5EF4-FFF2-40B4-BE49-F238E27FC236}">
                <a16:creationId xmlns:a16="http://schemas.microsoft.com/office/drawing/2014/main" id="{F274A8B8-EC97-9A5D-6E15-9988FD7B7D62}"/>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38</a:t>
            </a:fld>
            <a:endParaRPr lang="en-US" dirty="0"/>
          </a:p>
        </p:txBody>
      </p:sp>
      <p:sp>
        <p:nvSpPr>
          <p:cNvPr id="3" name="Rectangle 2">
            <a:extLst>
              <a:ext uri="{FF2B5EF4-FFF2-40B4-BE49-F238E27FC236}">
                <a16:creationId xmlns:a16="http://schemas.microsoft.com/office/drawing/2014/main" id="{AC705C42-7E9D-7140-B4C2-48FB20E243BA}"/>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034D8CF8-F4D0-B7F3-9C17-00629E90BFE4}"/>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EFECD995-4B9F-D307-3BEE-D0BAA8987AD0}"/>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B04E6BB2-2148-9D89-5EB4-0302B6AAD73B}"/>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9FDDB05A-AEF8-0D7E-AABA-57FEB08B9EB7}"/>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DFB5CE86-F6AD-854D-45BB-88F13D3DD2E7}"/>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6437EDBB-366E-9024-C056-505940B8D9A5}"/>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19444B6C-86B4-D3EB-7EF9-4B1E3E08D828}"/>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 calcmode="lin" valueType="num">
                                      <p:cBhvr additive="base">
                                        <p:cTn id="1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43">
                                            <p:txEl>
                                              <p:pRg st="3" end="3"/>
                                            </p:txEl>
                                          </p:spTgt>
                                        </p:tgtEl>
                                        <p:attrNameLst>
                                          <p:attrName>style.visibility</p:attrName>
                                        </p:attrNameLst>
                                      </p:cBhvr>
                                      <p:to>
                                        <p:strVal val="visible"/>
                                      </p:to>
                                    </p:set>
                                    <p:anim calcmode="lin" valueType="num">
                                      <p:cBhvr additive="base">
                                        <p:cTn id="21"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43">
                                            <p:txEl>
                                              <p:pRg st="4" end="4"/>
                                            </p:txEl>
                                          </p:spTgt>
                                        </p:tgtEl>
                                        <p:attrNameLst>
                                          <p:attrName>style.visibility</p:attrName>
                                        </p:attrNameLst>
                                      </p:cBhvr>
                                      <p:to>
                                        <p:strVal val="visible"/>
                                      </p:to>
                                    </p:set>
                                    <p:anim calcmode="lin" valueType="num">
                                      <p:cBhvr additive="base">
                                        <p:cTn id="25"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43">
                                            <p:txEl>
                                              <p:pRg st="5" end="5"/>
                                            </p:txEl>
                                          </p:spTgt>
                                        </p:tgtEl>
                                        <p:attrNameLst>
                                          <p:attrName>style.visibility</p:attrName>
                                        </p:attrNameLst>
                                      </p:cBhvr>
                                      <p:to>
                                        <p:strVal val="visible"/>
                                      </p:to>
                                    </p:set>
                                    <p:anim calcmode="lin" valueType="num">
                                      <p:cBhvr additive="base">
                                        <p:cTn id="29"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914400" y="617538"/>
            <a:ext cx="8458200" cy="1143000"/>
          </a:xfrm>
        </p:spPr>
        <p:txBody>
          <a:bodyPr/>
          <a:lstStyle/>
          <a:p>
            <a:pPr eaLnBrk="1" hangingPunct="1"/>
            <a:r>
              <a:rPr lang="en-US" sz="3200" b="1" dirty="0"/>
              <a:t>Capacity Utilization &amp; Occupancy Rate</a:t>
            </a:r>
            <a:endParaRPr lang="en-US" sz="4000" dirty="0"/>
          </a:p>
        </p:txBody>
      </p:sp>
      <p:sp>
        <p:nvSpPr>
          <p:cNvPr id="63491" name="Rectangle 3"/>
          <p:cNvSpPr>
            <a:spLocks noGrp="1" noChangeArrowheads="1"/>
          </p:cNvSpPr>
          <p:nvPr>
            <p:ph type="body" idx="1"/>
          </p:nvPr>
        </p:nvSpPr>
        <p:spPr/>
        <p:txBody>
          <a:bodyPr/>
          <a:lstStyle/>
          <a:p>
            <a:pPr eaLnBrk="1" hangingPunct="1"/>
            <a:r>
              <a:rPr lang="en-US" sz="2800" b="1" dirty="0"/>
              <a:t>Assumptions.</a:t>
            </a:r>
          </a:p>
          <a:p>
            <a:pPr lvl="1" eaLnBrk="1" hangingPunct="1"/>
            <a:r>
              <a:rPr lang="en-US" sz="2400" dirty="0"/>
              <a:t>Services should be provided with as little excess capacity as possible in order to use resources efficiently.</a:t>
            </a:r>
          </a:p>
          <a:p>
            <a:pPr lvl="1" eaLnBrk="1" hangingPunct="1"/>
            <a:r>
              <a:rPr lang="en-US" sz="2400" dirty="0"/>
              <a:t>Literature suggests </a:t>
            </a:r>
            <a:r>
              <a:rPr lang="en-US" sz="2400" u="sng" dirty="0"/>
              <a:t>80%</a:t>
            </a:r>
            <a:r>
              <a:rPr lang="en-US" sz="2400" dirty="0"/>
              <a:t> is capacity utilization norm for health care facilities.</a:t>
            </a:r>
          </a:p>
          <a:p>
            <a:pPr lvl="2" eaLnBrk="1" hangingPunct="1"/>
            <a:r>
              <a:rPr lang="en-US" sz="2000" dirty="0"/>
              <a:t> Sensitivity analysis may be applied to check the effect of this assumption on cost-effectiveness of the interventions.</a:t>
            </a:r>
          </a:p>
          <a:p>
            <a:pPr lvl="2" eaLnBrk="1" hangingPunct="1"/>
            <a:r>
              <a:rPr lang="en-US" sz="2000" dirty="0"/>
              <a:t>Average cost will generally decline as fixed costs are spread over additional units of output</a:t>
            </a:r>
          </a:p>
        </p:txBody>
      </p:sp>
      <p:sp>
        <p:nvSpPr>
          <p:cNvPr id="2" name="Slide Number Placeholder 5">
            <a:extLst>
              <a:ext uri="{FF2B5EF4-FFF2-40B4-BE49-F238E27FC236}">
                <a16:creationId xmlns:a16="http://schemas.microsoft.com/office/drawing/2014/main" id="{7A419737-01D3-CB4A-D8BE-CA06F6F9B8C8}"/>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39</a:t>
            </a:fld>
            <a:endParaRPr lang="en-US" dirty="0"/>
          </a:p>
        </p:txBody>
      </p:sp>
      <p:sp>
        <p:nvSpPr>
          <p:cNvPr id="3" name="Rectangle 2">
            <a:extLst>
              <a:ext uri="{FF2B5EF4-FFF2-40B4-BE49-F238E27FC236}">
                <a16:creationId xmlns:a16="http://schemas.microsoft.com/office/drawing/2014/main" id="{D1B53AD9-1FD5-DDB3-FADB-B2518BB65AF8}"/>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7F1A1307-65CA-692D-8BD7-19A5E2270B4B}"/>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D100DC2B-0493-D9C9-CB6D-DA7C206B5A1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1054CC5A-A3C9-52B0-6B85-21C047D9DB27}"/>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5C09FC1F-671D-BC93-2A3F-B1124E12FEC3}"/>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F8E686F7-924C-9CD8-CAE1-6CA492F190EF}"/>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CD7D2FD9-8BE0-512F-C1F8-55E8A9E9A5A7}"/>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DAF901FD-5AD7-3292-7E9B-EECF057BB9FF}"/>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checkerboard(across)">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 calcmode="lin" valueType="num">
                                      <p:cBhvr additive="base">
                                        <p:cTn id="12"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3491">
                                            <p:txEl>
                                              <p:pRg st="2" end="2"/>
                                            </p:txEl>
                                          </p:spTgt>
                                        </p:tgtEl>
                                        <p:attrNameLst>
                                          <p:attrName>style.visibility</p:attrName>
                                        </p:attrNameLst>
                                      </p:cBhvr>
                                      <p:to>
                                        <p:strVal val="visible"/>
                                      </p:to>
                                    </p:set>
                                    <p:anim calcmode="lin" valueType="num">
                                      <p:cBhvr additive="base">
                                        <p:cTn id="18"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3491">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 calcmode="lin" valueType="num">
                                      <p:cBhvr additive="base">
                                        <p:cTn id="22"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3491">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3491">
                                            <p:txEl>
                                              <p:pRg st="4" end="4"/>
                                            </p:txEl>
                                          </p:spTgt>
                                        </p:tgtEl>
                                        <p:attrNameLst>
                                          <p:attrName>style.visibility</p:attrName>
                                        </p:attrNameLst>
                                      </p:cBhvr>
                                      <p:to>
                                        <p:strVal val="visible"/>
                                      </p:to>
                                    </p:set>
                                    <p:anim calcmode="lin" valueType="num">
                                      <p:cBhvr additive="base">
                                        <p:cTn id="26"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idx="4294967295"/>
          </p:nvPr>
        </p:nvSpPr>
        <p:spPr>
          <a:xfrm>
            <a:off x="228600" y="76200"/>
            <a:ext cx="8915400" cy="552450"/>
          </a:xfrm>
          <a:noFill/>
        </p:spPr>
        <p:txBody>
          <a:bodyPr lIns="90488" tIns="44450" rIns="90488" bIns="44450"/>
          <a:lstStyle/>
          <a:p>
            <a:pPr eaLnBrk="1" hangingPunct="1"/>
            <a:r>
              <a:rPr lang="en-US" sz="1800" b="1" dirty="0">
                <a:solidFill>
                  <a:schemeClr val="tx1"/>
                </a:solidFill>
              </a:rPr>
              <a:t>Fig. 1 - Three Dimensions of Clinical Economics (Modified From Bombardier and Eisenberg </a:t>
            </a:r>
            <a:r>
              <a:rPr lang="en-US" sz="1800" b="1" baseline="30000" dirty="0">
                <a:solidFill>
                  <a:schemeClr val="tx1"/>
                </a:solidFill>
              </a:rPr>
              <a:t>24</a:t>
            </a:r>
          </a:p>
        </p:txBody>
      </p:sp>
      <p:grpSp>
        <p:nvGrpSpPr>
          <p:cNvPr id="16389" name="Group 5"/>
          <p:cNvGrpSpPr>
            <a:grpSpLocks/>
          </p:cNvGrpSpPr>
          <p:nvPr/>
        </p:nvGrpSpPr>
        <p:grpSpPr bwMode="auto">
          <a:xfrm>
            <a:off x="6137233" y="352958"/>
            <a:ext cx="2730500" cy="3962400"/>
            <a:chOff x="3848" y="432"/>
            <a:chExt cx="1720" cy="2496"/>
          </a:xfrm>
        </p:grpSpPr>
        <p:sp>
          <p:nvSpPr>
            <p:cNvPr id="16415" name="Line 6"/>
            <p:cNvSpPr>
              <a:spLocks noChangeShapeType="1"/>
            </p:cNvSpPr>
            <p:nvPr/>
          </p:nvSpPr>
          <p:spPr bwMode="auto">
            <a:xfrm flipH="1">
              <a:off x="4992" y="1680"/>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nvGrpSpPr>
            <p:cNvPr id="16416" name="Group 7"/>
            <p:cNvGrpSpPr>
              <a:grpSpLocks/>
            </p:cNvGrpSpPr>
            <p:nvPr/>
          </p:nvGrpSpPr>
          <p:grpSpPr bwMode="auto">
            <a:xfrm>
              <a:off x="3848" y="432"/>
              <a:ext cx="1720" cy="2488"/>
              <a:chOff x="3848" y="432"/>
              <a:chExt cx="1720" cy="2488"/>
            </a:xfrm>
          </p:grpSpPr>
          <p:grpSp>
            <p:nvGrpSpPr>
              <p:cNvPr id="16417" name="Group 8"/>
              <p:cNvGrpSpPr>
                <a:grpSpLocks/>
              </p:cNvGrpSpPr>
              <p:nvPr/>
            </p:nvGrpSpPr>
            <p:grpSpPr bwMode="auto">
              <a:xfrm>
                <a:off x="3848" y="432"/>
                <a:ext cx="1720" cy="2488"/>
                <a:chOff x="3848" y="432"/>
                <a:chExt cx="1720" cy="2488"/>
              </a:xfrm>
            </p:grpSpPr>
            <p:grpSp>
              <p:nvGrpSpPr>
                <p:cNvPr id="16424" name="Group 9"/>
                <p:cNvGrpSpPr>
                  <a:grpSpLocks/>
                </p:cNvGrpSpPr>
                <p:nvPr/>
              </p:nvGrpSpPr>
              <p:grpSpPr bwMode="auto">
                <a:xfrm>
                  <a:off x="3848" y="440"/>
                  <a:ext cx="1712" cy="2480"/>
                  <a:chOff x="3848" y="440"/>
                  <a:chExt cx="1712" cy="2480"/>
                </a:xfrm>
              </p:grpSpPr>
              <p:grpSp>
                <p:nvGrpSpPr>
                  <p:cNvPr id="16426" name="Group 10"/>
                  <p:cNvGrpSpPr>
                    <a:grpSpLocks/>
                  </p:cNvGrpSpPr>
                  <p:nvPr/>
                </p:nvGrpSpPr>
                <p:grpSpPr bwMode="auto">
                  <a:xfrm>
                    <a:off x="3848" y="1592"/>
                    <a:ext cx="1136" cy="1328"/>
                    <a:chOff x="3848" y="1592"/>
                    <a:chExt cx="1136" cy="1328"/>
                  </a:xfrm>
                </p:grpSpPr>
                <p:grpSp>
                  <p:nvGrpSpPr>
                    <p:cNvPr id="16443" name="Group 11"/>
                    <p:cNvGrpSpPr>
                      <a:grpSpLocks/>
                    </p:cNvGrpSpPr>
                    <p:nvPr/>
                  </p:nvGrpSpPr>
                  <p:grpSpPr bwMode="auto">
                    <a:xfrm>
                      <a:off x="3848" y="1592"/>
                      <a:ext cx="368" cy="1328"/>
                      <a:chOff x="3848" y="1592"/>
                      <a:chExt cx="368" cy="1328"/>
                    </a:xfrm>
                  </p:grpSpPr>
                  <p:sp>
                    <p:nvSpPr>
                      <p:cNvPr id="16454" name="Rectangle 12"/>
                      <p:cNvSpPr>
                        <a:spLocks noChangeArrowheads="1"/>
                      </p:cNvSpPr>
                      <p:nvPr/>
                    </p:nvSpPr>
                    <p:spPr bwMode="auto">
                      <a:xfrm>
                        <a:off x="3848"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5" name="Rectangle 13"/>
                      <p:cNvSpPr>
                        <a:spLocks noChangeArrowheads="1"/>
                      </p:cNvSpPr>
                      <p:nvPr/>
                    </p:nvSpPr>
                    <p:spPr bwMode="auto">
                      <a:xfrm>
                        <a:off x="3848"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6" name="Rectangle 14"/>
                      <p:cNvSpPr>
                        <a:spLocks noChangeArrowheads="1"/>
                      </p:cNvSpPr>
                      <p:nvPr/>
                    </p:nvSpPr>
                    <p:spPr bwMode="auto">
                      <a:xfrm>
                        <a:off x="3848"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7" name="Rectangle 15"/>
                      <p:cNvSpPr>
                        <a:spLocks noChangeArrowheads="1"/>
                      </p:cNvSpPr>
                      <p:nvPr/>
                    </p:nvSpPr>
                    <p:spPr bwMode="auto">
                      <a:xfrm>
                        <a:off x="3848"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44" name="Group 16"/>
                    <p:cNvGrpSpPr>
                      <a:grpSpLocks/>
                    </p:cNvGrpSpPr>
                    <p:nvPr/>
                  </p:nvGrpSpPr>
                  <p:grpSpPr bwMode="auto">
                    <a:xfrm>
                      <a:off x="4232" y="1592"/>
                      <a:ext cx="368" cy="1328"/>
                      <a:chOff x="4232" y="1592"/>
                      <a:chExt cx="368" cy="1328"/>
                    </a:xfrm>
                  </p:grpSpPr>
                  <p:sp>
                    <p:nvSpPr>
                      <p:cNvPr id="16450" name="Rectangle 17"/>
                      <p:cNvSpPr>
                        <a:spLocks noChangeArrowheads="1"/>
                      </p:cNvSpPr>
                      <p:nvPr/>
                    </p:nvSpPr>
                    <p:spPr bwMode="auto">
                      <a:xfrm>
                        <a:off x="4232"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1" name="Rectangle 18"/>
                      <p:cNvSpPr>
                        <a:spLocks noChangeArrowheads="1"/>
                      </p:cNvSpPr>
                      <p:nvPr/>
                    </p:nvSpPr>
                    <p:spPr bwMode="auto">
                      <a:xfrm>
                        <a:off x="4232"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2" name="Rectangle 19"/>
                      <p:cNvSpPr>
                        <a:spLocks noChangeArrowheads="1"/>
                      </p:cNvSpPr>
                      <p:nvPr/>
                    </p:nvSpPr>
                    <p:spPr bwMode="auto">
                      <a:xfrm>
                        <a:off x="4232"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3" name="Rectangle 20"/>
                      <p:cNvSpPr>
                        <a:spLocks noChangeArrowheads="1"/>
                      </p:cNvSpPr>
                      <p:nvPr/>
                    </p:nvSpPr>
                    <p:spPr bwMode="auto">
                      <a:xfrm>
                        <a:off x="4232"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45" name="Group 21"/>
                    <p:cNvGrpSpPr>
                      <a:grpSpLocks/>
                    </p:cNvGrpSpPr>
                    <p:nvPr/>
                  </p:nvGrpSpPr>
                  <p:grpSpPr bwMode="auto">
                    <a:xfrm>
                      <a:off x="4616" y="1592"/>
                      <a:ext cx="368" cy="1328"/>
                      <a:chOff x="4616" y="1592"/>
                      <a:chExt cx="368" cy="1328"/>
                    </a:xfrm>
                  </p:grpSpPr>
                  <p:sp>
                    <p:nvSpPr>
                      <p:cNvPr id="16446" name="Rectangle 22"/>
                      <p:cNvSpPr>
                        <a:spLocks noChangeArrowheads="1"/>
                      </p:cNvSpPr>
                      <p:nvPr/>
                    </p:nvSpPr>
                    <p:spPr bwMode="auto">
                      <a:xfrm>
                        <a:off x="4616"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7" name="Rectangle 23"/>
                      <p:cNvSpPr>
                        <a:spLocks noChangeArrowheads="1"/>
                      </p:cNvSpPr>
                      <p:nvPr/>
                    </p:nvSpPr>
                    <p:spPr bwMode="auto">
                      <a:xfrm>
                        <a:off x="4616"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8" name="Rectangle 24"/>
                      <p:cNvSpPr>
                        <a:spLocks noChangeArrowheads="1"/>
                      </p:cNvSpPr>
                      <p:nvPr/>
                    </p:nvSpPr>
                    <p:spPr bwMode="auto">
                      <a:xfrm>
                        <a:off x="4616"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9" name="Rectangle 25"/>
                      <p:cNvSpPr>
                        <a:spLocks noChangeArrowheads="1"/>
                      </p:cNvSpPr>
                      <p:nvPr/>
                    </p:nvSpPr>
                    <p:spPr bwMode="auto">
                      <a:xfrm>
                        <a:off x="4616"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grpSp>
                <p:nvGrpSpPr>
                  <p:cNvPr id="16427" name="Group 26"/>
                  <p:cNvGrpSpPr>
                    <a:grpSpLocks/>
                  </p:cNvGrpSpPr>
                  <p:nvPr/>
                </p:nvGrpSpPr>
                <p:grpSpPr bwMode="auto">
                  <a:xfrm>
                    <a:off x="3848" y="1304"/>
                    <a:ext cx="1280" cy="272"/>
                    <a:chOff x="3848" y="1304"/>
                    <a:chExt cx="1280" cy="272"/>
                  </a:xfrm>
                </p:grpSpPr>
                <p:sp>
                  <p:nvSpPr>
                    <p:cNvPr id="16440" name="AutoShape 27"/>
                    <p:cNvSpPr>
                      <a:spLocks noChangeArrowheads="1"/>
                    </p:cNvSpPr>
                    <p:nvPr/>
                  </p:nvSpPr>
                  <p:spPr bwMode="auto">
                    <a:xfrm>
                      <a:off x="3848"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41" name="AutoShape 28"/>
                    <p:cNvSpPr>
                      <a:spLocks noChangeArrowheads="1"/>
                    </p:cNvSpPr>
                    <p:nvPr/>
                  </p:nvSpPr>
                  <p:spPr bwMode="auto">
                    <a:xfrm>
                      <a:off x="4232"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42" name="AutoShape 29"/>
                    <p:cNvSpPr>
                      <a:spLocks noChangeArrowheads="1"/>
                    </p:cNvSpPr>
                    <p:nvPr/>
                  </p:nvSpPr>
                  <p:spPr bwMode="auto">
                    <a:xfrm>
                      <a:off x="4616"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28" name="Group 30"/>
                  <p:cNvGrpSpPr>
                    <a:grpSpLocks/>
                  </p:cNvGrpSpPr>
                  <p:nvPr/>
                </p:nvGrpSpPr>
                <p:grpSpPr bwMode="auto">
                  <a:xfrm>
                    <a:off x="3992" y="1016"/>
                    <a:ext cx="1280" cy="272"/>
                    <a:chOff x="3992" y="1016"/>
                    <a:chExt cx="1280" cy="272"/>
                  </a:xfrm>
                </p:grpSpPr>
                <p:sp>
                  <p:nvSpPr>
                    <p:cNvPr id="16437" name="AutoShape 31"/>
                    <p:cNvSpPr>
                      <a:spLocks noChangeArrowheads="1"/>
                    </p:cNvSpPr>
                    <p:nvPr/>
                  </p:nvSpPr>
                  <p:spPr bwMode="auto">
                    <a:xfrm>
                      <a:off x="3992"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8" name="AutoShape 32"/>
                    <p:cNvSpPr>
                      <a:spLocks noChangeArrowheads="1"/>
                    </p:cNvSpPr>
                    <p:nvPr/>
                  </p:nvSpPr>
                  <p:spPr bwMode="auto">
                    <a:xfrm>
                      <a:off x="4376"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9" name="AutoShape 33"/>
                    <p:cNvSpPr>
                      <a:spLocks noChangeArrowheads="1"/>
                    </p:cNvSpPr>
                    <p:nvPr/>
                  </p:nvSpPr>
                  <p:spPr bwMode="auto">
                    <a:xfrm>
                      <a:off x="4760"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29" name="Group 34"/>
                  <p:cNvGrpSpPr>
                    <a:grpSpLocks/>
                  </p:cNvGrpSpPr>
                  <p:nvPr/>
                </p:nvGrpSpPr>
                <p:grpSpPr bwMode="auto">
                  <a:xfrm>
                    <a:off x="4136" y="728"/>
                    <a:ext cx="1280" cy="272"/>
                    <a:chOff x="4136" y="728"/>
                    <a:chExt cx="1280" cy="272"/>
                  </a:xfrm>
                </p:grpSpPr>
                <p:sp>
                  <p:nvSpPr>
                    <p:cNvPr id="16434" name="AutoShape 35"/>
                    <p:cNvSpPr>
                      <a:spLocks noChangeArrowheads="1"/>
                    </p:cNvSpPr>
                    <p:nvPr/>
                  </p:nvSpPr>
                  <p:spPr bwMode="auto">
                    <a:xfrm>
                      <a:off x="4136"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5" name="AutoShape 36"/>
                    <p:cNvSpPr>
                      <a:spLocks noChangeArrowheads="1"/>
                    </p:cNvSpPr>
                    <p:nvPr/>
                  </p:nvSpPr>
                  <p:spPr bwMode="auto">
                    <a:xfrm>
                      <a:off x="4520"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6" name="AutoShape 37"/>
                    <p:cNvSpPr>
                      <a:spLocks noChangeArrowheads="1"/>
                    </p:cNvSpPr>
                    <p:nvPr/>
                  </p:nvSpPr>
                  <p:spPr bwMode="auto">
                    <a:xfrm>
                      <a:off x="4904"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30" name="Group 38"/>
                  <p:cNvGrpSpPr>
                    <a:grpSpLocks/>
                  </p:cNvGrpSpPr>
                  <p:nvPr/>
                </p:nvGrpSpPr>
                <p:grpSpPr bwMode="auto">
                  <a:xfrm>
                    <a:off x="4280" y="440"/>
                    <a:ext cx="1280" cy="272"/>
                    <a:chOff x="4280" y="440"/>
                    <a:chExt cx="1280" cy="272"/>
                  </a:xfrm>
                </p:grpSpPr>
                <p:sp>
                  <p:nvSpPr>
                    <p:cNvPr id="16431" name="AutoShape 39"/>
                    <p:cNvSpPr>
                      <a:spLocks noChangeArrowheads="1"/>
                    </p:cNvSpPr>
                    <p:nvPr/>
                  </p:nvSpPr>
                  <p:spPr bwMode="auto">
                    <a:xfrm>
                      <a:off x="4280"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2" name="AutoShape 40"/>
                    <p:cNvSpPr>
                      <a:spLocks noChangeArrowheads="1"/>
                    </p:cNvSpPr>
                    <p:nvPr/>
                  </p:nvSpPr>
                  <p:spPr bwMode="auto">
                    <a:xfrm>
                      <a:off x="4664"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3" name="AutoShape 41"/>
                    <p:cNvSpPr>
                      <a:spLocks noChangeArrowheads="1"/>
                    </p:cNvSpPr>
                    <p:nvPr/>
                  </p:nvSpPr>
                  <p:spPr bwMode="auto">
                    <a:xfrm>
                      <a:off x="5048"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sp>
              <p:nvSpPr>
                <p:cNvPr id="16425" name="Line 42"/>
                <p:cNvSpPr>
                  <a:spLocks noChangeShapeType="1"/>
                </p:cNvSpPr>
                <p:nvPr/>
              </p:nvSpPr>
              <p:spPr bwMode="auto">
                <a:xfrm>
                  <a:off x="5568" y="432"/>
                  <a:ext cx="0"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sp>
            <p:nvSpPr>
              <p:cNvPr id="16418" name="Line 43"/>
              <p:cNvSpPr>
                <a:spLocks noChangeShapeType="1"/>
              </p:cNvSpPr>
              <p:nvPr/>
            </p:nvSpPr>
            <p:spPr bwMode="auto">
              <a:xfrm>
                <a:off x="5136" y="1296"/>
                <a:ext cx="0" cy="1296"/>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19" name="Line 44"/>
              <p:cNvSpPr>
                <a:spLocks noChangeShapeType="1"/>
              </p:cNvSpPr>
              <p:nvPr/>
            </p:nvSpPr>
            <p:spPr bwMode="auto">
              <a:xfrm>
                <a:off x="5280" y="1008"/>
                <a:ext cx="0" cy="1296"/>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0" name="Line 45"/>
              <p:cNvSpPr>
                <a:spLocks noChangeShapeType="1"/>
              </p:cNvSpPr>
              <p:nvPr/>
            </p:nvSpPr>
            <p:spPr bwMode="auto">
              <a:xfrm>
                <a:off x="5424" y="720"/>
                <a:ext cx="0" cy="1248"/>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1" name="Line 46"/>
              <p:cNvSpPr>
                <a:spLocks noChangeShapeType="1"/>
              </p:cNvSpPr>
              <p:nvPr/>
            </p:nvSpPr>
            <p:spPr bwMode="auto">
              <a:xfrm flipV="1">
                <a:off x="4992" y="720"/>
                <a:ext cx="576" cy="1200"/>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2" name="Line 47"/>
              <p:cNvSpPr>
                <a:spLocks noChangeShapeType="1"/>
              </p:cNvSpPr>
              <p:nvPr/>
            </p:nvSpPr>
            <p:spPr bwMode="auto">
              <a:xfrm flipV="1">
                <a:off x="4992" y="1008"/>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3" name="Line 48"/>
              <p:cNvSpPr>
                <a:spLocks noChangeShapeType="1"/>
              </p:cNvSpPr>
              <p:nvPr/>
            </p:nvSpPr>
            <p:spPr bwMode="auto">
              <a:xfrm flipV="1">
                <a:off x="4992" y="1344"/>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grpSp>
      <p:grpSp>
        <p:nvGrpSpPr>
          <p:cNvPr id="16390" name="Group 70"/>
          <p:cNvGrpSpPr>
            <a:grpSpLocks/>
          </p:cNvGrpSpPr>
          <p:nvPr/>
        </p:nvGrpSpPr>
        <p:grpSpPr bwMode="auto">
          <a:xfrm>
            <a:off x="151606" y="628650"/>
            <a:ext cx="2027238" cy="4784725"/>
            <a:chOff x="134" y="518"/>
            <a:chExt cx="1277" cy="3014"/>
          </a:xfrm>
        </p:grpSpPr>
        <p:sp>
          <p:nvSpPr>
            <p:cNvPr id="16412" name="Rectangle 49"/>
            <p:cNvSpPr>
              <a:spLocks noChangeArrowheads="1"/>
            </p:cNvSpPr>
            <p:nvPr/>
          </p:nvSpPr>
          <p:spPr bwMode="auto">
            <a:xfrm>
              <a:off x="171" y="518"/>
              <a:ext cx="1240" cy="518"/>
            </a:xfrm>
            <a:prstGeom prst="rect">
              <a:avLst/>
            </a:prstGeom>
            <a:noFill/>
            <a:ln w="9525">
              <a:noFill/>
              <a:miter lim="800000"/>
              <a:headEnd/>
              <a:tailEnd/>
            </a:ln>
          </p:spPr>
          <p:txBody>
            <a:bodyPr wrap="none" lIns="92075" tIns="46038" rIns="92075" bIns="46038">
              <a:spAutoFit/>
            </a:bodyPr>
            <a:lstStyle/>
            <a:p>
              <a:pPr eaLnBrk="0" hangingPunct="0"/>
              <a:r>
                <a:rPr lang="en-US" b="1" dirty="0">
                  <a:latin typeface="Times New Roman" pitchFamily="18" charset="0"/>
                </a:rPr>
                <a:t> </a:t>
              </a:r>
              <a:r>
                <a:rPr lang="en-US" b="1" dirty="0">
                  <a:solidFill>
                    <a:schemeClr val="tx2"/>
                  </a:solidFill>
                  <a:latin typeface="Times New Roman" pitchFamily="18" charset="0"/>
                </a:rPr>
                <a:t>(population) </a:t>
              </a:r>
            </a:p>
            <a:p>
              <a:pPr eaLnBrk="0" hangingPunct="0"/>
              <a:r>
                <a:rPr lang="en-US" b="1" dirty="0">
                  <a:solidFill>
                    <a:schemeClr val="tx2"/>
                  </a:solidFill>
                  <a:latin typeface="Times New Roman" pitchFamily="18" charset="0"/>
                </a:rPr>
                <a:t>Public Health</a:t>
              </a:r>
              <a:endParaRPr lang="en-US" b="1" dirty="0">
                <a:latin typeface="Times New Roman" pitchFamily="18" charset="0"/>
              </a:endParaRPr>
            </a:p>
          </p:txBody>
        </p:sp>
        <p:sp>
          <p:nvSpPr>
            <p:cNvPr id="16413" name="Rectangle 50"/>
            <p:cNvSpPr>
              <a:spLocks noChangeArrowheads="1"/>
            </p:cNvSpPr>
            <p:nvPr/>
          </p:nvSpPr>
          <p:spPr bwMode="auto">
            <a:xfrm>
              <a:off x="134" y="3014"/>
              <a:ext cx="1277" cy="518"/>
            </a:xfrm>
            <a:prstGeom prst="rect">
              <a:avLst/>
            </a:prstGeom>
            <a:noFill/>
            <a:ln w="9525">
              <a:noFill/>
              <a:miter lim="800000"/>
              <a:headEnd/>
              <a:tailEnd/>
            </a:ln>
          </p:spPr>
          <p:txBody>
            <a:bodyPr wrap="none" lIns="92075" tIns="46038" rIns="92075" bIns="46038">
              <a:spAutoFit/>
            </a:bodyPr>
            <a:lstStyle/>
            <a:p>
              <a:pPr eaLnBrk="0" hangingPunct="0"/>
              <a:r>
                <a:rPr lang="en-US" b="1" dirty="0">
                  <a:latin typeface="Times New Roman" pitchFamily="18" charset="0"/>
                </a:rPr>
                <a:t> </a:t>
              </a:r>
              <a:r>
                <a:rPr lang="en-US" b="1" dirty="0">
                  <a:solidFill>
                    <a:schemeClr val="tx2"/>
                  </a:solidFill>
                  <a:latin typeface="Times New Roman" pitchFamily="18" charset="0"/>
                </a:rPr>
                <a:t>Medical Care</a:t>
              </a:r>
            </a:p>
            <a:p>
              <a:pPr eaLnBrk="0" hangingPunct="0"/>
              <a:r>
                <a:rPr lang="en-US" b="1" dirty="0">
                  <a:solidFill>
                    <a:schemeClr val="tx2"/>
                  </a:solidFill>
                  <a:latin typeface="Times New Roman" pitchFamily="18" charset="0"/>
                </a:rPr>
                <a:t>   (individual)</a:t>
              </a:r>
              <a:endParaRPr lang="en-US" b="1" dirty="0">
                <a:latin typeface="Times New Roman" pitchFamily="18" charset="0"/>
              </a:endParaRPr>
            </a:p>
          </p:txBody>
        </p:sp>
        <p:sp>
          <p:nvSpPr>
            <p:cNvPr id="16414" name="Line 51"/>
            <p:cNvSpPr>
              <a:spLocks noChangeShapeType="1"/>
            </p:cNvSpPr>
            <p:nvPr/>
          </p:nvSpPr>
          <p:spPr bwMode="auto">
            <a:xfrm>
              <a:off x="720" y="1104"/>
              <a:ext cx="0" cy="1776"/>
            </a:xfrm>
            <a:prstGeom prst="line">
              <a:avLst/>
            </a:prstGeom>
            <a:noFill/>
            <a:ln w="38100">
              <a:solidFill>
                <a:schemeClr val="tx2"/>
              </a:solidFill>
              <a:round/>
              <a:headEnd type="stealth" w="med" len="lg"/>
              <a:tailEnd type="stealth" w="med" len="lg"/>
            </a:ln>
          </p:spPr>
          <p:txBody>
            <a:bodyPr wrap="none" anchor="ctr"/>
            <a:lstStyle/>
            <a:p>
              <a:endParaRPr lang="en-US" dirty="0"/>
            </a:p>
          </p:txBody>
        </p:sp>
      </p:grpSp>
      <p:grpSp>
        <p:nvGrpSpPr>
          <p:cNvPr id="15" name="Group 67"/>
          <p:cNvGrpSpPr>
            <a:grpSpLocks/>
          </p:cNvGrpSpPr>
          <p:nvPr/>
        </p:nvGrpSpPr>
        <p:grpSpPr bwMode="auto">
          <a:xfrm>
            <a:off x="2366949" y="2334158"/>
            <a:ext cx="3243264" cy="1890712"/>
            <a:chOff x="1478" y="1713"/>
            <a:chExt cx="2043" cy="1191"/>
          </a:xfrm>
        </p:grpSpPr>
        <p:sp>
          <p:nvSpPr>
            <p:cNvPr id="16406" name="Rectangle 54"/>
            <p:cNvSpPr>
              <a:spLocks noChangeArrowheads="1"/>
            </p:cNvSpPr>
            <p:nvPr/>
          </p:nvSpPr>
          <p:spPr bwMode="auto">
            <a:xfrm>
              <a:off x="2733" y="1713"/>
              <a:ext cx="548"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Society</a:t>
              </a:r>
            </a:p>
          </p:txBody>
        </p:sp>
        <p:sp>
          <p:nvSpPr>
            <p:cNvPr id="16407" name="Rectangle 55"/>
            <p:cNvSpPr>
              <a:spLocks noChangeArrowheads="1"/>
            </p:cNvSpPr>
            <p:nvPr/>
          </p:nvSpPr>
          <p:spPr bwMode="auto">
            <a:xfrm>
              <a:off x="2733" y="2049"/>
              <a:ext cx="788"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Health Sys.</a:t>
              </a:r>
            </a:p>
          </p:txBody>
        </p:sp>
        <p:sp>
          <p:nvSpPr>
            <p:cNvPr id="16408" name="Rectangle 56"/>
            <p:cNvSpPr>
              <a:spLocks noChangeArrowheads="1"/>
            </p:cNvSpPr>
            <p:nvPr/>
          </p:nvSpPr>
          <p:spPr bwMode="auto">
            <a:xfrm>
              <a:off x="2733" y="2385"/>
              <a:ext cx="602"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Payer(s)</a:t>
              </a:r>
            </a:p>
          </p:txBody>
        </p:sp>
        <p:sp>
          <p:nvSpPr>
            <p:cNvPr id="16409" name="Rectangle 57"/>
            <p:cNvSpPr>
              <a:spLocks noChangeArrowheads="1"/>
            </p:cNvSpPr>
            <p:nvPr/>
          </p:nvSpPr>
          <p:spPr bwMode="auto">
            <a:xfrm>
              <a:off x="2733" y="2673"/>
              <a:ext cx="612"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Provider</a:t>
              </a:r>
            </a:p>
          </p:txBody>
        </p:sp>
        <p:sp>
          <p:nvSpPr>
            <p:cNvPr id="16410" name="Line 58"/>
            <p:cNvSpPr>
              <a:spLocks noChangeShapeType="1"/>
            </p:cNvSpPr>
            <p:nvPr/>
          </p:nvSpPr>
          <p:spPr bwMode="auto">
            <a:xfrm>
              <a:off x="2489" y="1824"/>
              <a:ext cx="0" cy="1008"/>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411" name="Rectangle 59"/>
            <p:cNvSpPr>
              <a:spLocks noChangeArrowheads="1"/>
            </p:cNvSpPr>
            <p:nvPr/>
          </p:nvSpPr>
          <p:spPr bwMode="auto">
            <a:xfrm>
              <a:off x="1478" y="2145"/>
              <a:ext cx="820" cy="231"/>
            </a:xfrm>
            <a:prstGeom prst="rect">
              <a:avLst/>
            </a:prstGeom>
            <a:noFill/>
            <a:ln w="9525">
              <a:noFill/>
              <a:miter lim="800000"/>
              <a:headEnd/>
              <a:tailEnd/>
            </a:ln>
          </p:spPr>
          <p:txBody>
            <a:bodyPr wrap="none" lIns="92075" tIns="46038" rIns="92075" bIns="46038">
              <a:spAutoFit/>
            </a:bodyPr>
            <a:lstStyle/>
            <a:p>
              <a:pPr eaLnBrk="0" hangingPunct="0"/>
              <a:r>
                <a:rPr lang="en-US" sz="1800" b="1" dirty="0">
                  <a:latin typeface="Times New Roman" pitchFamily="18" charset="0"/>
                </a:rPr>
                <a:t>Perspective</a:t>
              </a:r>
            </a:p>
          </p:txBody>
        </p:sp>
      </p:grpSp>
      <p:grpSp>
        <p:nvGrpSpPr>
          <p:cNvPr id="16" name="Group 68"/>
          <p:cNvGrpSpPr>
            <a:grpSpLocks/>
          </p:cNvGrpSpPr>
          <p:nvPr/>
        </p:nvGrpSpPr>
        <p:grpSpPr bwMode="auto">
          <a:xfrm>
            <a:off x="5396243" y="4131728"/>
            <a:ext cx="2205038" cy="2025650"/>
            <a:chOff x="3456" y="2832"/>
            <a:chExt cx="1389" cy="1276"/>
          </a:xfrm>
        </p:grpSpPr>
        <p:sp>
          <p:nvSpPr>
            <p:cNvPr id="16401" name="Rectangle 61"/>
            <p:cNvSpPr>
              <a:spLocks noChangeArrowheads="1"/>
            </p:cNvSpPr>
            <p:nvPr/>
          </p:nvSpPr>
          <p:spPr bwMode="auto">
            <a:xfrm>
              <a:off x="3567" y="3877"/>
              <a:ext cx="1140" cy="231"/>
            </a:xfrm>
            <a:prstGeom prst="rect">
              <a:avLst/>
            </a:prstGeom>
            <a:noFill/>
            <a:ln w="9525">
              <a:noFill/>
              <a:miter lim="800000"/>
              <a:headEnd/>
              <a:tailEnd/>
            </a:ln>
          </p:spPr>
          <p:txBody>
            <a:bodyPr wrap="none" lIns="92075" tIns="46038" rIns="92075" bIns="46038">
              <a:spAutoFit/>
            </a:bodyPr>
            <a:lstStyle/>
            <a:p>
              <a:pPr eaLnBrk="0" hangingPunct="0"/>
              <a:r>
                <a:rPr lang="en-US" sz="1800" b="1" dirty="0">
                  <a:latin typeface="Times New Roman" pitchFamily="18" charset="0"/>
                </a:rPr>
                <a:t>Type of Analysis</a:t>
              </a:r>
            </a:p>
          </p:txBody>
        </p:sp>
        <p:sp>
          <p:nvSpPr>
            <p:cNvPr id="16402" name="Rectangle 62"/>
            <p:cNvSpPr>
              <a:spLocks noChangeArrowheads="1"/>
            </p:cNvSpPr>
            <p:nvPr/>
          </p:nvSpPr>
          <p:spPr bwMode="auto">
            <a:xfrm rot="-3600000">
              <a:off x="4310" y="3249"/>
              <a:ext cx="840"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Benefit</a:t>
              </a:r>
            </a:p>
          </p:txBody>
        </p:sp>
        <p:sp>
          <p:nvSpPr>
            <p:cNvPr id="16403" name="Rectangle 63"/>
            <p:cNvSpPr>
              <a:spLocks noChangeArrowheads="1"/>
            </p:cNvSpPr>
            <p:nvPr/>
          </p:nvSpPr>
          <p:spPr bwMode="auto">
            <a:xfrm rot="-3360000">
              <a:off x="3350" y="3226"/>
              <a:ext cx="1192" cy="404"/>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Effectiveness</a:t>
              </a:r>
            </a:p>
            <a:p>
              <a:pPr eaLnBrk="0" hangingPunct="0"/>
              <a:endParaRPr lang="en-US" sz="1800" dirty="0">
                <a:latin typeface="Times New Roman" pitchFamily="18" charset="0"/>
              </a:endParaRPr>
            </a:p>
          </p:txBody>
        </p:sp>
        <p:sp>
          <p:nvSpPr>
            <p:cNvPr id="16404" name="Line 64"/>
            <p:cNvSpPr>
              <a:spLocks noChangeShapeType="1"/>
            </p:cNvSpPr>
            <p:nvPr/>
          </p:nvSpPr>
          <p:spPr bwMode="auto">
            <a:xfrm>
              <a:off x="3456" y="3877"/>
              <a:ext cx="1296" cy="0"/>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405" name="Rectangle 65"/>
            <p:cNvSpPr>
              <a:spLocks noChangeArrowheads="1"/>
            </p:cNvSpPr>
            <p:nvPr/>
          </p:nvSpPr>
          <p:spPr bwMode="auto">
            <a:xfrm rot="-3600000">
              <a:off x="3837" y="3348"/>
              <a:ext cx="792"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Utility</a:t>
              </a:r>
            </a:p>
          </p:txBody>
        </p:sp>
      </p:grpSp>
      <p:grpSp>
        <p:nvGrpSpPr>
          <p:cNvPr id="17" name="Group 71"/>
          <p:cNvGrpSpPr>
            <a:grpSpLocks/>
          </p:cNvGrpSpPr>
          <p:nvPr/>
        </p:nvGrpSpPr>
        <p:grpSpPr bwMode="auto">
          <a:xfrm>
            <a:off x="201613" y="347663"/>
            <a:ext cx="7324726" cy="5668962"/>
            <a:chOff x="127" y="219"/>
            <a:chExt cx="4614" cy="3571"/>
          </a:xfrm>
        </p:grpSpPr>
        <p:grpSp>
          <p:nvGrpSpPr>
            <p:cNvPr id="16396" name="Group 69"/>
            <p:cNvGrpSpPr>
              <a:grpSpLocks/>
            </p:cNvGrpSpPr>
            <p:nvPr/>
          </p:nvGrpSpPr>
          <p:grpSpPr bwMode="auto">
            <a:xfrm>
              <a:off x="1622" y="219"/>
              <a:ext cx="3119" cy="1136"/>
              <a:chOff x="1622" y="219"/>
              <a:chExt cx="3119" cy="1136"/>
            </a:xfrm>
          </p:grpSpPr>
          <p:sp>
            <p:nvSpPr>
              <p:cNvPr id="16398" name="Line 52"/>
              <p:cNvSpPr>
                <a:spLocks noChangeShapeType="1"/>
              </p:cNvSpPr>
              <p:nvPr/>
            </p:nvSpPr>
            <p:spPr bwMode="auto">
              <a:xfrm flipH="1">
                <a:off x="2509" y="250"/>
                <a:ext cx="480" cy="1008"/>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399" name="Rectangle 53"/>
              <p:cNvSpPr>
                <a:spLocks noChangeArrowheads="1"/>
              </p:cNvSpPr>
              <p:nvPr/>
            </p:nvSpPr>
            <p:spPr bwMode="auto">
              <a:xfrm>
                <a:off x="2619" y="219"/>
                <a:ext cx="2122" cy="1136"/>
              </a:xfrm>
              <a:prstGeom prst="rect">
                <a:avLst/>
              </a:prstGeom>
              <a:noFill/>
              <a:ln w="9525">
                <a:noFill/>
                <a:miter lim="800000"/>
                <a:headEnd/>
                <a:tailEnd/>
              </a:ln>
            </p:spPr>
            <p:txBody>
              <a:bodyPr lIns="92075" tIns="46038" rIns="92075" bIns="46038">
                <a:spAutoFit/>
              </a:bodyPr>
              <a:lstStyle/>
              <a:p>
                <a:pPr defTabSz="228600" eaLnBrk="0" hangingPunct="0"/>
                <a:r>
                  <a:rPr lang="en-US" sz="1600" dirty="0">
                    <a:latin typeface="Times New Roman" pitchFamily="18" charset="0"/>
                  </a:rPr>
                  <a:t>			Intangible</a:t>
                </a:r>
              </a:p>
              <a:p>
                <a:pPr defTabSz="228600" eaLnBrk="0" hangingPunct="0"/>
                <a:endParaRPr lang="en-US" sz="1600" dirty="0">
                  <a:latin typeface="Times New Roman" pitchFamily="18" charset="0"/>
                </a:endParaRPr>
              </a:p>
              <a:p>
                <a:pPr defTabSz="228600" eaLnBrk="0" hangingPunct="0"/>
                <a:r>
                  <a:rPr lang="en-US" sz="1600" dirty="0">
                    <a:latin typeface="Times New Roman" pitchFamily="18" charset="0"/>
                  </a:rPr>
                  <a:t>		Indirect (</a:t>
                </a:r>
                <a:r>
                  <a:rPr lang="en-US" sz="1600" dirty="0" err="1">
                    <a:latin typeface="Times New Roman" pitchFamily="18" charset="0"/>
                  </a:rPr>
                  <a:t>Morb</a:t>
                </a:r>
                <a:r>
                  <a:rPr lang="en-US" sz="1600" dirty="0">
                    <a:latin typeface="Times New Roman" pitchFamily="18" charset="0"/>
                  </a:rPr>
                  <a:t> and Mort)</a:t>
                </a:r>
              </a:p>
              <a:p>
                <a:pPr defTabSz="228600" eaLnBrk="0" hangingPunct="0"/>
                <a:r>
                  <a:rPr lang="en-US" sz="1600" dirty="0">
                    <a:latin typeface="Times New Roman" pitchFamily="18" charset="0"/>
                  </a:rPr>
                  <a:t>	</a:t>
                </a:r>
              </a:p>
              <a:p>
                <a:pPr defTabSz="228600" eaLnBrk="0" hangingPunct="0"/>
                <a:r>
                  <a:rPr lang="en-US" sz="1600" dirty="0">
                    <a:latin typeface="Times New Roman" pitchFamily="18" charset="0"/>
                  </a:rPr>
                  <a:t>	Direct Non-medical</a:t>
                </a:r>
              </a:p>
              <a:p>
                <a:pPr defTabSz="228600" eaLnBrk="0" hangingPunct="0"/>
                <a:endParaRPr lang="en-US" sz="1600" dirty="0">
                  <a:latin typeface="Times New Roman" pitchFamily="18" charset="0"/>
                </a:endParaRPr>
              </a:p>
              <a:p>
                <a:pPr defTabSz="228600" eaLnBrk="0" hangingPunct="0"/>
                <a:r>
                  <a:rPr lang="en-US" sz="1600" dirty="0">
                    <a:latin typeface="Times New Roman" pitchFamily="18" charset="0"/>
                  </a:rPr>
                  <a:t>Direct Medical</a:t>
                </a:r>
              </a:p>
            </p:txBody>
          </p:sp>
          <p:sp>
            <p:nvSpPr>
              <p:cNvPr id="16400" name="Rectangle 60"/>
              <p:cNvSpPr>
                <a:spLocks noChangeArrowheads="1"/>
              </p:cNvSpPr>
              <p:nvPr/>
            </p:nvSpPr>
            <p:spPr bwMode="auto">
              <a:xfrm>
                <a:off x="1622" y="705"/>
                <a:ext cx="1114" cy="404"/>
              </a:xfrm>
              <a:prstGeom prst="rect">
                <a:avLst/>
              </a:prstGeom>
              <a:noFill/>
              <a:ln w="9525">
                <a:noFill/>
                <a:miter lim="800000"/>
                <a:headEnd/>
                <a:tailEnd/>
              </a:ln>
            </p:spPr>
            <p:txBody>
              <a:bodyPr lIns="92075" tIns="46038" rIns="92075" bIns="46038">
                <a:spAutoFit/>
              </a:bodyPr>
              <a:lstStyle/>
              <a:p>
                <a:pPr eaLnBrk="0" hangingPunct="0"/>
                <a:r>
                  <a:rPr lang="en-US" sz="1800" b="1" dirty="0">
                    <a:latin typeface="Times New Roman" pitchFamily="18" charset="0"/>
                  </a:rPr>
                  <a:t>Types of Costs</a:t>
                </a:r>
              </a:p>
              <a:p>
                <a:pPr eaLnBrk="0" hangingPunct="0"/>
                <a:r>
                  <a:rPr lang="en-US" sz="1800" b="1" dirty="0">
                    <a:latin typeface="Times New Roman" pitchFamily="18" charset="0"/>
                  </a:rPr>
                  <a:t>and Benefits</a:t>
                </a:r>
              </a:p>
            </p:txBody>
          </p:sp>
        </p:grpSp>
        <p:sp>
          <p:nvSpPr>
            <p:cNvPr id="16397" name="Text Box 66"/>
            <p:cNvSpPr txBox="1">
              <a:spLocks noChangeArrowheads="1"/>
            </p:cNvSpPr>
            <p:nvPr/>
          </p:nvSpPr>
          <p:spPr bwMode="auto">
            <a:xfrm>
              <a:off x="127" y="3460"/>
              <a:ext cx="2832" cy="330"/>
            </a:xfrm>
            <a:prstGeom prst="rect">
              <a:avLst/>
            </a:prstGeom>
            <a:noFill/>
            <a:ln w="9525">
              <a:noFill/>
              <a:miter lim="800000"/>
              <a:headEnd/>
              <a:tailEnd/>
            </a:ln>
          </p:spPr>
          <p:txBody>
            <a:bodyPr>
              <a:spAutoFit/>
            </a:bodyPr>
            <a:lstStyle/>
            <a:p>
              <a:pPr>
                <a:spcBef>
                  <a:spcPct val="50000"/>
                </a:spcBef>
              </a:pPr>
              <a:r>
                <a:rPr lang="en-US" sz="1400" dirty="0">
                  <a:solidFill>
                    <a:schemeClr val="hlink"/>
                  </a:solidFill>
                </a:rPr>
                <a:t>Note:  Some analysts no longer uses the terms direct, indirect, and intangible costs.</a:t>
              </a:r>
            </a:p>
          </p:txBody>
        </p:sp>
      </p:grpSp>
      <p:sp>
        <p:nvSpPr>
          <p:cNvPr id="11" name="Slide Number Placeholder 5">
            <a:extLst>
              <a:ext uri="{FF2B5EF4-FFF2-40B4-BE49-F238E27FC236}">
                <a16:creationId xmlns:a16="http://schemas.microsoft.com/office/drawing/2014/main" id="{E7C6DECB-AFFE-2754-1658-31E6EB091C3D}"/>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4</a:t>
            </a:fld>
            <a:endParaRPr lang="en-US" dirty="0"/>
          </a:p>
        </p:txBody>
      </p:sp>
      <p:sp>
        <p:nvSpPr>
          <p:cNvPr id="12" name="Rectangle 11">
            <a:extLst>
              <a:ext uri="{FF2B5EF4-FFF2-40B4-BE49-F238E27FC236}">
                <a16:creationId xmlns:a16="http://schemas.microsoft.com/office/drawing/2014/main" id="{2B979A5B-4766-5D6D-603C-6CD296134D1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6F4DDA5E-ED3A-5927-8F4C-78E773A36578}"/>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18D0D53A-3F3A-46D5-C46A-C0276B1C0BF5}"/>
              </a:ext>
            </a:extLst>
          </p:cNvPr>
          <p:cNvSpPr txBox="1"/>
          <p:nvPr/>
        </p:nvSpPr>
        <p:spPr>
          <a:xfrm>
            <a:off x="14538" y="6114194"/>
            <a:ext cx="1484285" cy="523220"/>
          </a:xfrm>
          <a:prstGeom prst="rect">
            <a:avLst/>
          </a:prstGeom>
          <a:solidFill>
            <a:srgbClr val="FF6699"/>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A9FD5E5C-AA6D-DB2F-F88B-377A99EBD3FC}"/>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A3C332BE-0EAA-A538-AAD1-06F9F8FE777F}"/>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B630D42A-4A0A-04AA-93E2-3A3EC53F575A}"/>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5A6C1993-4FB5-40D1-E333-1CF294923E9B}"/>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2B3840AB-D5CF-E4FB-D4AE-0D597CB4919B}"/>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093322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amond(in)">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Cost Data Collection Instruments</a:t>
            </a:r>
            <a:br>
              <a:rPr lang="en-US" dirty="0"/>
            </a:br>
            <a:endParaRPr lang="en-US" dirty="0"/>
          </a:p>
        </p:txBody>
      </p:sp>
      <p:sp>
        <p:nvSpPr>
          <p:cNvPr id="3" name="Content Placeholder 2"/>
          <p:cNvSpPr>
            <a:spLocks noGrp="1"/>
          </p:cNvSpPr>
          <p:nvPr>
            <p:ph idx="1"/>
          </p:nvPr>
        </p:nvSpPr>
        <p:spPr/>
        <p:txBody>
          <a:bodyPr/>
          <a:lstStyle/>
          <a:p>
            <a:pPr marL="257175" lvl="0" indent="-257175" eaLnBrk="1" hangingPunct="1">
              <a:buClr>
                <a:srgbClr val="CCFF33"/>
              </a:buClr>
              <a:buSzPct val="70000"/>
            </a:pPr>
            <a:r>
              <a:rPr lang="en-US" sz="2400" dirty="0">
                <a:solidFill>
                  <a:srgbClr val="FFFFCC"/>
                </a:solidFill>
                <a:latin typeface="Calibri" panose="020F0502020204030204" pitchFamily="34" charset="0"/>
                <a:ea typeface="Calibri" panose="020F0502020204030204" pitchFamily="34" charset="0"/>
                <a:hlinkClick r:id="rId2"/>
              </a:rPr>
              <a:t>Database of Instruments for Resource Use Measurement</a:t>
            </a:r>
            <a:endParaRPr lang="en-US" sz="2400" dirty="0">
              <a:solidFill>
                <a:srgbClr val="FFFFCC"/>
              </a:solidFill>
              <a:latin typeface="Arial"/>
            </a:endParaRPr>
          </a:p>
          <a:p>
            <a:endParaRPr lang="en-US" dirty="0"/>
          </a:p>
        </p:txBody>
      </p:sp>
      <p:sp>
        <p:nvSpPr>
          <p:cNvPr id="5" name="Slide Number Placeholder 5">
            <a:extLst>
              <a:ext uri="{FF2B5EF4-FFF2-40B4-BE49-F238E27FC236}">
                <a16:creationId xmlns:a16="http://schemas.microsoft.com/office/drawing/2014/main" id="{194F83CD-1358-186B-01BD-490B4AF06E31}"/>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40</a:t>
            </a:fld>
            <a:endParaRPr lang="en-US" dirty="0"/>
          </a:p>
        </p:txBody>
      </p:sp>
      <p:sp>
        <p:nvSpPr>
          <p:cNvPr id="6" name="Rectangle 5">
            <a:extLst>
              <a:ext uri="{FF2B5EF4-FFF2-40B4-BE49-F238E27FC236}">
                <a16:creationId xmlns:a16="http://schemas.microsoft.com/office/drawing/2014/main" id="{FA47BF75-DB82-9D73-4C1C-A668658DB629}"/>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6">
            <a:extLst>
              <a:ext uri="{FF2B5EF4-FFF2-40B4-BE49-F238E27FC236}">
                <a16:creationId xmlns:a16="http://schemas.microsoft.com/office/drawing/2014/main" id="{4411ED8F-F435-E2DF-D234-C1064AB67117}"/>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EBA41719-7F25-5AA4-EF0D-1797FB68147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070A3C90-6535-888A-ACD7-A70C43941059}"/>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C9AFBA8D-EDAE-0BB9-684C-2E4F27991A26}"/>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FDF087F1-74A9-08A7-0094-D097F669F0BE}"/>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5CDE3C3A-5759-360D-EA39-47DB9993FE81}"/>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56426071-EB4F-1212-7960-02EE3D04DDDF}"/>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9896511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b="1" dirty="0"/>
              <a:t>Summary</a:t>
            </a:r>
            <a:endParaRPr lang="en-US" dirty="0"/>
          </a:p>
        </p:txBody>
      </p:sp>
      <p:sp>
        <p:nvSpPr>
          <p:cNvPr id="111619" name="Rectangle 3"/>
          <p:cNvSpPr>
            <a:spLocks noGrp="1" noChangeArrowheads="1"/>
          </p:cNvSpPr>
          <p:nvPr>
            <p:ph type="body" idx="1"/>
          </p:nvPr>
        </p:nvSpPr>
        <p:spPr/>
        <p:txBody>
          <a:bodyPr/>
          <a:lstStyle/>
          <a:p>
            <a:pPr eaLnBrk="1" hangingPunct="1">
              <a:lnSpc>
                <a:spcPct val="80000"/>
              </a:lnSpc>
            </a:pPr>
            <a:r>
              <a:rPr lang="en-US" sz="2400" dirty="0"/>
              <a:t>Costing is measured the same way in each type of evaluation (CEA, CBA, CUA).</a:t>
            </a:r>
          </a:p>
          <a:p>
            <a:pPr eaLnBrk="1" hangingPunct="1">
              <a:lnSpc>
                <a:spcPct val="80000"/>
              </a:lnSpc>
            </a:pPr>
            <a:r>
              <a:rPr lang="en-US" sz="2800" dirty="0"/>
              <a:t>Costing measurement</a:t>
            </a:r>
          </a:p>
          <a:p>
            <a:pPr lvl="1" eaLnBrk="1" hangingPunct="1">
              <a:lnSpc>
                <a:spcPct val="80000"/>
              </a:lnSpc>
            </a:pPr>
            <a:r>
              <a:rPr lang="en-US" sz="2000" dirty="0"/>
              <a:t>Average vs. marginal vs. incremental</a:t>
            </a:r>
          </a:p>
          <a:p>
            <a:pPr eaLnBrk="1" hangingPunct="1">
              <a:lnSpc>
                <a:spcPct val="80000"/>
              </a:lnSpc>
            </a:pPr>
            <a:r>
              <a:rPr lang="en-US" sz="2400" dirty="0"/>
              <a:t>Costing approach</a:t>
            </a:r>
          </a:p>
          <a:p>
            <a:pPr lvl="1" eaLnBrk="1" hangingPunct="1">
              <a:lnSpc>
                <a:spcPct val="80000"/>
              </a:lnSpc>
            </a:pPr>
            <a:r>
              <a:rPr lang="en-US" sz="2000" b="1" dirty="0"/>
              <a:t>Micro</a:t>
            </a:r>
            <a:r>
              <a:rPr lang="en-US" sz="2000" dirty="0"/>
              <a:t> vs. gross costing</a:t>
            </a:r>
          </a:p>
          <a:p>
            <a:pPr eaLnBrk="1" hangingPunct="1">
              <a:lnSpc>
                <a:spcPct val="80000"/>
              </a:lnSpc>
            </a:pPr>
            <a:r>
              <a:rPr lang="en-US" sz="2400" dirty="0"/>
              <a:t>Key costing concepts:</a:t>
            </a:r>
          </a:p>
          <a:p>
            <a:pPr lvl="1" eaLnBrk="1" hangingPunct="1">
              <a:lnSpc>
                <a:spcPct val="80000"/>
              </a:lnSpc>
            </a:pPr>
            <a:r>
              <a:rPr lang="en-US" sz="2000" dirty="0"/>
              <a:t>Cost vs. charges </a:t>
            </a:r>
          </a:p>
          <a:p>
            <a:pPr lvl="1" eaLnBrk="1" hangingPunct="1">
              <a:lnSpc>
                <a:spcPct val="80000"/>
              </a:lnSpc>
            </a:pPr>
            <a:r>
              <a:rPr lang="en-US" sz="2000" dirty="0"/>
              <a:t>Joint production</a:t>
            </a:r>
          </a:p>
          <a:p>
            <a:pPr lvl="1" eaLnBrk="1" hangingPunct="1">
              <a:lnSpc>
                <a:spcPct val="80000"/>
              </a:lnSpc>
            </a:pPr>
            <a:r>
              <a:rPr lang="en-US" sz="2000" dirty="0"/>
              <a:t>Research &amp; development vs. replication</a:t>
            </a:r>
          </a:p>
          <a:p>
            <a:pPr lvl="1" eaLnBrk="1" hangingPunct="1">
              <a:lnSpc>
                <a:spcPct val="80000"/>
              </a:lnSpc>
            </a:pPr>
            <a:r>
              <a:rPr lang="en-US" sz="2000" dirty="0"/>
              <a:t>Capacity utilization effect on average cost</a:t>
            </a:r>
          </a:p>
          <a:p>
            <a:pPr lvl="1" eaLnBrk="1" hangingPunct="1">
              <a:lnSpc>
                <a:spcPct val="80000"/>
              </a:lnSpc>
            </a:pPr>
            <a:endParaRPr lang="en-US" dirty="0"/>
          </a:p>
          <a:p>
            <a:pPr lvl="1" eaLnBrk="1" hangingPunct="1">
              <a:lnSpc>
                <a:spcPct val="80000"/>
              </a:lnSpc>
            </a:pPr>
            <a:endParaRPr lang="en-US" dirty="0"/>
          </a:p>
        </p:txBody>
      </p:sp>
      <p:sp>
        <p:nvSpPr>
          <p:cNvPr id="2" name="Slide Number Placeholder 5">
            <a:extLst>
              <a:ext uri="{FF2B5EF4-FFF2-40B4-BE49-F238E27FC236}">
                <a16:creationId xmlns:a16="http://schemas.microsoft.com/office/drawing/2014/main" id="{159BBD36-D29B-F921-995D-BADFD1114152}"/>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41</a:t>
            </a:fld>
            <a:endParaRPr lang="en-US" dirty="0"/>
          </a:p>
        </p:txBody>
      </p:sp>
      <p:sp>
        <p:nvSpPr>
          <p:cNvPr id="3" name="Rectangle 2">
            <a:extLst>
              <a:ext uri="{FF2B5EF4-FFF2-40B4-BE49-F238E27FC236}">
                <a16:creationId xmlns:a16="http://schemas.microsoft.com/office/drawing/2014/main" id="{E1077565-590A-0C4C-6A50-2BB3FC88D5C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 name="Rectangle 3">
            <a:extLst>
              <a:ext uri="{FF2B5EF4-FFF2-40B4-BE49-F238E27FC236}">
                <a16:creationId xmlns:a16="http://schemas.microsoft.com/office/drawing/2014/main" id="{FA290FB4-8B6D-BD53-206C-3FEA815E026E}"/>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5" name="CuadroTexto 3">
            <a:extLst>
              <a:ext uri="{FF2B5EF4-FFF2-40B4-BE49-F238E27FC236}">
                <a16:creationId xmlns:a16="http://schemas.microsoft.com/office/drawing/2014/main" id="{A9A8165B-C244-5181-0A2E-AD36EAA16A89}"/>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6" name="CuadroTexto 8">
            <a:extLst>
              <a:ext uri="{FF2B5EF4-FFF2-40B4-BE49-F238E27FC236}">
                <a16:creationId xmlns:a16="http://schemas.microsoft.com/office/drawing/2014/main" id="{B860F879-4516-8530-1555-5CB8D942BF9A}"/>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7" name="CuadroTexto 13">
            <a:extLst>
              <a:ext uri="{FF2B5EF4-FFF2-40B4-BE49-F238E27FC236}">
                <a16:creationId xmlns:a16="http://schemas.microsoft.com/office/drawing/2014/main" id="{06E856D4-DFF4-0820-73FF-83440110D317}"/>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8" name="CuadroTexto 17">
            <a:extLst>
              <a:ext uri="{FF2B5EF4-FFF2-40B4-BE49-F238E27FC236}">
                <a16:creationId xmlns:a16="http://schemas.microsoft.com/office/drawing/2014/main" id="{AC72023B-25EE-EAB6-C057-537750A317E4}"/>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21">
            <a:extLst>
              <a:ext uri="{FF2B5EF4-FFF2-40B4-BE49-F238E27FC236}">
                <a16:creationId xmlns:a16="http://schemas.microsoft.com/office/drawing/2014/main" id="{715B8A55-6610-F779-CA90-9AA940A09ED3}"/>
              </a:ext>
            </a:extLst>
          </p:cNvPr>
          <p:cNvSpPr txBox="1"/>
          <p:nvPr/>
        </p:nvSpPr>
        <p:spPr>
          <a:xfrm>
            <a:off x="5715000" y="6114194"/>
            <a:ext cx="2118631"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27">
            <a:extLst>
              <a:ext uri="{FF2B5EF4-FFF2-40B4-BE49-F238E27FC236}">
                <a16:creationId xmlns:a16="http://schemas.microsoft.com/office/drawing/2014/main" id="{1A224D5A-F9BA-05B4-3DB9-B0CE1DC89C7A}"/>
              </a:ext>
            </a:extLst>
          </p:cNvPr>
          <p:cNvSpPr txBox="1"/>
          <p:nvPr/>
        </p:nvSpPr>
        <p:spPr>
          <a:xfrm>
            <a:off x="7803016" y="6114194"/>
            <a:ext cx="1310368" cy="523220"/>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96608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1619">
                                            <p:txEl>
                                              <p:pRg st="5" end="5"/>
                                            </p:txEl>
                                          </p:spTgt>
                                        </p:tgtEl>
                                        <p:attrNameLst>
                                          <p:attrName>style.visibility</p:attrName>
                                        </p:attrNameLst>
                                      </p:cBhvr>
                                      <p:to>
                                        <p:strVal val="visible"/>
                                      </p:to>
                                    </p:set>
                                    <p:animEffect transition="in" filter="wipe(down)">
                                      <p:cBhvr>
                                        <p:cTn id="7" dur="500"/>
                                        <p:tgtEl>
                                          <p:spTgt spid="111619">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11619">
                                            <p:txEl>
                                              <p:pRg st="6" end="6"/>
                                            </p:txEl>
                                          </p:spTgt>
                                        </p:tgtEl>
                                        <p:attrNameLst>
                                          <p:attrName>style.visibility</p:attrName>
                                        </p:attrNameLst>
                                      </p:cBhvr>
                                      <p:to>
                                        <p:strVal val="visible"/>
                                      </p:to>
                                    </p:set>
                                    <p:animEffect transition="in" filter="wipe(down)">
                                      <p:cBhvr>
                                        <p:cTn id="10" dur="500"/>
                                        <p:tgtEl>
                                          <p:spTgt spid="111619">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11619">
                                            <p:txEl>
                                              <p:pRg st="7" end="7"/>
                                            </p:txEl>
                                          </p:spTgt>
                                        </p:tgtEl>
                                        <p:attrNameLst>
                                          <p:attrName>style.visibility</p:attrName>
                                        </p:attrNameLst>
                                      </p:cBhvr>
                                      <p:to>
                                        <p:strVal val="visible"/>
                                      </p:to>
                                    </p:set>
                                    <p:animEffect transition="in" filter="wipe(down)">
                                      <p:cBhvr>
                                        <p:cTn id="13" dur="500"/>
                                        <p:tgtEl>
                                          <p:spTgt spid="111619">
                                            <p:txEl>
                                              <p:pRg st="7" end="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11619">
                                            <p:txEl>
                                              <p:pRg st="8" end="8"/>
                                            </p:txEl>
                                          </p:spTgt>
                                        </p:tgtEl>
                                        <p:attrNameLst>
                                          <p:attrName>style.visibility</p:attrName>
                                        </p:attrNameLst>
                                      </p:cBhvr>
                                      <p:to>
                                        <p:strVal val="visible"/>
                                      </p:to>
                                    </p:set>
                                    <p:animEffect transition="in" filter="wipe(down)">
                                      <p:cBhvr>
                                        <p:cTn id="16" dur="500"/>
                                        <p:tgtEl>
                                          <p:spTgt spid="111619">
                                            <p:txEl>
                                              <p:pRg st="8" end="8"/>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11619">
                                            <p:txEl>
                                              <p:pRg st="9" end="9"/>
                                            </p:txEl>
                                          </p:spTgt>
                                        </p:tgtEl>
                                        <p:attrNameLst>
                                          <p:attrName>style.visibility</p:attrName>
                                        </p:attrNameLst>
                                      </p:cBhvr>
                                      <p:to>
                                        <p:strVal val="visible"/>
                                      </p:to>
                                    </p:set>
                                    <p:animEffect transition="in" filter="wipe(down)">
                                      <p:cBhvr>
                                        <p:cTn id="19" dur="500"/>
                                        <p:tgtEl>
                                          <p:spTgt spid="11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597150" y="463550"/>
            <a:ext cx="3873500" cy="55499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1" name="Rectangle 3"/>
          <p:cNvSpPr>
            <a:spLocks noChangeArrowheads="1"/>
          </p:cNvSpPr>
          <p:nvPr/>
        </p:nvSpPr>
        <p:spPr bwMode="auto">
          <a:xfrm>
            <a:off x="3054350" y="1987550"/>
            <a:ext cx="3187700" cy="18923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2" name="Rectangle 4"/>
          <p:cNvSpPr>
            <a:spLocks noChangeArrowheads="1"/>
          </p:cNvSpPr>
          <p:nvPr/>
        </p:nvSpPr>
        <p:spPr bwMode="auto">
          <a:xfrm>
            <a:off x="3054350" y="4121150"/>
            <a:ext cx="3187700" cy="9779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3" name="Line 5"/>
          <p:cNvSpPr>
            <a:spLocks noChangeShapeType="1"/>
          </p:cNvSpPr>
          <p:nvPr/>
        </p:nvSpPr>
        <p:spPr bwMode="auto">
          <a:xfrm>
            <a:off x="3048000" y="2514600"/>
            <a:ext cx="3200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414" name="Line 6"/>
          <p:cNvSpPr>
            <a:spLocks noChangeShapeType="1"/>
          </p:cNvSpPr>
          <p:nvPr/>
        </p:nvSpPr>
        <p:spPr bwMode="auto">
          <a:xfrm>
            <a:off x="3048000" y="3429000"/>
            <a:ext cx="3200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415" name="Line 7"/>
          <p:cNvSpPr>
            <a:spLocks noChangeShapeType="1"/>
          </p:cNvSpPr>
          <p:nvPr/>
        </p:nvSpPr>
        <p:spPr bwMode="auto">
          <a:xfrm>
            <a:off x="3048000" y="4800600"/>
            <a:ext cx="3200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416" name="Rectangle 8"/>
          <p:cNvSpPr>
            <a:spLocks noChangeArrowheads="1"/>
          </p:cNvSpPr>
          <p:nvPr/>
        </p:nvSpPr>
        <p:spPr bwMode="auto">
          <a:xfrm>
            <a:off x="2978150" y="768350"/>
            <a:ext cx="3187700" cy="4445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7" name="Rectangle 9"/>
          <p:cNvSpPr>
            <a:spLocks noChangeArrowheads="1"/>
          </p:cNvSpPr>
          <p:nvPr/>
        </p:nvSpPr>
        <p:spPr bwMode="auto">
          <a:xfrm>
            <a:off x="2978150" y="1377950"/>
            <a:ext cx="3187700" cy="4445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8" name="Rectangle 10"/>
          <p:cNvSpPr>
            <a:spLocks noChangeArrowheads="1"/>
          </p:cNvSpPr>
          <p:nvPr/>
        </p:nvSpPr>
        <p:spPr bwMode="auto">
          <a:xfrm>
            <a:off x="3054350" y="5264150"/>
            <a:ext cx="3187700" cy="6731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19" name="Line 13"/>
          <p:cNvSpPr>
            <a:spLocks noChangeShapeType="1"/>
          </p:cNvSpPr>
          <p:nvPr/>
        </p:nvSpPr>
        <p:spPr bwMode="auto">
          <a:xfrm>
            <a:off x="3048000" y="2971800"/>
            <a:ext cx="3200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420" name="Line 19"/>
          <p:cNvSpPr>
            <a:spLocks noChangeShapeType="1"/>
          </p:cNvSpPr>
          <p:nvPr/>
        </p:nvSpPr>
        <p:spPr bwMode="auto">
          <a:xfrm>
            <a:off x="3048000" y="4495800"/>
            <a:ext cx="3200400" cy="0"/>
          </a:xfrm>
          <a:prstGeom prst="line">
            <a:avLst/>
          </a:prstGeom>
          <a:noFill/>
          <a:ln w="12700">
            <a:solidFill>
              <a:schemeClr val="tx1"/>
            </a:solidFill>
            <a:prstDash val="dashDot"/>
            <a:round/>
            <a:headEnd type="none" w="sm" len="sm"/>
            <a:tailEnd type="none" w="sm" len="sm"/>
          </a:ln>
        </p:spPr>
        <p:txBody>
          <a:bodyPr wrap="none" anchor="ctr"/>
          <a:lstStyle/>
          <a:p>
            <a:endParaRPr lang="en-US" dirty="0"/>
          </a:p>
        </p:txBody>
      </p:sp>
      <p:sp>
        <p:nvSpPr>
          <p:cNvPr id="17421" name="Line 22"/>
          <p:cNvSpPr>
            <a:spLocks noChangeShapeType="1"/>
          </p:cNvSpPr>
          <p:nvPr/>
        </p:nvSpPr>
        <p:spPr bwMode="auto">
          <a:xfrm>
            <a:off x="3048000" y="5562600"/>
            <a:ext cx="3200400" cy="0"/>
          </a:xfrm>
          <a:prstGeom prst="line">
            <a:avLst/>
          </a:prstGeom>
          <a:noFill/>
          <a:ln w="12700">
            <a:solidFill>
              <a:schemeClr val="tx1"/>
            </a:solidFill>
            <a:round/>
            <a:headEnd type="none" w="sm" len="sm"/>
            <a:tailEnd type="none" w="sm" len="sm"/>
          </a:ln>
        </p:spPr>
        <p:txBody>
          <a:bodyPr wrap="none" anchor="ctr"/>
          <a:lstStyle/>
          <a:p>
            <a:endParaRPr lang="en-US" dirty="0"/>
          </a:p>
        </p:txBody>
      </p:sp>
      <p:grpSp>
        <p:nvGrpSpPr>
          <p:cNvPr id="17422" name="Group 25"/>
          <p:cNvGrpSpPr>
            <a:grpSpLocks/>
          </p:cNvGrpSpPr>
          <p:nvPr/>
        </p:nvGrpSpPr>
        <p:grpSpPr bwMode="auto">
          <a:xfrm>
            <a:off x="441325" y="463550"/>
            <a:ext cx="1304925" cy="5549900"/>
            <a:chOff x="278" y="292"/>
            <a:chExt cx="822" cy="3496"/>
          </a:xfrm>
        </p:grpSpPr>
        <p:sp>
          <p:nvSpPr>
            <p:cNvPr id="17470" name="Rectangle 26"/>
            <p:cNvSpPr>
              <a:spLocks noChangeArrowheads="1"/>
            </p:cNvSpPr>
            <p:nvPr/>
          </p:nvSpPr>
          <p:spPr bwMode="auto">
            <a:xfrm>
              <a:off x="292" y="292"/>
              <a:ext cx="808" cy="3496"/>
            </a:xfrm>
            <a:prstGeom prst="rect">
              <a:avLst/>
            </a:prstGeom>
            <a:solidFill>
              <a:schemeClr val="accent2"/>
            </a:solidFill>
            <a:ln w="12700">
              <a:solidFill>
                <a:schemeClr val="tx1"/>
              </a:solidFill>
              <a:miter lim="800000"/>
              <a:headEnd/>
              <a:tailEnd/>
            </a:ln>
          </p:spPr>
          <p:txBody>
            <a:bodyPr wrap="none" anchor="ctr"/>
            <a:lstStyle/>
            <a:p>
              <a:endParaRPr lang="en-US" dirty="0"/>
            </a:p>
          </p:txBody>
        </p:sp>
        <p:sp>
          <p:nvSpPr>
            <p:cNvPr id="17471" name="Rectangle 27"/>
            <p:cNvSpPr>
              <a:spLocks noChangeArrowheads="1"/>
            </p:cNvSpPr>
            <p:nvPr/>
          </p:nvSpPr>
          <p:spPr bwMode="auto">
            <a:xfrm>
              <a:off x="278" y="431"/>
              <a:ext cx="657" cy="366"/>
            </a:xfrm>
            <a:prstGeom prst="rect">
              <a:avLst/>
            </a:prstGeom>
            <a:solidFill>
              <a:schemeClr val="accent2"/>
            </a:solid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Technical</a:t>
              </a:r>
              <a:br>
                <a:rPr lang="en-US" sz="1600" b="1" dirty="0">
                  <a:latin typeface="Times New Roman" pitchFamily="18" charset="0"/>
                </a:rPr>
              </a:br>
              <a:r>
                <a:rPr lang="en-US" sz="1600" b="1" dirty="0">
                  <a:latin typeface="Times New Roman" pitchFamily="18" charset="0"/>
                </a:rPr>
                <a:t>Appraisal</a:t>
              </a:r>
            </a:p>
          </p:txBody>
        </p:sp>
      </p:grpSp>
      <p:sp>
        <p:nvSpPr>
          <p:cNvPr id="17423" name="Rectangle 28"/>
          <p:cNvSpPr>
            <a:spLocks noChangeArrowheads="1"/>
          </p:cNvSpPr>
          <p:nvPr/>
        </p:nvSpPr>
        <p:spPr bwMode="auto">
          <a:xfrm>
            <a:off x="7245350" y="692150"/>
            <a:ext cx="1511300" cy="5127720"/>
          </a:xfrm>
          <a:prstGeom prst="rect">
            <a:avLst/>
          </a:prstGeom>
          <a:solidFill>
            <a:schemeClr val="accent2"/>
          </a:solidFill>
          <a:ln w="12700">
            <a:solidFill>
              <a:schemeClr val="tx1"/>
            </a:solidFill>
            <a:miter lim="800000"/>
            <a:headEnd/>
            <a:tailEnd/>
          </a:ln>
        </p:spPr>
        <p:txBody>
          <a:bodyPr wrap="none" anchor="ctr"/>
          <a:lstStyle/>
          <a:p>
            <a:endParaRPr lang="en-US" dirty="0"/>
          </a:p>
        </p:txBody>
      </p:sp>
      <p:sp>
        <p:nvSpPr>
          <p:cNvPr id="17424" name="Rectangle 29"/>
          <p:cNvSpPr>
            <a:spLocks noChangeArrowheads="1"/>
          </p:cNvSpPr>
          <p:nvPr/>
        </p:nvSpPr>
        <p:spPr bwMode="auto">
          <a:xfrm>
            <a:off x="7473950" y="6350"/>
            <a:ext cx="825500" cy="444500"/>
          </a:xfrm>
          <a:prstGeom prst="rect">
            <a:avLst/>
          </a:prstGeom>
          <a:solidFill>
            <a:schemeClr val="accent1"/>
          </a:solidFill>
          <a:ln w="12700">
            <a:solidFill>
              <a:schemeClr val="tx1"/>
            </a:solidFill>
            <a:miter lim="800000"/>
            <a:headEnd/>
            <a:tailEnd/>
          </a:ln>
        </p:spPr>
        <p:txBody>
          <a:bodyPr wrap="none" anchor="ctr"/>
          <a:lstStyle/>
          <a:p>
            <a:endParaRPr lang="en-US" dirty="0"/>
          </a:p>
        </p:txBody>
      </p:sp>
      <p:sp>
        <p:nvSpPr>
          <p:cNvPr id="17425" name="Rectangle 30"/>
          <p:cNvSpPr>
            <a:spLocks noChangeArrowheads="1"/>
          </p:cNvSpPr>
          <p:nvPr/>
        </p:nvSpPr>
        <p:spPr bwMode="auto">
          <a:xfrm>
            <a:off x="7223125" y="836613"/>
            <a:ext cx="1643063" cy="581025"/>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Decision-making</a:t>
            </a:r>
            <a:br>
              <a:rPr lang="en-US" sz="1600" b="1" dirty="0">
                <a:latin typeface="Times New Roman" pitchFamily="18" charset="0"/>
              </a:rPr>
            </a:br>
            <a:r>
              <a:rPr lang="en-US" sz="1600" b="1" dirty="0">
                <a:latin typeface="Times New Roman" pitchFamily="18" charset="0"/>
              </a:rPr>
              <a:t>Process</a:t>
            </a:r>
          </a:p>
        </p:txBody>
      </p:sp>
      <p:sp>
        <p:nvSpPr>
          <p:cNvPr id="17426" name="Rectangle 31"/>
          <p:cNvSpPr>
            <a:spLocks noChangeArrowheads="1"/>
          </p:cNvSpPr>
          <p:nvPr/>
        </p:nvSpPr>
        <p:spPr bwMode="auto">
          <a:xfrm>
            <a:off x="7527925" y="-1588"/>
            <a:ext cx="623888" cy="336551"/>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Start</a:t>
            </a:r>
          </a:p>
        </p:txBody>
      </p:sp>
      <p:sp>
        <p:nvSpPr>
          <p:cNvPr id="17427" name="Line 32"/>
          <p:cNvSpPr>
            <a:spLocks noChangeShapeType="1"/>
          </p:cNvSpPr>
          <p:nvPr/>
        </p:nvSpPr>
        <p:spPr bwMode="auto">
          <a:xfrm>
            <a:off x="7848600" y="457200"/>
            <a:ext cx="0" cy="22860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29" name="Rectangle 41"/>
          <p:cNvSpPr>
            <a:spLocks noChangeArrowheads="1"/>
          </p:cNvSpPr>
          <p:nvPr/>
        </p:nvSpPr>
        <p:spPr bwMode="auto">
          <a:xfrm>
            <a:off x="7543800" y="5867400"/>
            <a:ext cx="919163" cy="336550"/>
          </a:xfrm>
          <a:prstGeom prst="rect">
            <a:avLst/>
          </a:prstGeom>
          <a:solidFill>
            <a:srgbClr val="DE3848"/>
          </a:solid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Decision</a:t>
            </a:r>
          </a:p>
        </p:txBody>
      </p:sp>
      <p:sp>
        <p:nvSpPr>
          <p:cNvPr id="17430" name="Rectangle 42"/>
          <p:cNvSpPr>
            <a:spLocks noChangeArrowheads="1"/>
          </p:cNvSpPr>
          <p:nvPr/>
        </p:nvSpPr>
        <p:spPr bwMode="auto">
          <a:xfrm>
            <a:off x="8366125" y="303213"/>
            <a:ext cx="420688" cy="336550"/>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(1)</a:t>
            </a:r>
          </a:p>
        </p:txBody>
      </p:sp>
      <p:grpSp>
        <p:nvGrpSpPr>
          <p:cNvPr id="3" name="Group 58"/>
          <p:cNvGrpSpPr>
            <a:grpSpLocks/>
          </p:cNvGrpSpPr>
          <p:nvPr/>
        </p:nvGrpSpPr>
        <p:grpSpPr bwMode="auto">
          <a:xfrm>
            <a:off x="1752600" y="682626"/>
            <a:ext cx="5486400" cy="1108075"/>
            <a:chOff x="1104" y="430"/>
            <a:chExt cx="3456" cy="698"/>
          </a:xfrm>
        </p:grpSpPr>
        <p:sp>
          <p:nvSpPr>
            <p:cNvPr id="17464" name="Rectangle 11"/>
            <p:cNvSpPr>
              <a:spLocks noChangeArrowheads="1"/>
            </p:cNvSpPr>
            <p:nvPr/>
          </p:nvSpPr>
          <p:spPr bwMode="auto">
            <a:xfrm>
              <a:off x="1958" y="499"/>
              <a:ext cx="1592" cy="250"/>
            </a:xfrm>
            <a:prstGeom prst="rect">
              <a:avLst/>
            </a:prstGeom>
            <a:noFill/>
            <a:ln w="9525">
              <a:noFill/>
              <a:miter lim="800000"/>
              <a:headEnd/>
              <a:tailEnd/>
            </a:ln>
          </p:spPr>
          <p:txBody>
            <a:bodyPr wrap="none" lIns="92075" tIns="46038" rIns="92075" bIns="46038">
              <a:spAutoFit/>
            </a:bodyPr>
            <a:lstStyle/>
            <a:p>
              <a:pPr eaLnBrk="0" hangingPunct="0"/>
              <a:r>
                <a:rPr lang="en-US" sz="2000" b="1" dirty="0">
                  <a:latin typeface="Times New Roman" pitchFamily="18" charset="0"/>
                </a:rPr>
                <a:t>Deciding the question</a:t>
              </a:r>
            </a:p>
          </p:txBody>
        </p:sp>
        <p:sp>
          <p:nvSpPr>
            <p:cNvPr id="17465" name="Rectangle 12"/>
            <p:cNvSpPr>
              <a:spLocks noChangeArrowheads="1"/>
            </p:cNvSpPr>
            <p:nvPr/>
          </p:nvSpPr>
          <p:spPr bwMode="auto">
            <a:xfrm>
              <a:off x="1958" y="897"/>
              <a:ext cx="1848" cy="231"/>
            </a:xfrm>
            <a:prstGeom prst="rect">
              <a:avLst/>
            </a:prstGeom>
            <a:noFill/>
            <a:ln w="9525">
              <a:noFill/>
              <a:miter lim="800000"/>
              <a:headEnd/>
              <a:tailEnd/>
            </a:ln>
          </p:spPr>
          <p:txBody>
            <a:bodyPr wrap="none" lIns="92075" tIns="46038" rIns="92075" bIns="46038">
              <a:spAutoFit/>
            </a:bodyPr>
            <a:lstStyle/>
            <a:p>
              <a:pPr eaLnBrk="0" hangingPunct="0"/>
              <a:r>
                <a:rPr lang="en-US" sz="1800" b="1" dirty="0">
                  <a:latin typeface="Times New Roman" pitchFamily="18" charset="0"/>
                </a:rPr>
                <a:t>Alternatives to be appraised</a:t>
              </a:r>
            </a:p>
          </p:txBody>
        </p:sp>
        <p:sp>
          <p:nvSpPr>
            <p:cNvPr id="17466" name="Line 33"/>
            <p:cNvSpPr>
              <a:spLocks noChangeShapeType="1"/>
            </p:cNvSpPr>
            <p:nvPr/>
          </p:nvSpPr>
          <p:spPr bwMode="auto">
            <a:xfrm flipH="1">
              <a:off x="3888" y="624"/>
              <a:ext cx="672"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67" name="Line 37"/>
            <p:cNvSpPr>
              <a:spLocks noChangeShapeType="1"/>
            </p:cNvSpPr>
            <p:nvPr/>
          </p:nvSpPr>
          <p:spPr bwMode="auto">
            <a:xfrm>
              <a:off x="1104" y="1008"/>
              <a:ext cx="768"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68" name="Rectangle 43"/>
            <p:cNvSpPr>
              <a:spLocks noChangeArrowheads="1"/>
            </p:cNvSpPr>
            <p:nvPr/>
          </p:nvSpPr>
          <p:spPr bwMode="auto">
            <a:xfrm>
              <a:off x="4186" y="430"/>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(2)</a:t>
              </a:r>
            </a:p>
          </p:txBody>
        </p:sp>
        <p:sp>
          <p:nvSpPr>
            <p:cNvPr id="17469" name="Rectangle 44"/>
            <p:cNvSpPr>
              <a:spLocks noChangeArrowheads="1"/>
            </p:cNvSpPr>
            <p:nvPr/>
          </p:nvSpPr>
          <p:spPr bwMode="auto">
            <a:xfrm>
              <a:off x="1286" y="819"/>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(3)</a:t>
              </a:r>
            </a:p>
          </p:txBody>
        </p:sp>
      </p:grpSp>
      <p:grpSp>
        <p:nvGrpSpPr>
          <p:cNvPr id="4" name="Group 59"/>
          <p:cNvGrpSpPr>
            <a:grpSpLocks/>
          </p:cNvGrpSpPr>
          <p:nvPr/>
        </p:nvGrpSpPr>
        <p:grpSpPr bwMode="auto">
          <a:xfrm>
            <a:off x="1752600" y="1979613"/>
            <a:ext cx="5486400" cy="1784350"/>
            <a:chOff x="1104" y="1247"/>
            <a:chExt cx="3456" cy="1124"/>
          </a:xfrm>
        </p:grpSpPr>
        <p:sp>
          <p:nvSpPr>
            <p:cNvPr id="17456" name="Rectangle 14"/>
            <p:cNvSpPr>
              <a:spLocks noChangeArrowheads="1"/>
            </p:cNvSpPr>
            <p:nvPr/>
          </p:nvSpPr>
          <p:spPr bwMode="auto">
            <a:xfrm>
              <a:off x="1910" y="1247"/>
              <a:ext cx="1929" cy="366"/>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Assessment of Costs &amp; Effects of </a:t>
              </a:r>
            </a:p>
            <a:p>
              <a:pPr eaLnBrk="0" hangingPunct="0"/>
              <a:r>
                <a:rPr lang="en-US" sz="1600" b="1" dirty="0">
                  <a:latin typeface="Times New Roman" pitchFamily="18" charset="0"/>
                </a:rPr>
                <a:t>alternatives</a:t>
              </a:r>
            </a:p>
          </p:txBody>
        </p:sp>
        <p:sp>
          <p:nvSpPr>
            <p:cNvPr id="17457" name="Rectangle 15"/>
            <p:cNvSpPr>
              <a:spLocks noChangeArrowheads="1"/>
            </p:cNvSpPr>
            <p:nvPr/>
          </p:nvSpPr>
          <p:spPr bwMode="auto">
            <a:xfrm>
              <a:off x="1862" y="1535"/>
              <a:ext cx="2132" cy="366"/>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a) Enumeration of relevant costs and</a:t>
              </a:r>
              <a:br>
                <a:rPr lang="en-US" sz="1600" b="1" dirty="0">
                  <a:latin typeface="Times New Roman" pitchFamily="18" charset="0"/>
                </a:rPr>
              </a:br>
              <a:r>
                <a:rPr lang="en-US" sz="1600" b="1" dirty="0">
                  <a:latin typeface="Times New Roman" pitchFamily="18" charset="0"/>
                </a:rPr>
                <a:t>    effects</a:t>
              </a:r>
            </a:p>
          </p:txBody>
        </p:sp>
        <p:sp>
          <p:nvSpPr>
            <p:cNvPr id="17458" name="Rectangle 16"/>
            <p:cNvSpPr>
              <a:spLocks noChangeArrowheads="1"/>
            </p:cNvSpPr>
            <p:nvPr/>
          </p:nvSpPr>
          <p:spPr bwMode="auto">
            <a:xfrm>
              <a:off x="1910" y="1919"/>
              <a:ext cx="1968"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b) Measurement of costs &amp; effects</a:t>
              </a:r>
            </a:p>
          </p:txBody>
        </p:sp>
        <p:sp>
          <p:nvSpPr>
            <p:cNvPr id="17459" name="Rectangle 17"/>
            <p:cNvSpPr>
              <a:spLocks noChangeArrowheads="1"/>
            </p:cNvSpPr>
            <p:nvPr/>
          </p:nvSpPr>
          <p:spPr bwMode="auto">
            <a:xfrm>
              <a:off x="1910" y="2159"/>
              <a:ext cx="1652"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c) Explicit valuation of costs</a:t>
              </a:r>
            </a:p>
          </p:txBody>
        </p:sp>
        <p:sp>
          <p:nvSpPr>
            <p:cNvPr id="17460" name="Line 34"/>
            <p:cNvSpPr>
              <a:spLocks noChangeShapeType="1"/>
            </p:cNvSpPr>
            <p:nvPr/>
          </p:nvSpPr>
          <p:spPr bwMode="auto">
            <a:xfrm flipH="1">
              <a:off x="3936" y="2304"/>
              <a:ext cx="624"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61" name="Line 38"/>
            <p:cNvSpPr>
              <a:spLocks noChangeShapeType="1"/>
            </p:cNvSpPr>
            <p:nvPr/>
          </p:nvSpPr>
          <p:spPr bwMode="auto">
            <a:xfrm>
              <a:off x="1104" y="2016"/>
              <a:ext cx="816"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62" name="Rectangle 45"/>
            <p:cNvSpPr>
              <a:spLocks noChangeArrowheads="1"/>
            </p:cNvSpPr>
            <p:nvPr/>
          </p:nvSpPr>
          <p:spPr bwMode="auto">
            <a:xfrm>
              <a:off x="1286" y="1823"/>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(4)</a:t>
              </a:r>
            </a:p>
          </p:txBody>
        </p:sp>
        <p:sp>
          <p:nvSpPr>
            <p:cNvPr id="17463" name="Rectangle 46"/>
            <p:cNvSpPr>
              <a:spLocks noChangeArrowheads="1"/>
            </p:cNvSpPr>
            <p:nvPr/>
          </p:nvSpPr>
          <p:spPr bwMode="auto">
            <a:xfrm>
              <a:off x="4203" y="2069"/>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(5)</a:t>
              </a:r>
            </a:p>
          </p:txBody>
        </p:sp>
      </p:grpSp>
      <p:grpSp>
        <p:nvGrpSpPr>
          <p:cNvPr id="5" name="Group 60"/>
          <p:cNvGrpSpPr>
            <a:grpSpLocks/>
          </p:cNvGrpSpPr>
          <p:nvPr/>
        </p:nvGrpSpPr>
        <p:grpSpPr bwMode="auto">
          <a:xfrm>
            <a:off x="1752600" y="4113213"/>
            <a:ext cx="5486400" cy="1022350"/>
            <a:chOff x="1104" y="2591"/>
            <a:chExt cx="3456" cy="644"/>
          </a:xfrm>
        </p:grpSpPr>
        <p:sp>
          <p:nvSpPr>
            <p:cNvPr id="17449" name="Rectangle 18"/>
            <p:cNvSpPr>
              <a:spLocks noChangeArrowheads="1"/>
            </p:cNvSpPr>
            <p:nvPr/>
          </p:nvSpPr>
          <p:spPr bwMode="auto">
            <a:xfrm>
              <a:off x="1862" y="2591"/>
              <a:ext cx="2121" cy="212"/>
            </a:xfrm>
            <a:prstGeom prst="rect">
              <a:avLst/>
            </a:prstGeom>
            <a:noFill/>
            <a:ln w="9525">
              <a:noFill/>
              <a:miter lim="800000"/>
              <a:headEnd/>
              <a:tailEnd/>
            </a:ln>
          </p:spPr>
          <p:txBody>
            <a:bodyPr wrap="none" lIns="92075" tIns="46038" rIns="92075" bIns="46038">
              <a:spAutoFit/>
            </a:bodyPr>
            <a:lstStyle/>
            <a:p>
              <a:pPr eaLnBrk="0" hangingPunct="0"/>
              <a:r>
                <a:rPr lang="en-US" sz="1600" dirty="0">
                  <a:latin typeface="Times New Roman" pitchFamily="18" charset="0"/>
                </a:rPr>
                <a:t>Adjustments for Timing &amp; Uncertainty</a:t>
              </a:r>
            </a:p>
          </p:txBody>
        </p:sp>
        <p:sp>
          <p:nvSpPr>
            <p:cNvPr id="17450" name="Rectangle 20"/>
            <p:cNvSpPr>
              <a:spLocks noChangeArrowheads="1"/>
            </p:cNvSpPr>
            <p:nvPr/>
          </p:nvSpPr>
          <p:spPr bwMode="auto">
            <a:xfrm>
              <a:off x="2006" y="2831"/>
              <a:ext cx="610"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a) timing</a:t>
              </a:r>
            </a:p>
          </p:txBody>
        </p:sp>
        <p:sp>
          <p:nvSpPr>
            <p:cNvPr id="17451" name="Rectangle 21"/>
            <p:cNvSpPr>
              <a:spLocks noChangeArrowheads="1"/>
            </p:cNvSpPr>
            <p:nvPr/>
          </p:nvSpPr>
          <p:spPr bwMode="auto">
            <a:xfrm>
              <a:off x="2006" y="3023"/>
              <a:ext cx="89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b) uncertainty</a:t>
              </a:r>
            </a:p>
          </p:txBody>
        </p:sp>
        <p:sp>
          <p:nvSpPr>
            <p:cNvPr id="17452" name="Line 35"/>
            <p:cNvSpPr>
              <a:spLocks noChangeShapeType="1"/>
            </p:cNvSpPr>
            <p:nvPr/>
          </p:nvSpPr>
          <p:spPr bwMode="auto">
            <a:xfrm flipH="1">
              <a:off x="3936" y="2880"/>
              <a:ext cx="624"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53" name="Line 39"/>
            <p:cNvSpPr>
              <a:spLocks noChangeShapeType="1"/>
            </p:cNvSpPr>
            <p:nvPr/>
          </p:nvSpPr>
          <p:spPr bwMode="auto">
            <a:xfrm>
              <a:off x="1104" y="3120"/>
              <a:ext cx="816"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54" name="Rectangle 47"/>
            <p:cNvSpPr>
              <a:spLocks noChangeArrowheads="1"/>
            </p:cNvSpPr>
            <p:nvPr/>
          </p:nvSpPr>
          <p:spPr bwMode="auto">
            <a:xfrm>
              <a:off x="4214" y="2687"/>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(6)</a:t>
              </a:r>
            </a:p>
          </p:txBody>
        </p:sp>
        <p:sp>
          <p:nvSpPr>
            <p:cNvPr id="17455" name="Rectangle 48"/>
            <p:cNvSpPr>
              <a:spLocks noChangeArrowheads="1"/>
            </p:cNvSpPr>
            <p:nvPr/>
          </p:nvSpPr>
          <p:spPr bwMode="auto">
            <a:xfrm>
              <a:off x="1286" y="2879"/>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(7)</a:t>
              </a:r>
            </a:p>
          </p:txBody>
        </p:sp>
      </p:grpSp>
      <p:sp>
        <p:nvSpPr>
          <p:cNvPr id="17434" name="Line 50"/>
          <p:cNvSpPr>
            <a:spLocks noChangeShapeType="1"/>
          </p:cNvSpPr>
          <p:nvPr/>
        </p:nvSpPr>
        <p:spPr bwMode="auto">
          <a:xfrm>
            <a:off x="4724400" y="1219200"/>
            <a:ext cx="0" cy="15240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35" name="Line 51"/>
          <p:cNvSpPr>
            <a:spLocks noChangeShapeType="1"/>
          </p:cNvSpPr>
          <p:nvPr/>
        </p:nvSpPr>
        <p:spPr bwMode="auto">
          <a:xfrm>
            <a:off x="4191000" y="1219200"/>
            <a:ext cx="0" cy="152400"/>
          </a:xfrm>
          <a:prstGeom prst="line">
            <a:avLst/>
          </a:prstGeom>
          <a:noFill/>
          <a:ln w="12700">
            <a:solidFill>
              <a:schemeClr val="tx1"/>
            </a:solidFill>
            <a:round/>
            <a:headEnd type="stealth" w="med" len="med"/>
            <a:tailEnd type="none" w="sm" len="sm"/>
          </a:ln>
        </p:spPr>
        <p:txBody>
          <a:bodyPr wrap="none" anchor="ctr"/>
          <a:lstStyle/>
          <a:p>
            <a:endParaRPr lang="en-US" dirty="0"/>
          </a:p>
        </p:txBody>
      </p:sp>
      <p:sp>
        <p:nvSpPr>
          <p:cNvPr id="17436" name="Line 52"/>
          <p:cNvSpPr>
            <a:spLocks noChangeShapeType="1"/>
          </p:cNvSpPr>
          <p:nvPr/>
        </p:nvSpPr>
        <p:spPr bwMode="auto">
          <a:xfrm>
            <a:off x="4724400" y="1828800"/>
            <a:ext cx="0" cy="15240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37" name="Line 53"/>
          <p:cNvSpPr>
            <a:spLocks noChangeShapeType="1"/>
          </p:cNvSpPr>
          <p:nvPr/>
        </p:nvSpPr>
        <p:spPr bwMode="auto">
          <a:xfrm>
            <a:off x="4800600" y="3886200"/>
            <a:ext cx="0" cy="228600"/>
          </a:xfrm>
          <a:prstGeom prst="line">
            <a:avLst/>
          </a:prstGeom>
          <a:noFill/>
          <a:ln w="12700">
            <a:solidFill>
              <a:schemeClr val="tx1"/>
            </a:solidFill>
            <a:round/>
            <a:headEnd type="none" w="sm" len="sm"/>
            <a:tailEnd type="stealth" w="med" len="med"/>
          </a:ln>
        </p:spPr>
        <p:txBody>
          <a:bodyPr wrap="none" anchor="ctr"/>
          <a:lstStyle/>
          <a:p>
            <a:endParaRPr lang="en-US" dirty="0"/>
          </a:p>
        </p:txBody>
      </p:sp>
      <p:grpSp>
        <p:nvGrpSpPr>
          <p:cNvPr id="6" name="Group 61"/>
          <p:cNvGrpSpPr>
            <a:grpSpLocks/>
          </p:cNvGrpSpPr>
          <p:nvPr/>
        </p:nvGrpSpPr>
        <p:grpSpPr bwMode="auto">
          <a:xfrm>
            <a:off x="3108325" y="5075237"/>
            <a:ext cx="4130675" cy="792163"/>
            <a:chOff x="1958" y="3216"/>
            <a:chExt cx="2602" cy="499"/>
          </a:xfrm>
        </p:grpSpPr>
        <p:sp>
          <p:nvSpPr>
            <p:cNvPr id="17444" name="Rectangle 23"/>
            <p:cNvSpPr>
              <a:spLocks noChangeArrowheads="1"/>
            </p:cNvSpPr>
            <p:nvPr/>
          </p:nvSpPr>
          <p:spPr bwMode="auto">
            <a:xfrm>
              <a:off x="1958" y="3311"/>
              <a:ext cx="916"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Decision Rules</a:t>
              </a:r>
            </a:p>
          </p:txBody>
        </p:sp>
        <p:sp>
          <p:nvSpPr>
            <p:cNvPr id="17445" name="Rectangle 24"/>
            <p:cNvSpPr>
              <a:spLocks noChangeArrowheads="1"/>
            </p:cNvSpPr>
            <p:nvPr/>
          </p:nvSpPr>
          <p:spPr bwMode="auto">
            <a:xfrm>
              <a:off x="1958" y="3503"/>
              <a:ext cx="1769"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Calculation of decision indices</a:t>
              </a:r>
            </a:p>
          </p:txBody>
        </p:sp>
        <p:sp>
          <p:nvSpPr>
            <p:cNvPr id="17446" name="Line 36"/>
            <p:cNvSpPr>
              <a:spLocks noChangeShapeType="1"/>
            </p:cNvSpPr>
            <p:nvPr/>
          </p:nvSpPr>
          <p:spPr bwMode="auto">
            <a:xfrm>
              <a:off x="3936" y="3571"/>
              <a:ext cx="624" cy="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47" name="Rectangle 49"/>
            <p:cNvSpPr>
              <a:spLocks noChangeArrowheads="1"/>
            </p:cNvSpPr>
            <p:nvPr/>
          </p:nvSpPr>
          <p:spPr bwMode="auto">
            <a:xfrm>
              <a:off x="4199" y="3311"/>
              <a:ext cx="265" cy="212"/>
            </a:xfrm>
            <a:prstGeom prst="rect">
              <a:avLst/>
            </a:prstGeom>
            <a:noFill/>
            <a:ln w="9525">
              <a:noFill/>
              <a:miter lim="800000"/>
              <a:headEnd/>
              <a:tailEnd/>
            </a:ln>
          </p:spPr>
          <p:txBody>
            <a:bodyPr wrap="none" lIns="92075" tIns="46038" rIns="92075" bIns="46038">
              <a:spAutoFit/>
            </a:bodyPr>
            <a:lstStyle/>
            <a:p>
              <a:pPr eaLnBrk="0" hangingPunct="0"/>
              <a:r>
                <a:rPr lang="en-US" sz="1600" b="1" dirty="0">
                  <a:latin typeface="Times New Roman" pitchFamily="18" charset="0"/>
                </a:rPr>
                <a:t>(8)</a:t>
              </a:r>
            </a:p>
          </p:txBody>
        </p:sp>
        <p:sp>
          <p:nvSpPr>
            <p:cNvPr id="17448" name="Line 54"/>
            <p:cNvSpPr>
              <a:spLocks noChangeShapeType="1"/>
            </p:cNvSpPr>
            <p:nvPr/>
          </p:nvSpPr>
          <p:spPr bwMode="auto">
            <a:xfrm>
              <a:off x="3072" y="3216"/>
              <a:ext cx="0" cy="96"/>
            </a:xfrm>
            <a:prstGeom prst="line">
              <a:avLst/>
            </a:prstGeom>
            <a:noFill/>
            <a:ln w="12700">
              <a:solidFill>
                <a:schemeClr val="tx1"/>
              </a:solidFill>
              <a:round/>
              <a:headEnd type="none" w="sm" len="sm"/>
              <a:tailEnd type="stealth" w="med" len="med"/>
            </a:ln>
          </p:spPr>
          <p:txBody>
            <a:bodyPr wrap="none" anchor="ctr"/>
            <a:lstStyle/>
            <a:p>
              <a:endParaRPr lang="en-US" dirty="0"/>
            </a:p>
          </p:txBody>
        </p:sp>
      </p:grpSp>
      <p:sp>
        <p:nvSpPr>
          <p:cNvPr id="17439" name="Line 55"/>
          <p:cNvSpPr>
            <a:spLocks noChangeShapeType="1"/>
          </p:cNvSpPr>
          <p:nvPr/>
        </p:nvSpPr>
        <p:spPr bwMode="auto">
          <a:xfrm>
            <a:off x="8001000" y="5791200"/>
            <a:ext cx="0" cy="152400"/>
          </a:xfrm>
          <a:prstGeom prst="line">
            <a:avLst/>
          </a:prstGeom>
          <a:noFill/>
          <a:ln w="12700">
            <a:solidFill>
              <a:schemeClr val="tx1"/>
            </a:solidFill>
            <a:round/>
            <a:headEnd type="none" w="sm" len="sm"/>
            <a:tailEnd type="stealth" w="med" len="med"/>
          </a:ln>
        </p:spPr>
        <p:txBody>
          <a:bodyPr wrap="none" anchor="ctr"/>
          <a:lstStyle/>
          <a:p>
            <a:endParaRPr lang="en-US" dirty="0"/>
          </a:p>
        </p:txBody>
      </p:sp>
      <p:sp>
        <p:nvSpPr>
          <p:cNvPr id="17440" name="Rectangle 56"/>
          <p:cNvSpPr>
            <a:spLocks noChangeArrowheads="1"/>
          </p:cNvSpPr>
          <p:nvPr/>
        </p:nvSpPr>
        <p:spPr bwMode="auto">
          <a:xfrm>
            <a:off x="971946" y="10412"/>
            <a:ext cx="6361908" cy="400752"/>
          </a:xfrm>
          <a:prstGeom prst="rect">
            <a:avLst/>
          </a:prstGeom>
          <a:noFill/>
          <a:ln w="9525">
            <a:noFill/>
            <a:miter lim="800000"/>
            <a:headEnd/>
            <a:tailEnd/>
          </a:ln>
        </p:spPr>
        <p:txBody>
          <a:bodyPr wrap="square" lIns="92075" tIns="46038" rIns="92075" bIns="46038">
            <a:spAutoFit/>
          </a:bodyPr>
          <a:lstStyle/>
          <a:p>
            <a:pPr eaLnBrk="0" hangingPunct="0"/>
            <a:r>
              <a:rPr lang="en-US" sz="2000" b="1" dirty="0">
                <a:latin typeface="Times New Roman" pitchFamily="18" charset="0"/>
              </a:rPr>
              <a:t>Steps in Economic Appraisal by Drummond et al., 1987</a:t>
            </a:r>
          </a:p>
        </p:txBody>
      </p:sp>
      <p:sp>
        <p:nvSpPr>
          <p:cNvPr id="24" name="Slide Number Placeholder 5">
            <a:extLst>
              <a:ext uri="{FF2B5EF4-FFF2-40B4-BE49-F238E27FC236}">
                <a16:creationId xmlns:a16="http://schemas.microsoft.com/office/drawing/2014/main" id="{78D6B394-45C7-773D-17FD-82A9A32F65B9}"/>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5</a:t>
            </a:fld>
            <a:endParaRPr lang="en-US" dirty="0"/>
          </a:p>
        </p:txBody>
      </p:sp>
      <p:sp>
        <p:nvSpPr>
          <p:cNvPr id="25" name="Rectangle 24">
            <a:extLst>
              <a:ext uri="{FF2B5EF4-FFF2-40B4-BE49-F238E27FC236}">
                <a16:creationId xmlns:a16="http://schemas.microsoft.com/office/drawing/2014/main" id="{E3DE646F-1260-4678-91C8-3FD54CEA2188}"/>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6" name="Rectangle 25">
            <a:extLst>
              <a:ext uri="{FF2B5EF4-FFF2-40B4-BE49-F238E27FC236}">
                <a16:creationId xmlns:a16="http://schemas.microsoft.com/office/drawing/2014/main" id="{3E3FAA36-AF00-621F-8119-868879032959}"/>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7" name="CuadroTexto 3">
            <a:extLst>
              <a:ext uri="{FF2B5EF4-FFF2-40B4-BE49-F238E27FC236}">
                <a16:creationId xmlns:a16="http://schemas.microsoft.com/office/drawing/2014/main" id="{0AEFD92D-7C1E-034C-8061-89528BD40C2D}"/>
              </a:ext>
            </a:extLst>
          </p:cNvPr>
          <p:cNvSpPr txBox="1"/>
          <p:nvPr/>
        </p:nvSpPr>
        <p:spPr>
          <a:xfrm>
            <a:off x="14538" y="6114194"/>
            <a:ext cx="1484285" cy="523220"/>
          </a:xfrm>
          <a:prstGeom prst="rect">
            <a:avLst/>
          </a:prstGeom>
          <a:solidFill>
            <a:srgbClr val="FF6699"/>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8">
            <a:extLst>
              <a:ext uri="{FF2B5EF4-FFF2-40B4-BE49-F238E27FC236}">
                <a16:creationId xmlns:a16="http://schemas.microsoft.com/office/drawing/2014/main" id="{9AD6529A-56A7-5B18-0E66-F23B5A10E884}"/>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9" name="CuadroTexto 13">
            <a:extLst>
              <a:ext uri="{FF2B5EF4-FFF2-40B4-BE49-F238E27FC236}">
                <a16:creationId xmlns:a16="http://schemas.microsoft.com/office/drawing/2014/main" id="{A1FE4AA2-4607-9EA7-262B-575EB6672E2C}"/>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30" name="CuadroTexto 17">
            <a:extLst>
              <a:ext uri="{FF2B5EF4-FFF2-40B4-BE49-F238E27FC236}">
                <a16:creationId xmlns:a16="http://schemas.microsoft.com/office/drawing/2014/main" id="{59C00C97-0B5E-200C-85B2-99FF7EAD65A0}"/>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31" name="CuadroTexto 21">
            <a:extLst>
              <a:ext uri="{FF2B5EF4-FFF2-40B4-BE49-F238E27FC236}">
                <a16:creationId xmlns:a16="http://schemas.microsoft.com/office/drawing/2014/main" id="{6F14FD95-60E3-E725-A991-0C9377B3C948}"/>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32" name="CuadroTexto 27">
            <a:extLst>
              <a:ext uri="{FF2B5EF4-FFF2-40B4-BE49-F238E27FC236}">
                <a16:creationId xmlns:a16="http://schemas.microsoft.com/office/drawing/2014/main" id="{A32903BB-8A37-7FFE-1572-A23774050B10}"/>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4730065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pPr eaLnBrk="1" hangingPunct="1"/>
            <a:r>
              <a:rPr lang="en-US" b="1" dirty="0"/>
              <a:t>Cost Measures</a:t>
            </a:r>
            <a:endParaRPr lang="en-US" dirty="0"/>
          </a:p>
        </p:txBody>
      </p:sp>
      <p:sp>
        <p:nvSpPr>
          <p:cNvPr id="55301" name="Rectangle 5"/>
          <p:cNvSpPr>
            <a:spLocks noGrp="1" noChangeArrowheads="1"/>
          </p:cNvSpPr>
          <p:nvPr>
            <p:ph type="body" idx="1"/>
          </p:nvPr>
        </p:nvSpPr>
        <p:spPr/>
        <p:txBody>
          <a:bodyPr/>
          <a:lstStyle/>
          <a:p>
            <a:pPr eaLnBrk="1" hangingPunct="1"/>
            <a:r>
              <a:rPr lang="en-US" sz="2800" dirty="0"/>
              <a:t>Average cost = total cost (TC) / quantity (Q).</a:t>
            </a:r>
          </a:p>
          <a:p>
            <a:pPr eaLnBrk="1" hangingPunct="1"/>
            <a:endParaRPr lang="en-US" sz="2800" dirty="0"/>
          </a:p>
          <a:p>
            <a:pPr eaLnBrk="1" hangingPunct="1"/>
            <a:r>
              <a:rPr lang="en-US" sz="2800" dirty="0"/>
              <a:t>Marginal cost = TC of x+1 units of output minus the TC of x units. (see box 7.2)</a:t>
            </a:r>
          </a:p>
          <a:p>
            <a:pPr eaLnBrk="1" hangingPunct="1"/>
            <a:endParaRPr lang="en-US" sz="2800" dirty="0"/>
          </a:p>
          <a:p>
            <a:pPr eaLnBrk="1" hangingPunct="1"/>
            <a:r>
              <a:rPr lang="en-US" sz="2800" dirty="0">
                <a:solidFill>
                  <a:srgbClr val="FF0000"/>
                </a:solidFill>
              </a:rPr>
              <a:t>Incremental cost </a:t>
            </a:r>
            <a:r>
              <a:rPr lang="en-US" sz="2800" dirty="0"/>
              <a:t>is the additional cost that one service or  program imposes over another. (see box 7.2).</a:t>
            </a:r>
          </a:p>
        </p:txBody>
      </p:sp>
      <p:sp>
        <p:nvSpPr>
          <p:cNvPr id="20" name="Slide Number Placeholder 5">
            <a:extLst>
              <a:ext uri="{FF2B5EF4-FFF2-40B4-BE49-F238E27FC236}">
                <a16:creationId xmlns:a16="http://schemas.microsoft.com/office/drawing/2014/main" id="{E8E8A5E0-FCE8-0885-B271-8D2A6F19B9FD}"/>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6</a:t>
            </a:fld>
            <a:endParaRPr lang="en-US" dirty="0"/>
          </a:p>
        </p:txBody>
      </p:sp>
      <p:sp>
        <p:nvSpPr>
          <p:cNvPr id="21" name="Rectangle 20">
            <a:extLst>
              <a:ext uri="{FF2B5EF4-FFF2-40B4-BE49-F238E27FC236}">
                <a16:creationId xmlns:a16="http://schemas.microsoft.com/office/drawing/2014/main" id="{7E7CC4C1-B805-57F0-21BE-934B4BE88F69}"/>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2" name="Rectangle 21">
            <a:extLst>
              <a:ext uri="{FF2B5EF4-FFF2-40B4-BE49-F238E27FC236}">
                <a16:creationId xmlns:a16="http://schemas.microsoft.com/office/drawing/2014/main" id="{D82F6D00-C695-0846-7C26-A44FA76BC4AA}"/>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3" name="CuadroTexto 3">
            <a:extLst>
              <a:ext uri="{FF2B5EF4-FFF2-40B4-BE49-F238E27FC236}">
                <a16:creationId xmlns:a16="http://schemas.microsoft.com/office/drawing/2014/main" id="{C131DC79-F0F4-15C0-777F-23C29C95EF12}"/>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8">
            <a:extLst>
              <a:ext uri="{FF2B5EF4-FFF2-40B4-BE49-F238E27FC236}">
                <a16:creationId xmlns:a16="http://schemas.microsoft.com/office/drawing/2014/main" id="{36111FC5-A153-4E5C-0235-53854E4225C9}"/>
              </a:ext>
            </a:extLst>
          </p:cNvPr>
          <p:cNvSpPr txBox="1"/>
          <p:nvPr/>
        </p:nvSpPr>
        <p:spPr>
          <a:xfrm>
            <a:off x="1355930" y="6119578"/>
            <a:ext cx="1387270" cy="523220"/>
          </a:xfrm>
          <a:prstGeom prst="rect">
            <a:avLst/>
          </a:prstGeom>
          <a:solidFill>
            <a:srgbClr val="FF99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5" name="CuadroTexto 13">
            <a:extLst>
              <a:ext uri="{FF2B5EF4-FFF2-40B4-BE49-F238E27FC236}">
                <a16:creationId xmlns:a16="http://schemas.microsoft.com/office/drawing/2014/main" id="{D5E5E4BC-2198-87EA-B4CD-1FB36A6701F9}"/>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17">
            <a:extLst>
              <a:ext uri="{FF2B5EF4-FFF2-40B4-BE49-F238E27FC236}">
                <a16:creationId xmlns:a16="http://schemas.microsoft.com/office/drawing/2014/main" id="{22E09D20-C9B5-3246-B2C8-A3A12C13DBFF}"/>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7" name="CuadroTexto 21">
            <a:extLst>
              <a:ext uri="{FF2B5EF4-FFF2-40B4-BE49-F238E27FC236}">
                <a16:creationId xmlns:a16="http://schemas.microsoft.com/office/drawing/2014/main" id="{1F67A697-7EF3-7FB1-6C53-932B67D7B081}"/>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27">
            <a:extLst>
              <a:ext uri="{FF2B5EF4-FFF2-40B4-BE49-F238E27FC236}">
                <a16:creationId xmlns:a16="http://schemas.microsoft.com/office/drawing/2014/main" id="{F5327B0D-AFF1-1FDF-29DF-CE2944A54A29}"/>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64787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1">
                                            <p:txEl>
                                              <p:pRg st="2" end="2"/>
                                            </p:txEl>
                                          </p:spTgt>
                                        </p:tgtEl>
                                        <p:attrNameLst>
                                          <p:attrName>style.visibility</p:attrName>
                                        </p:attrNameLst>
                                      </p:cBhvr>
                                      <p:to>
                                        <p:strVal val="visible"/>
                                      </p:to>
                                    </p:set>
                                    <p:anim calcmode="lin" valueType="num">
                                      <p:cBhvr additive="base">
                                        <p:cTn id="7" dur="500" fill="hold"/>
                                        <p:tgtEl>
                                          <p:spTgt spid="5530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01">
                                            <p:txEl>
                                              <p:pRg st="4" end="4"/>
                                            </p:txEl>
                                          </p:spTgt>
                                        </p:tgtEl>
                                        <p:attrNameLst>
                                          <p:attrName>style.visibility</p:attrName>
                                        </p:attrNameLst>
                                      </p:cBhvr>
                                      <p:to>
                                        <p:strVal val="visible"/>
                                      </p:to>
                                    </p:set>
                                    <p:anim calcmode="lin" valueType="num">
                                      <p:cBhvr additive="base">
                                        <p:cTn id="13" dur="500" fill="hold"/>
                                        <p:tgtEl>
                                          <p:spTgt spid="5530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3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직선 연결선 4"/>
          <p:cNvCxnSpPr/>
          <p:nvPr/>
        </p:nvCxnSpPr>
        <p:spPr bwMode="auto">
          <a:xfrm rot="5400000">
            <a:off x="-381000" y="3429000"/>
            <a:ext cx="44196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 name="직선 연결선 6"/>
          <p:cNvCxnSpPr/>
          <p:nvPr/>
        </p:nvCxnSpPr>
        <p:spPr bwMode="auto">
          <a:xfrm rot="10800000">
            <a:off x="1828800" y="5638800"/>
            <a:ext cx="6019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 name="직선 연결선 10"/>
          <p:cNvCxnSpPr/>
          <p:nvPr/>
        </p:nvCxnSpPr>
        <p:spPr bwMode="auto">
          <a:xfrm rot="10800000">
            <a:off x="1828800" y="4495800"/>
            <a:ext cx="6019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22" name="자유형 21"/>
          <p:cNvSpPr/>
          <p:nvPr/>
        </p:nvSpPr>
        <p:spPr bwMode="auto">
          <a:xfrm>
            <a:off x="1828800" y="1770017"/>
            <a:ext cx="5878286" cy="2723606"/>
          </a:xfrm>
          <a:custGeom>
            <a:avLst/>
            <a:gdLst>
              <a:gd name="connsiteX0" fmla="*/ 0 w 5878286"/>
              <a:gd name="connsiteY0" fmla="*/ 2723606 h 2723606"/>
              <a:gd name="connsiteX1" fmla="*/ 1149531 w 5878286"/>
              <a:gd name="connsiteY1" fmla="*/ 202474 h 2723606"/>
              <a:gd name="connsiteX2" fmla="*/ 2364377 w 5878286"/>
              <a:gd name="connsiteY2" fmla="*/ 1508760 h 2723606"/>
              <a:gd name="connsiteX3" fmla="*/ 5878286 w 5878286"/>
              <a:gd name="connsiteY3" fmla="*/ 2723606 h 2723606"/>
            </a:gdLst>
            <a:ahLst/>
            <a:cxnLst>
              <a:cxn ang="0">
                <a:pos x="connsiteX0" y="connsiteY0"/>
              </a:cxn>
              <a:cxn ang="0">
                <a:pos x="connsiteX1" y="connsiteY1"/>
              </a:cxn>
              <a:cxn ang="0">
                <a:pos x="connsiteX2" y="connsiteY2"/>
              </a:cxn>
              <a:cxn ang="0">
                <a:pos x="connsiteX3" y="connsiteY3"/>
              </a:cxn>
            </a:cxnLst>
            <a:rect l="l" t="t" r="r" b="b"/>
            <a:pathLst>
              <a:path w="5878286" h="2723606">
                <a:moveTo>
                  <a:pt x="0" y="2723606"/>
                </a:moveTo>
                <a:cubicBezTo>
                  <a:pt x="377734" y="1564277"/>
                  <a:pt x="755468" y="404948"/>
                  <a:pt x="1149531" y="202474"/>
                </a:cubicBezTo>
                <a:cubicBezTo>
                  <a:pt x="1543594" y="0"/>
                  <a:pt x="1576251" y="1088571"/>
                  <a:pt x="2364377" y="1508760"/>
                </a:cubicBezTo>
                <a:cubicBezTo>
                  <a:pt x="3152503" y="1928949"/>
                  <a:pt x="5878286" y="2723606"/>
                  <a:pt x="5878286" y="2723606"/>
                </a:cubicBezTo>
              </a:path>
            </a:pathLst>
          </a:cu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sp>
        <p:nvSpPr>
          <p:cNvPr id="23" name="직사각형 22"/>
          <p:cNvSpPr/>
          <p:nvPr/>
        </p:nvSpPr>
        <p:spPr bwMode="auto">
          <a:xfrm>
            <a:off x="1828800" y="4495800"/>
            <a:ext cx="5867400" cy="1143000"/>
          </a:xfrm>
          <a:prstGeom prst="rect">
            <a:avLst/>
          </a:prstGeom>
          <a:solidFill>
            <a:schemeClr val="accent1">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cxnSp>
        <p:nvCxnSpPr>
          <p:cNvPr id="25" name="직선 연결선 24"/>
          <p:cNvCxnSpPr/>
          <p:nvPr/>
        </p:nvCxnSpPr>
        <p:spPr bwMode="auto">
          <a:xfrm rot="5400000">
            <a:off x="6515100" y="4457700"/>
            <a:ext cx="2362200" cy="0"/>
          </a:xfrm>
          <a:prstGeom prst="line">
            <a:avLst/>
          </a:prstGeom>
          <a:solidFill>
            <a:schemeClr val="accent1"/>
          </a:solidFill>
          <a:ln w="12700" cap="flat" cmpd="sng" algn="ctr">
            <a:solidFill>
              <a:schemeClr val="tx1"/>
            </a:solidFill>
            <a:prstDash val="dash"/>
            <a:miter lim="800000"/>
            <a:headEnd type="none" w="med" len="med"/>
            <a:tailEnd type="none" w="med" len="med"/>
          </a:ln>
          <a:effectLst/>
        </p:spPr>
      </p:cxnSp>
      <p:cxnSp>
        <p:nvCxnSpPr>
          <p:cNvPr id="27" name="직선 연결선 26"/>
          <p:cNvCxnSpPr/>
          <p:nvPr/>
        </p:nvCxnSpPr>
        <p:spPr bwMode="auto">
          <a:xfrm rot="5400000">
            <a:off x="5219700" y="3543300"/>
            <a:ext cx="533400" cy="0"/>
          </a:xfrm>
          <a:prstGeom prst="line">
            <a:avLst/>
          </a:prstGeom>
          <a:solidFill>
            <a:schemeClr val="accent1"/>
          </a:solidFill>
          <a:ln w="12700" cap="flat" cmpd="sng" algn="ctr">
            <a:solidFill>
              <a:schemeClr val="tx1"/>
            </a:solidFill>
            <a:prstDash val="dash"/>
            <a:miter lim="800000"/>
            <a:headEnd type="none" w="med" len="med"/>
            <a:tailEnd type="none" w="med" len="med"/>
          </a:ln>
          <a:effectLst/>
        </p:spPr>
      </p:cxnSp>
      <p:cxnSp>
        <p:nvCxnSpPr>
          <p:cNvPr id="32" name="직선 연결선 31"/>
          <p:cNvCxnSpPr/>
          <p:nvPr/>
        </p:nvCxnSpPr>
        <p:spPr bwMode="auto">
          <a:xfrm rot="5400000">
            <a:off x="4572000" y="4724400"/>
            <a:ext cx="1828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5" name="직선 연결선 34"/>
          <p:cNvCxnSpPr/>
          <p:nvPr/>
        </p:nvCxnSpPr>
        <p:spPr bwMode="auto">
          <a:xfrm rot="10800000">
            <a:off x="1828800" y="3276600"/>
            <a:ext cx="6019800" cy="0"/>
          </a:xfrm>
          <a:prstGeom prst="line">
            <a:avLst/>
          </a:prstGeom>
          <a:solidFill>
            <a:schemeClr val="accent1"/>
          </a:solidFill>
          <a:ln w="22225" cap="flat" cmpd="sng" algn="ctr">
            <a:solidFill>
              <a:schemeClr val="accent5">
                <a:lumMod val="50000"/>
              </a:schemeClr>
            </a:solidFill>
            <a:prstDash val="solid"/>
            <a:miter lim="800000"/>
            <a:headEnd type="none" w="med" len="med"/>
            <a:tailEnd type="none" w="med" len="med"/>
          </a:ln>
          <a:effectLst/>
        </p:spPr>
      </p:cxnSp>
      <p:sp>
        <p:nvSpPr>
          <p:cNvPr id="36" name="TextBox 35"/>
          <p:cNvSpPr txBox="1"/>
          <p:nvPr/>
        </p:nvSpPr>
        <p:spPr>
          <a:xfrm>
            <a:off x="7086600" y="1524000"/>
            <a:ext cx="1447800" cy="646331"/>
          </a:xfrm>
          <a:prstGeom prst="rect">
            <a:avLst/>
          </a:prstGeom>
          <a:noFill/>
        </p:spPr>
        <p:txBody>
          <a:bodyPr wrap="square" rtlCol="0">
            <a:spAutoFit/>
          </a:bodyPr>
          <a:lstStyle/>
          <a:p>
            <a:r>
              <a:rPr lang="en-US" altLang="ko-KR" sz="1800" dirty="0"/>
              <a:t>Average daily cost</a:t>
            </a:r>
            <a:endParaRPr lang="ko-KR" altLang="en-US" sz="1800" dirty="0"/>
          </a:p>
        </p:txBody>
      </p:sp>
      <p:sp>
        <p:nvSpPr>
          <p:cNvPr id="37" name="TextBox 36"/>
          <p:cNvSpPr txBox="1"/>
          <p:nvPr/>
        </p:nvSpPr>
        <p:spPr>
          <a:xfrm>
            <a:off x="838200" y="4114800"/>
            <a:ext cx="914400" cy="369332"/>
          </a:xfrm>
          <a:prstGeom prst="rect">
            <a:avLst/>
          </a:prstGeom>
          <a:noFill/>
        </p:spPr>
        <p:txBody>
          <a:bodyPr wrap="square" rtlCol="0">
            <a:spAutoFit/>
          </a:bodyPr>
          <a:lstStyle/>
          <a:p>
            <a:r>
              <a:rPr lang="en-US" altLang="ko-KR" sz="1800" dirty="0"/>
              <a:t>Cost ($)</a:t>
            </a:r>
            <a:endParaRPr lang="ko-KR" altLang="en-US" sz="1800" dirty="0"/>
          </a:p>
        </p:txBody>
      </p:sp>
      <p:sp>
        <p:nvSpPr>
          <p:cNvPr id="38" name="TextBox 37"/>
          <p:cNvSpPr txBox="1"/>
          <p:nvPr/>
        </p:nvSpPr>
        <p:spPr>
          <a:xfrm>
            <a:off x="1104899" y="5693313"/>
            <a:ext cx="1447800" cy="369332"/>
          </a:xfrm>
          <a:prstGeom prst="rect">
            <a:avLst/>
          </a:prstGeom>
          <a:noFill/>
        </p:spPr>
        <p:txBody>
          <a:bodyPr wrap="square" rtlCol="0">
            <a:spAutoFit/>
          </a:bodyPr>
          <a:lstStyle/>
          <a:p>
            <a:r>
              <a:rPr lang="en-US" altLang="ko-KR" sz="1800" dirty="0"/>
              <a:t>Admission</a:t>
            </a:r>
            <a:endParaRPr lang="ko-KR" altLang="en-US" sz="1800" dirty="0"/>
          </a:p>
        </p:txBody>
      </p:sp>
      <p:sp>
        <p:nvSpPr>
          <p:cNvPr id="39" name="TextBox 38"/>
          <p:cNvSpPr txBox="1"/>
          <p:nvPr/>
        </p:nvSpPr>
        <p:spPr>
          <a:xfrm>
            <a:off x="3497276" y="5662136"/>
            <a:ext cx="1447800" cy="369332"/>
          </a:xfrm>
          <a:prstGeom prst="rect">
            <a:avLst/>
          </a:prstGeom>
          <a:noFill/>
        </p:spPr>
        <p:txBody>
          <a:bodyPr wrap="square" rtlCol="0">
            <a:spAutoFit/>
          </a:bodyPr>
          <a:lstStyle/>
          <a:p>
            <a:r>
              <a:rPr lang="en-US" altLang="ko-KR" sz="1800" dirty="0"/>
              <a:t>Days of stay</a:t>
            </a:r>
            <a:endParaRPr lang="ko-KR" altLang="en-US" sz="1800" dirty="0"/>
          </a:p>
        </p:txBody>
      </p:sp>
      <p:sp>
        <p:nvSpPr>
          <p:cNvPr id="40" name="TextBox 39"/>
          <p:cNvSpPr txBox="1"/>
          <p:nvPr/>
        </p:nvSpPr>
        <p:spPr>
          <a:xfrm>
            <a:off x="7315201" y="5682733"/>
            <a:ext cx="1447800" cy="369332"/>
          </a:xfrm>
          <a:prstGeom prst="rect">
            <a:avLst/>
          </a:prstGeom>
          <a:noFill/>
        </p:spPr>
        <p:txBody>
          <a:bodyPr wrap="square" rtlCol="0">
            <a:spAutoFit/>
          </a:bodyPr>
          <a:lstStyle/>
          <a:p>
            <a:r>
              <a:rPr lang="en-US" altLang="ko-KR" sz="1800" dirty="0"/>
              <a:t>Discharge</a:t>
            </a:r>
            <a:endParaRPr lang="ko-KR" altLang="en-US" sz="1800" dirty="0"/>
          </a:p>
        </p:txBody>
      </p:sp>
      <p:sp>
        <p:nvSpPr>
          <p:cNvPr id="41" name="TextBox 40"/>
          <p:cNvSpPr txBox="1"/>
          <p:nvPr/>
        </p:nvSpPr>
        <p:spPr>
          <a:xfrm>
            <a:off x="2895600" y="4876800"/>
            <a:ext cx="1447800" cy="369332"/>
          </a:xfrm>
          <a:prstGeom prst="rect">
            <a:avLst/>
          </a:prstGeom>
          <a:noFill/>
        </p:spPr>
        <p:txBody>
          <a:bodyPr wrap="square" rtlCol="0">
            <a:spAutoFit/>
          </a:bodyPr>
          <a:lstStyle/>
          <a:p>
            <a:r>
              <a:rPr lang="en-US" altLang="ko-KR" sz="1800" dirty="0"/>
              <a:t>‘Hotel’ cost</a:t>
            </a:r>
            <a:endParaRPr lang="ko-KR" altLang="en-US" sz="1800" dirty="0"/>
          </a:p>
        </p:txBody>
      </p:sp>
      <p:sp>
        <p:nvSpPr>
          <p:cNvPr id="42" name="TextBox 41"/>
          <p:cNvSpPr txBox="1"/>
          <p:nvPr/>
        </p:nvSpPr>
        <p:spPr>
          <a:xfrm>
            <a:off x="2438400" y="3733800"/>
            <a:ext cx="1905000" cy="369332"/>
          </a:xfrm>
          <a:prstGeom prst="rect">
            <a:avLst/>
          </a:prstGeom>
          <a:noFill/>
        </p:spPr>
        <p:txBody>
          <a:bodyPr wrap="square" rtlCol="0">
            <a:spAutoFit/>
          </a:bodyPr>
          <a:lstStyle/>
          <a:p>
            <a:r>
              <a:rPr lang="en-US" altLang="ko-KR" sz="1800" dirty="0"/>
              <a:t>‘Treatment’ cost</a:t>
            </a:r>
            <a:endParaRPr lang="ko-KR" altLang="en-US" sz="1800" dirty="0"/>
          </a:p>
        </p:txBody>
      </p:sp>
      <p:sp>
        <p:nvSpPr>
          <p:cNvPr id="43" name="TextBox 42"/>
          <p:cNvSpPr txBox="1"/>
          <p:nvPr/>
        </p:nvSpPr>
        <p:spPr>
          <a:xfrm>
            <a:off x="7848600" y="3048000"/>
            <a:ext cx="290464" cy="369332"/>
          </a:xfrm>
          <a:prstGeom prst="rect">
            <a:avLst/>
          </a:prstGeom>
          <a:noFill/>
        </p:spPr>
        <p:txBody>
          <a:bodyPr wrap="none" rtlCol="0">
            <a:spAutoFit/>
          </a:bodyPr>
          <a:lstStyle/>
          <a:p>
            <a:r>
              <a:rPr lang="en-US" altLang="ko-KR" sz="1800" dirty="0"/>
              <a:t>c</a:t>
            </a:r>
            <a:endParaRPr lang="ko-KR" altLang="en-US" sz="1800" dirty="0"/>
          </a:p>
        </p:txBody>
      </p:sp>
      <p:sp>
        <p:nvSpPr>
          <p:cNvPr id="44" name="TextBox 43"/>
          <p:cNvSpPr txBox="1"/>
          <p:nvPr/>
        </p:nvSpPr>
        <p:spPr>
          <a:xfrm>
            <a:off x="1447800" y="3048000"/>
            <a:ext cx="290464" cy="369332"/>
          </a:xfrm>
          <a:prstGeom prst="rect">
            <a:avLst/>
          </a:prstGeom>
          <a:noFill/>
        </p:spPr>
        <p:txBody>
          <a:bodyPr wrap="none" rtlCol="0">
            <a:spAutoFit/>
          </a:bodyPr>
          <a:lstStyle/>
          <a:p>
            <a:r>
              <a:rPr lang="en-US" altLang="ko-KR" sz="1800" dirty="0"/>
              <a:t>c</a:t>
            </a:r>
            <a:endParaRPr lang="ko-KR" altLang="en-US" sz="1800" dirty="0"/>
          </a:p>
        </p:txBody>
      </p:sp>
      <p:sp>
        <p:nvSpPr>
          <p:cNvPr id="45" name="TextBox 44"/>
          <p:cNvSpPr txBox="1"/>
          <p:nvPr/>
        </p:nvSpPr>
        <p:spPr>
          <a:xfrm>
            <a:off x="1524000" y="5486400"/>
            <a:ext cx="296876" cy="338554"/>
          </a:xfrm>
          <a:prstGeom prst="rect">
            <a:avLst/>
          </a:prstGeom>
          <a:noFill/>
        </p:spPr>
        <p:txBody>
          <a:bodyPr wrap="none" rtlCol="0">
            <a:spAutoFit/>
          </a:bodyPr>
          <a:lstStyle/>
          <a:p>
            <a:r>
              <a:rPr lang="en-US" altLang="ko-KR" sz="1600" dirty="0"/>
              <a:t>0</a:t>
            </a:r>
            <a:endParaRPr lang="ko-KR" altLang="en-US" sz="1600" dirty="0"/>
          </a:p>
        </p:txBody>
      </p:sp>
      <p:sp>
        <p:nvSpPr>
          <p:cNvPr id="46" name="TextBox 45"/>
          <p:cNvSpPr txBox="1"/>
          <p:nvPr/>
        </p:nvSpPr>
        <p:spPr>
          <a:xfrm>
            <a:off x="7772400" y="5181600"/>
            <a:ext cx="381836" cy="338554"/>
          </a:xfrm>
          <a:prstGeom prst="rect">
            <a:avLst/>
          </a:prstGeom>
          <a:noFill/>
        </p:spPr>
        <p:txBody>
          <a:bodyPr wrap="none" rtlCol="0">
            <a:spAutoFit/>
          </a:bodyPr>
          <a:lstStyle/>
          <a:p>
            <a:r>
              <a:rPr lang="en-US" altLang="ko-KR" sz="1600" dirty="0"/>
              <a:t>d</a:t>
            </a:r>
            <a:r>
              <a:rPr lang="en-US" altLang="ko-KR" sz="1100" dirty="0"/>
              <a:t>1</a:t>
            </a:r>
            <a:endParaRPr lang="ko-KR" altLang="en-US" sz="1600" dirty="0"/>
          </a:p>
        </p:txBody>
      </p:sp>
      <p:sp>
        <p:nvSpPr>
          <p:cNvPr id="47" name="TextBox 46"/>
          <p:cNvSpPr txBox="1"/>
          <p:nvPr/>
        </p:nvSpPr>
        <p:spPr>
          <a:xfrm>
            <a:off x="5562600" y="5181600"/>
            <a:ext cx="451624" cy="338554"/>
          </a:xfrm>
          <a:prstGeom prst="rect">
            <a:avLst/>
          </a:prstGeom>
          <a:noFill/>
        </p:spPr>
        <p:txBody>
          <a:bodyPr wrap="square" rtlCol="0">
            <a:spAutoFit/>
          </a:bodyPr>
          <a:lstStyle/>
          <a:p>
            <a:r>
              <a:rPr lang="en-US" altLang="ko-KR" sz="1600" dirty="0"/>
              <a:t>d</a:t>
            </a:r>
            <a:r>
              <a:rPr lang="en-US" altLang="ko-KR" sz="1100" dirty="0"/>
              <a:t>2</a:t>
            </a:r>
            <a:endParaRPr lang="ko-KR" altLang="en-US" sz="1600" dirty="0"/>
          </a:p>
        </p:txBody>
      </p:sp>
      <p:cxnSp>
        <p:nvCxnSpPr>
          <p:cNvPr id="49" name="직선 화살표 연결선 48"/>
          <p:cNvCxnSpPr/>
          <p:nvPr/>
        </p:nvCxnSpPr>
        <p:spPr bwMode="auto">
          <a:xfrm>
            <a:off x="5030063" y="5869694"/>
            <a:ext cx="1219200" cy="158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54" name="직선 화살표 연결선 53"/>
          <p:cNvCxnSpPr/>
          <p:nvPr/>
        </p:nvCxnSpPr>
        <p:spPr bwMode="auto">
          <a:xfrm rot="5400000">
            <a:off x="6362700" y="2400300"/>
            <a:ext cx="1066800" cy="53340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6" name="Text Box 3"/>
          <p:cNvSpPr txBox="1">
            <a:spLocks noChangeArrowheads="1"/>
          </p:cNvSpPr>
          <p:nvPr/>
        </p:nvSpPr>
        <p:spPr bwMode="auto">
          <a:xfrm>
            <a:off x="457200" y="533400"/>
            <a:ext cx="7162800" cy="400110"/>
          </a:xfrm>
          <a:prstGeom prst="rect">
            <a:avLst/>
          </a:prstGeom>
          <a:solidFill>
            <a:schemeClr val="accent6">
              <a:lumMod val="40000"/>
              <a:lumOff val="60000"/>
            </a:schemeClr>
          </a:solidFill>
          <a:ln w="12699">
            <a:noFill/>
            <a:miter lim="800000"/>
            <a:headEnd type="none" w="sm" len="sm"/>
            <a:tailEnd type="none" w="sm" len="sm"/>
          </a:ln>
        </p:spPr>
        <p:txBody>
          <a:bodyPr wrap="square">
            <a:spAutoFit/>
          </a:bodyPr>
          <a:lstStyle/>
          <a:p>
            <a:pPr eaLnBrk="0" hangingPunct="0">
              <a:spcBef>
                <a:spcPct val="50000"/>
              </a:spcBef>
            </a:pPr>
            <a:r>
              <a:rPr lang="en-US" sz="2000" b="1" dirty="0">
                <a:solidFill>
                  <a:schemeClr val="bg2"/>
                </a:solidFill>
                <a:latin typeface="Times New Roman" pitchFamily="18" charset="0"/>
              </a:rPr>
              <a:t>Box 7.3  Cost saving associated with reductions in length of stay</a:t>
            </a:r>
          </a:p>
        </p:txBody>
      </p:sp>
      <p:cxnSp>
        <p:nvCxnSpPr>
          <p:cNvPr id="57" name="직선 화살표 연결선 56"/>
          <p:cNvCxnSpPr/>
          <p:nvPr/>
        </p:nvCxnSpPr>
        <p:spPr bwMode="auto">
          <a:xfrm rot="5400000" flipH="1" flipV="1">
            <a:off x="724694" y="3542506"/>
            <a:ext cx="1143000" cy="158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5" name="Slide Number Placeholder 5">
            <a:extLst>
              <a:ext uri="{FF2B5EF4-FFF2-40B4-BE49-F238E27FC236}">
                <a16:creationId xmlns:a16="http://schemas.microsoft.com/office/drawing/2014/main" id="{D595C05B-EBF7-12B1-DD57-38BDA7DC3CA4}"/>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7</a:t>
            </a:fld>
            <a:endParaRPr lang="en-US" dirty="0"/>
          </a:p>
        </p:txBody>
      </p:sp>
      <p:sp>
        <p:nvSpPr>
          <p:cNvPr id="16" name="Rectangle 15">
            <a:extLst>
              <a:ext uri="{FF2B5EF4-FFF2-40B4-BE49-F238E27FC236}">
                <a16:creationId xmlns:a16="http://schemas.microsoft.com/office/drawing/2014/main" id="{51BE5C60-C34E-1BB8-CA3F-5B0C73953D78}"/>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7" name="Rectangle 16">
            <a:extLst>
              <a:ext uri="{FF2B5EF4-FFF2-40B4-BE49-F238E27FC236}">
                <a16:creationId xmlns:a16="http://schemas.microsoft.com/office/drawing/2014/main" id="{9025E32E-E29F-FB3D-5994-179DB7DEA9A9}"/>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8" name="CuadroTexto 3">
            <a:extLst>
              <a:ext uri="{FF2B5EF4-FFF2-40B4-BE49-F238E27FC236}">
                <a16:creationId xmlns:a16="http://schemas.microsoft.com/office/drawing/2014/main" id="{B5C63847-9E30-CC68-D1A4-B8B00B2B6F03}"/>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8">
            <a:extLst>
              <a:ext uri="{FF2B5EF4-FFF2-40B4-BE49-F238E27FC236}">
                <a16:creationId xmlns:a16="http://schemas.microsoft.com/office/drawing/2014/main" id="{024D748B-D14C-BE54-63F9-192C0298867E}"/>
              </a:ext>
            </a:extLst>
          </p:cNvPr>
          <p:cNvSpPr txBox="1"/>
          <p:nvPr/>
        </p:nvSpPr>
        <p:spPr>
          <a:xfrm>
            <a:off x="1355930" y="6119578"/>
            <a:ext cx="1387270" cy="523220"/>
          </a:xfrm>
          <a:prstGeom prst="rect">
            <a:avLst/>
          </a:prstGeom>
          <a:solidFill>
            <a:srgbClr val="FF99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3">
            <a:extLst>
              <a:ext uri="{FF2B5EF4-FFF2-40B4-BE49-F238E27FC236}">
                <a16:creationId xmlns:a16="http://schemas.microsoft.com/office/drawing/2014/main" id="{A22AC596-7B12-8703-1776-FE607A0E0FBE}"/>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17">
            <a:extLst>
              <a:ext uri="{FF2B5EF4-FFF2-40B4-BE49-F238E27FC236}">
                <a16:creationId xmlns:a16="http://schemas.microsoft.com/office/drawing/2014/main" id="{2D3B0429-ED51-69B1-B9AF-5F547BDDAD98}"/>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4" name="CuadroTexto 21">
            <a:extLst>
              <a:ext uri="{FF2B5EF4-FFF2-40B4-BE49-F238E27FC236}">
                <a16:creationId xmlns:a16="http://schemas.microsoft.com/office/drawing/2014/main" id="{ADD880A2-9EF4-94DA-F068-8BCADB6BE55A}"/>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27">
            <a:extLst>
              <a:ext uri="{FF2B5EF4-FFF2-40B4-BE49-F238E27FC236}">
                <a16:creationId xmlns:a16="http://schemas.microsoft.com/office/drawing/2014/main" id="{D16FCA08-0C3C-BA7C-F45C-8427C57F2EE2}"/>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직선 연결선 4"/>
          <p:cNvCxnSpPr/>
          <p:nvPr/>
        </p:nvCxnSpPr>
        <p:spPr bwMode="auto">
          <a:xfrm rot="5400000">
            <a:off x="-381000" y="3352800"/>
            <a:ext cx="44196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 name="직선 연결선 6"/>
          <p:cNvCxnSpPr/>
          <p:nvPr/>
        </p:nvCxnSpPr>
        <p:spPr bwMode="auto">
          <a:xfrm rot="10800000">
            <a:off x="1828800" y="5562600"/>
            <a:ext cx="5410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3" name="자유형 12"/>
          <p:cNvSpPr/>
          <p:nvPr/>
        </p:nvSpPr>
        <p:spPr bwMode="auto">
          <a:xfrm>
            <a:off x="1828800" y="3733800"/>
            <a:ext cx="5029200" cy="1830977"/>
          </a:xfrm>
          <a:custGeom>
            <a:avLst/>
            <a:gdLst>
              <a:gd name="connsiteX0" fmla="*/ 0 w 4807131"/>
              <a:gd name="connsiteY0" fmla="*/ 1632857 h 1632857"/>
              <a:gd name="connsiteX1" fmla="*/ 1149531 w 4807131"/>
              <a:gd name="connsiteY1" fmla="*/ 496389 h 1632857"/>
              <a:gd name="connsiteX2" fmla="*/ 4807131 w 4807131"/>
              <a:gd name="connsiteY2" fmla="*/ 0 h 1632857"/>
            </a:gdLst>
            <a:ahLst/>
            <a:cxnLst>
              <a:cxn ang="0">
                <a:pos x="connsiteX0" y="connsiteY0"/>
              </a:cxn>
              <a:cxn ang="0">
                <a:pos x="connsiteX1" y="connsiteY1"/>
              </a:cxn>
              <a:cxn ang="0">
                <a:pos x="connsiteX2" y="connsiteY2"/>
              </a:cxn>
            </a:cxnLst>
            <a:rect l="l" t="t" r="r" b="b"/>
            <a:pathLst>
              <a:path w="4807131" h="1632857">
                <a:moveTo>
                  <a:pt x="0" y="1632857"/>
                </a:moveTo>
                <a:cubicBezTo>
                  <a:pt x="174171" y="1200694"/>
                  <a:pt x="348343" y="768532"/>
                  <a:pt x="1149531" y="496389"/>
                </a:cubicBezTo>
                <a:cubicBezTo>
                  <a:pt x="1950720" y="224246"/>
                  <a:pt x="3378925" y="112123"/>
                  <a:pt x="4807131" y="0"/>
                </a:cubicBezTo>
              </a:path>
            </a:pathLst>
          </a:custGeom>
          <a:noFill/>
          <a:ln w="222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sp>
        <p:nvSpPr>
          <p:cNvPr id="14" name="자유형 13"/>
          <p:cNvSpPr/>
          <p:nvPr/>
        </p:nvSpPr>
        <p:spPr bwMode="auto">
          <a:xfrm>
            <a:off x="1828800" y="1828800"/>
            <a:ext cx="4953000" cy="3735977"/>
          </a:xfrm>
          <a:custGeom>
            <a:avLst/>
            <a:gdLst>
              <a:gd name="connsiteX0" fmla="*/ 0 w 4807131"/>
              <a:gd name="connsiteY0" fmla="*/ 1632857 h 1632857"/>
              <a:gd name="connsiteX1" fmla="*/ 1149531 w 4807131"/>
              <a:gd name="connsiteY1" fmla="*/ 496389 h 1632857"/>
              <a:gd name="connsiteX2" fmla="*/ 4807131 w 4807131"/>
              <a:gd name="connsiteY2" fmla="*/ 0 h 1632857"/>
            </a:gdLst>
            <a:ahLst/>
            <a:cxnLst>
              <a:cxn ang="0">
                <a:pos x="connsiteX0" y="connsiteY0"/>
              </a:cxn>
              <a:cxn ang="0">
                <a:pos x="connsiteX1" y="connsiteY1"/>
              </a:cxn>
              <a:cxn ang="0">
                <a:pos x="connsiteX2" y="connsiteY2"/>
              </a:cxn>
            </a:cxnLst>
            <a:rect l="l" t="t" r="r" b="b"/>
            <a:pathLst>
              <a:path w="4807131" h="1632857">
                <a:moveTo>
                  <a:pt x="0" y="1632857"/>
                </a:moveTo>
                <a:cubicBezTo>
                  <a:pt x="174171" y="1200694"/>
                  <a:pt x="348343" y="768532"/>
                  <a:pt x="1149531" y="496389"/>
                </a:cubicBezTo>
                <a:cubicBezTo>
                  <a:pt x="1950720" y="224246"/>
                  <a:pt x="3378925" y="112123"/>
                  <a:pt x="4807131" y="0"/>
                </a:cubicBezTo>
              </a:path>
            </a:pathLst>
          </a:custGeom>
          <a:noFill/>
          <a:ln w="222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ko-KR" altLang="en-US" sz="2400" b="0" i="0" u="none" strike="noStrike" cap="none" normalizeH="0" baseline="0">
              <a:ln>
                <a:noFill/>
              </a:ln>
              <a:solidFill>
                <a:schemeClr val="tx1"/>
              </a:solidFill>
              <a:effectLst/>
              <a:latin typeface="Tahoma" pitchFamily="34" charset="0"/>
            </a:endParaRPr>
          </a:p>
        </p:txBody>
      </p:sp>
      <p:cxnSp>
        <p:nvCxnSpPr>
          <p:cNvPr id="15" name="직선 연결선 14"/>
          <p:cNvCxnSpPr/>
          <p:nvPr/>
        </p:nvCxnSpPr>
        <p:spPr bwMode="auto">
          <a:xfrm rot="5400000">
            <a:off x="1790700" y="4229100"/>
            <a:ext cx="2667000" cy="0"/>
          </a:xfrm>
          <a:prstGeom prst="line">
            <a:avLst/>
          </a:prstGeom>
          <a:solidFill>
            <a:schemeClr val="accent1"/>
          </a:solidFill>
          <a:ln w="12700" cap="flat" cmpd="sng" algn="ctr">
            <a:solidFill>
              <a:schemeClr val="tx1"/>
            </a:solidFill>
            <a:prstDash val="dash"/>
            <a:miter lim="800000"/>
            <a:headEnd type="none" w="med" len="med"/>
            <a:tailEnd type="none" w="med" len="med"/>
          </a:ln>
          <a:effectLst/>
        </p:spPr>
      </p:cxnSp>
      <p:cxnSp>
        <p:nvCxnSpPr>
          <p:cNvPr id="17" name="직선 연결선 16"/>
          <p:cNvCxnSpPr/>
          <p:nvPr/>
        </p:nvCxnSpPr>
        <p:spPr bwMode="auto">
          <a:xfrm rot="5400000">
            <a:off x="3771900" y="3848100"/>
            <a:ext cx="3429000" cy="0"/>
          </a:xfrm>
          <a:prstGeom prst="line">
            <a:avLst/>
          </a:prstGeom>
          <a:solidFill>
            <a:schemeClr val="accent1"/>
          </a:solidFill>
          <a:ln w="12700" cap="flat" cmpd="sng" algn="ctr">
            <a:solidFill>
              <a:schemeClr val="tx1"/>
            </a:solidFill>
            <a:prstDash val="dash"/>
            <a:miter lim="800000"/>
            <a:headEnd type="none" w="med" len="med"/>
            <a:tailEnd type="none" w="med" len="med"/>
          </a:ln>
          <a:effectLst/>
        </p:spPr>
      </p:cxnSp>
      <p:cxnSp>
        <p:nvCxnSpPr>
          <p:cNvPr id="21" name="직선 연결선 20"/>
          <p:cNvCxnSpPr/>
          <p:nvPr/>
        </p:nvCxnSpPr>
        <p:spPr bwMode="auto">
          <a:xfrm>
            <a:off x="2743200" y="4419600"/>
            <a:ext cx="838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3" name="직선 연결선 22"/>
          <p:cNvCxnSpPr/>
          <p:nvPr/>
        </p:nvCxnSpPr>
        <p:spPr bwMode="auto">
          <a:xfrm rot="5400000">
            <a:off x="3429000" y="4267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직선 연결선 25"/>
          <p:cNvCxnSpPr/>
          <p:nvPr/>
        </p:nvCxnSpPr>
        <p:spPr bwMode="auto">
          <a:xfrm>
            <a:off x="4495800" y="3962400"/>
            <a:ext cx="1600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8" name="직선 연결선 27"/>
          <p:cNvCxnSpPr/>
          <p:nvPr/>
        </p:nvCxnSpPr>
        <p:spPr bwMode="auto">
          <a:xfrm>
            <a:off x="2667000" y="3276600"/>
            <a:ext cx="838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1" name="직선 연결선 30"/>
          <p:cNvCxnSpPr/>
          <p:nvPr/>
        </p:nvCxnSpPr>
        <p:spPr bwMode="auto">
          <a:xfrm>
            <a:off x="4876800" y="2209800"/>
            <a:ext cx="1219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3" name="직선 연결선 32"/>
          <p:cNvCxnSpPr/>
          <p:nvPr/>
        </p:nvCxnSpPr>
        <p:spPr bwMode="auto">
          <a:xfrm rot="5400000">
            <a:off x="3200400" y="2971800"/>
            <a:ext cx="6096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5" name="직선 연결선 34"/>
          <p:cNvCxnSpPr/>
          <p:nvPr/>
        </p:nvCxnSpPr>
        <p:spPr bwMode="auto">
          <a:xfrm rot="5400000">
            <a:off x="6019800" y="3886200"/>
            <a:ext cx="152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37" name="직선 연결선 36"/>
          <p:cNvCxnSpPr/>
          <p:nvPr/>
        </p:nvCxnSpPr>
        <p:spPr bwMode="auto">
          <a:xfrm rot="5400000">
            <a:off x="5981700" y="2095500"/>
            <a:ext cx="2286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직선 화살표 연결선 45"/>
          <p:cNvCxnSpPr/>
          <p:nvPr/>
        </p:nvCxnSpPr>
        <p:spPr bwMode="auto">
          <a:xfrm rot="5400000">
            <a:off x="3009900" y="3314700"/>
            <a:ext cx="1447800"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cxnSp>
        <p:nvCxnSpPr>
          <p:cNvPr id="49" name="직선 화살표 연결선 48"/>
          <p:cNvCxnSpPr/>
          <p:nvPr/>
        </p:nvCxnSpPr>
        <p:spPr bwMode="auto">
          <a:xfrm rot="5400000">
            <a:off x="5334794" y="2818606"/>
            <a:ext cx="1828800"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56" name="TextBox 55"/>
          <p:cNvSpPr txBox="1"/>
          <p:nvPr/>
        </p:nvSpPr>
        <p:spPr>
          <a:xfrm>
            <a:off x="762000" y="3048000"/>
            <a:ext cx="914400" cy="369332"/>
          </a:xfrm>
          <a:prstGeom prst="rect">
            <a:avLst/>
          </a:prstGeom>
          <a:noFill/>
        </p:spPr>
        <p:txBody>
          <a:bodyPr wrap="square" rtlCol="0">
            <a:spAutoFit/>
          </a:bodyPr>
          <a:lstStyle/>
          <a:p>
            <a:r>
              <a:rPr lang="en-US" altLang="ko-KR" sz="1800" dirty="0"/>
              <a:t>Cost ($)</a:t>
            </a:r>
            <a:endParaRPr lang="ko-KR" altLang="en-US" sz="1800" dirty="0"/>
          </a:p>
        </p:txBody>
      </p:sp>
      <p:sp>
        <p:nvSpPr>
          <p:cNvPr id="57" name="TextBox 56"/>
          <p:cNvSpPr txBox="1"/>
          <p:nvPr/>
        </p:nvSpPr>
        <p:spPr>
          <a:xfrm>
            <a:off x="7467600" y="2590800"/>
            <a:ext cx="1676400" cy="369332"/>
          </a:xfrm>
          <a:prstGeom prst="rect">
            <a:avLst/>
          </a:prstGeom>
          <a:noFill/>
        </p:spPr>
        <p:txBody>
          <a:bodyPr wrap="square" rtlCol="0">
            <a:spAutoFit/>
          </a:bodyPr>
          <a:lstStyle/>
          <a:p>
            <a:r>
              <a:rPr lang="en-US" altLang="ko-KR" sz="1800" dirty="0"/>
              <a:t>Programme B</a:t>
            </a:r>
            <a:endParaRPr lang="ko-KR" altLang="en-US" sz="1800" dirty="0"/>
          </a:p>
        </p:txBody>
      </p:sp>
      <p:sp>
        <p:nvSpPr>
          <p:cNvPr id="58" name="TextBox 57"/>
          <p:cNvSpPr txBox="1"/>
          <p:nvPr/>
        </p:nvSpPr>
        <p:spPr>
          <a:xfrm>
            <a:off x="6477000" y="5715000"/>
            <a:ext cx="2438400" cy="369332"/>
          </a:xfrm>
          <a:prstGeom prst="rect">
            <a:avLst/>
          </a:prstGeom>
          <a:noFill/>
        </p:spPr>
        <p:txBody>
          <a:bodyPr wrap="square" rtlCol="0">
            <a:spAutoFit/>
          </a:bodyPr>
          <a:lstStyle/>
          <a:p>
            <a:r>
              <a:rPr lang="en-US" altLang="ko-KR" sz="1800" dirty="0"/>
              <a:t>Quantity produced</a:t>
            </a:r>
            <a:endParaRPr lang="ko-KR" altLang="en-US" sz="1800" dirty="0"/>
          </a:p>
        </p:txBody>
      </p:sp>
      <p:sp>
        <p:nvSpPr>
          <p:cNvPr id="59" name="TextBox 58"/>
          <p:cNvSpPr txBox="1"/>
          <p:nvPr/>
        </p:nvSpPr>
        <p:spPr>
          <a:xfrm>
            <a:off x="2209800" y="2133600"/>
            <a:ext cx="1371600" cy="369332"/>
          </a:xfrm>
          <a:prstGeom prst="rect">
            <a:avLst/>
          </a:prstGeom>
          <a:noFill/>
        </p:spPr>
        <p:txBody>
          <a:bodyPr wrap="square" rtlCol="0">
            <a:spAutoFit/>
          </a:bodyPr>
          <a:lstStyle/>
          <a:p>
            <a:r>
              <a:rPr lang="en-US" altLang="ko-KR" sz="1800" dirty="0"/>
              <a:t>MC</a:t>
            </a:r>
            <a:r>
              <a:rPr lang="en-US" altLang="ko-KR" sz="1100" dirty="0"/>
              <a:t>A</a:t>
            </a:r>
            <a:r>
              <a:rPr lang="en-US" altLang="ko-KR" sz="1800" dirty="0"/>
              <a:t>,Q</a:t>
            </a:r>
            <a:r>
              <a:rPr lang="en-US" altLang="ko-KR" sz="1100" dirty="0"/>
              <a:t>1</a:t>
            </a:r>
            <a:endParaRPr lang="ko-KR" altLang="en-US" sz="1800" dirty="0"/>
          </a:p>
        </p:txBody>
      </p:sp>
      <p:sp>
        <p:nvSpPr>
          <p:cNvPr id="60" name="TextBox 59"/>
          <p:cNvSpPr txBox="1"/>
          <p:nvPr/>
        </p:nvSpPr>
        <p:spPr>
          <a:xfrm>
            <a:off x="5486400" y="685800"/>
            <a:ext cx="1676400" cy="369332"/>
          </a:xfrm>
          <a:prstGeom prst="rect">
            <a:avLst/>
          </a:prstGeom>
          <a:noFill/>
        </p:spPr>
        <p:txBody>
          <a:bodyPr wrap="square" rtlCol="0">
            <a:spAutoFit/>
          </a:bodyPr>
          <a:lstStyle/>
          <a:p>
            <a:r>
              <a:rPr lang="en-US" altLang="ko-KR" sz="1800" dirty="0"/>
              <a:t>Programme A</a:t>
            </a:r>
            <a:endParaRPr lang="ko-KR" altLang="en-US" sz="1800" dirty="0"/>
          </a:p>
        </p:txBody>
      </p:sp>
      <p:sp>
        <p:nvSpPr>
          <p:cNvPr id="61" name="TextBox 60"/>
          <p:cNvSpPr txBox="1"/>
          <p:nvPr/>
        </p:nvSpPr>
        <p:spPr>
          <a:xfrm>
            <a:off x="4419600" y="1371600"/>
            <a:ext cx="1371600" cy="369332"/>
          </a:xfrm>
          <a:prstGeom prst="rect">
            <a:avLst/>
          </a:prstGeom>
          <a:noFill/>
        </p:spPr>
        <p:txBody>
          <a:bodyPr wrap="square" rtlCol="0">
            <a:spAutoFit/>
          </a:bodyPr>
          <a:lstStyle/>
          <a:p>
            <a:r>
              <a:rPr lang="en-US" altLang="ko-KR" sz="1800" dirty="0"/>
              <a:t>MC</a:t>
            </a:r>
            <a:r>
              <a:rPr lang="en-US" altLang="ko-KR" sz="1100" dirty="0"/>
              <a:t>A</a:t>
            </a:r>
            <a:r>
              <a:rPr lang="en-US" altLang="ko-KR" sz="1800" dirty="0"/>
              <a:t>,Q</a:t>
            </a:r>
            <a:r>
              <a:rPr lang="en-US" altLang="ko-KR" sz="1100" dirty="0"/>
              <a:t>2</a:t>
            </a:r>
            <a:endParaRPr lang="ko-KR" altLang="en-US" sz="1800" dirty="0"/>
          </a:p>
        </p:txBody>
      </p:sp>
      <p:sp>
        <p:nvSpPr>
          <p:cNvPr id="62" name="TextBox 61"/>
          <p:cNvSpPr txBox="1"/>
          <p:nvPr/>
        </p:nvSpPr>
        <p:spPr>
          <a:xfrm>
            <a:off x="2286000" y="3733800"/>
            <a:ext cx="1371600" cy="369332"/>
          </a:xfrm>
          <a:prstGeom prst="rect">
            <a:avLst/>
          </a:prstGeom>
          <a:noFill/>
        </p:spPr>
        <p:txBody>
          <a:bodyPr wrap="square" rtlCol="0">
            <a:spAutoFit/>
          </a:bodyPr>
          <a:lstStyle/>
          <a:p>
            <a:r>
              <a:rPr lang="en-US" altLang="ko-KR" sz="1800" dirty="0"/>
              <a:t>MC</a:t>
            </a:r>
            <a:r>
              <a:rPr lang="en-US" altLang="ko-KR" sz="1100" dirty="0"/>
              <a:t>B</a:t>
            </a:r>
            <a:r>
              <a:rPr lang="en-US" altLang="ko-KR" sz="1800" dirty="0"/>
              <a:t>,Q</a:t>
            </a:r>
            <a:r>
              <a:rPr lang="en-US" altLang="ko-KR" sz="1100" dirty="0"/>
              <a:t>1</a:t>
            </a:r>
            <a:endParaRPr lang="ko-KR" altLang="en-US" sz="1800" dirty="0"/>
          </a:p>
        </p:txBody>
      </p:sp>
      <p:sp>
        <p:nvSpPr>
          <p:cNvPr id="63" name="TextBox 62"/>
          <p:cNvSpPr txBox="1"/>
          <p:nvPr/>
        </p:nvSpPr>
        <p:spPr>
          <a:xfrm>
            <a:off x="4572000" y="3200400"/>
            <a:ext cx="1371600" cy="369332"/>
          </a:xfrm>
          <a:prstGeom prst="rect">
            <a:avLst/>
          </a:prstGeom>
          <a:noFill/>
        </p:spPr>
        <p:txBody>
          <a:bodyPr wrap="square" rtlCol="0">
            <a:spAutoFit/>
          </a:bodyPr>
          <a:lstStyle/>
          <a:p>
            <a:r>
              <a:rPr lang="en-US" altLang="ko-KR" sz="1800" dirty="0"/>
              <a:t>MC</a:t>
            </a:r>
            <a:r>
              <a:rPr lang="en-US" altLang="ko-KR" sz="1100" dirty="0"/>
              <a:t>B</a:t>
            </a:r>
            <a:r>
              <a:rPr lang="en-US" altLang="ko-KR" sz="1800" dirty="0"/>
              <a:t>,Q</a:t>
            </a:r>
            <a:r>
              <a:rPr lang="en-US" altLang="ko-KR" sz="1100" dirty="0"/>
              <a:t>2</a:t>
            </a:r>
            <a:endParaRPr lang="ko-KR" altLang="en-US" sz="1800" dirty="0"/>
          </a:p>
        </p:txBody>
      </p:sp>
      <p:sp>
        <p:nvSpPr>
          <p:cNvPr id="64" name="TextBox 63"/>
          <p:cNvSpPr txBox="1"/>
          <p:nvPr/>
        </p:nvSpPr>
        <p:spPr>
          <a:xfrm>
            <a:off x="3810000" y="2895600"/>
            <a:ext cx="1371600" cy="369332"/>
          </a:xfrm>
          <a:prstGeom prst="rect">
            <a:avLst/>
          </a:prstGeom>
          <a:noFill/>
        </p:spPr>
        <p:txBody>
          <a:bodyPr wrap="square" rtlCol="0">
            <a:spAutoFit/>
          </a:bodyPr>
          <a:lstStyle/>
          <a:p>
            <a:r>
              <a:rPr lang="en-US" altLang="ko-KR" sz="1800" dirty="0"/>
              <a:t>IC</a:t>
            </a:r>
            <a:r>
              <a:rPr lang="en-US" altLang="ko-KR" sz="1100" dirty="0"/>
              <a:t>A-B</a:t>
            </a:r>
            <a:r>
              <a:rPr lang="en-US" altLang="ko-KR" sz="1800" dirty="0"/>
              <a:t>,Q</a:t>
            </a:r>
            <a:r>
              <a:rPr lang="en-US" altLang="ko-KR" sz="1100" dirty="0"/>
              <a:t>1</a:t>
            </a:r>
            <a:endParaRPr lang="ko-KR" altLang="en-US" sz="1800" dirty="0"/>
          </a:p>
        </p:txBody>
      </p:sp>
      <p:sp>
        <p:nvSpPr>
          <p:cNvPr id="65" name="TextBox 64"/>
          <p:cNvSpPr txBox="1"/>
          <p:nvPr/>
        </p:nvSpPr>
        <p:spPr>
          <a:xfrm>
            <a:off x="6324600" y="2743200"/>
            <a:ext cx="1371600" cy="369332"/>
          </a:xfrm>
          <a:prstGeom prst="rect">
            <a:avLst/>
          </a:prstGeom>
          <a:noFill/>
        </p:spPr>
        <p:txBody>
          <a:bodyPr wrap="square" rtlCol="0">
            <a:spAutoFit/>
          </a:bodyPr>
          <a:lstStyle/>
          <a:p>
            <a:r>
              <a:rPr lang="en-US" altLang="ko-KR" sz="1800" dirty="0"/>
              <a:t>IC</a:t>
            </a:r>
            <a:r>
              <a:rPr lang="en-US" altLang="ko-KR" sz="1100" dirty="0"/>
              <a:t>A-B</a:t>
            </a:r>
            <a:r>
              <a:rPr lang="en-US" altLang="ko-KR" sz="1800" dirty="0"/>
              <a:t>,Q</a:t>
            </a:r>
            <a:r>
              <a:rPr lang="en-US" altLang="ko-KR" sz="1100" dirty="0"/>
              <a:t>2</a:t>
            </a:r>
            <a:endParaRPr lang="ko-KR" altLang="en-US" sz="1800" dirty="0"/>
          </a:p>
        </p:txBody>
      </p:sp>
      <p:cxnSp>
        <p:nvCxnSpPr>
          <p:cNvPr id="66" name="직선 화살표 연결선 65"/>
          <p:cNvCxnSpPr/>
          <p:nvPr/>
        </p:nvCxnSpPr>
        <p:spPr bwMode="auto">
          <a:xfrm rot="5400000" flipH="1" flipV="1">
            <a:off x="648494" y="2475706"/>
            <a:ext cx="1143000" cy="158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69" name="직선 화살표 연결선 68"/>
          <p:cNvCxnSpPr/>
          <p:nvPr/>
        </p:nvCxnSpPr>
        <p:spPr bwMode="auto">
          <a:xfrm rot="16200000" flipH="1">
            <a:off x="2705100" y="2552700"/>
            <a:ext cx="457200" cy="22860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0" name="직선 화살표 연결선 69"/>
          <p:cNvCxnSpPr/>
          <p:nvPr/>
        </p:nvCxnSpPr>
        <p:spPr bwMode="auto">
          <a:xfrm rot="16200000" flipH="1">
            <a:off x="4953000" y="1828800"/>
            <a:ext cx="304800" cy="15240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2" name="직선 화살표 연결선 71"/>
          <p:cNvCxnSpPr/>
          <p:nvPr/>
        </p:nvCxnSpPr>
        <p:spPr bwMode="auto">
          <a:xfrm rot="16200000" flipH="1">
            <a:off x="6286500" y="1257300"/>
            <a:ext cx="685800" cy="30480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직선 화살표 연결선 73"/>
          <p:cNvCxnSpPr>
            <a:endCxn id="13" idx="1"/>
          </p:cNvCxnSpPr>
          <p:nvPr/>
        </p:nvCxnSpPr>
        <p:spPr bwMode="auto">
          <a:xfrm rot="16200000" flipH="1">
            <a:off x="2837608" y="4096591"/>
            <a:ext cx="251818" cy="13583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직선 화살표 연결선 75"/>
          <p:cNvCxnSpPr/>
          <p:nvPr/>
        </p:nvCxnSpPr>
        <p:spPr bwMode="auto">
          <a:xfrm rot="16200000" flipH="1">
            <a:off x="5257800" y="3657600"/>
            <a:ext cx="304800" cy="15240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직선 화살표 연결선 77"/>
          <p:cNvCxnSpPr/>
          <p:nvPr/>
        </p:nvCxnSpPr>
        <p:spPr bwMode="auto">
          <a:xfrm rot="10800000" flipV="1">
            <a:off x="6934200" y="2971800"/>
            <a:ext cx="914400" cy="68580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1" name="Text Box 3"/>
          <p:cNvSpPr txBox="1">
            <a:spLocks noChangeArrowheads="1"/>
          </p:cNvSpPr>
          <p:nvPr/>
        </p:nvSpPr>
        <p:spPr bwMode="auto">
          <a:xfrm>
            <a:off x="228600" y="228600"/>
            <a:ext cx="4953000" cy="461665"/>
          </a:xfrm>
          <a:prstGeom prst="rect">
            <a:avLst/>
          </a:prstGeom>
          <a:solidFill>
            <a:schemeClr val="accent1">
              <a:lumMod val="20000"/>
              <a:lumOff val="80000"/>
            </a:schemeClr>
          </a:solidFill>
          <a:ln w="12699">
            <a:noFill/>
            <a:miter lim="800000"/>
            <a:headEnd type="none" w="sm" len="sm"/>
            <a:tailEnd type="none" w="sm" len="sm"/>
          </a:ln>
        </p:spPr>
        <p:txBody>
          <a:bodyPr wrap="square">
            <a:spAutoFit/>
          </a:bodyPr>
          <a:lstStyle/>
          <a:p>
            <a:pPr eaLnBrk="0" hangingPunct="0">
              <a:spcBef>
                <a:spcPct val="50000"/>
              </a:spcBef>
            </a:pPr>
            <a:r>
              <a:rPr lang="en-US" dirty="0">
                <a:latin typeface="Times New Roman" pitchFamily="18" charset="0"/>
              </a:rPr>
              <a:t>Box 7.2 Marginal or Incremental Cost</a:t>
            </a:r>
          </a:p>
        </p:txBody>
      </p:sp>
      <p:sp>
        <p:nvSpPr>
          <p:cNvPr id="39" name="TextBox 38"/>
          <p:cNvSpPr txBox="1"/>
          <p:nvPr/>
        </p:nvSpPr>
        <p:spPr>
          <a:xfrm>
            <a:off x="2894275" y="5638800"/>
            <a:ext cx="459849" cy="369332"/>
          </a:xfrm>
          <a:prstGeom prst="rect">
            <a:avLst/>
          </a:prstGeom>
          <a:noFill/>
        </p:spPr>
        <p:txBody>
          <a:bodyPr wrap="square" rtlCol="0">
            <a:spAutoFit/>
          </a:bodyPr>
          <a:lstStyle/>
          <a:p>
            <a:r>
              <a:rPr lang="en-US" altLang="ko-KR" sz="1800" dirty="0"/>
              <a:t>Q</a:t>
            </a:r>
            <a:r>
              <a:rPr lang="en-US" altLang="ko-KR" sz="1100" dirty="0"/>
              <a:t>1</a:t>
            </a:r>
            <a:endParaRPr lang="ko-KR" altLang="en-US" sz="1800" dirty="0"/>
          </a:p>
        </p:txBody>
      </p:sp>
      <p:sp>
        <p:nvSpPr>
          <p:cNvPr id="40" name="TextBox 39"/>
          <p:cNvSpPr txBox="1"/>
          <p:nvPr/>
        </p:nvSpPr>
        <p:spPr>
          <a:xfrm>
            <a:off x="5250510" y="5627795"/>
            <a:ext cx="459849" cy="369332"/>
          </a:xfrm>
          <a:prstGeom prst="rect">
            <a:avLst/>
          </a:prstGeom>
          <a:noFill/>
        </p:spPr>
        <p:txBody>
          <a:bodyPr wrap="square" rtlCol="0">
            <a:spAutoFit/>
          </a:bodyPr>
          <a:lstStyle/>
          <a:p>
            <a:r>
              <a:rPr lang="en-US" altLang="ko-KR" sz="1800" dirty="0"/>
              <a:t>Q</a:t>
            </a:r>
            <a:r>
              <a:rPr lang="en-US" altLang="ko-KR" sz="1100" dirty="0"/>
              <a:t>2</a:t>
            </a:r>
            <a:endParaRPr lang="ko-KR" altLang="en-US" sz="1800" dirty="0"/>
          </a:p>
        </p:txBody>
      </p:sp>
      <p:sp>
        <p:nvSpPr>
          <p:cNvPr id="32" name="Slide Number Placeholder 5">
            <a:extLst>
              <a:ext uri="{FF2B5EF4-FFF2-40B4-BE49-F238E27FC236}">
                <a16:creationId xmlns:a16="http://schemas.microsoft.com/office/drawing/2014/main" id="{A8F08B4A-2280-797B-6BE4-D6FE8ED2A9F7}"/>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8</a:t>
            </a:fld>
            <a:endParaRPr lang="en-US" dirty="0"/>
          </a:p>
        </p:txBody>
      </p:sp>
      <p:sp>
        <p:nvSpPr>
          <p:cNvPr id="34" name="Rectangle 33">
            <a:extLst>
              <a:ext uri="{FF2B5EF4-FFF2-40B4-BE49-F238E27FC236}">
                <a16:creationId xmlns:a16="http://schemas.microsoft.com/office/drawing/2014/main" id="{2A42FAA4-CCF2-8E90-B7D4-F78D30946312}"/>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36" name="Rectangle 35">
            <a:extLst>
              <a:ext uri="{FF2B5EF4-FFF2-40B4-BE49-F238E27FC236}">
                <a16:creationId xmlns:a16="http://schemas.microsoft.com/office/drawing/2014/main" id="{7424A9CB-FECD-4257-A20F-B7FDA033F53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38" name="CuadroTexto 3">
            <a:extLst>
              <a:ext uri="{FF2B5EF4-FFF2-40B4-BE49-F238E27FC236}">
                <a16:creationId xmlns:a16="http://schemas.microsoft.com/office/drawing/2014/main" id="{14AAA00D-9D0A-6922-0AB9-9DFDEA470CC9}"/>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41" name="CuadroTexto 8">
            <a:extLst>
              <a:ext uri="{FF2B5EF4-FFF2-40B4-BE49-F238E27FC236}">
                <a16:creationId xmlns:a16="http://schemas.microsoft.com/office/drawing/2014/main" id="{FF4EAD0E-1026-2ABD-0053-32095A77947C}"/>
              </a:ext>
            </a:extLst>
          </p:cNvPr>
          <p:cNvSpPr txBox="1"/>
          <p:nvPr/>
        </p:nvSpPr>
        <p:spPr>
          <a:xfrm>
            <a:off x="1355930" y="6119578"/>
            <a:ext cx="1387270" cy="523220"/>
          </a:xfrm>
          <a:prstGeom prst="rect">
            <a:avLst/>
          </a:prstGeom>
          <a:solidFill>
            <a:srgbClr val="FF99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42" name="CuadroTexto 13">
            <a:extLst>
              <a:ext uri="{FF2B5EF4-FFF2-40B4-BE49-F238E27FC236}">
                <a16:creationId xmlns:a16="http://schemas.microsoft.com/office/drawing/2014/main" id="{56343136-2AF0-3FE4-E26F-E93B9A4CB6AB}"/>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43" name="CuadroTexto 17">
            <a:extLst>
              <a:ext uri="{FF2B5EF4-FFF2-40B4-BE49-F238E27FC236}">
                <a16:creationId xmlns:a16="http://schemas.microsoft.com/office/drawing/2014/main" id="{65722503-2202-0D58-E585-830F16273E0D}"/>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44" name="CuadroTexto 21">
            <a:extLst>
              <a:ext uri="{FF2B5EF4-FFF2-40B4-BE49-F238E27FC236}">
                <a16:creationId xmlns:a16="http://schemas.microsoft.com/office/drawing/2014/main" id="{A10C26E9-F1C9-2193-7434-8F74DE838CC4}"/>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45" name="CuadroTexto 27">
            <a:extLst>
              <a:ext uri="{FF2B5EF4-FFF2-40B4-BE49-F238E27FC236}">
                <a16:creationId xmlns:a16="http://schemas.microsoft.com/office/drawing/2014/main" id="{EF7F1B1E-BB77-FE67-8CF8-B58DF2072FE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amond(in)">
                                      <p:cBhvr>
                                        <p:cTn id="7" dur="500"/>
                                        <p:tgtEl>
                                          <p:spTgt spid="62"/>
                                        </p:tgtEl>
                                      </p:cBhvr>
                                    </p:animEffect>
                                  </p:childTnLst>
                                </p:cTn>
                              </p:par>
                              <p:par>
                                <p:cTn id="8" presetID="8" presetClass="entr" presetSubtype="16"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diamond(in)">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checkerboard(across)">
                                      <p:cBhvr>
                                        <p:cTn id="15" dur="500"/>
                                        <p:tgtEl>
                                          <p:spTgt spid="63"/>
                                        </p:tgtEl>
                                      </p:cBhvr>
                                    </p:animEffect>
                                  </p:childTnLst>
                                </p:cTn>
                              </p:par>
                              <p:par>
                                <p:cTn id="16" presetID="5" presetClass="entr" presetSubtype="1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checkerboard(across)">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amond(in)">
                                      <p:cBhvr>
                                        <p:cTn id="23" dur="2000"/>
                                        <p:tgtEl>
                                          <p:spTgt spid="14"/>
                                        </p:tgtEl>
                                      </p:cBhvr>
                                    </p:animEffect>
                                  </p:childTnLst>
                                </p:cTn>
                              </p:par>
                              <p:par>
                                <p:cTn id="24" presetID="8" presetClass="entr" presetSubtype="16" fill="hold" nodeType="withEffect">
                                  <p:stCondLst>
                                    <p:cond delay="0"/>
                                  </p:stCondLst>
                                  <p:childTnLst>
                                    <p:set>
                                      <p:cBhvr>
                                        <p:cTn id="25" dur="1" fill="hold">
                                          <p:stCondLst>
                                            <p:cond delay="0"/>
                                          </p:stCondLst>
                                        </p:cTn>
                                        <p:tgtEl>
                                          <p:spTgt spid="60">
                                            <p:txEl>
                                              <p:pRg st="0" end="0"/>
                                            </p:txEl>
                                          </p:spTgt>
                                        </p:tgtEl>
                                        <p:attrNameLst>
                                          <p:attrName>style.visibility</p:attrName>
                                        </p:attrNameLst>
                                      </p:cBhvr>
                                      <p:to>
                                        <p:strVal val="visible"/>
                                      </p:to>
                                    </p:set>
                                    <p:animEffect transition="in" filter="diamond(in)">
                                      <p:cBhvr>
                                        <p:cTn id="26" dur="500"/>
                                        <p:tgtEl>
                                          <p:spTgt spid="60">
                                            <p:txEl>
                                              <p:pRg st="0" end="0"/>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diamond(in)">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checkerboard(across)">
                                      <p:cBhvr>
                                        <p:cTn id="34" dur="500"/>
                                        <p:tgtEl>
                                          <p:spTgt spid="59"/>
                                        </p:tgtEl>
                                      </p:cBhvr>
                                    </p:animEffect>
                                  </p:childTnLst>
                                </p:cTn>
                              </p:par>
                              <p:par>
                                <p:cTn id="35" presetID="5" presetClass="entr" presetSubtype="1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checkerboard(across)">
                                      <p:cBhvr>
                                        <p:cTn id="37" dur="500"/>
                                        <p:tgtEl>
                                          <p:spTgt spid="69"/>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heckerboard(across)">
                                      <p:cBhvr>
                                        <p:cTn id="40" dur="500"/>
                                        <p:tgtEl>
                                          <p:spTgt spid="61"/>
                                        </p:tgtEl>
                                      </p:cBhvr>
                                    </p:animEffect>
                                  </p:childTnLst>
                                </p:cTn>
                              </p:par>
                              <p:par>
                                <p:cTn id="41" presetID="5" presetClass="entr" presetSubtype="1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checkerboard(across)">
                                      <p:cBhvr>
                                        <p:cTn id="43" dur="500"/>
                                        <p:tgtEl>
                                          <p:spTgt spid="70"/>
                                        </p:tgtEl>
                                      </p:cBhvr>
                                    </p:animEffect>
                                  </p:childTnLst>
                                </p:cTn>
                              </p:par>
                              <p:par>
                                <p:cTn id="44" presetID="8" presetClass="entr" presetSubtype="16"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amond(in)">
                                      <p:cBhvr>
                                        <p:cTn id="46" dur="500"/>
                                        <p:tgtEl>
                                          <p:spTgt spid="28"/>
                                        </p:tgtEl>
                                      </p:cBhvr>
                                    </p:animEffect>
                                  </p:childTnLst>
                                </p:cTn>
                              </p:par>
                              <p:par>
                                <p:cTn id="47" presetID="8" presetClass="entr" presetSubtype="16"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diamond(in)">
                                      <p:cBhvr>
                                        <p:cTn id="49" dur="500"/>
                                        <p:tgtEl>
                                          <p:spTgt spid="33"/>
                                        </p:tgtEl>
                                      </p:cBhvr>
                                    </p:animEffect>
                                  </p:childTnLst>
                                </p:cTn>
                              </p:par>
                              <p:par>
                                <p:cTn id="50" presetID="8" presetClass="entr" presetSubtype="16"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amond(in)">
                                      <p:cBhvr>
                                        <p:cTn id="52" dur="500"/>
                                        <p:tgtEl>
                                          <p:spTgt spid="31"/>
                                        </p:tgtEl>
                                      </p:cBhvr>
                                    </p:animEffect>
                                  </p:childTnLst>
                                </p:cTn>
                              </p:par>
                              <p:par>
                                <p:cTn id="53" presetID="8" presetClass="entr" presetSubtype="16"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amond(in)">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checkerboard(across)">
                                      <p:cBhvr>
                                        <p:cTn id="60" dur="500"/>
                                        <p:tgtEl>
                                          <p:spTgt spid="64"/>
                                        </p:tgtEl>
                                      </p:cBhvr>
                                    </p:animEffect>
                                  </p:childTnLst>
                                </p:cTn>
                              </p:par>
                              <p:par>
                                <p:cTn id="61" presetID="5" presetClass="entr" presetSubtype="1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checkerboard(across)">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checkerboard(across)">
                                      <p:cBhvr>
                                        <p:cTn id="68" dur="500"/>
                                        <p:tgtEl>
                                          <p:spTgt spid="65"/>
                                        </p:tgtEl>
                                      </p:cBhvr>
                                    </p:animEffect>
                                  </p:childTnLst>
                                </p:cTn>
                              </p:par>
                              <p:par>
                                <p:cTn id="69" presetID="5" presetClass="entr" presetSubtype="1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checkerboard(across)">
                                      <p:cBhvr>
                                        <p:cTn id="7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9" grpId="0"/>
      <p:bldP spid="61" grpId="0"/>
      <p:bldP spid="62" grpId="0"/>
      <p:bldP spid="63" grpId="0"/>
      <p:bldP spid="64"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dirty="0"/>
              <a:t>Costing Approach: </a:t>
            </a:r>
            <a:br>
              <a:rPr lang="en-US" dirty="0"/>
            </a:br>
            <a:r>
              <a:rPr lang="en-US" dirty="0"/>
              <a:t>Gross vs. Micro-Costing</a:t>
            </a:r>
          </a:p>
        </p:txBody>
      </p:sp>
      <p:sp>
        <p:nvSpPr>
          <p:cNvPr id="134147" name="Rectangle 3"/>
          <p:cNvSpPr>
            <a:spLocks noGrp="1" noChangeArrowheads="1"/>
          </p:cNvSpPr>
          <p:nvPr>
            <p:ph type="body" idx="1"/>
          </p:nvPr>
        </p:nvSpPr>
        <p:spPr>
          <a:xfrm>
            <a:off x="1066800" y="1758657"/>
            <a:ext cx="7772400" cy="4114800"/>
          </a:xfrm>
        </p:spPr>
        <p:txBody>
          <a:bodyPr/>
          <a:lstStyle/>
          <a:p>
            <a:pPr eaLnBrk="1" hangingPunct="1"/>
            <a:r>
              <a:rPr lang="en-US" sz="2800" dirty="0">
                <a:solidFill>
                  <a:schemeClr val="tx2"/>
                </a:solidFill>
              </a:rPr>
              <a:t>Gross-costing:</a:t>
            </a:r>
            <a:r>
              <a:rPr lang="en-US" sz="2800" dirty="0"/>
              <a:t> multiplies the quantity of </a:t>
            </a:r>
            <a:r>
              <a:rPr lang="en-US" sz="2800" u="sng" dirty="0"/>
              <a:t>goods and services</a:t>
            </a:r>
            <a:r>
              <a:rPr lang="en-US" sz="2800" dirty="0"/>
              <a:t> (e.g. </a:t>
            </a:r>
            <a:r>
              <a:rPr lang="en-US" sz="2800" dirty="0">
                <a:solidFill>
                  <a:srgbClr val="FF0000"/>
                </a:solidFill>
              </a:rPr>
              <a:t>doctor visits</a:t>
            </a:r>
            <a:r>
              <a:rPr lang="en-US" sz="2800" dirty="0"/>
              <a:t>) by their market or administered price and sums across these values to determine total cost.</a:t>
            </a:r>
          </a:p>
          <a:p>
            <a:pPr eaLnBrk="1" hangingPunct="1"/>
            <a:endParaRPr lang="en-US" sz="2800" dirty="0">
              <a:solidFill>
                <a:schemeClr val="tx2"/>
              </a:solidFill>
            </a:endParaRPr>
          </a:p>
          <a:p>
            <a:pPr eaLnBrk="1" hangingPunct="1"/>
            <a:r>
              <a:rPr lang="en-US" sz="2800" dirty="0">
                <a:solidFill>
                  <a:schemeClr val="tx2"/>
                </a:solidFill>
              </a:rPr>
              <a:t>Micro-costing:</a:t>
            </a:r>
            <a:r>
              <a:rPr lang="en-US" sz="2800" dirty="0"/>
              <a:t> multiplies the quantity of  </a:t>
            </a:r>
            <a:r>
              <a:rPr lang="en-US" sz="2800" u="sng" dirty="0"/>
              <a:t>resources</a:t>
            </a:r>
            <a:r>
              <a:rPr lang="en-US" sz="2800" dirty="0"/>
              <a:t> (e.g. </a:t>
            </a:r>
            <a:r>
              <a:rPr lang="en-US" sz="2800" dirty="0">
                <a:solidFill>
                  <a:srgbClr val="FF0000"/>
                </a:solidFill>
              </a:rPr>
              <a:t>doctor time</a:t>
            </a:r>
            <a:r>
              <a:rPr lang="en-US" sz="2800" dirty="0"/>
              <a:t>) by their market price and sums across these values to determine total cost.</a:t>
            </a:r>
          </a:p>
        </p:txBody>
      </p:sp>
      <p:sp>
        <p:nvSpPr>
          <p:cNvPr id="22" name="Slide Number Placeholder 5">
            <a:extLst>
              <a:ext uri="{FF2B5EF4-FFF2-40B4-BE49-F238E27FC236}">
                <a16:creationId xmlns:a16="http://schemas.microsoft.com/office/drawing/2014/main" id="{B88344A5-9C44-5168-0091-ABCC7A6E9985}"/>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9</a:t>
            </a:fld>
            <a:endParaRPr lang="en-US" dirty="0"/>
          </a:p>
        </p:txBody>
      </p:sp>
      <p:sp>
        <p:nvSpPr>
          <p:cNvPr id="23" name="Rectangle 22">
            <a:extLst>
              <a:ext uri="{FF2B5EF4-FFF2-40B4-BE49-F238E27FC236}">
                <a16:creationId xmlns:a16="http://schemas.microsoft.com/office/drawing/2014/main" id="{BAACB698-B937-A776-F68D-7662FA5C24FE}"/>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4" name="Rectangle 23">
            <a:extLst>
              <a:ext uri="{FF2B5EF4-FFF2-40B4-BE49-F238E27FC236}">
                <a16:creationId xmlns:a16="http://schemas.microsoft.com/office/drawing/2014/main" id="{9F0C0785-D3A0-877B-9BAB-EA00C2DAA66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5" name="CuadroTexto 3">
            <a:extLst>
              <a:ext uri="{FF2B5EF4-FFF2-40B4-BE49-F238E27FC236}">
                <a16:creationId xmlns:a16="http://schemas.microsoft.com/office/drawing/2014/main" id="{5A6A764B-0B63-BABB-675B-FB95429B7FE4}"/>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26" name="CuadroTexto 8">
            <a:extLst>
              <a:ext uri="{FF2B5EF4-FFF2-40B4-BE49-F238E27FC236}">
                <a16:creationId xmlns:a16="http://schemas.microsoft.com/office/drawing/2014/main" id="{2053D683-6D52-8DB7-0FC0-997CC36E4C4C}"/>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27" name="CuadroTexto 13">
            <a:extLst>
              <a:ext uri="{FF2B5EF4-FFF2-40B4-BE49-F238E27FC236}">
                <a16:creationId xmlns:a16="http://schemas.microsoft.com/office/drawing/2014/main" id="{4DBE2BFF-725A-81CD-42FB-CAC5EF6A42D6}"/>
              </a:ext>
            </a:extLst>
          </p:cNvPr>
          <p:cNvSpPr txBox="1"/>
          <p:nvPr/>
        </p:nvSpPr>
        <p:spPr>
          <a:xfrm>
            <a:off x="2708653" y="6115687"/>
            <a:ext cx="1310368" cy="523220"/>
          </a:xfrm>
          <a:prstGeom prst="rect">
            <a:avLst/>
          </a:prstGeom>
          <a:solidFill>
            <a:schemeClr val="accent6">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8" name="CuadroTexto 17">
            <a:extLst>
              <a:ext uri="{FF2B5EF4-FFF2-40B4-BE49-F238E27FC236}">
                <a16:creationId xmlns:a16="http://schemas.microsoft.com/office/drawing/2014/main" id="{F4C1E7CD-FA8A-C063-74EF-51CA282F28E3}"/>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9" name="CuadroTexto 21">
            <a:extLst>
              <a:ext uri="{FF2B5EF4-FFF2-40B4-BE49-F238E27FC236}">
                <a16:creationId xmlns:a16="http://schemas.microsoft.com/office/drawing/2014/main" id="{75924F8C-383A-97FE-17DA-C8131C38A9F8}"/>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30" name="CuadroTexto 27">
            <a:extLst>
              <a:ext uri="{FF2B5EF4-FFF2-40B4-BE49-F238E27FC236}">
                <a16:creationId xmlns:a16="http://schemas.microsoft.com/office/drawing/2014/main" id="{7D0B50D0-DE6B-F994-46A8-9C0516BDCB18}"/>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68957455"/>
      </p:ext>
    </p:extLst>
  </p:cSld>
  <p:clrMapOvr>
    <a:masterClrMapping/>
  </p:clrMapOvr>
  <p:transition spd="med"/>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Files\Office2000\Templates\Presentation Designs\Blends.pot</Template>
  <TotalTime>29436</TotalTime>
  <Pages>13</Pages>
  <Words>3191</Words>
  <Application>Microsoft Office PowerPoint</Application>
  <PresentationFormat>On-screen Show (4:3)</PresentationFormat>
  <Paragraphs>730</Paragraphs>
  <Slides>41</Slides>
  <Notes>18</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2" baseType="lpstr">
      <vt:lpstr>Arial</vt:lpstr>
      <vt:lpstr>Calibri</vt:lpstr>
      <vt:lpstr>Cambria Math</vt:lpstr>
      <vt:lpstr>Oswald</vt:lpstr>
      <vt:lpstr>Tahoma</vt:lpstr>
      <vt:lpstr>Times New Roman</vt:lpstr>
      <vt:lpstr>Wingdings</vt:lpstr>
      <vt:lpstr>Blends</vt:lpstr>
      <vt:lpstr>Document</vt:lpstr>
      <vt:lpstr>Clip</vt:lpstr>
      <vt:lpstr>Equation</vt:lpstr>
      <vt:lpstr>Cost Determination of Health Programs</vt:lpstr>
      <vt:lpstr>B. Cost Estimation for Health Programs</vt:lpstr>
      <vt:lpstr>Topics </vt:lpstr>
      <vt:lpstr>Fig. 1 - Three Dimensions of Clinical Economics (Modified From Bombardier and Eisenberg 24</vt:lpstr>
      <vt:lpstr>PowerPoint Presentation</vt:lpstr>
      <vt:lpstr>Cost Measures</vt:lpstr>
      <vt:lpstr>PowerPoint Presentation</vt:lpstr>
      <vt:lpstr>PowerPoint Presentation</vt:lpstr>
      <vt:lpstr>Costing Approach:  Gross vs. Micro-Costing</vt:lpstr>
      <vt:lpstr>Sources of Medical Care Cost Data (gross costing methods)</vt:lpstr>
      <vt:lpstr>Ingredients Method: Micro-costing</vt:lpstr>
      <vt:lpstr>Program budgets are not adequate for cost estimation</vt:lpstr>
      <vt:lpstr>Steps in Micro Cost Estimation</vt:lpstr>
      <vt:lpstr>Ingredients Method Step: Describe the Program</vt:lpstr>
      <vt:lpstr>Ingredients Method Example:  Steps in Diabetic Retinopathy Screening Program</vt:lpstr>
      <vt:lpstr>Specification of Ingredients</vt:lpstr>
      <vt:lpstr>General Considerations</vt:lpstr>
      <vt:lpstr>Valuing Ingredients</vt:lpstr>
      <vt:lpstr>Limits to Market Values</vt:lpstr>
      <vt:lpstr>Solutions to Market Value Problems</vt:lpstr>
      <vt:lpstr>Personnel Costs</vt:lpstr>
      <vt:lpstr>Personnel Cost (simple example)</vt:lpstr>
      <vt:lpstr>Computation of Personnel Cost Per Minute (more realistic example)</vt:lpstr>
      <vt:lpstr>Facilities and Equipment</vt:lpstr>
      <vt:lpstr>Rental or Lease Value</vt:lpstr>
      <vt:lpstr>Annualized Equipment Cost; Example</vt:lpstr>
      <vt:lpstr>PowerPoint Presentation</vt:lpstr>
      <vt:lpstr>Example: Applying Micro-Costing for the AMIGAS Project</vt:lpstr>
      <vt:lpstr>PowerPoint Presentation</vt:lpstr>
      <vt:lpstr>Time Horizon</vt:lpstr>
      <vt:lpstr>How average cost change in scale</vt:lpstr>
      <vt:lpstr>Summary (Micro Costing)</vt:lpstr>
      <vt:lpstr>Class Projects </vt:lpstr>
      <vt:lpstr>Additional Cost Issues</vt:lpstr>
      <vt:lpstr>Costs, Charges, and Payments</vt:lpstr>
      <vt:lpstr>Cost versus Charges</vt:lpstr>
      <vt:lpstr>Joint Products (e.g. diabetic retinopathy clinic)</vt:lpstr>
      <vt:lpstr>Research &amp; Development (R&amp;D) (Example: development of web-based health education program to increase compliance with mammography screening guidelines)  </vt:lpstr>
      <vt:lpstr>Capacity Utilization &amp; Occupancy Rate</vt:lpstr>
      <vt:lpstr>Cost Data Collection Instruments </vt:lpstr>
      <vt:lpstr>Summary</vt:lpstr>
    </vt:vector>
  </TitlesOfParts>
  <Company>UTSPH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III-A Costs and Benefits in Health Care</dc:title>
  <dc:creator>David R. Lairson, Ph.D.</dc:creator>
  <cp:keywords>may 1997</cp:keywords>
  <cp:lastModifiedBy>Paul Gerardo Yeh</cp:lastModifiedBy>
  <cp:revision>462</cp:revision>
  <cp:lastPrinted>1998-09-08T16:42:38Z</cp:lastPrinted>
  <dcterms:created xsi:type="dcterms:W3CDTF">1998-09-08T01:12:24Z</dcterms:created>
  <dcterms:modified xsi:type="dcterms:W3CDTF">2023-09-07T14:52:41Z</dcterms:modified>
</cp:coreProperties>
</file>