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1" r:id="rId1"/>
  </p:sldMasterIdLst>
  <p:notesMasterIdLst>
    <p:notesMasterId r:id="rId66"/>
  </p:notesMasterIdLst>
  <p:handoutMasterIdLst>
    <p:handoutMasterId r:id="rId67"/>
  </p:handoutMasterIdLst>
  <p:sldIdLst>
    <p:sldId id="307" r:id="rId2"/>
    <p:sldId id="354" r:id="rId3"/>
    <p:sldId id="256" r:id="rId4"/>
    <p:sldId id="355" r:id="rId5"/>
    <p:sldId id="262" r:id="rId6"/>
    <p:sldId id="340" r:id="rId7"/>
    <p:sldId id="339" r:id="rId8"/>
    <p:sldId id="308" r:id="rId9"/>
    <p:sldId id="263" r:id="rId10"/>
    <p:sldId id="328" r:id="rId11"/>
    <p:sldId id="309" r:id="rId12"/>
    <p:sldId id="314" r:id="rId13"/>
    <p:sldId id="338" r:id="rId14"/>
    <p:sldId id="330" r:id="rId15"/>
    <p:sldId id="356" r:id="rId16"/>
    <p:sldId id="258" r:id="rId17"/>
    <p:sldId id="260" r:id="rId18"/>
    <p:sldId id="259" r:id="rId19"/>
    <p:sldId id="261" r:id="rId20"/>
    <p:sldId id="353" r:id="rId21"/>
    <p:sldId id="343" r:id="rId22"/>
    <p:sldId id="344" r:id="rId23"/>
    <p:sldId id="352" r:id="rId24"/>
    <p:sldId id="315" r:id="rId25"/>
    <p:sldId id="319" r:id="rId26"/>
    <p:sldId id="316" r:id="rId27"/>
    <p:sldId id="317" r:id="rId28"/>
    <p:sldId id="318" r:id="rId29"/>
    <p:sldId id="278" r:id="rId30"/>
    <p:sldId id="350" r:id="rId31"/>
    <p:sldId id="341" r:id="rId32"/>
    <p:sldId id="269" r:id="rId33"/>
    <p:sldId id="284" r:id="rId34"/>
    <p:sldId id="270" r:id="rId35"/>
    <p:sldId id="279" r:id="rId36"/>
    <p:sldId id="283" r:id="rId37"/>
    <p:sldId id="288" r:id="rId38"/>
    <p:sldId id="290" r:id="rId39"/>
    <p:sldId id="327" r:id="rId40"/>
    <p:sldId id="351" r:id="rId41"/>
    <p:sldId id="336" r:id="rId42"/>
    <p:sldId id="335" r:id="rId43"/>
    <p:sldId id="324" r:id="rId44"/>
    <p:sldId id="291" r:id="rId45"/>
    <p:sldId id="325" r:id="rId46"/>
    <p:sldId id="311" r:id="rId47"/>
    <p:sldId id="320" r:id="rId48"/>
    <p:sldId id="298" r:id="rId49"/>
    <p:sldId id="299" r:id="rId50"/>
    <p:sldId id="326" r:id="rId51"/>
    <p:sldId id="302" r:id="rId52"/>
    <p:sldId id="303" r:id="rId53"/>
    <p:sldId id="293" r:id="rId54"/>
    <p:sldId id="292" r:id="rId55"/>
    <p:sldId id="346" r:id="rId56"/>
    <p:sldId id="347" r:id="rId57"/>
    <p:sldId id="349" r:id="rId58"/>
    <p:sldId id="266" r:id="rId59"/>
    <p:sldId id="321" r:id="rId60"/>
    <p:sldId id="294" r:id="rId61"/>
    <p:sldId id="305" r:id="rId62"/>
    <p:sldId id="267" r:id="rId63"/>
    <p:sldId id="342" r:id="rId64"/>
    <p:sldId id="306" r:id="rId65"/>
  </p:sldIdLst>
  <p:sldSz cx="9144000" cy="6858000" type="letter"/>
  <p:notesSz cx="6858000" cy="9180513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Oswald" panose="00000500000000000000" pitchFamily="2" charset="0"/>
      <p:regular r:id="rId72"/>
      <p:bold r:id="rId73"/>
    </p:embeddedFont>
    <p:embeddedFont>
      <p:font typeface="Tahoma" panose="020B0604030504040204" pitchFamily="34" charset="0"/>
      <p:regular r:id="rId74"/>
      <p:bold r:id="rId75"/>
    </p:embeddedFont>
    <p:embeddedFont>
      <p:font typeface="Verdana" panose="020B0604030504040204" pitchFamily="34" charset="0"/>
      <p:regular r:id="rId76"/>
      <p:bold r:id="rId77"/>
      <p:italic r:id="rId78"/>
      <p:boldItalic r:id="rId7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1DD52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8586" autoAdjust="0"/>
  </p:normalViewPr>
  <p:slideViewPr>
    <p:cSldViewPr>
      <p:cViewPr varScale="1">
        <p:scale>
          <a:sx n="64" d="100"/>
          <a:sy n="64" d="100"/>
        </p:scale>
        <p:origin x="4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78"/>
      </p:cViewPr>
      <p:guideLst>
        <p:guide orient="horz" pos="289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5563" y="8785225"/>
            <a:ext cx="38893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F632B82-5F37-4BB0-ADA0-57B01EF58686}" type="slidenum">
              <a:rPr lang="en-US" sz="1400">
                <a:latin typeface="Times New Roman" pitchFamily="18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91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7150" y="8785225"/>
            <a:ext cx="3873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C84DA66A-7D5B-4AF1-B6EF-FAA68DE3BED6}" type="slidenum">
              <a:rPr lang="en-US" sz="1400">
                <a:latin typeface="Times New Roman" pitchFamily="18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85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hpromis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utcomes.cancer.gov/areas/assessment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.wmf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1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EDSS—Expanded</a:t>
            </a:r>
            <a:r>
              <a:rPr lang="en-US" baseline="0" dirty="0"/>
              <a:t> disability status scale;  one of oldest and most widely used assessment instruments in MS (multiple sclerosis) </a:t>
            </a:r>
          </a:p>
          <a:p>
            <a:endParaRPr lang="en-US" baseline="0" dirty="0"/>
          </a:p>
          <a:p>
            <a:r>
              <a:rPr lang="en-US" baseline="0" dirty="0"/>
              <a:t>EORTC QLQ-30---Questionnaire developed to assess the quality of life of cancer patients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7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53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7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>
                <a:hlinkClick r:id="rId3"/>
              </a:rPr>
              <a:t>Patient-Reported Outcomes Measurement Information System (PROMIS)</a:t>
            </a:r>
            <a:r>
              <a:rPr lang="en-US" dirty="0"/>
              <a:t> is a publicly available Web-based resource that can be used to measure key health symptoms and </a:t>
            </a:r>
            <a:r>
              <a:rPr lang="en-US" dirty="0">
                <a:hlinkClick r:id="rId4" action="ppaction://hlinkfile"/>
              </a:rPr>
              <a:t>health-related quality of life (HRQOL)</a:t>
            </a:r>
            <a:r>
              <a:rPr lang="en-US" dirty="0"/>
              <a:t> domains such as pain, fatigue, depression, and physical function. These domains are relevant to a variety of chronic diseases, including cancer.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08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</a:rPr>
              <a:t>A total of 3125 possible health states is defined in this way. Each state is referred to in terms of a 5 digit code. For example, state 11111 indicates no problems on any of the 5 dimensions, while state 12345 indicates no problems with mobility, slight problems with washing or dressing, moderate problems with doing usual activities, severe pain or discomfort and extreme anxiety or depression.   </a:t>
            </a:r>
          </a:p>
          <a:p>
            <a:pPr algn="l"/>
            <a:endParaRPr lang="en-US" sz="12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Studies by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EuroQol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Group members showed that experimental 5-level versions of EQ-5D could significantly increase reliability and sensitivity (discriminatory power) while maintaining feasibility and potentially reducing ceiling effects. The Group therefore decided that the new version of the EQ-5D should include five levels of severity in each of the existing five EQ-5D dimensions and that it would be called the EQ-5D-5L (Figure 1)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The existing EQ-5D was renamed the EQ-5D-3L. </a:t>
            </a:r>
          </a:p>
          <a:p>
            <a:pPr algn="l"/>
            <a:endParaRPr lang="en-US" sz="12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n-US" sz="12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</a:rPr>
              <a:t>Source </a:t>
            </a:r>
            <a:r>
              <a:rPr lang="en-US" sz="1200" b="0" i="0" u="none" strike="noStrike" baseline="0" dirty="0" err="1">
                <a:solidFill>
                  <a:srgbClr val="000000"/>
                </a:solidFill>
              </a:rPr>
              <a:t>Euroqol</a:t>
            </a:r>
            <a:r>
              <a:rPr lang="en-US" sz="1200" b="0" i="0" u="none" strike="noStrike" baseline="0" dirty="0">
                <a:solidFill>
                  <a:srgbClr val="000000"/>
                </a:solidFill>
              </a:rPr>
              <a:t>- User Guide</a:t>
            </a:r>
          </a:p>
        </p:txBody>
      </p:sp>
    </p:spTree>
    <p:extLst>
      <p:ext uri="{BB962C8B-B14F-4D97-AF65-F5344CB8AC3E}">
        <p14:creationId xmlns:p14="http://schemas.microsoft.com/office/powerpoint/2010/main" val="399119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Ceiling effect ---”</a:t>
            </a:r>
            <a:r>
              <a:rPr lang="en-US" b="1" dirty="0">
                <a:effectLst/>
              </a:rPr>
              <a:t>occurs when a measure possesses a distinct upper limit for potential responses and a large concentration of participants score at or near this limit (the opposite of a floor effect). Scale attenuation is a methodological problem that occurs whenever variance is restricted in this manner.”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http://methods.sagepub.com/reference/the-sage-encyclopedia-of-social-science-research-methods/n102.xml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7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 5D 3-L suffered from ceiling effects, particularly when used in general</a:t>
            </a:r>
            <a:r>
              <a:rPr lang="en-US" baseline="0" dirty="0"/>
              <a:t> population surveys but also in some patient populations.  It may not detect small changes in health, especially in patients with milder conditions (</a:t>
            </a:r>
            <a:r>
              <a:rPr lang="en-US" baseline="0" dirty="0" err="1"/>
              <a:t>Herdman</a:t>
            </a:r>
            <a:r>
              <a:rPr lang="en-US" baseline="0" dirty="0"/>
              <a:t> et al. 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44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8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89025" y="4360863"/>
          <a:ext cx="4678363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6400" imgH="4843800" progId="Word.Document.8">
                  <p:embed/>
                </p:oleObj>
              </mc:Choice>
              <mc:Fallback>
                <p:oleObj name="Document" r:id="rId3" imgW="5486400" imgH="4843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360863"/>
                        <a:ext cx="4678363" cy="413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81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10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/>
              <a:t>For example</a:t>
            </a:r>
            <a:r>
              <a:rPr lang="en-US" dirty="0"/>
              <a:t>, consider the two risky prospects y and y’, where y is made up of outcome x1 with probability p1 and outcome x2 with probability (1-p1), indicated symbolically as y={p1,x1,x2}, and y’ = {p2, x1, x2}.  The axiom implies that an individual would be indifferent between the two-stage risky prospect {</a:t>
            </a:r>
            <a:r>
              <a:rPr lang="en-US" dirty="0" err="1"/>
              <a:t>p,y,y</a:t>
            </a:r>
            <a:r>
              <a:rPr lang="en-US" dirty="0"/>
              <a:t>’}, and its probabilistically equivalent one-stage counterpart {pp1+(1-p)p2,x1,x2}.</a:t>
            </a:r>
          </a:p>
        </p:txBody>
      </p:sp>
    </p:spTree>
    <p:extLst>
      <p:ext uri="{BB962C8B-B14F-4D97-AF65-F5344CB8AC3E}">
        <p14:creationId xmlns:p14="http://schemas.microsoft.com/office/powerpoint/2010/main" val="2092137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attack, stroke, blindness</a:t>
            </a:r>
          </a:p>
        </p:txBody>
      </p:sp>
    </p:spTree>
    <p:extLst>
      <p:ext uri="{BB962C8B-B14F-4D97-AF65-F5344CB8AC3E}">
        <p14:creationId xmlns:p14="http://schemas.microsoft.com/office/powerpoint/2010/main" val="1246961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68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 of Evidence on Test-Retest Reliability of Utility Measures</a:t>
            </a:r>
          </a:p>
          <a:p>
            <a:endParaRPr lang="en-US" b="1" dirty="0"/>
          </a:p>
          <a:p>
            <a:r>
              <a:rPr lang="en-GB" sz="1200" dirty="0">
                <a:cs typeface="Times New Roman" pitchFamily="18" charset="0"/>
              </a:rPr>
              <a:t>Construct validity is evaluated through a series of hypotheses and tests of these hypotheses regarding the relationships between an instrument and other measures of similar and dissimilar domains or characteristics.”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719894"/>
            <a:ext cx="2971800" cy="459026"/>
          </a:xfrm>
          <a:prstGeom prst="rect">
            <a:avLst/>
          </a:prstGeom>
        </p:spPr>
        <p:txBody>
          <a:bodyPr/>
          <a:lstStyle/>
          <a:p>
            <a:fld id="{EA8B29AC-10DA-489C-BE48-47E8AA16D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5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15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functions include look-up tables and mathematical formulae. </a:t>
            </a:r>
            <a:r>
              <a:rPr lang="en-US" b="1" dirty="0"/>
              <a:t>Single-attribute utility functions convert descriptive information about levels within attributes into</a:t>
            </a:r>
          </a:p>
          <a:p>
            <a:r>
              <a:rPr lang="en-US" b="1" dirty="0"/>
              <a:t>preference measures of within-attribute morbidity. </a:t>
            </a:r>
            <a:r>
              <a:rPr lang="en-US" dirty="0"/>
              <a:t>Single attribute scores of morbidity are defined on a scale such the worst level has a score of 0.00 and the best level has a</a:t>
            </a:r>
          </a:p>
          <a:p>
            <a:r>
              <a:rPr lang="en-US" dirty="0"/>
              <a:t>score of 1.00. </a:t>
            </a:r>
            <a:r>
              <a:rPr lang="en-US" b="1" dirty="0"/>
              <a:t>Multi-attribute utility functions convert comprehensive health state descriptions (i.e., vectors of one level for each attribute defined by a HUI classification</a:t>
            </a:r>
          </a:p>
          <a:p>
            <a:r>
              <a:rPr lang="en-US" b="1" dirty="0"/>
              <a:t>system) into preference measures of overall HRQL. </a:t>
            </a:r>
            <a:r>
              <a:rPr lang="en-US" dirty="0"/>
              <a:t>The multi-attribute scales of overall HRQL are defined such that the score for dead = 0.00 and the score for perfect</a:t>
            </a:r>
          </a:p>
          <a:p>
            <a:r>
              <a:rPr lang="en-US" dirty="0"/>
              <a:t>health = 1.00. Both HUI2 and HUI3 allow for negative scores of HRQL that represent health states considered worse than dead. The lowest possible HRQL scores are -</a:t>
            </a:r>
          </a:p>
          <a:p>
            <a:r>
              <a:rPr lang="en-US" dirty="0"/>
              <a:t>0.03 for HUI2 and -0.36 for HUI3.  Source: HUI website.</a:t>
            </a:r>
          </a:p>
        </p:txBody>
      </p:sp>
    </p:spTree>
    <p:extLst>
      <p:ext uri="{BB962C8B-B14F-4D97-AF65-F5344CB8AC3E}">
        <p14:creationId xmlns:p14="http://schemas.microsoft.com/office/powerpoint/2010/main" val="2303526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state j utility is 0.5 and x is 2 years, then state I utility is 1-(0.5)*(2/4) = 1-(0.5)(0.5)= 0.75.</a:t>
            </a:r>
          </a:p>
          <a:p>
            <a:r>
              <a:rPr lang="en-US" dirty="0"/>
              <a:t>If state j utility is 0.5 and x is 3 years, then state I utility is 1-(0.5)*(3/4) = 1-(3/8) = 0.625</a:t>
            </a:r>
          </a:p>
        </p:txBody>
      </p:sp>
    </p:spTree>
    <p:extLst>
      <p:ext uri="{BB962C8B-B14F-4D97-AF65-F5344CB8AC3E}">
        <p14:creationId xmlns:p14="http://schemas.microsoft.com/office/powerpoint/2010/main" val="4287766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higher your probability of alternative 1 remaining healthy means that you are less and less willing to sacrifice time spent in healthy to be in state i. In other words, state I is closer to being “healthy.”</a:t>
            </a:r>
          </a:p>
          <a:p>
            <a:endParaRPr lang="en-US" dirty="0"/>
          </a:p>
          <a:p>
            <a:r>
              <a:rPr lang="en-US" dirty="0"/>
              <a:t>The lower probability p of alternative 1 of remaining healthy means you are willing to GAMBLE MORE to avoid state I. State I is heavily not “preferred.”</a:t>
            </a:r>
          </a:p>
        </p:txBody>
      </p:sp>
    </p:spTree>
    <p:extLst>
      <p:ext uri="{BB962C8B-B14F-4D97-AF65-F5344CB8AC3E}">
        <p14:creationId xmlns:p14="http://schemas.microsoft.com/office/powerpoint/2010/main" val="2582612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719894"/>
            <a:ext cx="2971800" cy="459026"/>
          </a:xfrm>
          <a:prstGeom prst="rect">
            <a:avLst/>
          </a:prstGeom>
        </p:spPr>
        <p:txBody>
          <a:bodyPr/>
          <a:lstStyle/>
          <a:p>
            <a:fld id="{1B2FDD55-F6A3-496C-8D2C-30160595739E}" type="slidenum">
              <a:rPr lang="en-US"/>
              <a:pPr/>
              <a:t>55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09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719894"/>
            <a:ext cx="2971800" cy="459026"/>
          </a:xfrm>
          <a:prstGeom prst="rect">
            <a:avLst/>
          </a:prstGeom>
        </p:spPr>
        <p:txBody>
          <a:bodyPr/>
          <a:lstStyle/>
          <a:p>
            <a:fld id="{7A83BA3D-C03B-424F-9CEC-ACB169D49413}" type="slidenum">
              <a:rPr lang="en-US"/>
              <a:pPr/>
              <a:t>56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7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EDSS—Expanded</a:t>
            </a:r>
            <a:r>
              <a:rPr lang="en-US" baseline="0" dirty="0"/>
              <a:t> disability status scale;  one of oldest and most widely used assessment instruments in MS (multiple sclerosis) </a:t>
            </a:r>
          </a:p>
          <a:p>
            <a:endParaRPr lang="en-US" baseline="0" dirty="0"/>
          </a:p>
          <a:p>
            <a:r>
              <a:rPr lang="en-US" baseline="0" dirty="0"/>
              <a:t>EORTC QLQ-30---Questionnaire developed to assess the quality of life of cancer patients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09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719894"/>
            <a:ext cx="2971800" cy="459026"/>
          </a:xfrm>
          <a:prstGeom prst="rect">
            <a:avLst/>
          </a:prstGeom>
        </p:spPr>
        <p:txBody>
          <a:bodyPr/>
          <a:lstStyle/>
          <a:p>
            <a:fld id="{F9DAA1A2-FE61-4B6B-9175-156EA5F431CC}" type="slidenum">
              <a:rPr lang="en-US"/>
              <a:pPr/>
              <a:t>57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51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5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3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7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figure illustrates that preventing a: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	fatal case of HA-SSI will generate benefits valued at 7.7 - 0.125 QALYS </a:t>
            </a:r>
          </a:p>
          <a:p>
            <a:pPr eaLnBrk="1" hangingPunct="1"/>
            <a:r>
              <a:rPr lang="en-US" dirty="0"/>
              <a:t>	= 7.575 QALYs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	non-fatal case of HA-SSI will generate benefits valued 7.7 - 7.475 QALYS</a:t>
            </a:r>
          </a:p>
          <a:p>
            <a:pPr eaLnBrk="1" hangingPunct="1"/>
            <a:r>
              <a:rPr lang="en-US" dirty="0"/>
              <a:t>	= 0.225 QALYS.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Health benefits in future time periods are discounted in line with costs.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Oregon Medicaid Program was a major effort to apply economic</a:t>
            </a:r>
            <a:r>
              <a:rPr lang="en-US" baseline="0" dirty="0"/>
              <a:t> evaluation for resource allocation for an entire state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2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Charlotte Sun will illustrate measurement of utility values for cancer in a clinical setting.</a:t>
            </a:r>
          </a:p>
        </p:txBody>
      </p:sp>
    </p:spTree>
    <p:extLst>
      <p:ext uri="{BB962C8B-B14F-4D97-AF65-F5344CB8AC3E}">
        <p14:creationId xmlns:p14="http://schemas.microsoft.com/office/powerpoint/2010/main" val="197923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6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37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B520BB-F82B-4767-B406-C6F994302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5E3A6-E231-408F-8BDA-9074497B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C67E5-C550-4122-A1AF-18B410A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97932-DD33-4BBC-83BE-7A4E4909F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274F1-B6C3-4F3D-BDAE-3D343D16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862C7-6C31-4FA6-9F22-4907F1D3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1CEE9-6F68-4729-B270-A6DEC0A40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998F3-3813-4F07-80B7-DD07C9581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E9EC0-5E48-4635-B194-225C87642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C5998-46CF-457B-8C9E-C5FA98B8D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B7CC5-F261-416A-84AB-70C52086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52D1-0792-488B-9A8A-EBCC1398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A3DE73F-D670-417F-BFEB-4D52F42E2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evr.tuftsmedicalcenter.org/databases/cea-registr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healthutilities.com/" TargetMode="External"/><Relationship Id="rId4" Type="http://schemas.openxmlformats.org/officeDocument/2006/relationships/hyperlink" Target="https://cevr.tuftsmedicalcenter.org/databases/gh-cea-registr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hpromis.org/researchers/InResear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qol.org/fileadmin/user_upload/Documenten/PDF/Folders_Flyers/EQ-5D-3L_UserGuide_2015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qol.org/fileadmin/user_upload/Documenten/PDF/Folders_Flyers/EQ-5D-3L_UserGuide_2015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utilitie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lthutilities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Cost-utility Analysis</a:t>
            </a: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24BB5-05C5-4AF5-9CFF-AF052580766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9901E0-52CD-4CF1-352E-A56E48834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By: Dr. Paul Gerardo Yeh, DrPH</a:t>
            </a:r>
          </a:p>
          <a:p>
            <a:r>
              <a:rPr lang="en-US" dirty="0"/>
              <a:t>PH3915 Course</a:t>
            </a:r>
          </a:p>
          <a:p>
            <a:r>
              <a:rPr lang="en-US" dirty="0"/>
              <a:t>October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B3BF1-328D-4F32-8A73-66DADA6AE967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When to Use CUA?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When </a:t>
            </a:r>
            <a:r>
              <a:rPr lang="en-US" b="1" dirty="0">
                <a:solidFill>
                  <a:schemeClr val="folHlink"/>
                </a:solidFill>
              </a:rPr>
              <a:t>quality of life </a:t>
            </a:r>
            <a:r>
              <a:rPr lang="en-US" b="1" u="sng" dirty="0">
                <a:solidFill>
                  <a:schemeClr val="folHlink"/>
                </a:solidFill>
              </a:rPr>
              <a:t>and</a:t>
            </a:r>
            <a:r>
              <a:rPr lang="en-US" b="1" dirty="0">
                <a:solidFill>
                  <a:schemeClr val="folHlink"/>
                </a:solidFill>
              </a:rPr>
              <a:t> quantity of life</a:t>
            </a:r>
            <a:r>
              <a:rPr lang="en-US" b="1" dirty="0"/>
              <a:t> </a:t>
            </a:r>
            <a:r>
              <a:rPr lang="en-US" dirty="0"/>
              <a:t>are both important outcomes. E.G........... Neonatal Intensive Care</a:t>
            </a:r>
          </a:p>
          <a:p>
            <a:pPr eaLnBrk="1" hangingPunct="1"/>
            <a:r>
              <a:rPr lang="en-US" dirty="0"/>
              <a:t>When there is a </a:t>
            </a:r>
            <a:r>
              <a:rPr lang="en-US" b="1" dirty="0">
                <a:solidFill>
                  <a:schemeClr val="folHlink"/>
                </a:solidFill>
              </a:rPr>
              <a:t>wide variety of disparate programs</a:t>
            </a:r>
            <a:r>
              <a:rPr lang="en-US" b="1" dirty="0"/>
              <a:t> </a:t>
            </a:r>
            <a:r>
              <a:rPr lang="en-US" dirty="0"/>
              <a:t>that must be compared. e.g........... Typical health planner’s problem.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E9C9728-E4B4-D1B6-C3CB-D83A532FF19E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1A643D6-8FB0-840E-873F-66EFACCEC60C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3FE449-BC13-7A6B-31A0-43930B2BB82D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50A1DDB6-8C62-C498-9108-D68F87B0BF5F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B80F9418-90CB-D758-378D-957C66E91921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CB9F7098-8960-F4F0-11A7-AFDD2D184558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90B57577-DAA0-117B-A186-7D71438E083A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20BE3700-C9DE-AA75-4CD3-B31C669F48DF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0E2A4-1FD9-4559-8F48-C07F5D59D88B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Should CUA </a:t>
            </a:r>
            <a:r>
              <a:rPr lang="en-US" u="sng"/>
              <a:t>Not</a:t>
            </a:r>
            <a:r>
              <a:rPr lang="en-US"/>
              <a:t> Be Used?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504" y="191286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</a:rPr>
              <a:t>Only intermediate outcome</a:t>
            </a:r>
            <a:r>
              <a:rPr lang="en-US" dirty="0"/>
              <a:t> data are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Effectiveness data show </a:t>
            </a:r>
            <a:r>
              <a:rPr lang="en-US" b="1" dirty="0">
                <a:solidFill>
                  <a:schemeClr val="folHlink"/>
                </a:solidFill>
              </a:rPr>
              <a:t>new program is dominant</a:t>
            </a:r>
            <a:r>
              <a:rPr lang="en-US" dirty="0"/>
              <a:t> (less costly and more effective)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Extra cost of doing CUA are not cost-effective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results of CEA highly likely to be reinforced by CUA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76B3B8F-A048-2BB5-901F-3445C5549666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422D40B-10AA-CD85-ACC1-45ECD86AE852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DA4A49-0CA5-AAEC-E495-976B9DE718E1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AC6B934C-FD24-8763-E393-28AAB2954D59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B617F891-02E5-D9C4-5CE6-025331315812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21018DBA-0C86-54A7-7C4C-63BB043EF13F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862310AB-2CE1-8C52-630B-B8A4DF2EC519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A4C67545-E8E6-D3BD-2233-813891C7BBDF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71054-96DA-4510-B26C-7B77CDD4BE0A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Early Example of CUA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b="1" dirty="0"/>
              <a:t>Treatment:</a:t>
            </a:r>
            <a:r>
              <a:rPr lang="en-US" sz="2800" dirty="0"/>
              <a:t>  Neonatal intensive care for small babies </a:t>
            </a:r>
          </a:p>
          <a:p>
            <a:pPr eaLnBrk="1" hangingPunct="1"/>
            <a:r>
              <a:rPr lang="en-US" sz="2800" b="1" dirty="0"/>
              <a:t>Costs:</a:t>
            </a:r>
            <a:r>
              <a:rPr lang="en-US" sz="2800" dirty="0"/>
              <a:t>  incremental costs of:</a:t>
            </a:r>
          </a:p>
          <a:p>
            <a:pPr lvl="1" eaLnBrk="1" hangingPunct="1"/>
            <a:r>
              <a:rPr lang="en-US" sz="2400" dirty="0"/>
              <a:t>Neonatal period (hospitalization &amp; physician)</a:t>
            </a:r>
          </a:p>
          <a:p>
            <a:pPr lvl="1" eaLnBrk="1" hangingPunct="1"/>
            <a:r>
              <a:rPr lang="en-US" sz="2400" dirty="0"/>
              <a:t>Follow-up (re-hosp., Physician visits, appliances, Rx, special services, special education).</a:t>
            </a:r>
          </a:p>
          <a:p>
            <a:pPr eaLnBrk="1" hangingPunct="1"/>
            <a:r>
              <a:rPr lang="en-US" sz="2800" b="1" dirty="0"/>
              <a:t>Effects:</a:t>
            </a:r>
            <a:r>
              <a:rPr lang="en-US" sz="2800" dirty="0"/>
              <a:t>  incremental changes in QALYs.</a:t>
            </a:r>
          </a:p>
          <a:p>
            <a:pPr lvl="1" eaLnBrk="1" hangingPunct="1"/>
            <a:r>
              <a:rPr lang="en-US" sz="2400" dirty="0"/>
              <a:t>Community assessment of quality of life in alternative health states.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0801" y="5667375"/>
            <a:ext cx="79248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Source:  Boyle, Torrance, Sinclair et al (1983), </a:t>
            </a:r>
            <a:r>
              <a:rPr lang="en-US" u="sng" dirty="0">
                <a:latin typeface="Times New Roman" pitchFamily="18" charset="0"/>
              </a:rPr>
              <a:t>NEJM, </a:t>
            </a:r>
            <a:r>
              <a:rPr lang="en-US" dirty="0">
                <a:latin typeface="Times New Roman" pitchFamily="18" charset="0"/>
              </a:rPr>
              <a:t>p. 1330.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950660-0525-DE20-0C4D-8ED51FB277D5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39AD69-92F7-0EB5-9254-1D8923F3217B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CuadroTexto 3">
            <a:extLst>
              <a:ext uri="{FF2B5EF4-FFF2-40B4-BE49-F238E27FC236}">
                <a16:creationId xmlns:a16="http://schemas.microsoft.com/office/drawing/2014/main" id="{3759FE03-C5B3-A8C5-0446-425AEBF2E0EB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605AE03A-8E52-7A3E-2098-53178441DF85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85AD87-6037-EC0D-FF09-047E8A8450BE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17">
            <a:extLst>
              <a:ext uri="{FF2B5EF4-FFF2-40B4-BE49-F238E27FC236}">
                <a16:creationId xmlns:a16="http://schemas.microsoft.com/office/drawing/2014/main" id="{64CDC380-7FF0-A42D-FA3C-A77544DE5220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id="{8B2F4638-1A6A-8A2F-9E50-6DE55EA09E23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27">
            <a:extLst>
              <a:ext uri="{FF2B5EF4-FFF2-40B4-BE49-F238E27FC236}">
                <a16:creationId xmlns:a16="http://schemas.microsoft.com/office/drawing/2014/main" id="{2D80F6A6-7458-1F72-39F1-D848EA44582D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4124E-D94C-48F1-9121-A4B538B54E7A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810" y="26289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 dirty="0"/>
              <a:t>Ways To Obtain</a:t>
            </a:r>
            <a:br>
              <a:rPr lang="en-US" sz="3600" b="1" dirty="0"/>
            </a:br>
            <a:r>
              <a:rPr lang="en-US" sz="3600" b="1" dirty="0"/>
              <a:t>Utility Values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882" y="1723652"/>
            <a:ext cx="8325118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folHlink"/>
                </a:solidFill>
              </a:rPr>
              <a:t>pre-scored</a:t>
            </a:r>
            <a:r>
              <a:rPr lang="en-US" dirty="0"/>
              <a:t> multi-attribute health status classification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Quality of well-being (QWB)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Health utilities index (HUI)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EuroQol</a:t>
            </a:r>
            <a:r>
              <a:rPr lang="en-US" dirty="0"/>
              <a:t> (EQ-5D)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SF-6D classification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Tufts CEA Registry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Values from own </a:t>
            </a:r>
            <a:r>
              <a:rPr lang="en-US" b="1" dirty="0">
                <a:solidFill>
                  <a:schemeClr val="folHlink"/>
                </a:solidFill>
              </a:rPr>
              <a:t>MEASUREMENT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Judgment of </a:t>
            </a:r>
            <a:r>
              <a:rPr lang="en-US" sz="2800" b="1" dirty="0">
                <a:solidFill>
                  <a:schemeClr val="folHlink"/>
                </a:solidFill>
              </a:rPr>
              <a:t>EXPERTS </a:t>
            </a:r>
            <a:r>
              <a:rPr lang="en-US" sz="1800" b="1" dirty="0">
                <a:solidFill>
                  <a:schemeClr val="folHlink"/>
                </a:solidFill>
              </a:rPr>
              <a:t>(not recommended)</a:t>
            </a:r>
            <a:endParaRPr lang="en-US" sz="2800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2" name="5-Point Star 1"/>
          <p:cNvSpPr/>
          <p:nvPr/>
        </p:nvSpPr>
        <p:spPr bwMode="auto">
          <a:xfrm>
            <a:off x="846591" y="3552452"/>
            <a:ext cx="381000" cy="4572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D686797-3E6F-80E8-F8FA-B78530461DD9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5169B5-021D-5674-0F04-21D8AFFF83CC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50BE3207-55EC-B78C-3323-549448BE9297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9A4E80E1-E44B-EB42-C9F0-5F1B20B345DD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60BBD2DD-839F-FECF-DD42-F12FAB6F098A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E7C21354-A43F-3476-87A4-92A04E5A0AD5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98AEF096-EB30-CFD5-0820-26EE50952C8C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C87EAFF3-5C24-978D-7972-40120D2DCC92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EE309-C30C-41C1-8C30-AF6C44FBC39A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Source for Pre-scored Utility Weights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2162175"/>
            <a:ext cx="8915400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Tufts New England Medical Center Web Site (comprehensive list of cost-utility ratios in health and medicine)  </a:t>
            </a:r>
            <a:r>
              <a:rPr lang="en-US" sz="2800" dirty="0">
                <a:hlinkClick r:id="rId3"/>
              </a:rPr>
              <a:t>CEA Registry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Global Health CEA Registry(DALYS) </a:t>
            </a:r>
            <a:r>
              <a:rPr lang="en-US" sz="2800" dirty="0">
                <a:hlinkClick r:id="rId4"/>
              </a:rPr>
              <a:t>GH CEA Registry</a:t>
            </a:r>
            <a:br>
              <a:rPr lang="en-US" sz="2800" dirty="0"/>
            </a:br>
            <a:endParaRPr lang="en-US" sz="3200" dirty="0">
              <a:latin typeface="Arial" charset="0"/>
            </a:endParaRPr>
          </a:p>
          <a:p>
            <a:pPr>
              <a:buFontTx/>
              <a:buChar char="•"/>
            </a:pPr>
            <a:r>
              <a:rPr lang="en-US" dirty="0"/>
              <a:t> Health Utility Indexes Canada </a:t>
            </a:r>
            <a:r>
              <a:rPr lang="en-US" dirty="0">
                <a:hlinkClick r:id="rId5"/>
              </a:rPr>
              <a:t>http://www.healthutilities.com/</a:t>
            </a:r>
            <a:endParaRPr lang="en-US" dirty="0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>
              <a:latin typeface="Arial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5D09B55-20C5-3E48-24B3-BCEACAC1394B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5104F5FE-25E3-4C39-A662-1AA3E200332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3E8D6F-701F-B037-F782-6A6AFF0E1AC8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A94C4A6-7910-42EC-AC9A-5AE83529AB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316901-04C6-2FB3-FC03-084F99D4DBB3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26AE51F-1BB7-436C-AD41-E3FA20032C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D5A492-B538-7766-67C0-DBF8CFFF6205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84D97BC-81E1-4CE9-AA3F-3F58FFFC3A12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D54D8E-49B2-C854-9AFA-CF3870D45402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593919A9-1E8B-1BC7-5496-0B70BEB65C1F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CEAAD4-283F-0859-718B-ABBA2DCDD26E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715058BB-E228-DDFF-E532-4FE1628B7353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7">
            <a:extLst>
              <a:ext uri="{FF2B5EF4-FFF2-40B4-BE49-F238E27FC236}">
                <a16:creationId xmlns:a16="http://schemas.microsoft.com/office/drawing/2014/main" id="{0FE03C62-4588-97FE-5D1D-BA07CA421B3F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14AC46DE-C8C1-A2B0-712E-6A14948B955B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E3A6A102-F1AB-0978-C160-A5639FAF1B9D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C5998-46CF-457B-8C9E-C5FA98B8DD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0" y="568791"/>
            <a:ext cx="8001000" cy="3355360"/>
            <a:chOff x="0" y="568791"/>
            <a:chExt cx="8001000" cy="3355360"/>
          </a:xfrm>
        </p:grpSpPr>
        <p:sp>
          <p:nvSpPr>
            <p:cNvPr id="3" name="TextBox 2"/>
            <p:cNvSpPr txBox="1"/>
            <p:nvPr/>
          </p:nvSpPr>
          <p:spPr>
            <a:xfrm>
              <a:off x="1720970" y="568791"/>
              <a:ext cx="297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Measures of Health Effects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H="1">
              <a:off x="1295400" y="1043796"/>
              <a:ext cx="1827362" cy="480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3122762" y="1043796"/>
              <a:ext cx="1677838" cy="5420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0" y="1561381"/>
              <a:ext cx="2362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Intermediate Outcomes</a:t>
              </a:r>
            </a:p>
            <a:p>
              <a:endParaRPr lang="en-US" sz="1400" dirty="0"/>
            </a:p>
            <a:p>
              <a:pPr algn="ctr"/>
              <a:r>
                <a:rPr lang="en-US" sz="1400" dirty="0"/>
                <a:t>Glycemic control</a:t>
              </a:r>
            </a:p>
            <a:p>
              <a:pPr algn="ctr"/>
              <a:r>
                <a:rPr lang="en-US" sz="1400" dirty="0"/>
                <a:t>Cd4 count</a:t>
              </a:r>
            </a:p>
            <a:p>
              <a:pPr algn="ctr"/>
              <a:r>
                <a:rPr lang="en-US" sz="1400" dirty="0"/>
                <a:t>Cholesterol</a:t>
              </a:r>
            </a:p>
            <a:p>
              <a:pPr algn="ctr"/>
              <a:r>
                <a:rPr lang="en-US" sz="1400" dirty="0"/>
                <a:t>Cases Detected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1585823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Final outcomes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3810000" y="1981200"/>
              <a:ext cx="12192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029200" y="1981200"/>
              <a:ext cx="11430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780581" y="2754600"/>
              <a:ext cx="2362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Single dimension</a:t>
              </a:r>
            </a:p>
            <a:p>
              <a:endParaRPr lang="en-US" sz="1400" dirty="0"/>
            </a:p>
            <a:p>
              <a:pPr algn="ctr"/>
              <a:r>
                <a:rPr lang="en-US" sz="1400" dirty="0"/>
                <a:t>Mortality rate</a:t>
              </a:r>
            </a:p>
            <a:p>
              <a:pPr algn="ctr"/>
              <a:r>
                <a:rPr lang="en-US" sz="1400" dirty="0"/>
                <a:t>Survival</a:t>
              </a:r>
            </a:p>
            <a:p>
              <a:pPr algn="ctr"/>
              <a:r>
                <a:rPr lang="en-US" sz="1400" dirty="0"/>
                <a:t>Events (e.g., MI, Stroke)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2754600"/>
              <a:ext cx="2362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Multiple dimensions</a:t>
              </a:r>
            </a:p>
            <a:p>
              <a:endParaRPr lang="en-US" sz="1400" dirty="0"/>
            </a:p>
            <a:p>
              <a:pPr algn="ctr"/>
              <a:r>
                <a:rPr lang="en-US" sz="1400" dirty="0"/>
                <a:t>Attributes of health</a:t>
              </a:r>
            </a:p>
            <a:p>
              <a:pPr algn="ctr"/>
              <a:r>
                <a:rPr lang="en-US" sz="1400" dirty="0"/>
                <a:t>breadth</a:t>
              </a:r>
            </a:p>
            <a:p>
              <a:pPr algn="ctr"/>
              <a:r>
                <a:rPr lang="en-US" sz="1400" dirty="0"/>
                <a:t>depth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199" y="4114800"/>
            <a:ext cx="6248401" cy="1893418"/>
            <a:chOff x="457199" y="4114800"/>
            <a:chExt cx="6248401" cy="189341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2780581" y="4114800"/>
              <a:ext cx="3925019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676400" y="4654000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Disease Specific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1447800" y="4961777"/>
              <a:ext cx="838200" cy="296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2286000" y="4961777"/>
              <a:ext cx="494581" cy="296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57199" y="5257800"/>
              <a:ext cx="21767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Profile</a:t>
              </a:r>
            </a:p>
            <a:p>
              <a:pPr algn="ctr"/>
              <a:r>
                <a:rPr lang="en-US" sz="1400" dirty="0"/>
                <a:t>EDSS (for MS)</a:t>
              </a:r>
            </a:p>
            <a:p>
              <a:pPr algn="ctr"/>
              <a:r>
                <a:rPr lang="en-US" sz="1400" dirty="0"/>
                <a:t>EORTC QLQ-30 (Cancer)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33290" y="5269554"/>
              <a:ext cx="20387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Index (preference-based from 0 to 1)</a:t>
              </a:r>
            </a:p>
            <a:p>
              <a:pPr algn="ctr"/>
              <a:r>
                <a:rPr lang="en-US" sz="1400" dirty="0"/>
                <a:t>EORTC-8D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2524" y="4114800"/>
            <a:ext cx="2928668" cy="2173307"/>
            <a:chOff x="5102524" y="4114800"/>
            <a:chExt cx="2928668" cy="2173307"/>
          </a:xfrm>
        </p:grpSpPr>
        <p:grpSp>
          <p:nvGrpSpPr>
            <p:cNvPr id="64" name="Group 63"/>
            <p:cNvGrpSpPr/>
            <p:nvPr/>
          </p:nvGrpSpPr>
          <p:grpSpPr>
            <a:xfrm>
              <a:off x="5102524" y="4114800"/>
              <a:ext cx="2898476" cy="1742420"/>
              <a:chOff x="5102524" y="4114800"/>
              <a:chExt cx="2898476" cy="1742420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 flipH="1">
                <a:off x="6553200" y="4114800"/>
                <a:ext cx="152400" cy="533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6172200" y="4654000"/>
                <a:ext cx="182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Generic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02524" y="5334000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Profile</a:t>
                </a:r>
              </a:p>
              <a:p>
                <a:pPr algn="ctr"/>
                <a:r>
                  <a:rPr lang="en-US" sz="1400" dirty="0"/>
                  <a:t>SF-36</a:t>
                </a: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 bwMode="auto">
              <a:xfrm flipH="1">
                <a:off x="5638800" y="5109788"/>
                <a:ext cx="838200" cy="1771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6477000" y="5109788"/>
                <a:ext cx="685800" cy="2242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0" name="TextBox 39"/>
            <p:cNvSpPr txBox="1"/>
            <p:nvPr/>
          </p:nvSpPr>
          <p:spPr>
            <a:xfrm>
              <a:off x="6735792" y="5334000"/>
              <a:ext cx="1295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Index</a:t>
              </a:r>
            </a:p>
            <a:p>
              <a:pPr algn="ctr"/>
              <a:r>
                <a:rPr lang="en-US" sz="1400" b="1" dirty="0"/>
                <a:t>EQ5D</a:t>
              </a:r>
            </a:p>
            <a:p>
              <a:pPr algn="ctr"/>
              <a:r>
                <a:rPr lang="en-US" sz="1400" dirty="0"/>
                <a:t>HUI III</a:t>
              </a:r>
            </a:p>
            <a:p>
              <a:pPr algn="ctr"/>
              <a:r>
                <a:rPr lang="en-US" sz="1400" dirty="0"/>
                <a:t>SF6D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 bwMode="auto">
          <a:xfrm>
            <a:off x="6629400" y="655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1066800" y="5857220"/>
            <a:ext cx="6248400" cy="775157"/>
            <a:chOff x="1066800" y="5857220"/>
            <a:chExt cx="6248400" cy="775157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066800" y="5996464"/>
              <a:ext cx="0" cy="5567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1066800" y="6553200"/>
              <a:ext cx="4876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2971800" y="5857220"/>
              <a:ext cx="0" cy="6959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5600700" y="60960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867400" y="63246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Mapping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V="1">
              <a:off x="7315200" y="6324600"/>
              <a:ext cx="0" cy="228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5027762" y="-1725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5.1 Taxonomy of measures of health effects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1308E-0B21-F4D4-0CEA-AEC55E81BE18}"/>
              </a:ext>
            </a:extLst>
          </p:cNvPr>
          <p:cNvSpPr/>
          <p:nvPr/>
        </p:nvSpPr>
        <p:spPr bwMode="auto">
          <a:xfrm>
            <a:off x="152400" y="4011750"/>
            <a:ext cx="8229600" cy="277004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D5C3EA-45EA-4DFB-AA82-E2FA5562F5EE}" type="slidenum">
              <a:rPr lang="en-US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dirty="0"/>
              <a:t>Alternative Health Related Quality of Life (HRQL) Measures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Generic vs. Disease specific instruments</a:t>
            </a:r>
          </a:p>
          <a:p>
            <a:pPr lvl="1" eaLnBrk="1" hangingPunct="1"/>
            <a:r>
              <a:rPr lang="en-US" dirty="0"/>
              <a:t>HRQL Profile</a:t>
            </a:r>
          </a:p>
          <a:p>
            <a:pPr lvl="2" eaLnBrk="1" hangingPunct="1"/>
            <a:r>
              <a:rPr lang="en-US" b="1" dirty="0"/>
              <a:t>Non preference based </a:t>
            </a:r>
            <a:r>
              <a:rPr lang="en-US" dirty="0"/>
              <a:t>measure may be used for CEA.</a:t>
            </a:r>
          </a:p>
          <a:p>
            <a:pPr lvl="1" eaLnBrk="1" hangingPunct="1"/>
            <a:r>
              <a:rPr lang="en-US" dirty="0"/>
              <a:t>HRQL Index: </a:t>
            </a:r>
          </a:p>
          <a:p>
            <a:pPr lvl="2" eaLnBrk="1" hangingPunct="1"/>
            <a:r>
              <a:rPr lang="en-US" b="1" dirty="0"/>
              <a:t>Preference measurement </a:t>
            </a:r>
            <a:r>
              <a:rPr lang="en-US" dirty="0"/>
              <a:t>of HRQL </a:t>
            </a:r>
            <a:r>
              <a:rPr lang="en-US" b="1" dirty="0"/>
              <a:t>on 0 death to 1 perfect health scale </a:t>
            </a:r>
            <a:r>
              <a:rPr lang="en-US" dirty="0"/>
              <a:t>is preferred for economic evaluations</a:t>
            </a:r>
            <a:r>
              <a:rPr lang="en-US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8CC59E0-36CB-C912-3F75-857E38D4F825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0C4124E-D94C-48F1-9121-A4B538B54E7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ED3C4C-FE11-CF4A-9A23-59D2B2CB8BF6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C3634F-5A90-B357-1911-86BD1A709D42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C48A2E30-EF36-0E3C-D31E-743D9FF495C4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39470146-6FC1-1B15-164B-EB1423B4C062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A2A0FDD7-B9DB-7D4A-C3F7-0F6EC1DB4786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B5D4D617-0FC1-0A4B-22CD-ADE2D8E917F3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A30B19DE-0F67-409C-2C32-F13B92E5CE1C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D8F0C8BC-264B-07E6-870A-37F03F7F197A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AC9A2-E4AA-44DF-BF85-69558D7AF5E7}" type="slidenum">
              <a:rPr lang="en-US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7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Disease Specific Profile: Not Preference Based</a:t>
            </a:r>
            <a:endParaRPr lang="en-US" sz="2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/>
              <a:t>Designed to detect those aspects of HRQL in the disease or condition of interest.</a:t>
            </a:r>
          </a:p>
          <a:p>
            <a:pPr eaLnBrk="1" hangingPunct="1"/>
            <a:r>
              <a:rPr lang="en-US" sz="2800" dirty="0"/>
              <a:t>Expected to have </a:t>
            </a:r>
            <a:r>
              <a:rPr lang="en-US" sz="2800" u="sng" dirty="0">
                <a:solidFill>
                  <a:schemeClr val="folHlink"/>
                </a:solidFill>
              </a:rPr>
              <a:t>higher responsiveness</a:t>
            </a:r>
            <a:r>
              <a:rPr lang="en-US" sz="2800" u="sng" dirty="0"/>
              <a:t> </a:t>
            </a:r>
            <a:r>
              <a:rPr lang="en-US" sz="2800" dirty="0"/>
              <a:t>to change in health</a:t>
            </a:r>
          </a:p>
          <a:p>
            <a:pPr eaLnBrk="1" hangingPunct="1"/>
            <a:r>
              <a:rPr lang="en-US" sz="2800" dirty="0"/>
              <a:t>May not be relevant to other conditions.</a:t>
            </a:r>
          </a:p>
          <a:p>
            <a:pPr lvl="1" eaLnBrk="1" hangingPunct="1"/>
            <a:r>
              <a:rPr lang="en-US" sz="2400" dirty="0"/>
              <a:t>Example: EORTC QLQ-30   for cancer.</a:t>
            </a:r>
          </a:p>
          <a:p>
            <a:pPr lvl="1" eaLnBrk="1" hangingPunct="1"/>
            <a:r>
              <a:rPr lang="en-US" sz="2400" dirty="0"/>
              <a:t>Modified Rankin Score </a:t>
            </a:r>
            <a:r>
              <a:rPr lang="en-US" sz="2400"/>
              <a:t>for Stroke.</a:t>
            </a:r>
            <a:endParaRPr lang="en-US" sz="2400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42DCF4A4-44C1-A148-24DE-204119278B3F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F4A3EB68-209D-0DDB-EFED-0A05E0E458AE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FBDE30D7-215B-22EE-8110-6257447E65A5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CB912EF8-8058-4597-0055-2590B2158BD5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B8282B2B-E8CC-AC9C-BD93-E86698E6C905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885007E2-AB2E-DB11-3A87-9EA7581C3497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93374-D20B-4283-B383-7557BA8D6141}" type="slidenum">
              <a:rPr lang="en-US"/>
              <a:pPr/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7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Generic Profile: Not Preference Based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504" y="1793098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Allow </a:t>
            </a:r>
            <a:r>
              <a:rPr lang="en-US" sz="2800" u="sng" dirty="0">
                <a:solidFill>
                  <a:schemeClr val="folHlink"/>
                </a:solidFill>
              </a:rPr>
              <a:t>comparisons across</a:t>
            </a:r>
            <a:r>
              <a:rPr lang="en-US" sz="2800" u="sng" dirty="0"/>
              <a:t> </a:t>
            </a:r>
            <a:r>
              <a:rPr lang="en-US" sz="2800" dirty="0"/>
              <a:t>programs and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folHlink"/>
                </a:solidFill>
              </a:rPr>
              <a:t>Not responsive</a:t>
            </a:r>
            <a:r>
              <a:rPr lang="en-US" sz="2800" u="sng" dirty="0"/>
              <a:t> </a:t>
            </a:r>
            <a:r>
              <a:rPr lang="en-US" sz="2800" dirty="0"/>
              <a:t>to fine but important differences between conditions for some treatments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May pick up </a:t>
            </a:r>
            <a:r>
              <a:rPr lang="en-US" sz="2800" u="sng" dirty="0">
                <a:solidFill>
                  <a:schemeClr val="folHlink"/>
                </a:solidFill>
              </a:rPr>
              <a:t>unexpected beneficial or adverse effects</a:t>
            </a:r>
            <a:r>
              <a:rPr lang="en-US" sz="2800" dirty="0"/>
              <a:t> missed by disease specific questionnaire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Examples:</a:t>
            </a:r>
            <a:r>
              <a:rPr lang="en-US" sz="2800" dirty="0"/>
              <a:t> SF-36, Sickness Impact Profile, Nottingham Health Profile, </a:t>
            </a:r>
            <a:r>
              <a:rPr lang="en-US" sz="2800" dirty="0">
                <a:hlinkClick r:id="rId3"/>
              </a:rPr>
              <a:t>PROMIS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79FFE3F-D678-2BDE-5D09-2B2D25257E60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DF8B975C-6C7E-2E6F-0FC1-C5A2864934A0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18A7FA19-0F0A-CD58-402B-CE3FFDAAD8CF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CA4F40FA-2107-9EC9-9C58-34F9BBF8ACB3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7">
            <a:extLst>
              <a:ext uri="{FF2B5EF4-FFF2-40B4-BE49-F238E27FC236}">
                <a16:creationId xmlns:a16="http://schemas.microsoft.com/office/drawing/2014/main" id="{598B6515-A6A4-20FA-B789-087101ED7160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20072B3E-865C-7643-8AEE-721EBCD08974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7">
            <a:extLst>
              <a:ext uri="{FF2B5EF4-FFF2-40B4-BE49-F238E27FC236}">
                <a16:creationId xmlns:a16="http://schemas.microsoft.com/office/drawing/2014/main" id="{273AA0B5-98F2-10FE-5A12-5D77E667BF7F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ACF0D3-BA99-463E-864E-A3C0321ABE9A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 dirty="0"/>
              <a:t>Generic Preference Measures (Index)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/>
              <a:t>Provide a single summary score of HRQL</a:t>
            </a:r>
          </a:p>
          <a:p>
            <a:pPr eaLnBrk="1" hangingPunct="1"/>
            <a:r>
              <a:rPr lang="en-US" sz="2800" dirty="0"/>
              <a:t>Scaled from 0 (death) to 1 (perfect health)</a:t>
            </a:r>
          </a:p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Encompasses how respondents feel about one health state vs. other health states.</a:t>
            </a:r>
            <a:r>
              <a:rPr lang="en-US" sz="2800" b="1" dirty="0">
                <a:solidFill>
                  <a:srgbClr val="FF0000"/>
                </a:solidFill>
              </a:rPr>
              <a:t>*</a:t>
            </a:r>
          </a:p>
          <a:p>
            <a:pPr eaLnBrk="1" hangingPunct="1"/>
            <a:r>
              <a:rPr lang="en-US" sz="2400" dirty="0"/>
              <a:t>Examples: </a:t>
            </a:r>
          </a:p>
          <a:p>
            <a:pPr lvl="1" eaLnBrk="1" hangingPunct="1"/>
            <a:r>
              <a:rPr lang="en-US" sz="2000" dirty="0"/>
              <a:t>Health Utilities Indexes (HUI), </a:t>
            </a:r>
            <a:r>
              <a:rPr lang="en-US" sz="2000" dirty="0" err="1"/>
              <a:t>EuroQol</a:t>
            </a:r>
            <a:r>
              <a:rPr lang="en-US" sz="2000" dirty="0"/>
              <a:t> (EQ-5D), SF-6D.</a:t>
            </a:r>
          </a:p>
          <a:p>
            <a:pPr eaLnBrk="1" hangingPunct="1"/>
            <a:endParaRPr lang="en-US" sz="36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1CF0C6C-BDA8-57D8-F39C-C1F49C27D20F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2DCE179D-5B35-4D14-AA42-0054CED10F64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1D34AF46-0BE4-587C-C85A-DBAA34FDFEBC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B2E9829D-382C-E9F9-F583-AF598295BDA4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7">
            <a:extLst>
              <a:ext uri="{FF2B5EF4-FFF2-40B4-BE49-F238E27FC236}">
                <a16:creationId xmlns:a16="http://schemas.microsoft.com/office/drawing/2014/main" id="{0CF8D93A-32DB-5966-1141-63CEDE9BBEA2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D006C50A-B9F1-7306-9DB1-668BEF6B7EF1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7">
            <a:extLst>
              <a:ext uri="{FF2B5EF4-FFF2-40B4-BE49-F238E27FC236}">
                <a16:creationId xmlns:a16="http://schemas.microsoft.com/office/drawing/2014/main" id="{3E1358C7-9CBE-4938-D61B-46FB3EF60F1D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Readings for 10/10 (left) and 10/12 (right)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788" y="1764507"/>
            <a:ext cx="4840288" cy="4114800"/>
          </a:xfrm>
        </p:spPr>
        <p:txBody>
          <a:bodyPr/>
          <a:lstStyle/>
          <a:p>
            <a:r>
              <a:rPr lang="en-US" sz="1600" dirty="0" err="1"/>
              <a:t>Sinno</a:t>
            </a:r>
            <a:r>
              <a:rPr lang="en-US" sz="1600" dirty="0"/>
              <a:t>, Hani, et al. Utility outcome scores for unilateral facial paralysis (2012). Annals of Plastic Surgery. 69, (4) 435-438. (Review only) 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err="1"/>
              <a:t>Blinman</a:t>
            </a:r>
            <a:r>
              <a:rPr lang="en-US" sz="1600" dirty="0"/>
              <a:t>, P., et al. "Preferences for cancer treatments: an overview of methods and applications in oncology." Annals of oncology (2012): mdr559. (Review Only)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Stewart ST, </a:t>
            </a:r>
            <a:r>
              <a:rPr lang="en-US" sz="1600" dirty="0" err="1"/>
              <a:t>Lenert</a:t>
            </a:r>
            <a:r>
              <a:rPr lang="en-US" sz="1600" dirty="0"/>
              <a:t> L, Bhatnagar V, Kaplan RM. Utilities for prostate cancer health states in men aged 60 and older. 2005; 	43(4):347-55. (Review Only)</a:t>
            </a:r>
          </a:p>
          <a:p>
            <a:endParaRPr lang="en-US" sz="1600" dirty="0"/>
          </a:p>
          <a:p>
            <a:r>
              <a:rPr lang="en-US" sz="1600" dirty="0" err="1"/>
              <a:t>Stiggelbout</a:t>
            </a:r>
            <a:r>
              <a:rPr lang="en-US" sz="1600" dirty="0"/>
              <a:t> AM, </a:t>
            </a:r>
            <a:r>
              <a:rPr lang="en-US" sz="1600" dirty="0" err="1"/>
              <a:t>deHaes</a:t>
            </a:r>
            <a:r>
              <a:rPr lang="en-US" sz="1600" dirty="0"/>
              <a:t> JC.  Patient preference for cancer therapy: an overview of measurement approaches.  Journal of Clinical Oncology 2001; 19(1):220-30. (Review Only)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88D1F09B-A47E-63E4-6DC4-35D904104F71}"/>
              </a:ext>
            </a:extLst>
          </p:cNvPr>
          <p:cNvSpPr txBox="1">
            <a:spLocks/>
          </p:cNvSpPr>
          <p:nvPr/>
        </p:nvSpPr>
        <p:spPr bwMode="auto">
          <a:xfrm>
            <a:off x="0" y="1747838"/>
            <a:ext cx="41544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000" kern="0" dirty="0"/>
          </a:p>
          <a:p>
            <a:r>
              <a:rPr lang="en-US" sz="2000" kern="0" dirty="0"/>
              <a:t>Drummond et al. 2015, Chap. 5</a:t>
            </a:r>
            <a:br>
              <a:rPr lang="en-US" sz="2000" kern="0" dirty="0"/>
            </a:br>
            <a:br>
              <a:rPr lang="en-US" sz="1800" b="1" kern="0" dirty="0"/>
            </a:b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-</a:t>
            </a:r>
            <a:r>
              <a:rPr lang="en-US" sz="18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Lairson</a:t>
            </a: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D., et al., (2014) Cost utility analysis of chemotherapy regimens in elderly patients with stage III colon cancer. Pharmaco-economics, Vol. 32 (10) pp. 1005-1013.</a:t>
            </a:r>
            <a:b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-Neumann PJ, Cohen, JT (2018) QALYs in 2018—Advantages and Concerns. JAMA Published Online May 24, 2018 doi:10.1001/jama.2018.6072.</a:t>
            </a:r>
            <a:r>
              <a:rPr lang="en-US" sz="1800" kern="0" dirty="0">
                <a:latin typeface="Times New Roman" panose="02020603050405020304" pitchFamily="18" charset="0"/>
              </a:rPr>
              <a:t>	</a:t>
            </a:r>
            <a:endParaRPr lang="en-US" sz="1800" kern="0" dirty="0"/>
          </a:p>
          <a:p>
            <a:endParaRPr lang="en-US" sz="1600" kern="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1600" b="1" kern="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7376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health state? </a:t>
            </a:r>
            <a:br>
              <a:rPr lang="en-US" dirty="0"/>
            </a:br>
            <a:r>
              <a:rPr lang="en-US" dirty="0"/>
              <a:t>EQ-5D-5L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6546" y="1719032"/>
            <a:ext cx="4167187" cy="411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100" y="5694658"/>
            <a:ext cx="89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 unique health state is defined by combining 1 level from each of the 5 dimensions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4259ED9-D6CD-453F-1EC2-87C8723C9A94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730A5FE5-402B-FB8C-1F8C-C410FC6B7975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49E741D3-9A70-D397-8401-2C6B54DCF9A7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781B22CC-7711-918E-295F-1A4A71942E98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AD118FEE-B71F-FD6B-6AE6-C839F714A324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092B6470-6A06-CBAD-1EC0-7720F2F168C2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537B31E1-6FA6-1868-B6F1-E5493CB91473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EAB48-7152-E491-7535-6BDD67FA98D5}"/>
              </a:ext>
            </a:extLst>
          </p:cNvPr>
          <p:cNvSpPr txBox="1"/>
          <p:nvPr/>
        </p:nvSpPr>
        <p:spPr>
          <a:xfrm>
            <a:off x="5789342" y="1909006"/>
            <a:ext cx="33546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5</a:t>
            </a:r>
            <a:r>
              <a:rPr lang="en-US" dirty="0"/>
              <a:t> = 3,125 different possible health states</a:t>
            </a:r>
          </a:p>
          <a:p>
            <a:endParaRPr lang="en-US" dirty="0"/>
          </a:p>
          <a:p>
            <a:r>
              <a:rPr lang="en-US" dirty="0"/>
              <a:t>1 = no problem</a:t>
            </a:r>
          </a:p>
          <a:p>
            <a:r>
              <a:rPr lang="en-US" dirty="0"/>
              <a:t>2 = slight problem</a:t>
            </a:r>
          </a:p>
          <a:p>
            <a:r>
              <a:rPr lang="en-US" dirty="0"/>
              <a:t>3 = moderate problem</a:t>
            </a:r>
          </a:p>
          <a:p>
            <a:r>
              <a:rPr lang="en-US" dirty="0"/>
              <a:t>4 = severe problem</a:t>
            </a:r>
          </a:p>
          <a:p>
            <a:r>
              <a:rPr lang="en-US" dirty="0"/>
              <a:t>5 = unable to/extreme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474" y="76200"/>
            <a:ext cx="6334125" cy="7620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474" y="1730752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Mobility:</a:t>
            </a:r>
            <a:endParaRPr lang="en-US" sz="2400" dirty="0"/>
          </a:p>
          <a:p>
            <a:r>
              <a:rPr lang="en-US" sz="2400" dirty="0"/>
              <a:t>I have no problems in walking about </a:t>
            </a:r>
          </a:p>
          <a:p>
            <a:r>
              <a:rPr lang="en-US" sz="2400" dirty="0"/>
              <a:t>I have some problems in walking about </a:t>
            </a:r>
          </a:p>
          <a:p>
            <a:r>
              <a:rPr lang="en-US" sz="2400" dirty="0"/>
              <a:t>I am confined to bed </a:t>
            </a:r>
          </a:p>
          <a:p>
            <a:pPr>
              <a:buNone/>
            </a:pPr>
            <a:r>
              <a:rPr lang="en-US" sz="2400" b="1" dirty="0"/>
              <a:t>Self-Care:</a:t>
            </a:r>
            <a:endParaRPr lang="en-US" sz="2400" dirty="0"/>
          </a:p>
          <a:p>
            <a:r>
              <a:rPr lang="en-US" sz="2400" dirty="0"/>
              <a:t>I have no problems with self-care </a:t>
            </a:r>
          </a:p>
          <a:p>
            <a:r>
              <a:rPr lang="en-US" sz="2400" dirty="0"/>
              <a:t>I have some problems washing or dressing myself </a:t>
            </a:r>
          </a:p>
          <a:p>
            <a:r>
              <a:rPr lang="en-US" sz="2400" dirty="0"/>
              <a:t>I am unable to wash or dress myself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3474" y="762000"/>
            <a:ext cx="8010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domains with </a:t>
            </a:r>
            <a:r>
              <a:rPr lang="en-US" b="1" dirty="0"/>
              <a:t>3 levels (less variance) </a:t>
            </a:r>
            <a:r>
              <a:rPr lang="en-US" dirty="0"/>
              <a:t>each domain;</a:t>
            </a:r>
          </a:p>
          <a:p>
            <a:r>
              <a:rPr lang="en-US" dirty="0"/>
              <a:t>243 possible health states (3x3x3x3x3)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126" y="5175931"/>
            <a:ext cx="8860720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Values are generated from TTO (USA) or VAS methods; may suffer from “ceiling effects”; inability to detect small changes in health status </a:t>
            </a:r>
            <a:r>
              <a:rPr lang="en-US" sz="2000" b="1" dirty="0"/>
              <a:t>for people with mild conditions</a:t>
            </a:r>
            <a:r>
              <a:rPr lang="en-US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52400"/>
            <a:ext cx="6629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Euro qual (EQ-5D-3L)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F8BA28-5FBF-15C8-F1EB-DE3FFA56DE6B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72119A-8BFB-F0F1-A36B-24DF2782C92A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64F5FED9-3A52-3966-76ED-8CC6F1401D77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1" name="CuadroTexto 8">
            <a:extLst>
              <a:ext uri="{FF2B5EF4-FFF2-40B4-BE49-F238E27FC236}">
                <a16:creationId xmlns:a16="http://schemas.microsoft.com/office/drawing/2014/main" id="{0AC8B7D7-9954-C070-A757-78C98BF824DE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3">
            <a:extLst>
              <a:ext uri="{FF2B5EF4-FFF2-40B4-BE49-F238E27FC236}">
                <a16:creationId xmlns:a16="http://schemas.microsoft.com/office/drawing/2014/main" id="{62662251-79A7-0F1C-7461-30A090BC7643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17">
            <a:extLst>
              <a:ext uri="{FF2B5EF4-FFF2-40B4-BE49-F238E27FC236}">
                <a16:creationId xmlns:a16="http://schemas.microsoft.com/office/drawing/2014/main" id="{DB044B32-4563-8E63-90F8-C947744D072F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21">
            <a:extLst>
              <a:ext uri="{FF2B5EF4-FFF2-40B4-BE49-F238E27FC236}">
                <a16:creationId xmlns:a16="http://schemas.microsoft.com/office/drawing/2014/main" id="{1D24E2FC-F464-CAC1-4A46-5A0C29B358D4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27">
            <a:extLst>
              <a:ext uri="{FF2B5EF4-FFF2-40B4-BE49-F238E27FC236}">
                <a16:creationId xmlns:a16="http://schemas.microsoft.com/office/drawing/2014/main" id="{62B9F8CC-3B4D-06A5-FF78-2928D4957EF2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16" y="119390"/>
            <a:ext cx="7772400" cy="6096000"/>
          </a:xfrm>
        </p:spPr>
        <p:txBody>
          <a:bodyPr/>
          <a:lstStyle/>
          <a:p>
            <a:pPr>
              <a:buNone/>
            </a:pPr>
            <a:r>
              <a:rPr lang="en-US" sz="2200" b="1" dirty="0"/>
              <a:t>Usual Activities</a:t>
            </a:r>
            <a:r>
              <a:rPr lang="en-US" sz="2200" dirty="0"/>
              <a:t> (e.g., work, study, housework, family, or leisure activities):</a:t>
            </a:r>
          </a:p>
          <a:p>
            <a:r>
              <a:rPr lang="en-US" sz="2200" dirty="0"/>
              <a:t>I have no problems with performing my usual activities  </a:t>
            </a:r>
          </a:p>
          <a:p>
            <a:r>
              <a:rPr lang="en-US" sz="2200" dirty="0"/>
              <a:t>I have some problems with performing my usual activities </a:t>
            </a:r>
          </a:p>
          <a:p>
            <a:r>
              <a:rPr lang="en-US" sz="2200" dirty="0"/>
              <a:t>I am unable to perform my usual activities </a:t>
            </a:r>
            <a:br>
              <a:rPr lang="en-US" sz="2200" dirty="0"/>
            </a:br>
            <a:r>
              <a:rPr lang="en-US" sz="2200" dirty="0"/>
              <a:t> </a:t>
            </a:r>
          </a:p>
          <a:p>
            <a:pPr>
              <a:buNone/>
            </a:pPr>
            <a:r>
              <a:rPr lang="en-US" sz="2200" b="1" dirty="0"/>
              <a:t>Pain/Discomfort:</a:t>
            </a:r>
            <a:endParaRPr lang="en-US" sz="2200" dirty="0"/>
          </a:p>
          <a:p>
            <a:r>
              <a:rPr lang="en-US" sz="2200" dirty="0"/>
              <a:t>I have no pain or discomfort </a:t>
            </a:r>
          </a:p>
          <a:p>
            <a:r>
              <a:rPr lang="en-US" sz="2200" dirty="0"/>
              <a:t>I have moderate pain or discomfort </a:t>
            </a:r>
          </a:p>
          <a:p>
            <a:r>
              <a:rPr lang="en-US" sz="2200" dirty="0"/>
              <a:t>I have extreme pain or discomfort </a:t>
            </a:r>
            <a:br>
              <a:rPr lang="en-US" sz="2200" dirty="0"/>
            </a:br>
            <a:r>
              <a:rPr lang="en-US" sz="2200" dirty="0"/>
              <a:t> </a:t>
            </a:r>
          </a:p>
          <a:p>
            <a:pPr>
              <a:buNone/>
            </a:pPr>
            <a:r>
              <a:rPr lang="en-US" sz="2200" b="1" dirty="0"/>
              <a:t>Anxiety/Depression:</a:t>
            </a:r>
            <a:endParaRPr lang="en-US" sz="2200" dirty="0"/>
          </a:p>
          <a:p>
            <a:r>
              <a:rPr lang="en-US" sz="2200" dirty="0"/>
              <a:t>I am not anxious or depressed </a:t>
            </a:r>
          </a:p>
          <a:p>
            <a:r>
              <a:rPr lang="en-US" sz="2200" dirty="0"/>
              <a:t>I am moderately anxious or depressed </a:t>
            </a:r>
          </a:p>
          <a:p>
            <a:r>
              <a:rPr lang="en-US" sz="2200" dirty="0"/>
              <a:t>I am extremely anxious or depressed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DD67B76-674A-D9E8-45FA-375D9E94D92E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5849CF-DD89-D398-A017-B7271D37BB96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5B6262C4-EE8E-DB1B-5E30-753282E9AE4F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4DA7284C-FA00-1CB0-A170-2D3988215D70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6CCB7A76-6338-ACFE-811E-97291A316FBC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0ADE04F9-A421-927F-6C34-547341444A00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id="{899E03AD-77B0-1A18-D0FA-5B1CE738C186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D23E7D33-FBB1-411B-8CE9-374D0DAF6FB5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474" y="76200"/>
            <a:ext cx="6334125" cy="7620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Each of the 5 Health States has 5 levels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Mobility Example:			</a:t>
            </a:r>
            <a:endParaRPr lang="en-US" sz="2400" dirty="0"/>
          </a:p>
          <a:p>
            <a:r>
              <a:rPr lang="en-US" sz="2400" dirty="0"/>
              <a:t>I have </a:t>
            </a:r>
            <a:r>
              <a:rPr lang="en-US" sz="2400" b="1" dirty="0"/>
              <a:t>no</a:t>
            </a:r>
            <a:r>
              <a:rPr lang="en-US" sz="2400" dirty="0"/>
              <a:t> problems in walking about </a:t>
            </a:r>
          </a:p>
          <a:p>
            <a:r>
              <a:rPr lang="en-US" sz="2400" dirty="0"/>
              <a:t>I have </a:t>
            </a:r>
            <a:r>
              <a:rPr lang="en-US" sz="2400" b="1" dirty="0"/>
              <a:t>slight</a:t>
            </a:r>
            <a:r>
              <a:rPr lang="en-US" sz="2400" dirty="0"/>
              <a:t> problems in walking about </a:t>
            </a:r>
          </a:p>
          <a:p>
            <a:r>
              <a:rPr lang="en-US" sz="2400" dirty="0"/>
              <a:t>I have </a:t>
            </a:r>
            <a:r>
              <a:rPr lang="en-US" sz="2400" b="1" dirty="0"/>
              <a:t>moderate</a:t>
            </a:r>
            <a:r>
              <a:rPr lang="en-US" sz="2400" dirty="0"/>
              <a:t> problems in walking about</a:t>
            </a:r>
          </a:p>
          <a:p>
            <a:pPr lvl="0">
              <a:buClr>
                <a:srgbClr val="3333CC"/>
              </a:buClr>
            </a:pPr>
            <a:r>
              <a:rPr lang="en-US" sz="2400" dirty="0">
                <a:solidFill>
                  <a:srgbClr val="000000"/>
                </a:solidFill>
              </a:rPr>
              <a:t>I have </a:t>
            </a:r>
            <a:r>
              <a:rPr lang="en-US" sz="2400" b="1" dirty="0">
                <a:solidFill>
                  <a:srgbClr val="000000"/>
                </a:solidFill>
              </a:rPr>
              <a:t>severe</a:t>
            </a:r>
            <a:r>
              <a:rPr lang="en-US" sz="2400" dirty="0">
                <a:solidFill>
                  <a:srgbClr val="000000"/>
                </a:solidFill>
              </a:rPr>
              <a:t> problems in walking about</a:t>
            </a:r>
            <a:endParaRPr lang="en-US" sz="2400" dirty="0"/>
          </a:p>
          <a:p>
            <a:r>
              <a:rPr lang="en-US" sz="2400" dirty="0"/>
              <a:t>I am </a:t>
            </a:r>
            <a:r>
              <a:rPr lang="en-US" sz="2400" b="1" dirty="0"/>
              <a:t>confined</a:t>
            </a:r>
            <a:r>
              <a:rPr lang="en-US" sz="2400" dirty="0"/>
              <a:t> to bed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74F1-B6C3-4F3D-BDAE-3D343D16317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762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5 domains with 5 levels each domain;</a:t>
            </a:r>
          </a:p>
          <a:p>
            <a:r>
              <a:rPr lang="en-US" dirty="0">
                <a:solidFill>
                  <a:srgbClr val="000000"/>
                </a:solidFill>
              </a:rPr>
              <a:t>3,125 possible health states (5x5x5x5x5)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5388114"/>
            <a:ext cx="6934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Values are generated from Time Trade Off (TTO) and Visual Analog Scale (VAS)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52400"/>
            <a:ext cx="6629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linkClick r:id="rId3"/>
              </a:rPr>
              <a:t>Euro qual (EQ-5D-5L)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93CB5AF-5227-47DF-40D6-D4A9E5261F6D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B29B88-AE07-89C4-10CB-79BA386EC027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8232EDF-39BE-26A8-4B35-42BE683E60DA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1" name="CuadroTexto 8">
            <a:extLst>
              <a:ext uri="{FF2B5EF4-FFF2-40B4-BE49-F238E27FC236}">
                <a16:creationId xmlns:a16="http://schemas.microsoft.com/office/drawing/2014/main" id="{DC3CC48E-D7B4-24FB-0E6F-3A9AF386CA3D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3">
            <a:extLst>
              <a:ext uri="{FF2B5EF4-FFF2-40B4-BE49-F238E27FC236}">
                <a16:creationId xmlns:a16="http://schemas.microsoft.com/office/drawing/2014/main" id="{924ED2A8-3721-35B5-DFA4-5BF75E535DD2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17">
            <a:extLst>
              <a:ext uri="{FF2B5EF4-FFF2-40B4-BE49-F238E27FC236}">
                <a16:creationId xmlns:a16="http://schemas.microsoft.com/office/drawing/2014/main" id="{D6E4E239-ACF6-D2F3-9E06-A729105CBE75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21">
            <a:extLst>
              <a:ext uri="{FF2B5EF4-FFF2-40B4-BE49-F238E27FC236}">
                <a16:creationId xmlns:a16="http://schemas.microsoft.com/office/drawing/2014/main" id="{D73B4036-2471-2E41-D22B-D690335989BC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27">
            <a:extLst>
              <a:ext uri="{FF2B5EF4-FFF2-40B4-BE49-F238E27FC236}">
                <a16:creationId xmlns:a16="http://schemas.microsoft.com/office/drawing/2014/main" id="{25F26446-C880-8F26-B94D-6AE510E20469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A8213-B5D4-460C-86A1-8E476A7203A2}" type="slidenum">
              <a:rPr lang="en-US"/>
              <a:pPr/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Utility Theories: basis of preference concept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08" y="1781176"/>
            <a:ext cx="8376561" cy="4840287"/>
          </a:xfrm>
        </p:spPr>
        <p:txBody>
          <a:bodyPr/>
          <a:lstStyle/>
          <a:p>
            <a:pPr eaLnBrk="1" hangingPunct="1"/>
            <a:r>
              <a:rPr lang="en-US" dirty="0"/>
              <a:t>19th century economists: cardinal utility measurement (give choice A, B a value)</a:t>
            </a:r>
          </a:p>
          <a:p>
            <a:pPr eaLnBrk="1" hangingPunct="1"/>
            <a:r>
              <a:rPr lang="en-US" dirty="0"/>
              <a:t>20th century economists: ordinal utility measurement (we prefer B to A but no magnitude is given)</a:t>
            </a:r>
          </a:p>
          <a:p>
            <a:pPr eaLnBrk="1" hangingPunct="1"/>
            <a:r>
              <a:rPr lang="en-US" dirty="0">
                <a:solidFill>
                  <a:schemeClr val="hlink"/>
                </a:solidFill>
              </a:rPr>
              <a:t>1940s von Neumann &amp; </a:t>
            </a:r>
            <a:r>
              <a:rPr lang="en-US" dirty="0" err="1">
                <a:solidFill>
                  <a:schemeClr val="hlink"/>
                </a:solidFill>
              </a:rPr>
              <a:t>Morganstern</a:t>
            </a:r>
            <a:r>
              <a:rPr lang="en-US" dirty="0"/>
              <a:t> (</a:t>
            </a:r>
            <a:r>
              <a:rPr lang="en-US" dirty="0" err="1"/>
              <a:t>vN</a:t>
            </a:r>
            <a:r>
              <a:rPr lang="en-US" dirty="0"/>
              <a:t>-M)</a:t>
            </a:r>
          </a:p>
          <a:p>
            <a:pPr lvl="1" eaLnBrk="1" hangingPunct="1"/>
            <a:r>
              <a:rPr lang="en-US" dirty="0"/>
              <a:t>Individual choice under uncertainty</a:t>
            </a:r>
          </a:p>
          <a:p>
            <a:pPr lvl="2" eaLnBrk="1" hangingPunct="1"/>
            <a:r>
              <a:rPr lang="en-US" dirty="0"/>
              <a:t>Normative theory with 3 axioms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85800" y="44958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C8AC7CF-40F0-3A31-F4ED-226CDB78B80A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10B606-F654-813F-A371-FD276C8C7902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A161036-405B-EB4B-C9E9-4DE71D9F0983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0D298A67-E0F0-39DE-D9C8-6FFE3B760452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13FE2889-6E30-85BA-B99B-18FDFCFE7B58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01D961B8-B9A4-FBFD-8DE6-C409A11A39FF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40DDC738-7FE2-EF5C-3A78-2F46460FC9B1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3E44AD0B-AA45-49D0-BCF4-5C28841155F2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1825F-F7AF-4C7B-A6A8-124D698DFB02}" type="slidenum">
              <a:rPr lang="en-US"/>
              <a:pPr/>
              <a:t>25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Normative Approach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sz="2800" dirty="0"/>
              <a:t>VN-M decision theory </a:t>
            </a:r>
            <a:r>
              <a:rPr lang="en-US" sz="2800" b="1" dirty="0">
                <a:solidFill>
                  <a:schemeClr val="folHlink"/>
                </a:solidFill>
              </a:rPr>
              <a:t>does not describe how individuals actually make decisions</a:t>
            </a:r>
            <a:r>
              <a:rPr lang="en-US" sz="2800" dirty="0"/>
              <a:t> in the face of uncertainty, but how they </a:t>
            </a:r>
            <a:r>
              <a:rPr lang="en-US" sz="2800" b="1" u="sng" dirty="0"/>
              <a:t>ought to make</a:t>
            </a:r>
            <a:r>
              <a:rPr lang="en-US" sz="2800" dirty="0"/>
              <a:t> such decisions if they wish to act rationally, as defined by the basic axioms.</a:t>
            </a:r>
          </a:p>
          <a:p>
            <a:pPr eaLnBrk="1" hangingPunct="1"/>
            <a:r>
              <a:rPr lang="en-US" sz="2800" dirty="0"/>
              <a:t>Aids judgment for complex and important decision problems.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5A560EF-5DA0-62D2-DACF-5D91446A746A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7F522B4-9442-E3CB-07F3-751D9C0EF231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E2C5A8-C67D-4E51-D275-226FD6AC98AF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09EEFC61-BCFA-5311-C443-3AD3CF0D0AD9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B4C466A9-C32E-282F-BCA3-C0277B9DF4B2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0E941E06-E4B0-E19D-23C5-AA8386F73D62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C97E51E1-7704-338F-7B65-1B107600CDC7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79529A94-8121-9C33-1167-6981020ED40D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A61B92A8-32DB-D098-47F7-A24ABBB25991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0A819C-9FA6-4584-9E59-5636002A30A1}" type="slidenum">
              <a:rPr lang="en-US"/>
              <a:pPr/>
              <a:t>26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vN</a:t>
            </a:r>
            <a:r>
              <a:rPr lang="en-US" b="1" dirty="0"/>
              <a:t>-M Axiom 1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Preferences exist: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any pair of risky prospects a and b, either a is preferred to b, b is preferred to a, or the individual is indifferent between a and b.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Preferences are transitive: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any three risky prospects, a, b, and c, if a is preferred to b, and b is preferred to c, then a is preferred to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Similarly, if a is indifferent to b, and b is indifferent to c, then a is indifferent to c.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/>
          </a:p>
          <a:p>
            <a:pPr eaLnBrk="1" hangingPunct="1">
              <a:lnSpc>
                <a:spcPct val="90000"/>
              </a:lnSpc>
            </a:pPr>
            <a:endParaRPr lang="en-US" b="1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7E30AB6-2B86-A1CA-73FE-8FAB6D854E11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6AD4133-D752-CFFE-081C-9671F8A0C71D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E02A77-C57A-82D8-800F-E85332179D8B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402DEF3E-4DF6-8F6B-987A-BD72C0F0D3E0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9AC3173-AED8-45F6-1520-259A7FEAEA11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EA515D0B-BEBA-A22F-E239-1FA9224BD05F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456A9E0B-7A97-26E2-BA29-24DF8FECC948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A03BE33C-B9C6-2326-87F4-EC6F21020BDE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C81FDCE6-6478-88E6-EA8B-F62E07DD63D0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6AE51F-1BB7-436C-AD41-E3FA20032C1F}" type="slidenum">
              <a:rPr lang="en-US"/>
              <a:pPr/>
              <a:t>27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dirty="0"/>
              <a:t>Axiom 2: Independence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90" y="1874560"/>
            <a:ext cx="8898820" cy="4114800"/>
          </a:xfrm>
        </p:spPr>
        <p:txBody>
          <a:bodyPr/>
          <a:lstStyle/>
          <a:p>
            <a:pPr eaLnBrk="1" hangingPunct="1"/>
            <a:r>
              <a:rPr lang="en-US" dirty="0"/>
              <a:t>An individual should be </a:t>
            </a:r>
            <a:r>
              <a:rPr lang="en-US" u="sng" dirty="0"/>
              <a:t>indifferent between a two stage risky prospect and its probabilistically equivalent one stage counterpart</a:t>
            </a:r>
            <a:r>
              <a:rPr lang="en-US" dirty="0"/>
              <a:t> derived using the ordinary laws of probability.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x1 with prob. </a:t>
            </a:r>
            <a:r>
              <a:rPr lang="en-US" dirty="0"/>
              <a:t>p1 and b</a:t>
            </a:r>
            <a:r>
              <a:rPr lang="en-US" dirty="0">
                <a:sym typeface="Wingdings" panose="05000000000000000000" pitchFamily="2" charset="2"/>
              </a:rPr>
              <a:t>x2 with prob. p2 is equal to ax2 with prob. p1*p2</a:t>
            </a:r>
            <a:endParaRPr lang="en-US" dirty="0"/>
          </a:p>
          <a:p>
            <a:pPr lvl="1" eaLnBrk="1" hangingPunct="1"/>
            <a:endParaRPr lang="en-US" sz="3200" b="1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AD2B52C-1C8D-6F6F-D452-571D16BBB0A4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5196202-161A-E6BF-F71E-5F00BAA148D0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992CC3-652A-D9D4-8C98-18545962414F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A808ECD4-3D52-7501-DCD1-7F2035442B4E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F71201F3-E716-AE54-7A06-29A3EDEF0D43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694BD920-F2C9-F5B9-CA25-00C65FE324C0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CADC5010-5A42-0403-BB70-C73F3336C477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CF282B19-DB33-6110-AECA-51F111F80A7F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7DCAF511-E8AA-8800-896A-7C1BDDCF2782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3A53A-4727-435B-9078-677E40B04598}" type="slidenum">
              <a:rPr lang="en-US"/>
              <a:pPr/>
              <a:t>28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Axiom 3: Continuity of Preferences</a:t>
            </a:r>
            <a:endParaRPr 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there are three outcomes such that x</a:t>
            </a:r>
            <a:r>
              <a:rPr lang="en-US" baseline="-25000" dirty="0"/>
              <a:t>1</a:t>
            </a:r>
            <a:r>
              <a:rPr lang="en-US" dirty="0"/>
              <a:t> is preferred to x</a:t>
            </a:r>
            <a:r>
              <a:rPr lang="en-US" baseline="-25000" dirty="0"/>
              <a:t>2</a:t>
            </a:r>
            <a:r>
              <a:rPr lang="en-US" dirty="0"/>
              <a:t>, which is preferred to x</a:t>
            </a:r>
            <a:r>
              <a:rPr lang="en-US" baseline="-25000" dirty="0"/>
              <a:t>3</a:t>
            </a:r>
            <a:r>
              <a:rPr lang="en-US" dirty="0"/>
              <a:t>, there is </a:t>
            </a:r>
            <a:r>
              <a:rPr lang="en-US" dirty="0">
                <a:solidFill>
                  <a:srgbClr val="FF0000"/>
                </a:solidFill>
              </a:rPr>
              <a:t>some probability p </a:t>
            </a:r>
            <a:r>
              <a:rPr lang="en-US" dirty="0"/>
              <a:t>at which the individual is indifferent between </a:t>
            </a:r>
          </a:p>
          <a:p>
            <a:pPr lvl="1" eaLnBrk="1" hangingPunct="1"/>
            <a:r>
              <a:rPr lang="en-US" dirty="0"/>
              <a:t>1. 100% probability of outcome x</a:t>
            </a:r>
            <a:r>
              <a:rPr lang="en-US" baseline="-25000" dirty="0"/>
              <a:t>2</a:t>
            </a:r>
            <a:r>
              <a:rPr lang="en-US" dirty="0"/>
              <a:t> or </a:t>
            </a:r>
          </a:p>
          <a:p>
            <a:pPr lvl="1" eaLnBrk="1" hangingPunct="1"/>
            <a:r>
              <a:rPr lang="en-US" dirty="0"/>
              <a:t>2. Receiving the risky prospect made up of outcome x</a:t>
            </a:r>
            <a:r>
              <a:rPr lang="en-US" baseline="-25000" dirty="0"/>
              <a:t>1</a:t>
            </a:r>
            <a:r>
              <a:rPr lang="en-US" dirty="0"/>
              <a:t> with probability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and outcome x</a:t>
            </a:r>
            <a:r>
              <a:rPr lang="en-US" baseline="-25000" dirty="0"/>
              <a:t>3 </a:t>
            </a:r>
            <a:r>
              <a:rPr lang="en-US" dirty="0"/>
              <a:t>with probability (</a:t>
            </a:r>
            <a:r>
              <a:rPr lang="en-US" dirty="0">
                <a:solidFill>
                  <a:srgbClr val="FF0000"/>
                </a:solidFill>
              </a:rPr>
              <a:t>1 -p</a:t>
            </a:r>
            <a:r>
              <a:rPr lang="en-US" dirty="0"/>
              <a:t>).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759DBA-A631-3719-22F9-2111B33C650C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26AE51F-1BB7-436C-AD41-E3FA20032C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F1D0B52-F62A-DF54-CBE8-7FDC44C646F5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466D3-169E-4BA2-AE9E-72D7BBE881E4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7A9A2A-D060-5578-A9E2-8B782859B469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67C19EA5-B71F-04F2-AB31-BBD0A7BC2C60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3B5A993E-EE24-C7EC-D8C1-F7BCAD2EE5A0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BD23E4F3-DA20-77DF-6999-9690AE7B2547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68C4BD5F-AE58-FF81-4254-477FB9A5C052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id="{FF2FB09C-FEE4-017C-3181-6527AF14D510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36B826F9-71FC-2340-4E8B-69F82EA4BA48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/>
              <a:t>Reliability &amp; Validity of Utility Measures</a:t>
            </a:r>
            <a:endParaRPr lang="en-US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876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Reliability - Consistency</a:t>
            </a:r>
            <a:endParaRPr lang="en-US" sz="2000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By taking average values from large groups of raters, consistent results have been obtained for measuring health state utilities.  </a:t>
            </a:r>
            <a:r>
              <a:rPr lang="en-US" sz="2000" b="1" dirty="0">
                <a:solidFill>
                  <a:schemeClr val="folHlink"/>
                </a:solidFill>
              </a:rPr>
              <a:t>Individual raters are not highly reliable.</a:t>
            </a:r>
            <a:br>
              <a:rPr lang="en-US" sz="2000" b="1" dirty="0">
                <a:solidFill>
                  <a:schemeClr val="folHlink"/>
                </a:solidFill>
              </a:rPr>
            </a:br>
            <a:endParaRPr lang="en-US" sz="2000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Validity</a:t>
            </a:r>
            <a:r>
              <a:rPr lang="en-US" sz="2000" dirty="0"/>
              <a:t> - Does the measure accurately reflect the concept or phenomenon that it claims to measure?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>
                <a:solidFill>
                  <a:schemeClr val="folHlink"/>
                </a:solidFill>
              </a:rPr>
              <a:t>Do results correlate with other indicators of 	health status</a:t>
            </a:r>
            <a:r>
              <a:rPr lang="en-US" sz="2000" dirty="0"/>
              <a:t>, e.g. how do nephrologist’s 	assessment of patients quality of life compare with those 	obtained by utility measurement?</a:t>
            </a:r>
          </a:p>
          <a:p>
            <a:pPr marL="914400" lvl="2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sz="2000" b="1" dirty="0">
                <a:solidFill>
                  <a:srgbClr val="3333CC"/>
                </a:solidFill>
              </a:rPr>
              <a:t>Face Validity: </a:t>
            </a:r>
            <a:r>
              <a:rPr lang="en-US" sz="2000" dirty="0">
                <a:solidFill>
                  <a:srgbClr val="000000"/>
                </a:solidFill>
              </a:rPr>
              <a:t>Are conditions described as worse rated  worse?</a:t>
            </a:r>
            <a:endParaRPr lang="en-US" sz="2000" b="1" dirty="0">
              <a:solidFill>
                <a:srgbClr val="33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Sensitivity Analysis – </a:t>
            </a:r>
            <a:r>
              <a:rPr lang="en-US" sz="2000" dirty="0"/>
              <a:t>assess how results change with alternate measures of utility</a:t>
            </a:r>
            <a:r>
              <a:rPr lang="en-US" sz="2000" b="1" dirty="0">
                <a:solidFill>
                  <a:schemeClr val="folHlink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endParaRPr lang="en-US" sz="2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33BC92E-ACF4-917D-0799-EC1727A8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</p:spPr>
        <p:txBody>
          <a:bodyPr/>
          <a:lstStyle/>
          <a:p>
            <a:fld id="{C26AE51F-1BB7-436C-AD41-E3FA20032C1F}" type="slidenum">
              <a:rPr lang="en-US"/>
              <a:pPr/>
              <a:t>29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5CA69A5-4191-DE71-00F2-9A6B2ED228D9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03EF-4FEA-BA77-919F-CE8B1A1DC6E9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FFEC31-8832-99C0-B444-6A0E8ABBB909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B8496558-3511-4964-8DFD-52329B245ED5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CAD9113D-3F8C-C546-E2DD-D2BCDE7A1BB1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17AA4E30-3FA2-A6A8-85DF-EEF14173592D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ED1E389F-22D5-2456-571C-9278B7EA7B2F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id="{4D00B984-DD68-9F59-27BE-B16DD33F5AA2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45907B0E-AEA1-51C9-EEF0-052FF9CAC385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2C0A0-FD9B-4ED1-B3DD-14214EEC4725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90488" tIns="44450" rIns="90488" bIns="44450" anchor="ctr"/>
          <a:lstStyle/>
          <a:p>
            <a:pPr eaLnBrk="1" hangingPunct="1"/>
            <a:br>
              <a:rPr lang="en-US"/>
            </a:br>
            <a:r>
              <a:rPr lang="en-US"/>
              <a:t>Topics</a:t>
            </a:r>
            <a:br>
              <a:rPr lang="en-US"/>
            </a:b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1839843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Measures of health effects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Definition of CUA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Why, when, and when not to conduct CUA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Types of Utility Measures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von Neumann-Morgenstern (VN-M) Utility Theory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CUA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Steps in utility measurement: Multi-attribute utility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Methods for Measuring utility weights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Visual Analogue Scale (VAS)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Time Trade-off (TTO)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Standard Gamble (SG)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781800" y="4506843"/>
            <a:ext cx="2293009" cy="1447800"/>
            <a:chOff x="6619336" y="4876800"/>
            <a:chExt cx="2293009" cy="1447800"/>
          </a:xfrm>
        </p:grpSpPr>
        <p:sp>
          <p:nvSpPr>
            <p:cNvPr id="2" name="Right Brace 1"/>
            <p:cNvSpPr/>
            <p:nvPr/>
          </p:nvSpPr>
          <p:spPr bwMode="auto">
            <a:xfrm flipH="1">
              <a:off x="6619336" y="4876800"/>
              <a:ext cx="304800" cy="1447800"/>
            </a:xfrm>
            <a:prstGeom prst="rightBrac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68938" y="5246757"/>
              <a:ext cx="21434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Dr. Sun will cover</a:t>
              </a:r>
            </a:p>
            <a:p>
              <a:r>
                <a:rPr lang="en-US" sz="2000" dirty="0"/>
                <a:t>on 10/12 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176A1EC-F7BE-2A7A-8177-D166999B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110DA-6E1E-BFD6-545D-0C39C378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90F05EE6-E9A5-5D65-41AD-9588E52C66DC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5B0382-F994-CD49-4584-56A09BABC2ED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7925F28F-BAFE-206B-D85F-68EA52F6F816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7">
            <a:extLst>
              <a:ext uri="{FF2B5EF4-FFF2-40B4-BE49-F238E27FC236}">
                <a16:creationId xmlns:a16="http://schemas.microsoft.com/office/drawing/2014/main" id="{491FBBC6-D4BA-50C4-457D-C3A25497DBBD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DDE350A2-B66F-C483-E0DD-2E9EE8087DFA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7DB64D86-C84C-92C0-3D6A-B09D864954A0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Summary Measures of Test Re-test Reliability</a:t>
            </a:r>
            <a:endParaRPr 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209800"/>
            <a:ext cx="73914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VAS:    correlations of 0.62 to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0.95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TTO:    correlations of 0.63 to 0.81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SG:      correlations of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0.53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0.83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EQ-5D: correlations of 0.63 to 0.80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HUI:      correlations of 0.71 to 0.80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SF-36:  correlations of 0.60 to 0.81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408" y="5486400"/>
            <a:ext cx="816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Feeney et al. 6th World Congress of International Health Economics Association not by International </a:t>
            </a:r>
          </a:p>
          <a:p>
            <a:r>
              <a:rPr lang="en-US" sz="1400" dirty="0"/>
              <a:t>Society for </a:t>
            </a:r>
            <a:r>
              <a:rPr lang="en-US" sz="1400" dirty="0" err="1"/>
              <a:t>Pharmacoeconomics</a:t>
            </a:r>
            <a:r>
              <a:rPr lang="en-US" sz="1400" dirty="0"/>
              <a:t> and Outcomes Research, Lund Sweden 2007.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8978C40-87F8-017A-59CC-BA96018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</p:spPr>
        <p:txBody>
          <a:bodyPr/>
          <a:lstStyle/>
          <a:p>
            <a:fld id="{C26AE51F-1BB7-436C-AD41-E3FA20032C1F}" type="slidenum">
              <a:rPr lang="en-US"/>
              <a:pPr/>
              <a:t>30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6B06-C742-B248-99CE-A92188B21837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0636C8-2C61-A0E1-EBB4-AFE382B5A88B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8B246C8-7A41-27FC-0110-940CACCBC4EC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67616C48-3360-7D58-07B1-48D31DDA97AD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0" name="CuadroTexto 8">
            <a:extLst>
              <a:ext uri="{FF2B5EF4-FFF2-40B4-BE49-F238E27FC236}">
                <a16:creationId xmlns:a16="http://schemas.microsoft.com/office/drawing/2014/main" id="{920AC940-6AC5-5E86-306F-FBAFAEB58A87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9AB258D1-4490-91AC-C990-A39B1B6F47BC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4EA8647B-F923-607C-244C-85C6DD3009E7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1">
            <a:extLst>
              <a:ext uri="{FF2B5EF4-FFF2-40B4-BE49-F238E27FC236}">
                <a16:creationId xmlns:a16="http://schemas.microsoft.com/office/drawing/2014/main" id="{D96FA757-623A-4D2B-30A5-8CC9845C44A6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27">
            <a:extLst>
              <a:ext uri="{FF2B5EF4-FFF2-40B4-BE49-F238E27FC236}">
                <a16:creationId xmlns:a16="http://schemas.microsoft.com/office/drawing/2014/main" id="{91863B4D-8332-C5B9-DB70-2B72ED9C7121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729AC-9D56-43D2-86CB-F7CA7F419980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Does choice of reference population affect scores?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07369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Preference scores do not systematically vary by:</a:t>
            </a:r>
          </a:p>
          <a:p>
            <a:pPr lvl="1" eaLnBrk="1" hangingPunct="1"/>
            <a:r>
              <a:rPr lang="en-US" sz="2400" dirty="0"/>
              <a:t>race, income, and gender </a:t>
            </a:r>
            <a:r>
              <a:rPr lang="en-US" sz="2400" dirty="0">
                <a:solidFill>
                  <a:srgbClr val="FF0000"/>
                </a:solidFill>
              </a:rPr>
              <a:t>(this conclusion was not supported by Nyman et al 2007 for EQ-5d)</a:t>
            </a:r>
            <a:endParaRPr lang="en-US" sz="2400" dirty="0"/>
          </a:p>
          <a:p>
            <a:pPr lvl="1" eaLnBrk="1" hangingPunct="1"/>
            <a:r>
              <a:rPr lang="en-US" sz="2400" dirty="0"/>
              <a:t>Prior experience with rated health state</a:t>
            </a:r>
          </a:p>
          <a:p>
            <a:pPr lvl="1" eaLnBrk="1" hangingPunct="1"/>
            <a:r>
              <a:rPr lang="en-US" sz="2400" dirty="0"/>
              <a:t>Populations in different countries and places within countries</a:t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800" dirty="0"/>
              <a:t>“Differences that exist from the geographic factor are small compared to the </a:t>
            </a:r>
            <a:r>
              <a:rPr lang="en-US" sz="2800" dirty="0">
                <a:solidFill>
                  <a:srgbClr val="FF0000"/>
                </a:solidFill>
              </a:rPr>
              <a:t>differences that exist among instruments”.</a:t>
            </a:r>
          </a:p>
          <a:p>
            <a:pPr eaLnBrk="1" hangingPunct="1"/>
            <a:endParaRPr lang="en-US" sz="1800" dirty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0" y="42672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Drummond et al. pp. 172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7973F32-57BE-E494-A7E0-E72D49DC7801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26AE51F-1BB7-436C-AD41-E3FA20032C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5C3FA6-DF7A-4A57-31C0-4C4B5C3F1621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E4DBF-7A10-100B-2981-4F9F3F83CE2A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4BAF86-2361-C883-B045-447CF044C05D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30B6E9C6-4398-6DFA-CF37-1AA38E497A88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C0A1F0C9-E226-AD30-EF06-93BD7E15E77E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4DB011B1-3AE3-0A2F-280A-67F822A7AB6A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58D1E3CC-5693-06CE-D92E-8370EAC0A52F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id="{3DD35BE9-52E0-668D-B0ED-C5C6DDE75423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2CB1DA21-31EB-8685-AB16-8D7F0FB79179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4C4A6-7910-42EC-AC9A-5AE83529AB49}" type="slidenum">
              <a:rPr lang="en-US"/>
              <a:pPr/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b="1" dirty="0"/>
              <a:t>HOW TO CONDUCT A CUA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504" y="1883663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Define Problem/ Question (similar to CBA &amp; CEA).</a:t>
            </a:r>
          </a:p>
          <a:p>
            <a:pPr eaLnBrk="1" hangingPunct="1"/>
            <a:r>
              <a:rPr lang="en-US" dirty="0"/>
              <a:t>Determine health states and corresponding utility weights.</a:t>
            </a:r>
          </a:p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Determine health state</a:t>
            </a:r>
            <a:r>
              <a:rPr lang="en-US" dirty="0"/>
              <a:t> of each study subject at baseline and during discrete periods of time during the follow-up period (e.g. every 3 months).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9624B3D-A192-1DD2-3A47-E071544AECE6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26AE51F-1BB7-436C-AD41-E3FA20032C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D22B00C-DC7F-604C-9DB0-688FF2F64D6E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B1592-1326-143B-D2C9-F4D93086B331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CE6368-4495-3FC2-E2B1-C5498922F9A4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FAB4A5A6-9B1C-2E1F-C834-7D7689DC8A3A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3DC21FE5-C1B4-3B41-F0A3-80D4CBCCB32D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CB3B074B-E1A0-DA97-7CC0-1E7A85D501B3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301C5D18-39CB-4BDF-706C-29FC4E81C0F7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id="{7A193EA0-197C-EEAF-DF5D-AA29768860E9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DC66B4ED-D9FF-805C-4915-6BE5750E6829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F979D-904A-4C4F-98EA-11FE35070098}" type="slidenum">
              <a:rPr lang="en-US"/>
              <a:pPr/>
              <a:t>33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/>
              <a:t>STEPS IN UTILITY MEASUREMENT</a:t>
            </a:r>
            <a:br>
              <a:rPr lang="en-US" sz="3600"/>
            </a:br>
            <a:r>
              <a:rPr lang="en-US" sz="3600"/>
              <a:t>Multi-attribute Utility Function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610600" cy="4038600"/>
          </a:xfrm>
          <a:noFill/>
        </p:spPr>
        <p:txBody>
          <a:bodyPr lIns="90488" tIns="44450" rIns="90488" bIns="44450"/>
          <a:lstStyle/>
          <a:p>
            <a:pPr marL="7135813" lvl="2" indent="431800" defTabSz="857250" eaLnBrk="1" hangingPunct="1">
              <a:buFont typeface="Wingdings" pitchFamily="2" charset="2"/>
              <a:buNone/>
              <a:tabLst>
                <a:tab pos="449263" algn="l"/>
              </a:tabLst>
            </a:pPr>
            <a:endParaRPr lang="en-US" sz="2800" dirty="0"/>
          </a:p>
          <a:p>
            <a:pPr marL="0" indent="0" defTabSz="857250" eaLnBrk="1" hangingPunct="1">
              <a:tabLst>
                <a:tab pos="449263" algn="l"/>
              </a:tabLst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33CC"/>
                </a:solidFill>
              </a:rPr>
              <a:t>Identify health states </a:t>
            </a:r>
            <a:r>
              <a:rPr lang="en-US" sz="2800" dirty="0"/>
              <a:t>for each study subject for each discrete time period during the follow-up period.</a:t>
            </a:r>
            <a:r>
              <a:rPr lang="en-US" dirty="0">
                <a:solidFill>
                  <a:schemeClr val="folHlink"/>
                </a:solidFill>
              </a:rPr>
              <a:t> </a:t>
            </a:r>
          </a:p>
          <a:p>
            <a:pPr marL="0" indent="0" defTabSz="857250" eaLnBrk="1" hangingPunct="1">
              <a:tabLst>
                <a:tab pos="449263" algn="l"/>
              </a:tabLst>
            </a:pPr>
            <a:r>
              <a:rPr lang="en-US" sz="2800" dirty="0">
                <a:solidFill>
                  <a:schemeClr val="folHlink"/>
                </a:solidFill>
              </a:rPr>
              <a:t>   Calculate QALYs</a:t>
            </a:r>
            <a:r>
              <a:rPr lang="en-US" sz="2800" dirty="0"/>
              <a:t> for each subject during the follow-up period by combining time and utility weights, e.g. if a subject lives 3.5 years in a health state with util. of .7, assign (3.5*0.7) or 2.45 QALYs.</a:t>
            </a:r>
          </a:p>
          <a:p>
            <a:pPr marL="0" indent="0" defTabSz="857250" eaLnBrk="1" hangingPunct="1">
              <a:tabLst>
                <a:tab pos="449263" algn="l"/>
              </a:tabLs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folHlink"/>
                </a:solidFill>
              </a:rPr>
              <a:t>Conduct sensitivity analysis</a:t>
            </a:r>
            <a:r>
              <a:rPr lang="en-US" sz="2800" dirty="0"/>
              <a:t> based on variance (confidence limits) on utility measures.</a:t>
            </a:r>
          </a:p>
          <a:p>
            <a:pPr marL="0" indent="0" defTabSz="857250" eaLnBrk="1" hangingPunct="1">
              <a:tabLst>
                <a:tab pos="449263" algn="l"/>
              </a:tabLst>
            </a:pP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4F5FE-25E3-4C39-A662-1AA3E200332A}" type="slidenum">
              <a:rPr lang="en-US"/>
              <a:pPr/>
              <a:t>34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b="1"/>
              <a:t>CUA Process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256" y="1885967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Multiply utility values by </a:t>
            </a:r>
            <a:r>
              <a:rPr lang="en-US" sz="2800" u="sng" dirty="0">
                <a:solidFill>
                  <a:schemeClr val="folHlink"/>
                </a:solidFill>
              </a:rPr>
              <a:t>time</a:t>
            </a:r>
            <a:r>
              <a:rPr lang="en-US" sz="2800" u="sng" dirty="0"/>
              <a:t> in each health state</a:t>
            </a:r>
            <a:r>
              <a:rPr lang="en-US" sz="2800" dirty="0"/>
              <a:t> for each subject and sum across individuals &amp; divide by N to obtain average QALY’s.</a:t>
            </a:r>
          </a:p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Collect cost data</a:t>
            </a:r>
            <a:r>
              <a:rPr lang="en-US" sz="2800" dirty="0"/>
              <a:t> independent of the ratings.</a:t>
            </a:r>
          </a:p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Compute incremental Cost Utility ratios</a:t>
            </a:r>
            <a:endParaRPr lang="en-US" sz="2800" dirty="0"/>
          </a:p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Apply Decision Rule</a:t>
            </a:r>
          </a:p>
          <a:p>
            <a:pPr lvl="1" eaLnBrk="1" hangingPunct="1"/>
            <a:r>
              <a:rPr lang="en-US" sz="2400" dirty="0"/>
              <a:t>select those alternatives that will provide the </a:t>
            </a:r>
            <a:r>
              <a:rPr lang="en-US" sz="2400" u="sng" dirty="0"/>
              <a:t>highest level of utility for any total cost constraint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2066AB6-54BB-C4A4-8311-06D216F05297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A94C4A6-7910-42EC-AC9A-5AE83529AB4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14D399C-6DFE-6DE2-E049-5FE383D9DC95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26AE51F-1BB7-436C-AD41-E3FA20032C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566099-161A-BDF9-B041-192604981767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1AA83AD-26BB-AA76-85F2-BEE0BFAF634F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569B-3E96-7CE6-8F73-69A4FE092BFA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DC97200D-5636-5BEE-803C-4EF43E01CF71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FF9D92C0-79E2-ABED-C0C3-299068D532DE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25719746-3705-0CBD-4A69-FA61E4BBD864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EF06FEDE-69E9-A997-A610-3545087625FF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DEFBF76D-9668-1857-B522-51F6D99802A9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B7B6F8AC-A058-436C-F62C-545A215E3C42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65F458-A08F-4612-8516-42D56195C29E}" type="slidenum">
              <a:rPr lang="en-US"/>
              <a:pPr/>
              <a:t>35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STEPS IN UTILITY MEASUREMENT</a:t>
            </a:r>
            <a:br>
              <a:rPr lang="en-US" sz="3200" b="1"/>
            </a:br>
            <a:r>
              <a:rPr lang="en-US" sz="3200" b="1"/>
              <a:t>Multi-attribute Utility Function</a:t>
            </a:r>
            <a:endParaRPr lang="en-US" sz="32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981200"/>
            <a:ext cx="7772400" cy="4114800"/>
          </a:xfrm>
          <a:noFill/>
        </p:spPr>
        <p:txBody>
          <a:bodyPr lIns="90488" tIns="44450" rIns="90488" bIns="44450"/>
          <a:lstStyle/>
          <a:p>
            <a:pPr defTabSz="862013" eaLnBrk="1" hangingPunct="1">
              <a:lnSpc>
                <a:spcPct val="80000"/>
              </a:lnSpc>
            </a:pPr>
            <a:r>
              <a:rPr lang="en-US" sz="2400" u="sng" dirty="0"/>
              <a:t>Identify and describe</a:t>
            </a:r>
            <a:r>
              <a:rPr lang="en-US" sz="2400" dirty="0"/>
              <a:t> health states</a:t>
            </a:r>
          </a:p>
          <a:p>
            <a:pPr lvl="1" defTabSz="862013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folHlink"/>
                </a:solidFill>
              </a:rPr>
              <a:t>	(Drummond et al. 2005; Page 168-69; Table 6.10) HUI3</a:t>
            </a:r>
            <a:br>
              <a:rPr lang="en-US" sz="1600" dirty="0">
                <a:solidFill>
                  <a:schemeClr val="folHlink"/>
                </a:solidFill>
              </a:rPr>
            </a:br>
            <a:br>
              <a:rPr lang="en-US" sz="1600" dirty="0">
                <a:solidFill>
                  <a:schemeClr val="folHlink"/>
                </a:solidFill>
              </a:rPr>
            </a:br>
            <a:r>
              <a:rPr lang="en-US" sz="2400" dirty="0">
                <a:hlinkClick r:id="rId3"/>
              </a:rPr>
              <a:t>http://www.healthutilities.com/</a:t>
            </a:r>
            <a:endParaRPr lang="en-US" sz="2400" dirty="0"/>
          </a:p>
          <a:p>
            <a:pPr lvl="1" defTabSz="862013" eaLnBrk="1" hangingPunct="1">
              <a:lnSpc>
                <a:spcPct val="80000"/>
              </a:lnSpc>
            </a:pPr>
            <a:endParaRPr lang="en-US" sz="1600" dirty="0">
              <a:solidFill>
                <a:schemeClr val="folHlink"/>
              </a:solidFill>
            </a:endParaRPr>
          </a:p>
          <a:p>
            <a:pPr defTabSz="862013" eaLnBrk="1" hangingPunct="1">
              <a:lnSpc>
                <a:spcPct val="80000"/>
              </a:lnSpc>
            </a:pPr>
            <a:r>
              <a:rPr lang="en-US" sz="2400" dirty="0"/>
              <a:t>Select subjects for measurement of utility weights</a:t>
            </a:r>
          </a:p>
          <a:p>
            <a:pPr defTabSz="862013" eaLnBrk="1" hangingPunct="1">
              <a:lnSpc>
                <a:spcPct val="80000"/>
              </a:lnSpc>
            </a:pPr>
            <a:r>
              <a:rPr lang="en-US" sz="2400" dirty="0"/>
              <a:t>Select preference weight measurement methods</a:t>
            </a:r>
          </a:p>
          <a:p>
            <a:pPr marL="1825625" lvl="2" indent="-449263" defTabSz="862013" eaLnBrk="1" hangingPunct="1">
              <a:lnSpc>
                <a:spcPct val="80000"/>
              </a:lnSpc>
            </a:pPr>
            <a:r>
              <a:rPr lang="en-US" dirty="0"/>
              <a:t>Rating scale</a:t>
            </a:r>
          </a:p>
          <a:p>
            <a:pPr marL="1825625" lvl="2" indent="-449263" defTabSz="862013" eaLnBrk="1" hangingPunct="1">
              <a:lnSpc>
                <a:spcPct val="80000"/>
              </a:lnSpc>
            </a:pPr>
            <a:r>
              <a:rPr lang="en-US" dirty="0"/>
              <a:t>Standard gamble</a:t>
            </a:r>
          </a:p>
          <a:p>
            <a:pPr marL="1825625" lvl="2" indent="-449263" defTabSz="862013" eaLnBrk="1" hangingPunct="1">
              <a:lnSpc>
                <a:spcPct val="80000"/>
              </a:lnSpc>
            </a:pPr>
            <a:r>
              <a:rPr lang="en-US" dirty="0"/>
              <a:t>Time trade-off</a:t>
            </a:r>
            <a:endParaRPr lang="en-US" sz="2400" dirty="0"/>
          </a:p>
          <a:p>
            <a:pPr defTabSz="862013" eaLnBrk="1" hangingPunct="1">
              <a:lnSpc>
                <a:spcPct val="80000"/>
              </a:lnSpc>
            </a:pPr>
            <a:r>
              <a:rPr lang="en-US" sz="2400" dirty="0"/>
              <a:t>Measure preference weights for selected health</a:t>
            </a:r>
            <a:r>
              <a:rPr lang="en-US" sz="2400" b="1" dirty="0"/>
              <a:t> </a:t>
            </a:r>
            <a:r>
              <a:rPr lang="en-US" sz="2400" dirty="0"/>
              <a:t>states</a:t>
            </a:r>
          </a:p>
          <a:p>
            <a:pPr defTabSz="862013" eaLnBrk="1" hangingPunct="1">
              <a:lnSpc>
                <a:spcPct val="80000"/>
              </a:lnSpc>
            </a:pPr>
            <a:endParaRPr lang="en-US" dirty="0"/>
          </a:p>
          <a:p>
            <a:pPr marL="1025525" indent="-449263" defTabSz="862013" eaLnBrk="1" hangingPunct="1">
              <a:lnSpc>
                <a:spcPct val="80000"/>
              </a:lnSpc>
            </a:pPr>
            <a:endParaRPr lang="en-US" sz="3600" dirty="0"/>
          </a:p>
          <a:p>
            <a:pPr defTabSz="86201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endParaRPr lang="en-US" sz="2800" dirty="0"/>
          </a:p>
          <a:p>
            <a:pPr defTabSz="86201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64E81-7B0F-4540-8B93-AA8B1DFB5437}" type="slidenum">
              <a:rPr lang="en-US"/>
              <a:pPr/>
              <a:t>36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/>
              <a:t>STEPS IN UTILITY MEASUREMENT, </a:t>
            </a:r>
            <a:br>
              <a:rPr lang="en-US" sz="3600"/>
            </a:br>
            <a:r>
              <a:rPr lang="en-US" sz="3600"/>
              <a:t>Multi-attribute Utility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  <a:noFill/>
        </p:spPr>
        <p:txBody>
          <a:bodyPr lIns="90488" tIns="44450" rIns="90488" bIns="44450"/>
          <a:lstStyle/>
          <a:p>
            <a:pPr marL="7135813" lvl="2" indent="43180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endParaRPr lang="en-US" dirty="0"/>
          </a:p>
          <a:p>
            <a:pPr marL="0" indent="0" defTabSz="857250" eaLnBrk="1" hangingPunct="1">
              <a:lnSpc>
                <a:spcPct val="90000"/>
              </a:lnSpc>
              <a:tabLst>
                <a:tab pos="449263" algn="l"/>
              </a:tabLst>
            </a:pPr>
            <a:r>
              <a:rPr lang="en-US" sz="2800" dirty="0">
                <a:solidFill>
                  <a:schemeClr val="folHlink"/>
                </a:solidFill>
              </a:rPr>
              <a:t>Develop statistical model for combining single utility measures into a multi-attribute utility function.</a:t>
            </a:r>
            <a:endParaRPr lang="en-US" sz="2000" dirty="0">
              <a:solidFill>
                <a:schemeClr val="folHlink"/>
              </a:solidFill>
            </a:endParaRPr>
          </a:p>
          <a:p>
            <a:pPr marL="0" indent="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r>
              <a:rPr lang="en-US" sz="2000" dirty="0"/>
              <a:t>For the neonatal intensive care study, utilities were required for 960 health states.  The health state space consisted of 4 attributes with six, five, four and eight levels, respectively, for each attribute. </a:t>
            </a:r>
          </a:p>
          <a:p>
            <a:pPr marL="0" indent="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endParaRPr lang="en-US" sz="2000" dirty="0"/>
          </a:p>
          <a:p>
            <a:pPr marL="0" indent="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r>
              <a:rPr lang="en-US" sz="2000" dirty="0"/>
              <a:t>By measuring the four single attribute utility functions and selected multi-attribute states, they determined the multi-attribute utility function that defines the utility for the 960 health states.</a:t>
            </a:r>
            <a:r>
              <a:rPr lang="en-US" sz="2000" baseline="30000" dirty="0"/>
              <a:t> 1.</a:t>
            </a:r>
          </a:p>
          <a:p>
            <a:pPr marL="0" indent="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endParaRPr lang="en-US" sz="2000" dirty="0"/>
          </a:p>
          <a:p>
            <a:pPr marL="0" indent="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endParaRPr lang="en-US" sz="2000" baseline="30000" dirty="0"/>
          </a:p>
          <a:p>
            <a:pPr marL="0" indent="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r>
              <a:rPr lang="en-US" sz="1200" baseline="30000" dirty="0"/>
              <a:t>1</a:t>
            </a:r>
            <a:r>
              <a:rPr lang="en-US" sz="1200" dirty="0"/>
              <a:t>Torrance, G.W., Boyle, M.H., And </a:t>
            </a:r>
            <a:r>
              <a:rPr lang="en-US" sz="1200" dirty="0" err="1"/>
              <a:t>Horwood</a:t>
            </a:r>
            <a:r>
              <a:rPr lang="en-US" sz="1200" dirty="0"/>
              <a:t>, S.P.  Applications of multi-attribute utility theory to measure social preferences for health states.  Operations research, 1982, 30, 1043-69.</a:t>
            </a:r>
            <a:endParaRPr lang="en-US" sz="1200" baseline="30000" dirty="0"/>
          </a:p>
          <a:p>
            <a:pPr marL="7135813" lvl="2" indent="43180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endParaRPr lang="en-US" sz="1200" dirty="0"/>
          </a:p>
          <a:p>
            <a:pPr marL="0" indent="0" defTabSz="857250" eaLnBrk="1" hangingPunct="1">
              <a:lnSpc>
                <a:spcPct val="90000"/>
              </a:lnSpc>
              <a:buFont typeface="Wingdings" pitchFamily="2" charset="2"/>
              <a:buNone/>
              <a:tabLst>
                <a:tab pos="449263" algn="l"/>
              </a:tabLst>
            </a:pPr>
            <a:endParaRPr lang="en-US" sz="2400" dirty="0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838200" y="5715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B3BF76-FF7E-49B8-AB77-E58AE45A4772}" type="slidenum">
              <a:rPr lang="en-US"/>
              <a:pPr/>
              <a:t>37</a:t>
            </a:fld>
            <a:endParaRPr 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Seven Attribute Health State</a:t>
            </a:r>
            <a:br>
              <a:rPr lang="en-US" sz="3600" b="1"/>
            </a:br>
            <a:r>
              <a:rPr lang="en-US" sz="3600" b="1"/>
              <a:t>Classification System HUI2</a:t>
            </a:r>
            <a:endParaRPr 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See </a:t>
            </a:r>
          </a:p>
          <a:p>
            <a:pPr lvl="1" eaLnBrk="1" hangingPunct="1"/>
            <a:r>
              <a:rPr lang="en-US" dirty="0"/>
              <a:t>Drummond et al. 2005;  Tables 6.8 and 6.9 pages 167-68/</a:t>
            </a:r>
          </a:p>
          <a:p>
            <a:pPr eaLnBrk="1" hangingPunct="1"/>
            <a:r>
              <a:rPr lang="en-US" dirty="0"/>
              <a:t>Health Utility Indexes from Canada</a:t>
            </a:r>
          </a:p>
          <a:p>
            <a:pPr eaLnBrk="1" hangingPunct="1"/>
            <a:br>
              <a:rPr lang="en-US" dirty="0"/>
            </a:br>
            <a:r>
              <a:rPr lang="en-US" dirty="0">
                <a:hlinkClick r:id="rId2"/>
              </a:rPr>
              <a:t>http://www.healthutilities.com/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26D78-DB1A-4BBD-B047-2BAC40E2E34F}" type="slidenum">
              <a:rPr lang="en-US"/>
              <a:pPr/>
              <a:t>38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/>
              <a:t>Utility Measurement</a:t>
            </a:r>
            <a:endParaRPr lang="en-US" sz="36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4114800"/>
          </a:xfrm>
          <a:noFill/>
        </p:spPr>
        <p:txBody>
          <a:bodyPr lIns="90488" tIns="44450" rIns="90488" bIns="44450"/>
          <a:lstStyle/>
          <a:p>
            <a:pPr defTabSz="1371600" eaLnBrk="1" hangingPunct="1"/>
            <a:r>
              <a:rPr lang="en-US" sz="2800" b="1">
                <a:solidFill>
                  <a:schemeClr val="folHlink"/>
                </a:solidFill>
              </a:rPr>
              <a:t>Converting health states to utilities.</a:t>
            </a:r>
            <a:endParaRPr lang="en-US">
              <a:solidFill>
                <a:schemeClr val="folHlink"/>
              </a:solidFill>
            </a:endParaRP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/>
              <a:t>	A utility value can be determined for </a:t>
            </a:r>
            <a:r>
              <a:rPr lang="en-US" sz="2400" b="1">
                <a:solidFill>
                  <a:schemeClr val="folHlink"/>
                </a:solidFill>
              </a:rPr>
              <a:t>each of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 b="1">
                <a:solidFill>
                  <a:schemeClr val="folHlink"/>
                </a:solidFill>
              </a:rPr>
              <a:t>the health</a:t>
            </a:r>
            <a:r>
              <a:rPr lang="en-US" sz="2400" b="1">
                <a:solidFill>
                  <a:srgbClr val="FAFD00"/>
                </a:solidFill>
              </a:rPr>
              <a:t> </a:t>
            </a:r>
            <a:r>
              <a:rPr lang="en-US" sz="2400" b="1">
                <a:solidFill>
                  <a:schemeClr val="folHlink"/>
                </a:solidFill>
              </a:rPr>
              <a:t>states</a:t>
            </a:r>
            <a:r>
              <a:rPr lang="en-US" sz="2400"/>
              <a:t> by using multiplicative multi-attribute utility function.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/>
              <a:t>Utility Measurement</a:t>
            </a:r>
            <a:endParaRPr lang="en-US" sz="36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114800"/>
          </a:xfrm>
          <a:noFill/>
        </p:spPr>
        <p:txBody>
          <a:bodyPr lIns="90488" tIns="44450" rIns="90488" bIns="44450"/>
          <a:lstStyle/>
          <a:p>
            <a:pPr defTabSz="1371600" eaLnBrk="1" hangingPunct="1"/>
            <a:r>
              <a:rPr lang="en-US" sz="2400" b="1" dirty="0">
                <a:solidFill>
                  <a:schemeClr val="folHlink"/>
                </a:solidFill>
              </a:rPr>
              <a:t>Formula derivation (HUI2).</a:t>
            </a:r>
            <a:endParaRPr lang="en-US" sz="2000" b="1" dirty="0">
              <a:solidFill>
                <a:schemeClr val="folHlink"/>
              </a:solidFill>
            </a:endParaRP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000" dirty="0"/>
              <a:t>    The formula was derived by fitting data from utility measurements taken on a random sample of parents of school children in the city of Hamilton, Ontario.  </a:t>
            </a:r>
            <a:r>
              <a:rPr lang="en-US" sz="2000" b="1" dirty="0">
                <a:solidFill>
                  <a:schemeClr val="folHlink"/>
                </a:solidFill>
              </a:rPr>
              <a:t>Both the visual analogue technique and standard gamble methods were used to determine values</a:t>
            </a:r>
            <a:r>
              <a:rPr lang="en-US" sz="2000" dirty="0">
                <a:solidFill>
                  <a:schemeClr val="folHlink"/>
                </a:solidFill>
              </a:rPr>
              <a:t>.</a:t>
            </a:r>
          </a:p>
          <a:p>
            <a:pPr defTabSz="1371600" eaLnBrk="1" hangingPunct="1"/>
            <a:r>
              <a:rPr lang="en-US" sz="2400" b="1" dirty="0">
                <a:solidFill>
                  <a:schemeClr val="folHlink"/>
                </a:solidFill>
              </a:rPr>
              <a:t>Range of values.</a:t>
            </a: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000" dirty="0"/>
              <a:t>	The formula yields utility values on the standard scale where 1 is healthy and dead is 0.00.  States worse than death were identified but scored same as death. (HUI3 has negative values for states judged worse than death).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C5998-46CF-457B-8C9E-C5FA98B8DD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0" y="568791"/>
            <a:ext cx="8001000" cy="3355360"/>
            <a:chOff x="0" y="568791"/>
            <a:chExt cx="8001000" cy="3355360"/>
          </a:xfrm>
        </p:grpSpPr>
        <p:sp>
          <p:nvSpPr>
            <p:cNvPr id="3" name="TextBox 2"/>
            <p:cNvSpPr txBox="1"/>
            <p:nvPr/>
          </p:nvSpPr>
          <p:spPr>
            <a:xfrm>
              <a:off x="1720970" y="568791"/>
              <a:ext cx="297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Measures of Health Effects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H="1">
              <a:off x="1295400" y="1043796"/>
              <a:ext cx="1827362" cy="480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3122762" y="1043796"/>
              <a:ext cx="1677838" cy="5420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0" y="1561381"/>
              <a:ext cx="2362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Intermediate Outcomes</a:t>
              </a:r>
            </a:p>
            <a:p>
              <a:endParaRPr lang="en-US" sz="1400" dirty="0"/>
            </a:p>
            <a:p>
              <a:pPr algn="ctr"/>
              <a:r>
                <a:rPr lang="en-US" sz="1400" dirty="0"/>
                <a:t>Glycemic control</a:t>
              </a:r>
            </a:p>
            <a:p>
              <a:pPr algn="ctr"/>
              <a:r>
                <a:rPr lang="en-US" sz="1400" dirty="0"/>
                <a:t>Cd4 count</a:t>
              </a:r>
            </a:p>
            <a:p>
              <a:pPr algn="ctr"/>
              <a:r>
                <a:rPr lang="en-US" sz="1400" dirty="0"/>
                <a:t>Cholesterol</a:t>
              </a:r>
            </a:p>
            <a:p>
              <a:pPr algn="ctr"/>
              <a:r>
                <a:rPr lang="en-US" sz="1400" dirty="0"/>
                <a:t>Cases Detected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1585823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Final outcomes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3810000" y="1981200"/>
              <a:ext cx="12192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029200" y="1981200"/>
              <a:ext cx="11430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780581" y="2754600"/>
              <a:ext cx="2362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Single dimension</a:t>
              </a:r>
            </a:p>
            <a:p>
              <a:endParaRPr lang="en-US" sz="1400" dirty="0"/>
            </a:p>
            <a:p>
              <a:pPr algn="ctr"/>
              <a:r>
                <a:rPr lang="en-US" sz="1400" dirty="0"/>
                <a:t>Mortality rate</a:t>
              </a:r>
            </a:p>
            <a:p>
              <a:pPr algn="ctr"/>
              <a:r>
                <a:rPr lang="en-US" sz="1400" dirty="0"/>
                <a:t>Survival</a:t>
              </a:r>
            </a:p>
            <a:p>
              <a:pPr algn="ctr"/>
              <a:r>
                <a:rPr lang="en-US" sz="1400" dirty="0"/>
                <a:t>Events (e.g., MI, Stroke)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2754600"/>
              <a:ext cx="2362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Multiple dimensions</a:t>
              </a:r>
            </a:p>
            <a:p>
              <a:endParaRPr lang="en-US" sz="1400" dirty="0"/>
            </a:p>
            <a:p>
              <a:pPr algn="ctr"/>
              <a:r>
                <a:rPr lang="en-US" sz="1400" dirty="0"/>
                <a:t>Attributes of health</a:t>
              </a:r>
            </a:p>
            <a:p>
              <a:pPr algn="ctr"/>
              <a:r>
                <a:rPr lang="en-US" sz="1400" dirty="0"/>
                <a:t>breadth</a:t>
              </a:r>
            </a:p>
            <a:p>
              <a:pPr algn="ctr"/>
              <a:r>
                <a:rPr lang="en-US" sz="1400" dirty="0"/>
                <a:t>depth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199" y="4114800"/>
            <a:ext cx="6248401" cy="1893418"/>
            <a:chOff x="457199" y="4114800"/>
            <a:chExt cx="6248401" cy="189341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2780581" y="4114800"/>
              <a:ext cx="3925019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676400" y="4654000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Disease Specific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1447800" y="4961777"/>
              <a:ext cx="838200" cy="296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2286000" y="4961777"/>
              <a:ext cx="494581" cy="296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57199" y="5257800"/>
              <a:ext cx="21767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Profile</a:t>
              </a:r>
            </a:p>
            <a:p>
              <a:pPr algn="ctr"/>
              <a:r>
                <a:rPr lang="en-US" sz="1400" dirty="0"/>
                <a:t>EDSS (for MS)</a:t>
              </a:r>
            </a:p>
            <a:p>
              <a:pPr algn="ctr"/>
              <a:r>
                <a:rPr lang="en-US" sz="1400" dirty="0"/>
                <a:t>EORTC QLQ-30 (Cancer)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33290" y="5269554"/>
              <a:ext cx="20387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Index (preference-based from 0 to 1)</a:t>
              </a:r>
            </a:p>
            <a:p>
              <a:pPr algn="ctr"/>
              <a:r>
                <a:rPr lang="en-US" sz="1400" dirty="0"/>
                <a:t>EORTC-8D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2524" y="4114800"/>
            <a:ext cx="2928668" cy="2173307"/>
            <a:chOff x="5102524" y="4114800"/>
            <a:chExt cx="2928668" cy="2173307"/>
          </a:xfrm>
        </p:grpSpPr>
        <p:grpSp>
          <p:nvGrpSpPr>
            <p:cNvPr id="64" name="Group 63"/>
            <p:cNvGrpSpPr/>
            <p:nvPr/>
          </p:nvGrpSpPr>
          <p:grpSpPr>
            <a:xfrm>
              <a:off x="5102524" y="4114800"/>
              <a:ext cx="2898476" cy="1742420"/>
              <a:chOff x="5102524" y="4114800"/>
              <a:chExt cx="2898476" cy="1742420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 flipH="1">
                <a:off x="6553200" y="4114800"/>
                <a:ext cx="152400" cy="533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6172200" y="4654000"/>
                <a:ext cx="182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Generic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02524" y="5334000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Profile</a:t>
                </a:r>
              </a:p>
              <a:p>
                <a:pPr algn="ctr"/>
                <a:r>
                  <a:rPr lang="en-US" sz="1400" dirty="0"/>
                  <a:t>SF-36</a:t>
                </a: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 bwMode="auto">
              <a:xfrm flipH="1">
                <a:off x="5638800" y="5109788"/>
                <a:ext cx="838200" cy="1771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6477000" y="5109788"/>
                <a:ext cx="685800" cy="2242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0" name="TextBox 39"/>
            <p:cNvSpPr txBox="1"/>
            <p:nvPr/>
          </p:nvSpPr>
          <p:spPr>
            <a:xfrm>
              <a:off x="6735792" y="5334000"/>
              <a:ext cx="1295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Index</a:t>
              </a:r>
            </a:p>
            <a:p>
              <a:pPr algn="ctr"/>
              <a:r>
                <a:rPr lang="en-US" sz="1400" b="1" dirty="0"/>
                <a:t>EQ5D</a:t>
              </a:r>
            </a:p>
            <a:p>
              <a:pPr algn="ctr"/>
              <a:r>
                <a:rPr lang="en-US" sz="1400" dirty="0"/>
                <a:t>HUI III</a:t>
              </a:r>
            </a:p>
            <a:p>
              <a:pPr algn="ctr"/>
              <a:r>
                <a:rPr lang="en-US" sz="1400" dirty="0"/>
                <a:t>SF6D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 bwMode="auto">
          <a:xfrm>
            <a:off x="6629400" y="655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1066800" y="5857220"/>
            <a:ext cx="6248400" cy="775157"/>
            <a:chOff x="1066800" y="5857220"/>
            <a:chExt cx="6248400" cy="775157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066800" y="5996464"/>
              <a:ext cx="0" cy="5567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1066800" y="6553200"/>
              <a:ext cx="4876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2971800" y="5857220"/>
              <a:ext cx="0" cy="6959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5600700" y="60960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867400" y="63246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Mapping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V="1">
              <a:off x="7315200" y="6324600"/>
              <a:ext cx="0" cy="228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5027762" y="-1725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5.1 Taxonomy of measures of health effects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65BF9-C7B3-0F6C-D654-0B43755613A5}"/>
              </a:ext>
            </a:extLst>
          </p:cNvPr>
          <p:cNvSpPr/>
          <p:nvPr/>
        </p:nvSpPr>
        <p:spPr bwMode="auto">
          <a:xfrm>
            <a:off x="152400" y="4011750"/>
            <a:ext cx="8229600" cy="277004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E9EC0-5E48-4635-B194-225C8764291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10321" y="1799749"/>
          <a:ext cx="6843081" cy="2862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Ages (</a:t>
                      </a:r>
                      <a:r>
                        <a:rPr lang="en-US" sz="1800" dirty="0" err="1">
                          <a:effectLst/>
                        </a:rPr>
                        <a:t>yrs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Mean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Error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Bound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Bound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Median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18-44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2377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0.858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0.0064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0.93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45-64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1060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0.781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0.0120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0.805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0.86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65+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0.697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0.666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0.729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0.78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All ages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3907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0.812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0.0065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0.799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0.91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2411" y="76200"/>
            <a:ext cx="8763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Summary Statistics for HUI® Reference Scores of Health-Related Quality of Life</a:t>
            </a:r>
            <a:r>
              <a:rPr lang="en-US" sz="1800" dirty="0"/>
              <a:t>	</a:t>
            </a:r>
          </a:p>
          <a:p>
            <a:r>
              <a:rPr lang="en-US" sz="1800" dirty="0">
                <a:highlight>
                  <a:srgbClr val="FFFF00"/>
                </a:highlight>
              </a:rPr>
              <a:t>HUI3</a:t>
            </a:r>
            <a:r>
              <a:rPr lang="en-US" sz="1800" dirty="0"/>
              <a:t>: USA	</a:t>
            </a:r>
          </a:p>
          <a:p>
            <a:r>
              <a:rPr lang="en-US" sz="1800" b="1" dirty="0"/>
              <a:t>Females and Males in General Population </a:t>
            </a:r>
            <a:r>
              <a:rPr lang="en-US" sz="1800" dirty="0"/>
              <a:t>	</a:t>
            </a:r>
          </a:p>
          <a:p>
            <a:r>
              <a:rPr lang="en-US" sz="1800" b="1" dirty="0"/>
              <a:t>Age 18 years and older </a:t>
            </a:r>
            <a:r>
              <a:rPr lang="en-US" sz="1800" dirty="0"/>
              <a:t>	</a:t>
            </a:r>
          </a:p>
          <a:p>
            <a:r>
              <a:rPr lang="en-US" sz="16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325" y="4796642"/>
            <a:ext cx="84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"HUI Reference Scores" section of www.healthutilities.com.	</a:t>
            </a:r>
          </a:p>
          <a:p>
            <a:r>
              <a:rPr lang="en-US" sz="1400" dirty="0"/>
              <a:t>© Health Utilities Incorporated, </a:t>
            </a:r>
            <a:r>
              <a:rPr lang="en-US" sz="1400" dirty="0" err="1"/>
              <a:t>Dundas</a:t>
            </a:r>
            <a:r>
              <a:rPr lang="en-US" sz="1400" dirty="0"/>
              <a:t> ON, Canada. All rights reserved.	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402C66-82FC-81F4-E125-B71098A67FD6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5104F5FE-25E3-4C39-A662-1AA3E200332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F42889-A8C6-A585-798E-E1A81D42D1DF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A94C4A6-7910-42EC-AC9A-5AE83529AB4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FA491C-9183-A818-2558-5164D2333DCF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26AE51F-1BB7-436C-AD41-E3FA20032C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BBF8DC-AADD-D114-9F1B-3A7104D5E6D3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B9B8899-DEC9-1C36-3B26-D42A2A00CFC5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E2D1C7-FBA5-4E7E-9A09-27398AE7585A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CuadroTexto 3">
            <a:extLst>
              <a:ext uri="{FF2B5EF4-FFF2-40B4-BE49-F238E27FC236}">
                <a16:creationId xmlns:a16="http://schemas.microsoft.com/office/drawing/2014/main" id="{47C3816C-040B-FD9E-AD91-6A4D37B43DC2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8309B3B8-01C3-91B7-14B1-6AE776E76FBF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49A8ACC-9C70-F975-443C-867EC2276BC0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17">
            <a:extLst>
              <a:ext uri="{FF2B5EF4-FFF2-40B4-BE49-F238E27FC236}">
                <a16:creationId xmlns:a16="http://schemas.microsoft.com/office/drawing/2014/main" id="{E8BF3D41-C6CA-5FE2-C69B-17955B703B73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id="{9C84B207-9D7F-3446-316E-EC9AEEB2D79B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27">
            <a:extLst>
              <a:ext uri="{FF2B5EF4-FFF2-40B4-BE49-F238E27FC236}">
                <a16:creationId xmlns:a16="http://schemas.microsoft.com/office/drawing/2014/main" id="{40966361-CA7A-3E39-B774-1C7F80B1D588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39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BE040-77E8-42CE-8326-7CBD6B243F81}" type="slidenum">
              <a:rPr lang="en-US"/>
              <a:pPr/>
              <a:t>41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343900" cy="1143000"/>
          </a:xfrm>
        </p:spPr>
        <p:txBody>
          <a:bodyPr/>
          <a:lstStyle/>
          <a:p>
            <a:pPr eaLnBrk="1" hangingPunct="1"/>
            <a:r>
              <a:rPr lang="en-US" dirty="0"/>
              <a:t>Preference Weighted Generic Instruments (Index): EQ-5D-5L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2081" y="1826763"/>
            <a:ext cx="8915400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01568" bIns="101568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Verdana" pitchFamily="34" charset="0"/>
              </a:rPr>
              <a:t>Jiang R, Bas Janssen MF, Pickard AS. US population norms for the EQ-5D-5L and comparison of norms from face-to-face and online samples. </a:t>
            </a:r>
            <a:r>
              <a:rPr lang="en-US" sz="1400" b="1" i="1" dirty="0">
                <a:solidFill>
                  <a:srgbClr val="000000"/>
                </a:solidFill>
                <a:latin typeface="Verdana" pitchFamily="34" charset="0"/>
              </a:rPr>
              <a:t>Quality of </a:t>
            </a:r>
            <a:r>
              <a:rPr lang="en-US" sz="1400" b="1" i="1" dirty="0" err="1">
                <a:solidFill>
                  <a:srgbClr val="000000"/>
                </a:solidFill>
                <a:latin typeface="Verdana" pitchFamily="34" charset="0"/>
              </a:rPr>
              <a:t>Lifes</a:t>
            </a:r>
            <a:r>
              <a:rPr lang="en-US" sz="1400" b="1" i="1" dirty="0">
                <a:solidFill>
                  <a:srgbClr val="000000"/>
                </a:solidFill>
                <a:latin typeface="Verdana" pitchFamily="34" charset="0"/>
              </a:rPr>
              <a:t> Research. </a:t>
            </a:r>
            <a:r>
              <a:rPr lang="en-US" sz="1400" b="1" dirty="0">
                <a:solidFill>
                  <a:srgbClr val="000000"/>
                </a:solidFill>
                <a:latin typeface="Verdana" pitchFamily="34" charset="0"/>
              </a:rPr>
              <a:t>2021;30:803-816</a:t>
            </a: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Gordon H. </a:t>
            </a:r>
            <a:r>
              <a:rPr lang="en-US" sz="1400" dirty="0" err="1">
                <a:solidFill>
                  <a:srgbClr val="000000"/>
                </a:solidFill>
                <a:latin typeface="Verdana" pitchFamily="34" charset="0"/>
              </a:rPr>
              <a:t>Guyatt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, C. et al. for the Evidence Based Medicine Working Group </a:t>
            </a:r>
            <a:r>
              <a:rPr lang="en-US" sz="1400" b="1" dirty="0">
                <a:solidFill>
                  <a:srgbClr val="000000"/>
                </a:solidFill>
                <a:latin typeface="Verdana" pitchFamily="34" charset="0"/>
              </a:rPr>
              <a:t>How to Use Articles About Health-Related Quality of Life Measurements</a:t>
            </a: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r>
              <a:rPr lang="en-US" sz="1400" i="1" dirty="0">
                <a:solidFill>
                  <a:srgbClr val="000000"/>
                </a:solidFill>
                <a:latin typeface="Verdana" pitchFamily="34" charset="0"/>
              </a:rPr>
              <a:t>JAMA. (1997;277(15):1232-1237)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eaLnBrk="0" hangingPunct="0"/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  <a:p>
            <a:pPr eaLnBrk="0" hangingPunct="0"/>
            <a:r>
              <a:rPr lang="en-US" sz="1400" dirty="0" err="1">
                <a:solidFill>
                  <a:srgbClr val="000000"/>
                </a:solidFill>
                <a:latin typeface="Verdana" pitchFamily="34" charset="0"/>
              </a:rPr>
              <a:t>Muennig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, P (2008) </a:t>
            </a:r>
            <a:r>
              <a:rPr lang="en-US" sz="1400" u="sng" dirty="0">
                <a:solidFill>
                  <a:srgbClr val="000000"/>
                </a:solidFill>
                <a:latin typeface="Verdana" pitchFamily="34" charset="0"/>
              </a:rPr>
              <a:t>Designing and Conducting Cost-effectiveness analyses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Verdana" pitchFamily="34" charset="0"/>
              </a:rPr>
              <a:t>Josey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-Bass, San Francisco, </a:t>
            </a:r>
            <a:r>
              <a:rPr lang="en-US" sz="1400" dirty="0" err="1">
                <a:solidFill>
                  <a:srgbClr val="000000"/>
                </a:solidFill>
                <a:latin typeface="Verdana" pitchFamily="34" charset="0"/>
              </a:rPr>
              <a:t>CA.Chapter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</a:rPr>
              <a:t> 8.</a:t>
            </a:r>
          </a:p>
          <a:p>
            <a:pPr eaLnBrk="0" hangingPunct="0"/>
            <a:endParaRPr lang="en-US" sz="2000" dirty="0">
              <a:latin typeface="Times New Roman" pitchFamily="18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78D0706-F96C-9477-BF91-83D25E45C0EB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DBACF0D3-BA99-463E-864E-A3C0321ABE9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5E3045F-C7C8-4FE9-248A-6FAC5F7D62B8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97AC9A2-E4AA-44DF-BF85-69558D7AF5E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991525-F04B-EF88-8B51-0122C7B1065F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78B01CF8-2532-0F60-2BD7-51DC67A838BA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38E848E4-ECD4-6981-9EB7-BA2256BDEF7E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C7109D9E-430B-3690-2024-0D1017CC86C1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BA5B7031-F754-3E5D-BFA2-E699FFB6C10E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3FA80152-DDD6-8042-3512-0DD2B1111DC6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33509A7-03D5-3D5C-F576-19CF6528B086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894820"/>
          <a:ext cx="7772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2081999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28927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3647625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6895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57892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69363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5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0.86-0.95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8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0.91-0.96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8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0.89-0.93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8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0.90-0.93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4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0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38220"/>
            <a:ext cx="1905000" cy="457200"/>
          </a:xfrm>
          <a:noFill/>
        </p:spPr>
        <p:txBody>
          <a:bodyPr/>
          <a:lstStyle/>
          <a:p>
            <a:fld id="{D30D257D-FD13-4E14-9DF8-CC5710492D05}" type="slidenum">
              <a:rPr lang="en-US"/>
              <a:pPr/>
              <a:t>42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Table 5.1 Methods of Measuring Preferences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05785322"/>
              </p:ext>
            </p:extLst>
          </p:nvPr>
        </p:nvGraphicFramePr>
        <p:xfrm>
          <a:off x="1112838" y="1760538"/>
          <a:ext cx="7735888" cy="3924300"/>
        </p:xfrm>
        <a:graphic>
          <a:graphicData uri="http://schemas.openxmlformats.org/drawingml/2006/table">
            <a:tbl>
              <a:tblPr/>
              <a:tblGrid>
                <a:gridCol w="255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9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Response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Question Framing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Certainty (values)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ahoma" pitchFamily="34" charset="0"/>
                        </a:rPr>
                        <a:t>Uncertainty (utilities)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Scaling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 Scale Category Scaling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VAS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Ratio Scaling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Choice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Time trade-off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Paired comparison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Equivalence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Person trade-off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Standard gamble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5905500" y="301386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8426452" y="305196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5905500" y="415686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8486775" y="419496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343D8E9-4664-C2BF-7B3D-6FB09B42E506}"/>
              </a:ext>
            </a:extLst>
          </p:cNvPr>
          <p:cNvSpPr txBox="1">
            <a:spLocks/>
          </p:cNvSpPr>
          <p:nvPr/>
        </p:nvSpPr>
        <p:spPr bwMode="auto">
          <a:xfrm>
            <a:off x="6781800" y="623822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5104F5FE-25E3-4C39-A662-1AA3E200332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1FC0414-E92B-FA41-8E19-31E9FAC49A82}"/>
              </a:ext>
            </a:extLst>
          </p:cNvPr>
          <p:cNvSpPr txBox="1">
            <a:spLocks/>
          </p:cNvSpPr>
          <p:nvPr/>
        </p:nvSpPr>
        <p:spPr bwMode="auto">
          <a:xfrm>
            <a:off x="6781800" y="623822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A94C4A6-7910-42EC-AC9A-5AE83529AB4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8B76EE-1B56-3389-B3E2-049ADEFF0EAA}"/>
              </a:ext>
            </a:extLst>
          </p:cNvPr>
          <p:cNvSpPr txBox="1">
            <a:spLocks/>
          </p:cNvSpPr>
          <p:nvPr/>
        </p:nvSpPr>
        <p:spPr bwMode="auto">
          <a:xfrm>
            <a:off x="6781800" y="623822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26AE51F-1BB7-436C-AD41-E3FA20032C1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501F3-D489-CD51-EE52-926CAF2862BF}"/>
              </a:ext>
            </a:extLst>
          </p:cNvPr>
          <p:cNvSpPr txBox="1">
            <a:spLocks/>
          </p:cNvSpPr>
          <p:nvPr/>
        </p:nvSpPr>
        <p:spPr bwMode="auto">
          <a:xfrm>
            <a:off x="6781800" y="623822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958A8213-B5D4-460C-86A1-8E476A7203A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17F0DA7-7AEE-4F73-DD5F-91C6EBBB7793}"/>
              </a:ext>
            </a:extLst>
          </p:cNvPr>
          <p:cNvSpPr txBox="1">
            <a:spLocks/>
          </p:cNvSpPr>
          <p:nvPr/>
        </p:nvSpPr>
        <p:spPr bwMode="auto">
          <a:xfrm>
            <a:off x="6781800" y="623822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D3274F1-B6C3-4F3D-BDAE-3D343D16317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40828CB6-A927-FE7E-7D39-BDE7EE1D7EE5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20BAC4-3FFD-8466-0CB5-6CD81F4D230F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9D00A26D-006D-36D1-1597-2F4877B3FA98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7">
            <a:extLst>
              <a:ext uri="{FF2B5EF4-FFF2-40B4-BE49-F238E27FC236}">
                <a16:creationId xmlns:a16="http://schemas.microsoft.com/office/drawing/2014/main" id="{F13DB376-6CB3-2673-5677-5CA494FF18C6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19D20B4C-457B-5F1C-6C9C-79F57467ED96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FE210195-1871-74A2-9126-135FDDE46BE9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E3BC8-16C3-49FC-8B39-A0AB6D54CD6C}" type="slidenum">
              <a:rPr lang="en-US"/>
              <a:pPr/>
              <a:t>43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dirty="0"/>
              <a:t>Most Common methods for measurement of QALY weights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676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sz="4000" b="1" dirty="0">
                <a:solidFill>
                  <a:schemeClr val="folHlink"/>
                </a:solidFill>
              </a:rPr>
              <a:t>Raters</a:t>
            </a:r>
          </a:p>
          <a:p>
            <a:pPr eaLnBrk="1" hangingPunct="1"/>
            <a:r>
              <a:rPr lang="en-US" dirty="0"/>
              <a:t>Patients</a:t>
            </a:r>
          </a:p>
          <a:p>
            <a:pPr eaLnBrk="1" hangingPunct="1"/>
            <a:r>
              <a:rPr lang="en-US" dirty="0"/>
              <a:t>General public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914400" y="2362200"/>
            <a:ext cx="3810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 dirty="0">
                <a:solidFill>
                  <a:schemeClr val="folHlink"/>
                </a:solidFill>
              </a:rPr>
              <a:t>Methods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Rating scale/VAS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Time trade-off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Standard gamble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en-US" sz="3200" dirty="0"/>
          </a:p>
        </p:txBody>
      </p:sp>
      <p:sp>
        <p:nvSpPr>
          <p:cNvPr id="15" name="CuadroTexto 3">
            <a:extLst>
              <a:ext uri="{FF2B5EF4-FFF2-40B4-BE49-F238E27FC236}">
                <a16:creationId xmlns:a16="http://schemas.microsoft.com/office/drawing/2014/main" id="{EFF9CACC-2A35-C144-A57D-B2CCFA242C8B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6" name="CuadroTexto 8">
            <a:extLst>
              <a:ext uri="{FF2B5EF4-FFF2-40B4-BE49-F238E27FC236}">
                <a16:creationId xmlns:a16="http://schemas.microsoft.com/office/drawing/2014/main" id="{B255A8D9-5DBC-3149-DF0B-AEA05C58D60A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F65D52D4-282D-9738-110E-50CCFC69725A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7AF09B-5952-5F4A-1140-3834509F5205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id="{7E5CCBF4-318B-9D4F-E65B-7A43BF337CB2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53DFE5BD-578C-D851-9012-4286BB0210B9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CC7BF-F3B0-4D27-B1DF-E24A304DAF58}" type="slidenum">
              <a:rPr lang="en-US"/>
              <a:pPr/>
              <a:t>44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/>
              <a:t>Rating Scale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848600" cy="4114800"/>
          </a:xfrm>
          <a:noFill/>
        </p:spPr>
        <p:txBody>
          <a:bodyPr lIns="90488" tIns="44450" rIns="90488" bIns="44450"/>
          <a:lstStyle/>
          <a:p>
            <a:pPr defTabSz="1371600" eaLnBrk="1" hangingPunct="1"/>
            <a:r>
              <a:rPr lang="en-US" sz="2400" b="1" dirty="0">
                <a:solidFill>
                  <a:schemeClr val="folHlink"/>
                </a:solidFill>
              </a:rPr>
              <a:t>Description.</a:t>
            </a: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 dirty="0"/>
              <a:t>	Subjects are asked to identify best and worst health states.  She is then asked to locate other health states on a rating scale relative to each other such that distances between locations are proportional to her preference differences.</a:t>
            </a: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br>
              <a:rPr lang="en-US" sz="2400" dirty="0"/>
            </a:br>
            <a:r>
              <a:rPr lang="en-US" sz="2400" b="1" dirty="0"/>
              <a:t>1---------------------------------------------------0.</a:t>
            </a: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 dirty="0">
                <a:solidFill>
                  <a:schemeClr val="folHlink"/>
                </a:solidFill>
              </a:rPr>
              <a:t>Perfect health</a:t>
            </a:r>
            <a:r>
              <a:rPr lang="en-US" sz="2400" dirty="0"/>
              <a:t>			             </a:t>
            </a:r>
            <a:r>
              <a:rPr lang="en-US" sz="2400" dirty="0">
                <a:solidFill>
                  <a:schemeClr val="folHlink"/>
                </a:solidFill>
              </a:rPr>
              <a:t>death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626254F3-3568-E473-F6FE-362CCB7B123C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6B2FB106-6C6D-7AC2-A1CC-E88F672B2EE1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D0B1F571-8D35-3EB8-40ED-10CC6DCE8CC6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3A3C4FBA-5752-C231-653C-E5FE1F15E9A3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5B784596-3C44-F533-A577-67FD454588BE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DC3D4946-71EC-20D6-184C-60FED02A34DB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74BF30-94C6-4F92-8C09-2018BD6F7119}" type="slidenum">
              <a:rPr lang="en-US"/>
              <a:pPr/>
              <a:t>45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72400" cy="8382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/>
              <a:t>Rating Scale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3429000"/>
          </a:xfrm>
          <a:noFill/>
        </p:spPr>
        <p:txBody>
          <a:bodyPr lIns="90488" tIns="44450" rIns="90488" bIns="44450"/>
          <a:lstStyle/>
          <a:p>
            <a:pPr defTabSz="1371600" eaLnBrk="1" hangingPunct="1"/>
            <a:r>
              <a:rPr lang="en-US" sz="2400" b="1" dirty="0">
                <a:solidFill>
                  <a:schemeClr val="folHlink"/>
                </a:solidFill>
              </a:rPr>
              <a:t>If death is worst case (0).</a:t>
            </a:r>
            <a:endParaRPr lang="en-US" sz="2400" dirty="0"/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 dirty="0"/>
              <a:t>The preference value of a state is scaled according to its placement.</a:t>
            </a:r>
          </a:p>
          <a:p>
            <a:pPr defTabSz="1371600" eaLnBrk="1" hangingPunct="1"/>
            <a:r>
              <a:rPr lang="en-US" sz="2400" b="1" dirty="0">
                <a:solidFill>
                  <a:schemeClr val="folHlink"/>
                </a:solidFill>
              </a:rPr>
              <a:t>If death is not the worst case</a:t>
            </a:r>
            <a:r>
              <a:rPr lang="en-US" sz="2400" dirty="0"/>
              <a:t> and is placed at some value say d =.05, the preference values for other state, xi, is given by:</a:t>
            </a: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 dirty="0"/>
              <a:t>		Vi = (xi - d) / (1 - d); If x = .75.</a:t>
            </a: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 dirty="0"/>
              <a:t>Then	vi = (.75 - .05) / (1- .05).</a:t>
            </a:r>
          </a:p>
          <a:p>
            <a:pPr defTabSz="1371600" eaLnBrk="1" hangingPunct="1">
              <a:buFont typeface="Wingdings" pitchFamily="2" charset="2"/>
              <a:buNone/>
            </a:pPr>
            <a:r>
              <a:rPr lang="en-US" sz="2400" dirty="0"/>
              <a:t>		Vi = .736.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8010DE0A-DA77-1403-5ACF-44AF46DBF0EF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FFCC1BAF-4B01-CAA8-1823-389A2ACDCAB1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63195FA4-F708-2CEE-0A0A-9A1026E6AC2A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D19C9423-79C3-CF68-EBF3-4A7D00B70491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4500D3AA-28CF-F0CF-5399-8C258D3B8B33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DBC16AFE-41FA-038A-2CB5-C6163D8A158A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30B17-14F4-4C11-924B-FED9CA7D7005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Limitations to Rating Scales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Does not capture subject’s </a:t>
            </a:r>
            <a:r>
              <a:rPr lang="en-US" sz="2800" b="1" u="sng" dirty="0">
                <a:solidFill>
                  <a:schemeClr val="folHlink"/>
                </a:solidFill>
              </a:rPr>
              <a:t>risk attitude</a:t>
            </a:r>
          </a:p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Scaling, unlike choice is </a:t>
            </a:r>
            <a:r>
              <a:rPr lang="en-US" sz="2800" b="1" dirty="0">
                <a:solidFill>
                  <a:schemeClr val="folHlink"/>
                </a:solidFill>
              </a:rPr>
              <a:t>NOT</a:t>
            </a:r>
            <a:r>
              <a:rPr lang="en-US" sz="2800" dirty="0">
                <a:solidFill>
                  <a:schemeClr val="folHlink"/>
                </a:solidFill>
              </a:rPr>
              <a:t> a natural human task</a:t>
            </a:r>
          </a:p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Measurement biases</a:t>
            </a:r>
          </a:p>
          <a:p>
            <a:pPr lvl="1" eaLnBrk="1" hangingPunct="1"/>
            <a:r>
              <a:rPr lang="en-US" sz="2400" dirty="0"/>
              <a:t>Subjects refrain from using ends of the scale</a:t>
            </a:r>
          </a:p>
          <a:p>
            <a:pPr lvl="1" eaLnBrk="1" hangingPunct="1"/>
            <a:r>
              <a:rPr lang="en-US" sz="2400" dirty="0"/>
              <a:t>Tend to space out outcomes over scale regardless of the outcome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15755A7E-1EBA-7926-521E-48B4D4DC33CB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36582BA0-74E3-4F28-A8BB-1E21E6E85D55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AE6C1AC4-2C74-42A6-70D0-53CB25086030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846F8506-2085-1382-623F-0AFD1AB840DD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CEDF36F1-5D81-6E0E-2A45-FF7638F2A826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18EACD39-797B-4475-7622-A538F71CC67D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F087B-D71E-485A-AD95-5C168203D4AA}" type="slidenum">
              <a:rPr lang="en-US"/>
              <a:pPr/>
              <a:t>47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Advantages of Scaling</a:t>
            </a:r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folHlink"/>
                </a:solidFill>
              </a:rPr>
              <a:t>Simpler to administer compared to choice measures.</a:t>
            </a:r>
          </a:p>
          <a:p>
            <a:pPr eaLnBrk="1" hangingPunct="1"/>
            <a:r>
              <a:rPr lang="en-US">
                <a:solidFill>
                  <a:schemeClr val="folHlink"/>
                </a:solidFill>
              </a:rPr>
              <a:t>May convert scale values to standard gamble or time-trade-off scores with a power curve.</a:t>
            </a:r>
          </a:p>
          <a:p>
            <a:pPr lvl="1" eaLnBrk="1" hangingPunct="1"/>
            <a:r>
              <a:rPr lang="en-US">
                <a:solidFill>
                  <a:schemeClr val="folHlink"/>
                </a:solidFill>
              </a:rPr>
              <a:t>Utility = 1-(1-value)</a:t>
            </a:r>
            <a:r>
              <a:rPr lang="en-US" baseline="30000">
                <a:solidFill>
                  <a:schemeClr val="folHlink"/>
                </a:solidFill>
              </a:rPr>
              <a:t>r</a:t>
            </a:r>
            <a:r>
              <a:rPr lang="en-US">
                <a:solidFill>
                  <a:schemeClr val="folHlink"/>
                </a:solidFill>
              </a:rPr>
              <a:t>, where r=1.6 to 2.3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057400" y="52578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Torrance (1996)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57E1FFDD-20C4-3A84-96EB-FC6D6D0756D9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D7126598-71A0-E23D-66FF-D52AB73321C3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FE1FCE47-7644-D735-FD3C-0DF621F54670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77D78477-6F1A-AAA0-CD95-63DDF9B51EBC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1AEFFE3B-7D99-EEE0-F883-988C34EA67F7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96838117-0DC0-F6E8-F1E6-A5A5F52E47B2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A4E2BC-B0CC-4A71-A1D5-BF944B8BB6CB}" type="slidenum">
              <a:rPr lang="en-US"/>
              <a:pPr/>
              <a:t>48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 dirty="0"/>
              <a:t>Choice: Time Trade-off (TTO)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A method of measuring value by finding the point at which the respondent is indifferent between two health states for different lengths of time.</a:t>
            </a:r>
          </a:p>
          <a:p>
            <a:pPr eaLnBrk="1" hangingPunct="1"/>
            <a:r>
              <a:rPr lang="en-US" dirty="0"/>
              <a:t>There is </a:t>
            </a:r>
            <a:r>
              <a:rPr lang="en-US" b="1" dirty="0"/>
              <a:t>choice</a:t>
            </a:r>
            <a:r>
              <a:rPr lang="en-US" dirty="0"/>
              <a:t> but no uncertainty</a:t>
            </a:r>
          </a:p>
          <a:p>
            <a:pPr eaLnBrk="1" hangingPunct="1"/>
            <a:r>
              <a:rPr lang="en-US" dirty="0"/>
              <a:t>Limitation:</a:t>
            </a:r>
          </a:p>
          <a:p>
            <a:pPr lvl="1" eaLnBrk="1" hangingPunct="1"/>
            <a:r>
              <a:rPr lang="en-US" dirty="0"/>
              <a:t>TTO scores are not </a:t>
            </a:r>
            <a:r>
              <a:rPr lang="en-US" dirty="0" err="1"/>
              <a:t>vN</a:t>
            </a:r>
            <a:r>
              <a:rPr lang="en-US" dirty="0"/>
              <a:t>-m utilities.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7B22F650-3171-8032-823A-C20BE15BE163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E356873F-9A70-BD7E-1670-680BB45BE64D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E23487D0-598A-A81D-4B8C-1227F052D354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231B6D80-3F6C-02DB-F100-630E6650179F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9FEE4590-3FE9-3DD5-D8D6-A128412C2CCB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930234F2-47FF-DF5C-BD42-A78BD11B487E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876800" cy="762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Time Trade-off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1635"/>
            <a:ext cx="8534400" cy="3200400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>
                <a:solidFill>
                  <a:schemeClr val="folHlink"/>
                </a:solidFill>
              </a:rPr>
              <a:t>A.	Chronic health state.</a:t>
            </a:r>
            <a:endParaRPr lang="en-US" sz="2400" dirty="0">
              <a:solidFill>
                <a:schemeClr val="folHlink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/>
              <a:t>The subject is again offered two alternatives.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chemeClr val="folHlink"/>
                </a:solidFill>
              </a:rPr>
              <a:t>Alt. 1</a:t>
            </a:r>
            <a:r>
              <a:rPr lang="en-US" sz="2400" dirty="0"/>
              <a:t>	is </a:t>
            </a:r>
            <a:r>
              <a:rPr lang="en-US" sz="2400" b="1" i="1" dirty="0"/>
              <a:t>state </a:t>
            </a:r>
            <a:r>
              <a:rPr lang="en-US" sz="2400" b="1" i="1" dirty="0" err="1"/>
              <a:t>i</a:t>
            </a:r>
            <a:r>
              <a:rPr lang="en-US" sz="2400" b="1" i="1" dirty="0"/>
              <a:t> for time t</a:t>
            </a:r>
            <a:r>
              <a:rPr lang="en-US" sz="2400" dirty="0"/>
              <a:t> (life expectancy of an individual with the chronic condition) followed by death;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chemeClr val="folHlink"/>
                </a:solidFill>
              </a:rPr>
              <a:t>Alt. 2</a:t>
            </a:r>
            <a:r>
              <a:rPr lang="en-US" sz="2400" dirty="0"/>
              <a:t>	is </a:t>
            </a:r>
            <a:r>
              <a:rPr lang="en-US" sz="2400" b="1" i="1" dirty="0"/>
              <a:t>healthy for time x &lt; t</a:t>
            </a:r>
            <a:r>
              <a:rPr lang="en-US" sz="2400" dirty="0"/>
              <a:t> followed by death.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/>
              <a:t>You prefer adding additional year of life now versus later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b="1" dirty="0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5867400" y="1439863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184525" y="744538"/>
            <a:ext cx="588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Alt. 1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673350" y="1030288"/>
            <a:ext cx="3187700" cy="4032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205893" y="696826"/>
            <a:ext cx="8079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latin typeface="Times New Roman" pitchFamily="18" charset="0"/>
              </a:rPr>
              <a:t>State i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1274149" y="1206414"/>
            <a:ext cx="69890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latin typeface="Times New Roman" pitchFamily="18" charset="0"/>
              </a:rPr>
              <a:t>Dead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322513" y="804863"/>
            <a:ext cx="2500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i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296864" y="1248526"/>
            <a:ext cx="30136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0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2667000" y="76200"/>
            <a:ext cx="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138318" y="238125"/>
            <a:ext cx="96821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Healthy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90044" y="238125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1.0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73350" y="212725"/>
            <a:ext cx="1898650" cy="1760538"/>
            <a:chOff x="2673350" y="212725"/>
            <a:chExt cx="1898650" cy="1760538"/>
          </a:xfrm>
        </p:grpSpPr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3184525" y="212725"/>
              <a:ext cx="5889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Alt. 2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2673350" y="498475"/>
              <a:ext cx="1511300" cy="93503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022725" y="1455738"/>
              <a:ext cx="5492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  x</a:t>
              </a:r>
            </a:p>
            <a:p>
              <a:r>
                <a:rPr lang="en-US" sz="1400">
                  <a:latin typeface="Times New Roman" pitchFamily="18" charset="0"/>
                </a:rPr>
                <a:t>2 yr.</a:t>
              </a:r>
            </a:p>
          </p:txBody>
        </p:sp>
      </p:grp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5699125" y="1455738"/>
            <a:ext cx="50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  t</a:t>
            </a:r>
          </a:p>
          <a:p>
            <a:r>
              <a:rPr lang="en-US" sz="1400">
                <a:latin typeface="Times New Roman" pitchFamily="18" charset="0"/>
              </a:rPr>
              <a:t>4 yr.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765925" y="1576388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Time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98640-7C52-FEE3-45AC-048252E7499F}"/>
              </a:ext>
            </a:extLst>
          </p:cNvPr>
          <p:cNvSpPr/>
          <p:nvPr/>
        </p:nvSpPr>
        <p:spPr bwMode="auto">
          <a:xfrm>
            <a:off x="2714099" y="1047751"/>
            <a:ext cx="3153302" cy="3317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9D997-15DD-9013-216F-8A14A897A554}"/>
              </a:ext>
            </a:extLst>
          </p:cNvPr>
          <p:cNvSpPr/>
          <p:nvPr/>
        </p:nvSpPr>
        <p:spPr bwMode="auto">
          <a:xfrm>
            <a:off x="2714099" y="517525"/>
            <a:ext cx="1458681" cy="915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A44D86-8C4E-3EAF-C55D-3D038FB66E94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E4144892-DACC-A53F-3A7D-5E319663DB2F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33B618B9-7E9C-8275-4425-3E9F20E0A753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C3CEDED2-02B7-3875-1658-423F42E333D4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EFB6B9CE-F992-189B-8F93-149BAE8D653F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C96DF2C2-32B5-EEC0-5321-CA385E4A776D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54AA2F1-36C1-34CC-CE02-BFCEEF30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</p:spPr>
        <p:txBody>
          <a:bodyPr/>
          <a:lstStyle/>
          <a:p>
            <a:fld id="{A6A4E2BC-B0CC-4A71-A1D5-BF944B8BB6CB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A14313-361C-4E89-B256-FF32EAC37894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         Definition of CUA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70" y="1795044"/>
            <a:ext cx="9042504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/>
              <a:t>Utility= measure of preference with future uncertainty</a:t>
            </a:r>
          </a:p>
          <a:p>
            <a:pPr eaLnBrk="1" hangingPunct="1"/>
            <a:r>
              <a:rPr lang="en-US" sz="2800" dirty="0"/>
              <a:t>Type of analysis that </a:t>
            </a:r>
            <a:r>
              <a:rPr lang="en-US" sz="2800" dirty="0">
                <a:solidFill>
                  <a:schemeClr val="folHlink"/>
                </a:solidFill>
              </a:rPr>
              <a:t>measures benefits in utility units or utility-weighted life-years (QALYs);</a:t>
            </a:r>
            <a:r>
              <a:rPr lang="en-US" sz="2800" dirty="0"/>
              <a:t> Computes a cost per utility-measure ratio for comparison among programs.</a:t>
            </a:r>
          </a:p>
          <a:p>
            <a:pPr eaLnBrk="1" hangingPunct="1"/>
            <a:r>
              <a:rPr lang="en-US" sz="2800" b="1" dirty="0"/>
              <a:t>QALYs</a:t>
            </a:r>
            <a:r>
              <a:rPr lang="en-US" sz="2800" dirty="0"/>
              <a:t> combine </a:t>
            </a:r>
            <a:r>
              <a:rPr lang="en-US" sz="2800" b="1" u="sng" dirty="0"/>
              <a:t>changes in quantity and quality of life (mortality and morbidity) into one composite measure</a:t>
            </a:r>
            <a:r>
              <a:rPr lang="en-US" sz="2800" dirty="0"/>
              <a:t> which is independent of program or disease.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317728" y="5650662"/>
            <a:ext cx="34909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Canadian Guidelines, 1994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1E7EE3-7DE1-4495-75BF-874226D8FEEE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8DD7A4FB-E78A-1F72-B6AF-16FE4B368D3A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1" name="CuadroTexto 8">
            <a:extLst>
              <a:ext uri="{FF2B5EF4-FFF2-40B4-BE49-F238E27FC236}">
                <a16:creationId xmlns:a16="http://schemas.microsoft.com/office/drawing/2014/main" id="{D5631B28-6CAB-A3EC-0D93-17008A6E7872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3">
            <a:extLst>
              <a:ext uri="{FF2B5EF4-FFF2-40B4-BE49-F238E27FC236}">
                <a16:creationId xmlns:a16="http://schemas.microsoft.com/office/drawing/2014/main" id="{DC139F49-9A22-00D1-AA24-13A05A7496E2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17">
            <a:extLst>
              <a:ext uri="{FF2B5EF4-FFF2-40B4-BE49-F238E27FC236}">
                <a16:creationId xmlns:a16="http://schemas.microsoft.com/office/drawing/2014/main" id="{A9883B65-5BFB-7205-41F5-FFD61573FA73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21">
            <a:extLst>
              <a:ext uri="{FF2B5EF4-FFF2-40B4-BE49-F238E27FC236}">
                <a16:creationId xmlns:a16="http://schemas.microsoft.com/office/drawing/2014/main" id="{3F75F4A9-5D47-C8E5-AA94-1AADC5DB75B4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27">
            <a:extLst>
              <a:ext uri="{FF2B5EF4-FFF2-40B4-BE49-F238E27FC236}">
                <a16:creationId xmlns:a16="http://schemas.microsoft.com/office/drawing/2014/main" id="{D6A9B86D-53B7-3F50-8701-0B3FE3A8CA41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876800" cy="762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Time Trade-off Method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800600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folHlink"/>
                </a:solidFill>
              </a:rPr>
              <a:t>Method.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Time x is varied </a:t>
            </a:r>
            <a:r>
              <a:rPr lang="en-US" sz="2400" u="sng" dirty="0"/>
              <a:t>until the respondent is </a:t>
            </a:r>
            <a:r>
              <a:rPr lang="en-US" sz="2400" b="1" i="1" u="sng" dirty="0"/>
              <a:t>indifferent between</a:t>
            </a:r>
            <a:r>
              <a:rPr lang="en-US" sz="2400" u="sng" dirty="0"/>
              <a:t> the two alternatives</a:t>
            </a:r>
            <a:r>
              <a:rPr lang="en-US" sz="2400" dirty="0"/>
              <a:t>, at which point the preference value for state </a:t>
            </a:r>
            <a:r>
              <a:rPr lang="en-US" sz="2400" dirty="0" err="1"/>
              <a:t>i</a:t>
            </a:r>
            <a:r>
              <a:rPr lang="en-US" sz="2400" dirty="0"/>
              <a:t> is given by: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H</a:t>
            </a:r>
            <a:r>
              <a:rPr lang="en-US" sz="2400" b="1" baseline="-25000" dirty="0">
                <a:solidFill>
                  <a:schemeClr val="tx2"/>
                </a:solidFill>
              </a:rPr>
              <a:t>i</a:t>
            </a:r>
            <a:r>
              <a:rPr lang="en-US" sz="2400" b="1" dirty="0">
                <a:solidFill>
                  <a:schemeClr val="tx2"/>
                </a:solidFill>
              </a:rPr>
              <a:t> = x / t.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Thus, as x increases h</a:t>
            </a:r>
            <a:r>
              <a:rPr lang="en-US" sz="2400" baseline="-25000" dirty="0"/>
              <a:t>i</a:t>
            </a:r>
            <a:r>
              <a:rPr lang="en-US" sz="2400" dirty="0"/>
              <a:t> increases ------- </a:t>
            </a:r>
            <a:r>
              <a:rPr lang="en-US" sz="2400" b="1" i="1" dirty="0">
                <a:highlight>
                  <a:srgbClr val="FFFF00"/>
                </a:highlight>
              </a:rPr>
              <a:t>as x approaches t you are willing to give up less and less time in order to avoid the chronic state of health </a:t>
            </a:r>
            <a:r>
              <a:rPr lang="en-US" sz="2400" b="1" i="1" dirty="0" err="1">
                <a:highlight>
                  <a:srgbClr val="FFFF00"/>
                </a:highlight>
              </a:rPr>
              <a:t>i</a:t>
            </a:r>
            <a:r>
              <a:rPr lang="en-US" sz="2400" dirty="0"/>
              <a:t>.  This implies the chronic state </a:t>
            </a:r>
            <a:r>
              <a:rPr lang="en-US" sz="2400" dirty="0" err="1"/>
              <a:t>i</a:t>
            </a:r>
            <a:r>
              <a:rPr lang="en-US" sz="2400" dirty="0"/>
              <a:t> is not much worse than being “healthy”.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As x approaches 0 you are willing to give up most of the rest of your life to avoid health state </a:t>
            </a:r>
            <a:r>
              <a:rPr lang="en-US" sz="2400" b="1" dirty="0" err="1"/>
              <a:t>i</a:t>
            </a:r>
            <a:r>
              <a:rPr lang="en-US" sz="24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673350" y="498475"/>
            <a:ext cx="1511300" cy="93503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673350" y="1030288"/>
            <a:ext cx="3187700" cy="4032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5867400" y="1439863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2667000" y="76200"/>
            <a:ext cx="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508125" y="330200"/>
            <a:ext cx="785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 dirty="0">
                <a:latin typeface="Times New Roman" pitchFamily="18" charset="0"/>
              </a:rPr>
              <a:t>Healthy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622425" y="804863"/>
            <a:ext cx="661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Times New Roman" pitchFamily="18" charset="0"/>
              </a:rPr>
              <a:t>State i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697038" y="1219200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Times New Roman" pitchFamily="18" charset="0"/>
              </a:rPr>
              <a:t>Dead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2322513" y="804863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hi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2346325" y="121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0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279650" y="330200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1.0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3184525" y="744538"/>
            <a:ext cx="588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Alt. 1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184525" y="212725"/>
            <a:ext cx="588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Alt. 2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022725" y="1455738"/>
            <a:ext cx="5492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  x</a:t>
            </a:r>
          </a:p>
          <a:p>
            <a:r>
              <a:rPr lang="en-US" sz="1400">
                <a:latin typeface="Times New Roman" pitchFamily="18" charset="0"/>
              </a:rPr>
              <a:t>2 yr.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5699125" y="1455738"/>
            <a:ext cx="50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  t</a:t>
            </a:r>
          </a:p>
          <a:p>
            <a:r>
              <a:rPr lang="en-US" sz="1400">
                <a:latin typeface="Times New Roman" pitchFamily="18" charset="0"/>
              </a:rPr>
              <a:t>4 yr.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6765925" y="1576388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Time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E7AAC768-A6C4-7B1C-E374-5239730E8447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00EFEF2E-0A62-2B94-5358-903AB2BE589D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AE285BA9-F62F-40C2-9375-34E54D7F359C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E50A26C1-33A1-5318-1BD3-4E05C91DE489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C9AC38F8-679E-E84E-E8A4-3DD0A363ED6F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4F8A0A1E-A025-8737-CB2C-12E84BB70EBF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DB24FB-D1E9-E109-02A5-80406CFB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</p:spPr>
        <p:txBody>
          <a:bodyPr/>
          <a:lstStyle/>
          <a:p>
            <a:fld id="{A6A4E2BC-B0CC-4A71-A1D5-BF944B8BB6CB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533640-002F-4E81-8F01-0C967C781A26}" type="slidenum">
              <a:rPr lang="en-US"/>
              <a:pPr/>
              <a:t>51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/>
              <a:t>Temporary States (TTO)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The choices are the index health state for time t followed by an explicitly specified outcome (usually healthy), </a:t>
            </a:r>
            <a:r>
              <a:rPr lang="en-US" dirty="0">
                <a:solidFill>
                  <a:schemeClr val="folHlink"/>
                </a:solidFill>
              </a:rPr>
              <a:t>or a </a:t>
            </a:r>
            <a:r>
              <a:rPr lang="en-US" b="1" i="1" dirty="0">
                <a:solidFill>
                  <a:schemeClr val="folHlink"/>
                </a:solidFill>
              </a:rPr>
              <a:t>worse health</a:t>
            </a:r>
            <a:r>
              <a:rPr lang="en-US" dirty="0">
                <a:solidFill>
                  <a:schemeClr val="folHlink"/>
                </a:solidFill>
              </a:rPr>
              <a:t> state for a </a:t>
            </a:r>
            <a:r>
              <a:rPr lang="en-US" b="1" i="1" dirty="0">
                <a:solidFill>
                  <a:schemeClr val="folHlink"/>
                </a:solidFill>
              </a:rPr>
              <a:t>shorter time</a:t>
            </a:r>
            <a:r>
              <a:rPr lang="en-US" dirty="0">
                <a:solidFill>
                  <a:schemeClr val="folHlink"/>
                </a:solidFill>
              </a:rPr>
              <a:t> followed by the same specified outcome.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8926" y="136524"/>
            <a:ext cx="8839200" cy="6477000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dirty="0">
                <a:solidFill>
                  <a:schemeClr val="folHlink"/>
                </a:solidFill>
              </a:rPr>
              <a:t>B.	Temporary health state: what is utility of state i?</a:t>
            </a:r>
            <a:endParaRPr lang="en-US" sz="2000" dirty="0">
              <a:solidFill>
                <a:schemeClr val="folHlink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An intermediate state </a:t>
            </a:r>
            <a:r>
              <a:rPr lang="en-US" sz="2000" dirty="0" err="1"/>
              <a:t>i</a:t>
            </a:r>
            <a:r>
              <a:rPr lang="en-US" sz="2000" dirty="0"/>
              <a:t> is measured relative to the best state (healthy) and the worst state (temporary state j). The subject is offered two alternatives;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</a:rPr>
              <a:t>Alt. 1</a:t>
            </a:r>
            <a:r>
              <a:rPr lang="en-US" sz="2000" dirty="0"/>
              <a:t>	temporary </a:t>
            </a:r>
            <a:r>
              <a:rPr lang="en-US" sz="2000" b="1" i="1" dirty="0"/>
              <a:t>state i for time t</a:t>
            </a:r>
            <a:r>
              <a:rPr lang="en-US" sz="2000" dirty="0"/>
              <a:t> (the time duration specified for temporary states) followed by healthy [blue boxes]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</a:rPr>
              <a:t>Alt. 2</a:t>
            </a:r>
            <a:r>
              <a:rPr lang="en-US" sz="2000" dirty="0">
                <a:solidFill>
                  <a:schemeClr val="folHlink"/>
                </a:solidFill>
              </a:rPr>
              <a:t>	</a:t>
            </a:r>
            <a:r>
              <a:rPr lang="en-US" sz="2000" dirty="0"/>
              <a:t>temporary  </a:t>
            </a:r>
            <a:r>
              <a:rPr lang="en-US" sz="2000" b="1" i="1" dirty="0"/>
              <a:t>state j for time x &lt; t</a:t>
            </a:r>
            <a:r>
              <a:rPr lang="en-US" sz="2000" dirty="0"/>
              <a:t> followed by healthy [green boxes]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>
              <a:solidFill>
                <a:schemeClr val="folHlink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</a:rPr>
              <a:t>Method.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Time x is varied until the individual is </a:t>
            </a:r>
            <a:r>
              <a:rPr lang="en-US" sz="2000" b="1" i="1" dirty="0"/>
              <a:t>indifferent between</a:t>
            </a:r>
            <a:r>
              <a:rPr lang="en-US" sz="2000" dirty="0"/>
              <a:t> the two alternatives, at which point the preference value for state </a:t>
            </a:r>
            <a:r>
              <a:rPr lang="en-US" sz="2000" dirty="0" err="1"/>
              <a:t>i</a:t>
            </a:r>
            <a:r>
              <a:rPr lang="en-US" sz="2000" dirty="0"/>
              <a:t> is :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H</a:t>
            </a:r>
            <a:r>
              <a:rPr lang="en-US" sz="2000" b="1" baseline="-25000" dirty="0"/>
              <a:t>i</a:t>
            </a:r>
            <a:r>
              <a:rPr lang="en-US" sz="2000" b="1" dirty="0"/>
              <a:t> = 1 - (1 - </a:t>
            </a:r>
            <a:r>
              <a:rPr lang="en-US" sz="2000" b="1" dirty="0" err="1"/>
              <a:t>h</a:t>
            </a:r>
            <a:r>
              <a:rPr lang="en-US" sz="2000" b="1" baseline="-25000" dirty="0" err="1"/>
              <a:t>j</a:t>
            </a:r>
            <a:r>
              <a:rPr lang="en-US" sz="2000" b="1" dirty="0"/>
              <a:t>) *  x / t.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Thus, </a:t>
            </a:r>
            <a:r>
              <a:rPr lang="en-US" sz="2000" b="1" i="1" dirty="0"/>
              <a:t>as x increases h</a:t>
            </a:r>
            <a:r>
              <a:rPr lang="en-US" sz="2000" b="1" i="1" baseline="-25000" dirty="0"/>
              <a:t>i</a:t>
            </a:r>
            <a:r>
              <a:rPr lang="en-US" sz="2000" b="1" i="1" dirty="0"/>
              <a:t> decreases</a:t>
            </a:r>
            <a:r>
              <a:rPr lang="en-US" sz="2000" dirty="0"/>
              <a:t> ------- </a:t>
            </a:r>
            <a:r>
              <a:rPr lang="en-US" sz="2000" b="1" dirty="0"/>
              <a:t>the more time you are willing to endure in the worst health state j to avoid some time in </a:t>
            </a:r>
            <a:r>
              <a:rPr lang="en-US" sz="2000" b="1" dirty="0" err="1"/>
              <a:t>i</a:t>
            </a:r>
            <a:r>
              <a:rPr lang="en-US" sz="2000" b="1" dirty="0"/>
              <a:t>, the lower your rating of state </a:t>
            </a:r>
            <a:r>
              <a:rPr lang="en-US" sz="2000" b="1" dirty="0" err="1"/>
              <a:t>i</a:t>
            </a:r>
            <a:r>
              <a:rPr lang="en-US" sz="20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081213" y="2362200"/>
            <a:ext cx="6148388" cy="2511425"/>
            <a:chOff x="1311" y="1488"/>
            <a:chExt cx="3873" cy="1582"/>
          </a:xfrm>
        </p:grpSpPr>
        <p:sp>
          <p:nvSpPr>
            <p:cNvPr id="56325" name="Rectangle 3"/>
            <p:cNvSpPr>
              <a:spLocks noChangeArrowheads="1"/>
            </p:cNvSpPr>
            <p:nvPr/>
          </p:nvSpPr>
          <p:spPr bwMode="auto">
            <a:xfrm>
              <a:off x="2438" y="2144"/>
              <a:ext cx="3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Alt. 2</a:t>
              </a:r>
            </a:p>
          </p:txBody>
        </p:sp>
        <p:grpSp>
          <p:nvGrpSpPr>
            <p:cNvPr id="56326" name="Group 29"/>
            <p:cNvGrpSpPr>
              <a:grpSpLocks/>
            </p:cNvGrpSpPr>
            <p:nvPr/>
          </p:nvGrpSpPr>
          <p:grpSpPr bwMode="auto">
            <a:xfrm>
              <a:off x="1311" y="1488"/>
              <a:ext cx="3873" cy="1582"/>
              <a:chOff x="1311" y="1488"/>
              <a:chExt cx="3873" cy="1582"/>
            </a:xfrm>
          </p:grpSpPr>
          <p:sp>
            <p:nvSpPr>
              <p:cNvPr id="56327" name="Rectangle 4"/>
              <p:cNvSpPr>
                <a:spLocks noChangeArrowheads="1"/>
              </p:cNvSpPr>
              <p:nvPr/>
            </p:nvSpPr>
            <p:spPr bwMode="auto">
              <a:xfrm>
                <a:off x="1382" y="1539"/>
                <a:ext cx="47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Healthy</a:t>
                </a:r>
              </a:p>
            </p:txBody>
          </p:sp>
          <p:grpSp>
            <p:nvGrpSpPr>
              <p:cNvPr id="56328" name="Group 7"/>
              <p:cNvGrpSpPr>
                <a:grpSpLocks/>
              </p:cNvGrpSpPr>
              <p:nvPr/>
            </p:nvGrpSpPr>
            <p:grpSpPr bwMode="auto">
              <a:xfrm>
                <a:off x="1311" y="2007"/>
                <a:ext cx="818" cy="259"/>
                <a:chOff x="1311" y="2007"/>
                <a:chExt cx="818" cy="259"/>
              </a:xfrm>
            </p:grpSpPr>
            <p:sp>
              <p:nvSpPr>
                <p:cNvPr id="56350" name="Rectangle 5"/>
                <p:cNvSpPr>
                  <a:spLocks noChangeArrowheads="1"/>
                </p:cNvSpPr>
                <p:nvPr/>
              </p:nvSpPr>
              <p:spPr bwMode="auto">
                <a:xfrm>
                  <a:off x="1311" y="2007"/>
                  <a:ext cx="55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2000" b="1" dirty="0">
                      <a:latin typeface="Times New Roman" pitchFamily="18" charset="0"/>
                    </a:rPr>
                    <a:t>State i</a:t>
                  </a:r>
                </a:p>
              </p:txBody>
            </p:sp>
            <p:sp>
              <p:nvSpPr>
                <p:cNvPr id="56351" name="Rectangle 6"/>
                <p:cNvSpPr>
                  <a:spLocks noChangeArrowheads="1"/>
                </p:cNvSpPr>
                <p:nvPr/>
              </p:nvSpPr>
              <p:spPr bwMode="auto">
                <a:xfrm>
                  <a:off x="1887" y="2014"/>
                  <a:ext cx="24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2000" dirty="0">
                      <a:latin typeface="Times New Roman" pitchFamily="18" charset="0"/>
                    </a:rPr>
                    <a:t>hi</a:t>
                  </a:r>
                </a:p>
              </p:txBody>
            </p:sp>
          </p:grpSp>
          <p:grpSp>
            <p:nvGrpSpPr>
              <p:cNvPr id="56329" name="Group 10"/>
              <p:cNvGrpSpPr>
                <a:grpSpLocks/>
              </p:cNvGrpSpPr>
              <p:nvPr/>
            </p:nvGrpSpPr>
            <p:grpSpPr bwMode="auto">
              <a:xfrm>
                <a:off x="1501" y="2564"/>
                <a:ext cx="581" cy="192"/>
                <a:chOff x="1501" y="2564"/>
                <a:chExt cx="581" cy="192"/>
              </a:xfrm>
            </p:grpSpPr>
            <p:sp>
              <p:nvSpPr>
                <p:cNvPr id="56348" name="Rectangle 8"/>
                <p:cNvSpPr>
                  <a:spLocks noChangeArrowheads="1"/>
                </p:cNvSpPr>
                <p:nvPr/>
              </p:nvSpPr>
              <p:spPr bwMode="auto">
                <a:xfrm>
                  <a:off x="1501" y="2564"/>
                  <a:ext cx="35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</a:rPr>
                    <a:t>Dead</a:t>
                  </a:r>
                </a:p>
              </p:txBody>
            </p:sp>
            <p:sp>
              <p:nvSpPr>
                <p:cNvPr id="56349" name="Rectangle 9"/>
                <p:cNvSpPr>
                  <a:spLocks noChangeArrowheads="1"/>
                </p:cNvSpPr>
                <p:nvPr/>
              </p:nvSpPr>
              <p:spPr bwMode="auto">
                <a:xfrm>
                  <a:off x="1910" y="2564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56330" name="Rectangle 11"/>
              <p:cNvSpPr>
                <a:spLocks noChangeArrowheads="1"/>
              </p:cNvSpPr>
              <p:nvPr/>
            </p:nvSpPr>
            <p:spPr bwMode="auto">
              <a:xfrm>
                <a:off x="1868" y="1539"/>
                <a:ext cx="25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1.0</a:t>
                </a:r>
              </a:p>
            </p:txBody>
          </p:sp>
          <p:sp>
            <p:nvSpPr>
              <p:cNvPr id="56331" name="Rectangle 12"/>
              <p:cNvSpPr>
                <a:spLocks noChangeArrowheads="1"/>
              </p:cNvSpPr>
              <p:nvPr/>
            </p:nvSpPr>
            <p:spPr bwMode="auto">
              <a:xfrm>
                <a:off x="2438" y="1983"/>
                <a:ext cx="37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Alt. 1</a:t>
                </a:r>
              </a:p>
            </p:txBody>
          </p:sp>
          <p:sp>
            <p:nvSpPr>
              <p:cNvPr id="56332" name="Rectangle 13"/>
              <p:cNvSpPr>
                <a:spLocks noChangeArrowheads="1"/>
              </p:cNvSpPr>
              <p:nvPr/>
            </p:nvSpPr>
            <p:spPr bwMode="auto">
              <a:xfrm>
                <a:off x="2966" y="2744"/>
                <a:ext cx="34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  x</a:t>
                </a:r>
              </a:p>
              <a:p>
                <a:r>
                  <a:rPr lang="en-US" sz="1400">
                    <a:latin typeface="Times New Roman" pitchFamily="18" charset="0"/>
                  </a:rPr>
                  <a:t>2 yr.</a:t>
                </a:r>
              </a:p>
            </p:txBody>
          </p:sp>
          <p:sp>
            <p:nvSpPr>
              <p:cNvPr id="56333" name="Rectangle 14"/>
              <p:cNvSpPr>
                <a:spLocks noChangeArrowheads="1"/>
              </p:cNvSpPr>
              <p:nvPr/>
            </p:nvSpPr>
            <p:spPr bwMode="auto">
              <a:xfrm>
                <a:off x="4022" y="2744"/>
                <a:ext cx="32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  t</a:t>
                </a:r>
              </a:p>
              <a:p>
                <a:r>
                  <a:rPr lang="en-US" sz="1400">
                    <a:latin typeface="Times New Roman" pitchFamily="18" charset="0"/>
                  </a:rPr>
                  <a:t>4 yr.</a:t>
                </a:r>
              </a:p>
            </p:txBody>
          </p:sp>
          <p:sp>
            <p:nvSpPr>
              <p:cNvPr id="56334" name="Rectangle 15"/>
              <p:cNvSpPr>
                <a:spLocks noChangeArrowheads="1"/>
              </p:cNvSpPr>
              <p:nvPr/>
            </p:nvSpPr>
            <p:spPr bwMode="auto">
              <a:xfrm>
                <a:off x="4694" y="2725"/>
                <a:ext cx="3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Time</a:t>
                </a:r>
              </a:p>
            </p:txBody>
          </p:sp>
          <p:sp>
            <p:nvSpPr>
              <p:cNvPr id="56335" name="Line 16"/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0" cy="1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6" name="Line 17"/>
              <p:cNvSpPr>
                <a:spLocks noChangeShapeType="1"/>
              </p:cNvSpPr>
              <p:nvPr/>
            </p:nvSpPr>
            <p:spPr bwMode="auto">
              <a:xfrm>
                <a:off x="2208" y="2693"/>
                <a:ext cx="2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7" name="Rectangle 18"/>
              <p:cNvSpPr>
                <a:spLocks noChangeArrowheads="1"/>
              </p:cNvSpPr>
              <p:nvPr/>
            </p:nvSpPr>
            <p:spPr bwMode="auto">
              <a:xfrm>
                <a:off x="2212" y="2114"/>
                <a:ext cx="904" cy="1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8" name="Rectangle 19"/>
              <p:cNvSpPr>
                <a:spLocks noChangeArrowheads="1"/>
              </p:cNvSpPr>
              <p:nvPr/>
            </p:nvSpPr>
            <p:spPr bwMode="auto">
              <a:xfrm>
                <a:off x="3124" y="1931"/>
                <a:ext cx="1048" cy="1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9" name="Line 20"/>
              <p:cNvSpPr>
                <a:spLocks noChangeShapeType="1"/>
              </p:cNvSpPr>
              <p:nvPr/>
            </p:nvSpPr>
            <p:spPr bwMode="auto">
              <a:xfrm>
                <a:off x="4176" y="1927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0" name="Line 21"/>
              <p:cNvSpPr>
                <a:spLocks noChangeShapeType="1"/>
              </p:cNvSpPr>
              <p:nvPr/>
            </p:nvSpPr>
            <p:spPr bwMode="auto">
              <a:xfrm>
                <a:off x="4176" y="2110"/>
                <a:ext cx="0" cy="5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1" name="Line 22"/>
              <p:cNvSpPr>
                <a:spLocks noChangeShapeType="1"/>
              </p:cNvSpPr>
              <p:nvPr/>
            </p:nvSpPr>
            <p:spPr bwMode="auto">
              <a:xfrm>
                <a:off x="3120" y="2292"/>
                <a:ext cx="0" cy="4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2" name="Line 23"/>
              <p:cNvSpPr>
                <a:spLocks noChangeShapeType="1"/>
              </p:cNvSpPr>
              <p:nvPr/>
            </p:nvSpPr>
            <p:spPr bwMode="auto">
              <a:xfrm flipH="1">
                <a:off x="2208" y="1927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343" name="Group 26"/>
              <p:cNvGrpSpPr>
                <a:grpSpLocks/>
              </p:cNvGrpSpPr>
              <p:nvPr/>
            </p:nvGrpSpPr>
            <p:grpSpPr bwMode="auto">
              <a:xfrm>
                <a:off x="1454" y="2192"/>
                <a:ext cx="644" cy="192"/>
                <a:chOff x="1454" y="2192"/>
                <a:chExt cx="644" cy="192"/>
              </a:xfrm>
            </p:grpSpPr>
            <p:sp>
              <p:nvSpPr>
                <p:cNvPr id="56346" name="Rectangle 24"/>
                <p:cNvSpPr>
                  <a:spLocks noChangeArrowheads="1"/>
                </p:cNvSpPr>
                <p:nvPr/>
              </p:nvSpPr>
              <p:spPr bwMode="auto">
                <a:xfrm>
                  <a:off x="1454" y="2192"/>
                  <a:ext cx="39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</a:rPr>
                    <a:t>State j</a:t>
                  </a:r>
                </a:p>
              </p:txBody>
            </p:sp>
            <p:sp>
              <p:nvSpPr>
                <p:cNvPr id="56347" name="Rectangle 25"/>
                <p:cNvSpPr>
                  <a:spLocks noChangeArrowheads="1"/>
                </p:cNvSpPr>
                <p:nvPr/>
              </p:nvSpPr>
              <p:spPr bwMode="auto">
                <a:xfrm>
                  <a:off x="1895" y="2192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</a:rPr>
                    <a:t>hj</a:t>
                  </a:r>
                </a:p>
              </p:txBody>
            </p:sp>
          </p:grpSp>
          <p:sp>
            <p:nvSpPr>
              <p:cNvPr id="56344" name="Rectangle 27"/>
              <p:cNvSpPr>
                <a:spLocks noChangeArrowheads="1"/>
              </p:cNvSpPr>
              <p:nvPr/>
            </p:nvSpPr>
            <p:spPr bwMode="auto">
              <a:xfrm>
                <a:off x="2246" y="2412"/>
                <a:ext cx="86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 i="1" dirty="0">
                    <a:latin typeface="Times New Roman" pitchFamily="18" charset="0"/>
                  </a:rPr>
                  <a:t>Blind</a:t>
                </a:r>
                <a:r>
                  <a:rPr lang="en-US" sz="1400" dirty="0">
                    <a:latin typeface="Times New Roman" pitchFamily="18" charset="0"/>
                  </a:rPr>
                  <a:t> 2 </a:t>
                </a:r>
                <a:r>
                  <a:rPr lang="en-US" sz="1400" dirty="0" err="1">
                    <a:latin typeface="Times New Roman" pitchFamily="18" charset="0"/>
                  </a:rPr>
                  <a:t>yrs</a:t>
                </a:r>
                <a:r>
                  <a:rPr lang="en-US" sz="1400" dirty="0">
                    <a:latin typeface="Times New Roman" pitchFamily="18" charset="0"/>
                  </a:rPr>
                  <a:t> then </a:t>
                </a:r>
              </a:p>
              <a:p>
                <a:r>
                  <a:rPr lang="en-US" sz="1400" dirty="0">
                    <a:latin typeface="Times New Roman" pitchFamily="18" charset="0"/>
                  </a:rPr>
                  <a:t>healthy</a:t>
                </a:r>
              </a:p>
            </p:txBody>
          </p:sp>
          <p:sp>
            <p:nvSpPr>
              <p:cNvPr id="56345" name="Rectangle 28"/>
              <p:cNvSpPr>
                <a:spLocks noChangeArrowheads="1"/>
              </p:cNvSpPr>
              <p:nvPr/>
            </p:nvSpPr>
            <p:spPr bwMode="auto">
              <a:xfrm>
                <a:off x="3206" y="1607"/>
                <a:ext cx="116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 i="1">
                    <a:latin typeface="Times New Roman" pitchFamily="18" charset="0"/>
                  </a:rPr>
                  <a:t>Partial Blindness </a:t>
                </a:r>
                <a:r>
                  <a:rPr lang="en-US" sz="1400">
                    <a:latin typeface="Times New Roman" pitchFamily="18" charset="0"/>
                  </a:rPr>
                  <a:t>4 yrs</a:t>
                </a:r>
              </a:p>
              <a:p>
                <a:r>
                  <a:rPr lang="en-US" sz="1400">
                    <a:latin typeface="Times New Roman" pitchFamily="18" charset="0"/>
                  </a:rPr>
                  <a:t> then healthy</a:t>
                </a:r>
              </a:p>
            </p:txBody>
          </p:sp>
        </p:grpSp>
      </p:grpSp>
      <p:sp>
        <p:nvSpPr>
          <p:cNvPr id="56324" name="Freeform 31"/>
          <p:cNvSpPr>
            <a:spLocks/>
          </p:cNvSpPr>
          <p:nvPr/>
        </p:nvSpPr>
        <p:spPr bwMode="auto">
          <a:xfrm>
            <a:off x="6213475" y="2773363"/>
            <a:ext cx="355600" cy="533400"/>
          </a:xfrm>
          <a:custGeom>
            <a:avLst/>
            <a:gdLst>
              <a:gd name="T0" fmla="*/ 3 w 224"/>
              <a:gd name="T1" fmla="*/ 0 h 336"/>
              <a:gd name="T2" fmla="*/ 12 w 224"/>
              <a:gd name="T3" fmla="*/ 240 h 336"/>
              <a:gd name="T4" fmla="*/ 41 w 224"/>
              <a:gd name="T5" fmla="*/ 259 h 336"/>
              <a:gd name="T6" fmla="*/ 156 w 224"/>
              <a:gd name="T7" fmla="*/ 317 h 336"/>
              <a:gd name="T8" fmla="*/ 195 w 224"/>
              <a:gd name="T9" fmla="*/ 327 h 336"/>
              <a:gd name="T10" fmla="*/ 224 w 224"/>
              <a:gd name="T11" fmla="*/ 336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336"/>
              <a:gd name="T20" fmla="*/ 224 w 224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336">
                <a:moveTo>
                  <a:pt x="3" y="0"/>
                </a:moveTo>
                <a:cubicBezTo>
                  <a:pt x="6" y="80"/>
                  <a:pt x="0" y="161"/>
                  <a:pt x="12" y="240"/>
                </a:cubicBezTo>
                <a:cubicBezTo>
                  <a:pt x="14" y="251"/>
                  <a:pt x="32" y="252"/>
                  <a:pt x="41" y="259"/>
                </a:cubicBezTo>
                <a:cubicBezTo>
                  <a:pt x="74" y="286"/>
                  <a:pt x="114" y="304"/>
                  <a:pt x="156" y="317"/>
                </a:cubicBezTo>
                <a:cubicBezTo>
                  <a:pt x="169" y="321"/>
                  <a:pt x="182" y="323"/>
                  <a:pt x="195" y="327"/>
                </a:cubicBezTo>
                <a:cubicBezTo>
                  <a:pt x="205" y="330"/>
                  <a:pt x="224" y="336"/>
                  <a:pt x="224" y="3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4012804" y="3683396"/>
            <a:ext cx="254000" cy="202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5F0608B-74F6-6725-2BE8-49D08E63D1D4}"/>
              </a:ext>
            </a:extLst>
          </p:cNvPr>
          <p:cNvSpPr/>
          <p:nvPr/>
        </p:nvSpPr>
        <p:spPr bwMode="auto">
          <a:xfrm>
            <a:off x="3511550" y="3657599"/>
            <a:ext cx="1433513" cy="61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0A6BB-B7AD-D4BD-8609-B1D340C0CB80}"/>
              </a:ext>
            </a:extLst>
          </p:cNvPr>
          <p:cNvSpPr/>
          <p:nvPr/>
        </p:nvSpPr>
        <p:spPr bwMode="auto">
          <a:xfrm>
            <a:off x="4987133" y="3078163"/>
            <a:ext cx="2785267" cy="119697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892CF-3767-CFA4-5A6E-3F14E4BC211D}"/>
              </a:ext>
            </a:extLst>
          </p:cNvPr>
          <p:cNvSpPr/>
          <p:nvPr/>
        </p:nvSpPr>
        <p:spPr bwMode="auto">
          <a:xfrm>
            <a:off x="3511550" y="3375024"/>
            <a:ext cx="3057525" cy="95091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C7FFB-4BEC-3856-F883-6DBE4C4B137D}"/>
              </a:ext>
            </a:extLst>
          </p:cNvPr>
          <p:cNvSpPr/>
          <p:nvPr/>
        </p:nvSpPr>
        <p:spPr bwMode="auto">
          <a:xfrm>
            <a:off x="6663534" y="3119438"/>
            <a:ext cx="1029491" cy="118586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D152F-C32D-4EA4-AF1C-C12E46FA9343}" type="slidenum">
              <a:rPr lang="en-US"/>
              <a:pPr/>
              <a:t>53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458822"/>
            <a:ext cx="7793037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b="1" dirty="0"/>
              <a:t>Standard Gamble (SG): choice with uncertainty to measure utility</a:t>
            </a:r>
            <a:endParaRPr lang="en-US" sz="36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A </a:t>
            </a:r>
            <a:r>
              <a:rPr lang="en-US" sz="2800" b="1" dirty="0">
                <a:solidFill>
                  <a:schemeClr val="folHlink"/>
                </a:solidFill>
              </a:rPr>
              <a:t>method of directly measuring utility</a:t>
            </a:r>
            <a:r>
              <a:rPr lang="en-US" sz="2800" dirty="0"/>
              <a:t>, founded directly on the fundamental von Neumann-Morgenstern axioms of expected utility theory.</a:t>
            </a:r>
          </a:p>
          <a:p>
            <a:pPr eaLnBrk="1" hangingPunct="1"/>
            <a:r>
              <a:rPr lang="en-US" sz="2800" dirty="0"/>
              <a:t>A </a:t>
            </a:r>
            <a:r>
              <a:rPr lang="en-US" sz="2800" b="1" dirty="0">
                <a:solidFill>
                  <a:schemeClr val="folHlink"/>
                </a:solidFill>
              </a:rPr>
              <a:t>utility score is revealed</a:t>
            </a:r>
            <a:r>
              <a:rPr lang="en-US" sz="2800" dirty="0"/>
              <a:t> by finding the probabilities in the gamble for which the </a:t>
            </a:r>
            <a:r>
              <a:rPr lang="en-US" sz="2800" b="1" u="sng" dirty="0"/>
              <a:t>respondent is indifferent between an uncertain alternative (the gamble) and a definitive alternative</a:t>
            </a:r>
            <a:r>
              <a:rPr lang="en-US" sz="2800" dirty="0"/>
              <a:t>.</a:t>
            </a:r>
          </a:p>
        </p:txBody>
      </p:sp>
      <p:sp>
        <p:nvSpPr>
          <p:cNvPr id="16" name="CuadroTexto 3">
            <a:extLst>
              <a:ext uri="{FF2B5EF4-FFF2-40B4-BE49-F238E27FC236}">
                <a16:creationId xmlns:a16="http://schemas.microsoft.com/office/drawing/2014/main" id="{7AE45FB0-B459-E5F3-E7F0-A22D7848349B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0FB84F38-0EC6-6859-5467-0E44F42AB6F2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F07376F8-30FA-5587-BF83-CFA99FD3B55E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164B76F4-798B-E5EA-AB0D-BC19CD6CC3E3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21">
            <a:extLst>
              <a:ext uri="{FF2B5EF4-FFF2-40B4-BE49-F238E27FC236}">
                <a16:creationId xmlns:a16="http://schemas.microsoft.com/office/drawing/2014/main" id="{869C989A-57A4-E2B3-0ECB-4DFA09A76A12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7">
            <a:extLst>
              <a:ext uri="{FF2B5EF4-FFF2-40B4-BE49-F238E27FC236}">
                <a16:creationId xmlns:a16="http://schemas.microsoft.com/office/drawing/2014/main" id="{F0BA4DA7-CEC1-23E6-956A-29C83038A757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ACD53-FEA9-487E-858F-30BE8C01B218}" type="slidenum">
              <a:rPr lang="en-US"/>
              <a:pPr/>
              <a:t>54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"/>
            <a:ext cx="7848600" cy="5334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2400" b="1" dirty="0"/>
              <a:t>Standard Gamble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609600"/>
            <a:ext cx="7315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Classical method for measuring cardinal preferences, based on the fundamental axioms of utility under uncertainty (von-</a:t>
            </a:r>
            <a:r>
              <a:rPr lang="en-US" sz="1800" dirty="0" err="1">
                <a:latin typeface="Times New Roman" pitchFamily="18" charset="0"/>
              </a:rPr>
              <a:t>Nueman</a:t>
            </a:r>
            <a:r>
              <a:rPr lang="en-US" sz="1800" dirty="0">
                <a:latin typeface="Times New Roman" pitchFamily="18" charset="0"/>
              </a:rPr>
              <a:t> and Morgenstern (1953))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24000" y="1447800"/>
            <a:ext cx="4806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A.	Chronic States Preferred to Death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170446" y="1689100"/>
            <a:ext cx="5614988" cy="2047875"/>
            <a:chOff x="676" y="1200"/>
            <a:chExt cx="3537" cy="1290"/>
          </a:xfrm>
        </p:grpSpPr>
        <p:sp>
          <p:nvSpPr>
            <p:cNvPr id="47112" name="Line 5"/>
            <p:cNvSpPr>
              <a:spLocks noChangeShapeType="1"/>
            </p:cNvSpPr>
            <p:nvPr/>
          </p:nvSpPr>
          <p:spPr bwMode="auto">
            <a:xfrm flipV="1">
              <a:off x="1920" y="1456"/>
              <a:ext cx="576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13" name="Group 22"/>
            <p:cNvGrpSpPr>
              <a:grpSpLocks/>
            </p:cNvGrpSpPr>
            <p:nvPr/>
          </p:nvGrpSpPr>
          <p:grpSpPr bwMode="auto">
            <a:xfrm>
              <a:off x="676" y="1200"/>
              <a:ext cx="3537" cy="1290"/>
              <a:chOff x="676" y="1200"/>
              <a:chExt cx="3537" cy="1290"/>
            </a:xfrm>
          </p:grpSpPr>
          <p:sp>
            <p:nvSpPr>
              <p:cNvPr id="47114" name="Rectangle 6"/>
              <p:cNvSpPr>
                <a:spLocks noChangeArrowheads="1"/>
              </p:cNvSpPr>
              <p:nvPr/>
            </p:nvSpPr>
            <p:spPr bwMode="auto">
              <a:xfrm>
                <a:off x="676" y="2008"/>
                <a:ext cx="280" cy="11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" name="Oval 7"/>
              <p:cNvSpPr>
                <a:spLocks noChangeArrowheads="1"/>
              </p:cNvSpPr>
              <p:nvPr/>
            </p:nvSpPr>
            <p:spPr bwMode="auto">
              <a:xfrm>
                <a:off x="1588" y="1634"/>
                <a:ext cx="376" cy="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6" name="Line 8"/>
              <p:cNvSpPr>
                <a:spLocks noChangeShapeType="1"/>
              </p:cNvSpPr>
              <p:nvPr/>
            </p:nvSpPr>
            <p:spPr bwMode="auto">
              <a:xfrm flipV="1">
                <a:off x="912" y="1705"/>
                <a:ext cx="720" cy="2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7" name="Line 9"/>
              <p:cNvSpPr>
                <a:spLocks noChangeShapeType="1"/>
              </p:cNvSpPr>
              <p:nvPr/>
            </p:nvSpPr>
            <p:spPr bwMode="auto">
              <a:xfrm>
                <a:off x="2496" y="1456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18" name="Group 12"/>
              <p:cNvGrpSpPr>
                <a:grpSpLocks/>
              </p:cNvGrpSpPr>
              <p:nvPr/>
            </p:nvGrpSpPr>
            <p:grpSpPr bwMode="auto">
              <a:xfrm>
                <a:off x="1920" y="1705"/>
                <a:ext cx="1584" cy="200"/>
                <a:chOff x="1920" y="1705"/>
                <a:chExt cx="1584" cy="200"/>
              </a:xfrm>
            </p:grpSpPr>
            <p:sp>
              <p:nvSpPr>
                <p:cNvPr id="47128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1705"/>
                  <a:ext cx="576" cy="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29" name="Line 11"/>
                <p:cNvSpPr>
                  <a:spLocks noChangeShapeType="1"/>
                </p:cNvSpPr>
                <p:nvPr/>
              </p:nvSpPr>
              <p:spPr bwMode="auto">
                <a:xfrm>
                  <a:off x="2496" y="1905"/>
                  <a:ext cx="100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7119" name="Line 13"/>
              <p:cNvSpPr>
                <a:spLocks noChangeShapeType="1"/>
              </p:cNvSpPr>
              <p:nvPr/>
            </p:nvSpPr>
            <p:spPr bwMode="auto">
              <a:xfrm>
                <a:off x="960" y="2054"/>
                <a:ext cx="720" cy="3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0" name="Line 14"/>
              <p:cNvSpPr>
                <a:spLocks noChangeShapeType="1"/>
              </p:cNvSpPr>
              <p:nvPr/>
            </p:nvSpPr>
            <p:spPr bwMode="auto">
              <a:xfrm>
                <a:off x="1680" y="2377"/>
                <a:ext cx="18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Rectangle 15"/>
              <p:cNvSpPr>
                <a:spLocks noChangeArrowheads="1"/>
              </p:cNvSpPr>
              <p:nvPr/>
            </p:nvSpPr>
            <p:spPr bwMode="auto">
              <a:xfrm>
                <a:off x="733" y="1644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</a:rPr>
                  <a:t>Alt. 1</a:t>
                </a:r>
              </a:p>
            </p:txBody>
          </p:sp>
          <p:sp>
            <p:nvSpPr>
              <p:cNvPr id="47122" name="Rectangle 16"/>
              <p:cNvSpPr>
                <a:spLocks noChangeArrowheads="1"/>
              </p:cNvSpPr>
              <p:nvPr/>
            </p:nvSpPr>
            <p:spPr bwMode="auto">
              <a:xfrm>
                <a:off x="733" y="2190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Alt. 2</a:t>
                </a:r>
              </a:p>
            </p:txBody>
          </p:sp>
          <p:sp>
            <p:nvSpPr>
              <p:cNvPr id="47123" name="Rectangle 17"/>
              <p:cNvSpPr>
                <a:spLocks noChangeArrowheads="1"/>
              </p:cNvSpPr>
              <p:nvPr/>
            </p:nvSpPr>
            <p:spPr bwMode="auto">
              <a:xfrm>
                <a:off x="2533" y="12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47124" name="Rectangle 18"/>
              <p:cNvSpPr>
                <a:spLocks noChangeArrowheads="1"/>
              </p:cNvSpPr>
              <p:nvPr/>
            </p:nvSpPr>
            <p:spPr bwMode="auto">
              <a:xfrm>
                <a:off x="3591" y="1342"/>
                <a:ext cx="6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Healthy</a:t>
                </a:r>
              </a:p>
            </p:txBody>
          </p:sp>
          <p:sp>
            <p:nvSpPr>
              <p:cNvPr id="47125" name="Rectangle 19"/>
              <p:cNvSpPr>
                <a:spLocks noChangeArrowheads="1"/>
              </p:cNvSpPr>
              <p:nvPr/>
            </p:nvSpPr>
            <p:spPr bwMode="auto">
              <a:xfrm>
                <a:off x="3675" y="1790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Dead</a:t>
                </a:r>
              </a:p>
            </p:txBody>
          </p:sp>
          <p:sp>
            <p:nvSpPr>
              <p:cNvPr id="47126" name="Rectangle 20"/>
              <p:cNvSpPr>
                <a:spLocks noChangeArrowheads="1"/>
              </p:cNvSpPr>
              <p:nvPr/>
            </p:nvSpPr>
            <p:spPr bwMode="auto">
              <a:xfrm>
                <a:off x="3641" y="2238"/>
                <a:ext cx="55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b="1" dirty="0">
                    <a:latin typeface="Times New Roman" pitchFamily="18" charset="0"/>
                  </a:rPr>
                  <a:t>State i</a:t>
                </a:r>
              </a:p>
            </p:txBody>
          </p:sp>
          <p:sp>
            <p:nvSpPr>
              <p:cNvPr id="47127" name="Rectangle 21"/>
              <p:cNvSpPr>
                <a:spLocks noChangeArrowheads="1"/>
              </p:cNvSpPr>
              <p:nvPr/>
            </p:nvSpPr>
            <p:spPr bwMode="auto">
              <a:xfrm>
                <a:off x="2629" y="1618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1-p</a:t>
                </a:r>
              </a:p>
            </p:txBody>
          </p:sp>
        </p:grpSp>
      </p:grp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14684" y="3506788"/>
            <a:ext cx="9114631" cy="31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The subject is offered two alternatives.</a:t>
            </a:r>
          </a:p>
          <a:p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Alt. 1</a:t>
            </a:r>
            <a:r>
              <a:rPr lang="en-US" sz="2000" dirty="0">
                <a:latin typeface="Times New Roman" pitchFamily="18" charset="0"/>
              </a:rPr>
              <a:t> is treatment with </a:t>
            </a:r>
            <a:r>
              <a:rPr lang="en-US" sz="2000" u="sng" dirty="0">
                <a:latin typeface="Times New Roman" pitchFamily="18" charset="0"/>
              </a:rPr>
              <a:t>two possible</a:t>
            </a:r>
            <a:r>
              <a:rPr lang="en-US" sz="2000" dirty="0">
                <a:latin typeface="Times New Roman" pitchFamily="18" charset="0"/>
              </a:rPr>
              <a:t> outcomes</a:t>
            </a:r>
          </a:p>
          <a:p>
            <a:pPr marL="228600"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</a:rPr>
              <a:t>Return to normal health and live t years with a p% prob.</a:t>
            </a:r>
          </a:p>
          <a:p>
            <a:pPr marL="228600"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</a:rPr>
              <a:t>Immediate death with a probability of (1-p)</a:t>
            </a:r>
          </a:p>
          <a:p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Alt. 2</a:t>
            </a:r>
            <a:r>
              <a:rPr lang="en-US" sz="2000" dirty="0">
                <a:latin typeface="Times New Roman" pitchFamily="18" charset="0"/>
              </a:rPr>
              <a:t> is </a:t>
            </a:r>
            <a:r>
              <a:rPr lang="en-US" sz="2000" b="1" dirty="0">
                <a:latin typeface="Times New Roman" pitchFamily="18" charset="0"/>
              </a:rPr>
              <a:t>certain outcome of chronic state i for t years</a:t>
            </a:r>
            <a:r>
              <a:rPr lang="en-US" sz="2000" dirty="0">
                <a:latin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b="1" u="sng" dirty="0">
                <a:latin typeface="Times New Roman" pitchFamily="18" charset="0"/>
              </a:rPr>
              <a:t>Probability p is varied until the person is indifferent </a:t>
            </a:r>
            <a:r>
              <a:rPr lang="en-US" sz="2000" dirty="0">
                <a:latin typeface="Times New Roman" pitchFamily="18" charset="0"/>
              </a:rPr>
              <a:t>between two</a:t>
            </a:r>
          </a:p>
          <a:p>
            <a:r>
              <a:rPr lang="en-US" sz="2000" dirty="0">
                <a:latin typeface="Times New Roman" pitchFamily="18" charset="0"/>
              </a:rPr>
              <a:t>alternatives, at which point </a:t>
            </a:r>
            <a:r>
              <a:rPr lang="en-US" sz="2000" b="1" u="sng" dirty="0">
                <a:latin typeface="Times New Roman" pitchFamily="18" charset="0"/>
              </a:rPr>
              <a:t>the preference value of chronic state i is p</a:t>
            </a:r>
            <a:r>
              <a:rPr lang="en-US" sz="1800" dirty="0">
                <a:latin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09803761-7F36-52D5-CE4E-C81D20B85BC0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B2E60357-A3FF-6140-EF01-082A9652EFAA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8D4B8E27-3C2E-3CBD-4C28-9C6A8E62282A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7">
            <a:extLst>
              <a:ext uri="{FF2B5EF4-FFF2-40B4-BE49-F238E27FC236}">
                <a16:creationId xmlns:a16="http://schemas.microsoft.com/office/drawing/2014/main" id="{848445F9-964A-2341-FB31-5124CBE8F0CB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6BB81197-421C-E20C-0311-C48EFA2AF558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7">
            <a:extLst>
              <a:ext uri="{FF2B5EF4-FFF2-40B4-BE49-F238E27FC236}">
                <a16:creationId xmlns:a16="http://schemas.microsoft.com/office/drawing/2014/main" id="{6B41E1EF-D8EC-FEF2-F8B6-043F985B1B9E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FDFAB-704F-615D-1B24-291AD36AF242}"/>
              </a:ext>
            </a:extLst>
          </p:cNvPr>
          <p:cNvSpPr txBox="1"/>
          <p:nvPr/>
        </p:nvSpPr>
        <p:spPr>
          <a:xfrm>
            <a:off x="6919120" y="1301324"/>
            <a:ext cx="23114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Gamble (Alt 1) a 0.50 probability (p) of living healthy for 10 years (life expectancy) and a 0.50 probability (1-p) of immediate death, to avoid a 100% chance of stroke for 10 years (state i), the utility of stroke is 0.5 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64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71600" y="152400"/>
            <a:ext cx="6400800" cy="586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371600" y="152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CHANCE BOARD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371600" y="533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390650" y="6223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Life “A”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371600" y="3475038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Life “B”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1371600" y="3482975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4572000" y="156527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1905000" y="1447800"/>
            <a:ext cx="2743200" cy="1960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PERFECT HEALTH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see, hear and speak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walk, bend, lift, jump, and run normally for age.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Generally happy and free from worry.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learn and remember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eat, bathe, dress, and use the toilet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Free of pain and discomfort.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1143000" y="6003925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/>
              <a:t>Standard Gamble Chance Board </a:t>
            </a:r>
            <a:br>
              <a:rPr lang="en-US" sz="2000" b="1" dirty="0"/>
            </a:br>
            <a:r>
              <a:rPr lang="en-US" sz="2000" b="1" dirty="0"/>
              <a:t>Utility of Health State B= ?</a:t>
            </a:r>
          </a:p>
        </p:txBody>
      </p:sp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2955925" y="3657600"/>
            <a:ext cx="693738" cy="457200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  <a:effectLst>
            <a:outerShdw dist="53882" dir="81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latin typeface="Arial" charset="0"/>
              </a:rPr>
              <a:t>100</a:t>
            </a: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2667000" y="41148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2928938" y="641350"/>
            <a:ext cx="523875" cy="4572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dist="35921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latin typeface="Arial" charset="0"/>
              </a:rPr>
              <a:t>50</a:t>
            </a:r>
          </a:p>
        </p:txBody>
      </p:sp>
      <p:sp>
        <p:nvSpPr>
          <p:cNvPr id="329743" name="Text Box 15"/>
          <p:cNvSpPr txBox="1">
            <a:spLocks noChangeArrowheads="1"/>
          </p:cNvSpPr>
          <p:nvPr/>
        </p:nvSpPr>
        <p:spPr bwMode="auto">
          <a:xfrm>
            <a:off x="5900738" y="641350"/>
            <a:ext cx="652462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35921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50</a:t>
            </a:r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2698750" y="10414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5670550" y="10414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4343400" y="6096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0" y="6697663"/>
            <a:ext cx="17113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latin typeface="Times New Roman" pitchFamily="18" charset="0"/>
              </a:rPr>
              <a:t>© Health Utilities Inc. (HUInc.) 2006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4800600" y="1447800"/>
            <a:ext cx="2743200" cy="195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r>
              <a:rPr lang="en-US" sz="1200" b="1" dirty="0"/>
              <a:t>IMMEDIATE DEATH</a:t>
            </a:r>
          </a:p>
          <a:p>
            <a:pPr algn="ctr">
              <a:spcBef>
                <a:spcPct val="50000"/>
              </a:spcBef>
            </a:pPr>
            <a:endParaRPr lang="en-US" sz="800" b="1" dirty="0"/>
          </a:p>
          <a:p>
            <a:pPr algn="ctr">
              <a:spcBef>
                <a:spcPct val="50000"/>
              </a:spcBef>
            </a:pPr>
            <a:endParaRPr lang="en-US" sz="900" b="1" dirty="0"/>
          </a:p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endParaRPr lang="en-US" sz="800" b="1" dirty="0"/>
          </a:p>
        </p:txBody>
      </p:sp>
      <p:sp>
        <p:nvSpPr>
          <p:cNvPr id="39957" name="Rectangle 24"/>
          <p:cNvSpPr>
            <a:spLocks noChangeArrowheads="1"/>
          </p:cNvSpPr>
          <p:nvPr/>
        </p:nvSpPr>
        <p:spPr bwMode="auto">
          <a:xfrm>
            <a:off x="2819400" y="44196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Oval 25"/>
          <p:cNvSpPr>
            <a:spLocks noChangeArrowheads="1"/>
          </p:cNvSpPr>
          <p:nvPr/>
        </p:nvSpPr>
        <p:spPr bwMode="auto">
          <a:xfrm>
            <a:off x="2895600" y="4462463"/>
            <a:ext cx="762000" cy="719137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6"/>
          <p:cNvSpPr>
            <a:spLocks noChangeShapeType="1"/>
          </p:cNvSpPr>
          <p:nvPr/>
        </p:nvSpPr>
        <p:spPr bwMode="auto">
          <a:xfrm flipV="1">
            <a:off x="3276600" y="446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Arc 27"/>
          <p:cNvSpPr>
            <a:spLocks/>
          </p:cNvSpPr>
          <p:nvPr/>
        </p:nvSpPr>
        <p:spPr bwMode="auto">
          <a:xfrm>
            <a:off x="4800600" y="663575"/>
            <a:ext cx="381000" cy="708025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190185870 h 43200"/>
              <a:gd name="T4" fmla="*/ 0 w 21600"/>
              <a:gd name="T5" fmla="*/ 95093066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Arc 28"/>
          <p:cNvSpPr>
            <a:spLocks/>
          </p:cNvSpPr>
          <p:nvPr/>
        </p:nvSpPr>
        <p:spPr bwMode="auto">
          <a:xfrm>
            <a:off x="4419600" y="663575"/>
            <a:ext cx="381000" cy="708025"/>
          </a:xfrm>
          <a:custGeom>
            <a:avLst/>
            <a:gdLst>
              <a:gd name="T0" fmla="*/ 118540664 w 21600"/>
              <a:gd name="T1" fmla="*/ 190185870 h 43200"/>
              <a:gd name="T2" fmla="*/ 118540664 w 21600"/>
              <a:gd name="T3" fmla="*/ 0 h 43200"/>
              <a:gd name="T4" fmla="*/ 118540664 w 21600"/>
              <a:gd name="T5" fmla="*/ 95093066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w="21600" h="43200" stroke="0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Line 29"/>
          <p:cNvSpPr>
            <a:spLocks noChangeShapeType="1"/>
          </p:cNvSpPr>
          <p:nvPr/>
        </p:nvSpPr>
        <p:spPr bwMode="auto">
          <a:xfrm flipV="1">
            <a:off x="4803775" y="661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Text Box 9"/>
          <p:cNvSpPr txBox="1">
            <a:spLocks noChangeArrowheads="1"/>
          </p:cNvSpPr>
          <p:nvPr/>
        </p:nvSpPr>
        <p:spPr bwMode="auto">
          <a:xfrm>
            <a:off x="3810000" y="3589338"/>
            <a:ext cx="2667000" cy="2278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Health State “B”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see, hear and speak normally.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FF0000"/>
                </a:solidFill>
              </a:rPr>
              <a:t>Requires mechanical equipment (cane, crutches, braces, wheelchair) to walk or get around.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FF0000"/>
                </a:solidFill>
              </a:rPr>
              <a:t>Occasionally angry, irritable, anxious, or depressed.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learn and remember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Eats, bathes, dresses, or uses the toilet independently with difficulty.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Free of pain and discomfort.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1B22B-5D40-C523-CACD-9CD89AF41504}"/>
              </a:ext>
            </a:extLst>
          </p:cNvPr>
          <p:cNvSpPr txBox="1"/>
          <p:nvPr/>
        </p:nvSpPr>
        <p:spPr>
          <a:xfrm>
            <a:off x="6790315" y="62927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8596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371600" y="152400"/>
            <a:ext cx="6400800" cy="586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71600" y="152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CHANCE BOARD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371600" y="533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90650" y="6223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Life “A”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371600" y="3475038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Life “B”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371600" y="3482975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572000" y="156527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905000" y="1447800"/>
            <a:ext cx="2743200" cy="1960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PERFECT HEALTH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see, hear and speak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walk, bend, lift, jump, and run normally for age.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Generally happy and free from worry.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learn and remember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eat, bathe, dress, and use the toilet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Free of pain and discomfort.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143000" y="6003925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/>
              <a:t>Standard Gamble Chance Board </a:t>
            </a:r>
            <a:br>
              <a:rPr lang="en-US" sz="2000" b="1" dirty="0"/>
            </a:br>
            <a:r>
              <a:rPr lang="en-US" sz="2000" b="1" dirty="0"/>
              <a:t>Utility of Health State B= ?</a:t>
            </a:r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2955925" y="3657600"/>
            <a:ext cx="693738" cy="457200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  <a:effectLst>
            <a:outerShdw dist="53882" dir="81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latin typeface="Arial" charset="0"/>
              </a:rPr>
              <a:t>100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2667000" y="41148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2928938" y="641350"/>
            <a:ext cx="523875" cy="4572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dist="35921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latin typeface="Arial" charset="0"/>
              </a:rPr>
              <a:t>80</a:t>
            </a:r>
          </a:p>
        </p:txBody>
      </p:sp>
      <p:sp>
        <p:nvSpPr>
          <p:cNvPr id="319503" name="Text Box 15"/>
          <p:cNvSpPr txBox="1">
            <a:spLocks noChangeArrowheads="1"/>
          </p:cNvSpPr>
          <p:nvPr/>
        </p:nvSpPr>
        <p:spPr bwMode="auto">
          <a:xfrm>
            <a:off x="5900738" y="641350"/>
            <a:ext cx="652462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35921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20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2698750" y="10414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5670550" y="10414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4833" name="Rectangle 18"/>
          <p:cNvSpPr>
            <a:spLocks noChangeArrowheads="1"/>
          </p:cNvSpPr>
          <p:nvPr/>
        </p:nvSpPr>
        <p:spPr bwMode="auto">
          <a:xfrm>
            <a:off x="4343400" y="6096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0" y="6697663"/>
            <a:ext cx="17113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latin typeface="Times New Roman" pitchFamily="18" charset="0"/>
              </a:rPr>
              <a:t>© Health Utilities Inc. (HUInc.) 2006</a:t>
            </a: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4800600" y="1447800"/>
            <a:ext cx="2743200" cy="195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200" b="1"/>
          </a:p>
          <a:p>
            <a:pPr algn="ctr">
              <a:spcBef>
                <a:spcPct val="50000"/>
              </a:spcBef>
            </a:pPr>
            <a:endParaRPr lang="en-US" sz="1200" b="1"/>
          </a:p>
          <a:p>
            <a:pPr algn="ctr">
              <a:spcBef>
                <a:spcPct val="50000"/>
              </a:spcBef>
            </a:pPr>
            <a:endParaRPr lang="en-US" sz="1200" b="1"/>
          </a:p>
          <a:p>
            <a:pPr algn="ctr">
              <a:spcBef>
                <a:spcPct val="50000"/>
              </a:spcBef>
            </a:pPr>
            <a:r>
              <a:rPr lang="en-US" sz="1200" b="1"/>
              <a:t>IMMEDIATE DEATH</a:t>
            </a:r>
          </a:p>
          <a:p>
            <a:pPr algn="ctr">
              <a:spcBef>
                <a:spcPct val="50000"/>
              </a:spcBef>
            </a:pPr>
            <a:endParaRPr lang="en-US" sz="800" b="1"/>
          </a:p>
          <a:p>
            <a:pPr algn="ctr">
              <a:spcBef>
                <a:spcPct val="50000"/>
              </a:spcBef>
            </a:pPr>
            <a:endParaRPr lang="en-US" sz="900" b="1"/>
          </a:p>
          <a:p>
            <a:pPr algn="ctr">
              <a:spcBef>
                <a:spcPct val="50000"/>
              </a:spcBef>
            </a:pPr>
            <a:endParaRPr lang="en-US" sz="1200" b="1"/>
          </a:p>
          <a:p>
            <a:pPr algn="ctr">
              <a:spcBef>
                <a:spcPct val="50000"/>
              </a:spcBef>
            </a:pPr>
            <a:endParaRPr lang="en-US" sz="800" b="1"/>
          </a:p>
        </p:txBody>
      </p:sp>
      <p:sp>
        <p:nvSpPr>
          <p:cNvPr id="34837" name="Rectangle 24"/>
          <p:cNvSpPr>
            <a:spLocks noChangeArrowheads="1"/>
          </p:cNvSpPr>
          <p:nvPr/>
        </p:nvSpPr>
        <p:spPr bwMode="auto">
          <a:xfrm>
            <a:off x="2819400" y="44196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5"/>
          <p:cNvSpPr>
            <a:spLocks noChangeArrowheads="1"/>
          </p:cNvSpPr>
          <p:nvPr/>
        </p:nvSpPr>
        <p:spPr bwMode="auto">
          <a:xfrm>
            <a:off x="2895600" y="4462463"/>
            <a:ext cx="762000" cy="719137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6"/>
          <p:cNvSpPr>
            <a:spLocks noChangeShapeType="1"/>
          </p:cNvSpPr>
          <p:nvPr/>
        </p:nvSpPr>
        <p:spPr bwMode="auto">
          <a:xfrm flipV="1">
            <a:off x="3276600" y="446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Arc 27"/>
          <p:cNvSpPr>
            <a:spLocks/>
          </p:cNvSpPr>
          <p:nvPr/>
        </p:nvSpPr>
        <p:spPr bwMode="auto">
          <a:xfrm>
            <a:off x="4800600" y="674688"/>
            <a:ext cx="361950" cy="360362"/>
          </a:xfrm>
          <a:custGeom>
            <a:avLst/>
            <a:gdLst>
              <a:gd name="T0" fmla="*/ 0 w 20510"/>
              <a:gd name="T1" fmla="*/ 0 h 21600"/>
              <a:gd name="T2" fmla="*/ 112723470 w 20510"/>
              <a:gd name="T3" fmla="*/ 68846017 h 21600"/>
              <a:gd name="T4" fmla="*/ 0 w 20510"/>
              <a:gd name="T5" fmla="*/ 100301955 h 21600"/>
              <a:gd name="T6" fmla="*/ 0 60000 65536"/>
              <a:gd name="T7" fmla="*/ 0 60000 65536"/>
              <a:gd name="T8" fmla="*/ 0 60000 65536"/>
              <a:gd name="T9" fmla="*/ 0 w 20510"/>
              <a:gd name="T10" fmla="*/ 0 h 21600"/>
              <a:gd name="T11" fmla="*/ 20510 w 205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10" h="21600" fill="none" extrusionOk="0">
                <a:moveTo>
                  <a:pt x="-1" y="0"/>
                </a:moveTo>
                <a:cubicBezTo>
                  <a:pt x="9319" y="0"/>
                  <a:pt x="17587" y="5976"/>
                  <a:pt x="20510" y="14825"/>
                </a:cubicBezTo>
              </a:path>
              <a:path w="20510" h="21600" stroke="0" extrusionOk="0">
                <a:moveTo>
                  <a:pt x="-1" y="0"/>
                </a:moveTo>
                <a:cubicBezTo>
                  <a:pt x="9319" y="0"/>
                  <a:pt x="17587" y="5976"/>
                  <a:pt x="20510" y="14825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1" name="Arc 28"/>
          <p:cNvSpPr>
            <a:spLocks/>
          </p:cNvSpPr>
          <p:nvPr/>
        </p:nvSpPr>
        <p:spPr bwMode="auto">
          <a:xfrm>
            <a:off x="4419600" y="674688"/>
            <a:ext cx="762000" cy="719137"/>
          </a:xfrm>
          <a:custGeom>
            <a:avLst/>
            <a:gdLst>
              <a:gd name="T0" fmla="*/ 231099488 w 43200"/>
              <a:gd name="T1" fmla="*/ 68392384 h 43200"/>
              <a:gd name="T2" fmla="*/ 118540664 w 43200"/>
              <a:gd name="T3" fmla="*/ 0 h 43200"/>
              <a:gd name="T4" fmla="*/ 118540664 w 43200"/>
              <a:gd name="T5" fmla="*/ 9964095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2110" y="14825"/>
                </a:moveTo>
                <a:cubicBezTo>
                  <a:pt x="42832" y="17011"/>
                  <a:pt x="43200" y="19298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w="43200" h="43200" stroke="0" extrusionOk="0">
                <a:moveTo>
                  <a:pt x="42110" y="14825"/>
                </a:moveTo>
                <a:cubicBezTo>
                  <a:pt x="42832" y="17011"/>
                  <a:pt x="43200" y="19298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2" name="Line 29"/>
          <p:cNvSpPr>
            <a:spLocks noChangeShapeType="1"/>
          </p:cNvSpPr>
          <p:nvPr/>
        </p:nvSpPr>
        <p:spPr bwMode="auto">
          <a:xfrm flipV="1">
            <a:off x="4802188" y="66357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Text Box 9"/>
          <p:cNvSpPr txBox="1">
            <a:spLocks noChangeArrowheads="1"/>
          </p:cNvSpPr>
          <p:nvPr/>
        </p:nvSpPr>
        <p:spPr bwMode="auto">
          <a:xfrm>
            <a:off x="3810000" y="3589338"/>
            <a:ext cx="2667000" cy="2278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Health State “B”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see, hear and speak normally.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FF0000"/>
                </a:solidFill>
              </a:rPr>
              <a:t>Requires mechanical equipment (cane, crutches, braces, wheelchair) to walk or get around.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FF0000"/>
                </a:solidFill>
              </a:rPr>
              <a:t>Occasionally angry, irritable, anxious, or depressed.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learn and remember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Eats, bathes, dresses, or uses the toilet independently with difficulty.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Free of pain and discomfort.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9759F-5C34-D899-E044-B8E944685012}"/>
              </a:ext>
            </a:extLst>
          </p:cNvPr>
          <p:cNvSpPr txBox="1"/>
          <p:nvPr/>
        </p:nvSpPr>
        <p:spPr>
          <a:xfrm>
            <a:off x="6790315" y="62927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191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1371600" y="152400"/>
            <a:ext cx="6400800" cy="586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371600" y="152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CHANCE BOARD</a:t>
            </a: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1371600" y="533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390650" y="6223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Life “A”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371600" y="3475038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Life “B”</a:t>
            </a: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>
            <a:off x="1371600" y="3482975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572000" y="156527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1905000" y="1447800"/>
            <a:ext cx="2743200" cy="1960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PERFECT HEALTH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see, hear and speak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walk, bend, lift, jump, and run normally for age.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Generally happy and free from worry.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learn and remember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eat, bathe, dress, and use the toilet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Free of pain and discomfort.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1143000" y="6003925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/>
              <a:t>Standard Gamble Chance Board 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955925" y="3657600"/>
            <a:ext cx="693738" cy="457200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  <a:effectLst>
            <a:outerShdw dist="53882" dir="81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latin typeface="Arial" charset="0"/>
              </a:rPr>
              <a:t>100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2667000" y="41148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11315" name="Text Box 19"/>
          <p:cNvSpPr txBox="1">
            <a:spLocks noChangeArrowheads="1"/>
          </p:cNvSpPr>
          <p:nvPr/>
        </p:nvSpPr>
        <p:spPr bwMode="auto">
          <a:xfrm>
            <a:off x="2928938" y="641350"/>
            <a:ext cx="527709" cy="46166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dist="35921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</a:rPr>
              <a:t>9</a:t>
            </a:r>
            <a:r>
              <a:rPr lang="en-US" sz="2400" b="1" dirty="0">
                <a:latin typeface="Arial" charset="0"/>
              </a:rPr>
              <a:t>0</a:t>
            </a:r>
          </a:p>
        </p:txBody>
      </p:sp>
      <p:sp>
        <p:nvSpPr>
          <p:cNvPr id="311316" name="Text Box 20"/>
          <p:cNvSpPr txBox="1">
            <a:spLocks noChangeArrowheads="1"/>
          </p:cNvSpPr>
          <p:nvPr/>
        </p:nvSpPr>
        <p:spPr bwMode="auto">
          <a:xfrm>
            <a:off x="5900738" y="641350"/>
            <a:ext cx="652462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35921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Arial" charset="0"/>
              </a:rPr>
              <a:t>10</a:t>
            </a:r>
          </a:p>
        </p:txBody>
      </p:sp>
      <p:sp>
        <p:nvSpPr>
          <p:cNvPr id="30735" name="Text Box 21"/>
          <p:cNvSpPr txBox="1">
            <a:spLocks noChangeArrowheads="1"/>
          </p:cNvSpPr>
          <p:nvPr/>
        </p:nvSpPr>
        <p:spPr bwMode="auto">
          <a:xfrm>
            <a:off x="2698750" y="10414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0736" name="Text Box 22"/>
          <p:cNvSpPr txBox="1">
            <a:spLocks noChangeArrowheads="1"/>
          </p:cNvSpPr>
          <p:nvPr/>
        </p:nvSpPr>
        <p:spPr bwMode="auto">
          <a:xfrm>
            <a:off x="5670550" y="1041400"/>
            <a:ext cx="1154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% CHANCE</a:t>
            </a:r>
          </a:p>
        </p:txBody>
      </p:sp>
      <p:sp>
        <p:nvSpPr>
          <p:cNvPr id="30737" name="Rectangle 23"/>
          <p:cNvSpPr>
            <a:spLocks noChangeArrowheads="1"/>
          </p:cNvSpPr>
          <p:nvPr/>
        </p:nvSpPr>
        <p:spPr bwMode="auto">
          <a:xfrm>
            <a:off x="4343400" y="6096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Oval 24"/>
          <p:cNvSpPr>
            <a:spLocks noChangeArrowheads="1"/>
          </p:cNvSpPr>
          <p:nvPr/>
        </p:nvSpPr>
        <p:spPr bwMode="auto">
          <a:xfrm>
            <a:off x="4419600" y="652463"/>
            <a:ext cx="762000" cy="719137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5"/>
          <p:cNvSpPr>
            <a:spLocks noChangeShapeType="1"/>
          </p:cNvSpPr>
          <p:nvPr/>
        </p:nvSpPr>
        <p:spPr bwMode="auto">
          <a:xfrm flipV="1">
            <a:off x="4800600" y="65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Text Box 27"/>
          <p:cNvSpPr txBox="1">
            <a:spLocks noChangeArrowheads="1"/>
          </p:cNvSpPr>
          <p:nvPr/>
        </p:nvSpPr>
        <p:spPr bwMode="auto">
          <a:xfrm>
            <a:off x="0" y="6697663"/>
            <a:ext cx="17113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latin typeface="Times New Roman" pitchFamily="18" charset="0"/>
              </a:rPr>
              <a:t>© Health Utilities Inc. (HUInc.) 2006</a:t>
            </a:r>
          </a:p>
        </p:txBody>
      </p:sp>
      <p:sp>
        <p:nvSpPr>
          <p:cNvPr id="30742" name="Text Box 29"/>
          <p:cNvSpPr txBox="1">
            <a:spLocks noChangeArrowheads="1"/>
          </p:cNvSpPr>
          <p:nvPr/>
        </p:nvSpPr>
        <p:spPr bwMode="auto">
          <a:xfrm>
            <a:off x="4800600" y="1447800"/>
            <a:ext cx="2743200" cy="195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r>
              <a:rPr lang="en-US" sz="1200" b="1" dirty="0"/>
              <a:t>IMMEDIATE DEATH</a:t>
            </a:r>
          </a:p>
          <a:p>
            <a:pPr algn="ctr">
              <a:spcBef>
                <a:spcPct val="50000"/>
              </a:spcBef>
            </a:pPr>
            <a:endParaRPr lang="en-US" sz="800" b="1" dirty="0"/>
          </a:p>
          <a:p>
            <a:pPr algn="ctr">
              <a:spcBef>
                <a:spcPct val="50000"/>
              </a:spcBef>
            </a:pPr>
            <a:endParaRPr lang="en-US" sz="900" b="1" dirty="0"/>
          </a:p>
          <a:p>
            <a:pPr algn="ctr">
              <a:spcBef>
                <a:spcPct val="50000"/>
              </a:spcBef>
            </a:pPr>
            <a:endParaRPr lang="en-US" sz="1200" b="1" dirty="0"/>
          </a:p>
          <a:p>
            <a:pPr algn="ctr">
              <a:spcBef>
                <a:spcPct val="50000"/>
              </a:spcBef>
            </a:pPr>
            <a:endParaRPr lang="en-US" sz="800" b="1" dirty="0"/>
          </a:p>
        </p:txBody>
      </p:sp>
      <p:sp>
        <p:nvSpPr>
          <p:cNvPr id="30743" name="Rectangle 30"/>
          <p:cNvSpPr>
            <a:spLocks noChangeArrowheads="1"/>
          </p:cNvSpPr>
          <p:nvPr/>
        </p:nvSpPr>
        <p:spPr bwMode="auto">
          <a:xfrm>
            <a:off x="2819400" y="44196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31"/>
          <p:cNvSpPr>
            <a:spLocks noChangeArrowheads="1"/>
          </p:cNvSpPr>
          <p:nvPr/>
        </p:nvSpPr>
        <p:spPr bwMode="auto">
          <a:xfrm>
            <a:off x="2895600" y="4462463"/>
            <a:ext cx="762000" cy="719137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32"/>
          <p:cNvSpPr>
            <a:spLocks noChangeShapeType="1"/>
          </p:cNvSpPr>
          <p:nvPr/>
        </p:nvSpPr>
        <p:spPr bwMode="auto">
          <a:xfrm flipV="1">
            <a:off x="3276600" y="4462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3810000" y="3589338"/>
            <a:ext cx="2667000" cy="2278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Health State “B”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see, hear and speak normally.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FF0000"/>
                </a:solidFill>
              </a:rPr>
              <a:t>Requires mechanical equipment (cane, crutches, braces, wheelchair) to walk or get around.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FF0000"/>
                </a:solidFill>
              </a:rPr>
              <a:t>Occasionally angry, irritable, anxious, or depressed</a:t>
            </a:r>
            <a:r>
              <a:rPr lang="en-US" sz="1000" b="1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Able to learn and remember normally.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Eats, bathes, dresses, or uses the toilet independently with difficulty.</a:t>
            </a:r>
          </a:p>
          <a:p>
            <a:pPr>
              <a:spcBef>
                <a:spcPct val="50000"/>
              </a:spcBef>
            </a:pPr>
            <a:r>
              <a:rPr lang="en-US" sz="1000" b="1" dirty="0"/>
              <a:t>Free of pain and discomfort.</a:t>
            </a:r>
          </a:p>
        </p:txBody>
      </p:sp>
    </p:spTree>
    <p:extLst>
      <p:ext uri="{BB962C8B-B14F-4D97-AF65-F5344CB8AC3E}">
        <p14:creationId xmlns:p14="http://schemas.microsoft.com/office/powerpoint/2010/main" val="819986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FAB517-3C70-4DB7-9DA4-C359FF086157}" type="slidenum">
              <a:rPr lang="en-US"/>
              <a:pPr/>
              <a:t>58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Advantages of Standard Gamble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Strong normative foundation based on theory of choice under uncertainty.</a:t>
            </a:r>
          </a:p>
          <a:p>
            <a:pPr eaLnBrk="1" hangingPunct="1"/>
            <a:r>
              <a:rPr lang="en-US" dirty="0"/>
              <a:t>Applicable to situations involving either certainty or uncertainty.</a:t>
            </a:r>
          </a:p>
          <a:p>
            <a:pPr eaLnBrk="1" hangingPunct="1"/>
            <a:r>
              <a:rPr lang="en-US" dirty="0"/>
              <a:t>Choice based methods are natural tasks with which individuals have experience.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4DDEFEC0-4629-2D55-0BCC-8654F517AA80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40705F5D-993F-892E-83EC-29651EB444E3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7F84BA1A-0029-9827-4B21-A11F68B1348E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0246070D-968B-3404-3442-593338AACC82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3716ACE5-26D1-DAC7-30C9-876DDCEA407F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A2BD2FB4-BA92-C2D7-5C51-8311B102770C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32BF4-3B40-4E69-85CD-08114BC9E899}" type="slidenum">
              <a:rPr lang="en-US"/>
              <a:pPr/>
              <a:t>59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Disadvantage of SG Method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More difficult to administer than visual analogue scales.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vN</a:t>
            </a:r>
            <a:r>
              <a:rPr lang="en-US" dirty="0"/>
              <a:t>-m theory </a:t>
            </a:r>
            <a:r>
              <a:rPr lang="en-US" u="sng" dirty="0"/>
              <a:t>only directly applies to individual</a:t>
            </a:r>
            <a:r>
              <a:rPr lang="en-US" dirty="0"/>
              <a:t> decision-making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 apply to society, must assume “ that society is a single individual with utilities equal to the mean utilities of the community” (Drummond et al., 2005; Pp. 146-47).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3CDDCD-3057-072E-DAF0-6512D72EDDAD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CCDBBD39-352D-70AD-0053-1FE1854A1527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68B5F6FB-AD71-20E9-DE32-58F8CFD23D84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B5A7CC00-FE3B-7EC6-D9B4-80759A4E24B4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68DC1E2A-0B0B-2640-5BFE-5BEBEF85DD04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2C78E945-1EC9-F0E1-51AA-CCF628BB24CB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7ACDC-7FB2-44CD-B2A4-D59B7E4D1DBD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 rot="-5400000">
            <a:off x="-1401762" y="3768725"/>
            <a:ext cx="401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QUALITY OF LIFE (Weights)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106738" y="5775325"/>
            <a:ext cx="276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DURATION (Years)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143000" y="5334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1.0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219200" y="495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0.0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1354138" y="531812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BIRTH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V="1">
            <a:off x="685800" y="228600"/>
            <a:ext cx="0" cy="1066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6858000" y="6019800"/>
            <a:ext cx="1066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7178" name="Group 9"/>
          <p:cNvGrpSpPr>
            <a:grpSpLocks/>
          </p:cNvGrpSpPr>
          <p:nvPr/>
        </p:nvGrpSpPr>
        <p:grpSpPr bwMode="auto">
          <a:xfrm>
            <a:off x="1828800" y="381000"/>
            <a:ext cx="6858000" cy="4876800"/>
            <a:chOff x="1152" y="240"/>
            <a:chExt cx="4320" cy="3072"/>
          </a:xfrm>
        </p:grpSpPr>
        <p:sp>
          <p:nvSpPr>
            <p:cNvPr id="7205" name="Line 10"/>
            <p:cNvSpPr>
              <a:spLocks noChangeShapeType="1"/>
            </p:cNvSpPr>
            <p:nvPr/>
          </p:nvSpPr>
          <p:spPr bwMode="auto">
            <a:xfrm>
              <a:off x="1152" y="240"/>
              <a:ext cx="0" cy="30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11"/>
            <p:cNvSpPr>
              <a:spLocks noChangeShapeType="1"/>
            </p:cNvSpPr>
            <p:nvPr/>
          </p:nvSpPr>
          <p:spPr bwMode="auto">
            <a:xfrm>
              <a:off x="1152" y="3312"/>
              <a:ext cx="4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9" name="Freeform 12"/>
          <p:cNvSpPr>
            <a:spLocks/>
          </p:cNvSpPr>
          <p:nvPr/>
        </p:nvSpPr>
        <p:spPr bwMode="auto">
          <a:xfrm>
            <a:off x="2743200" y="1905000"/>
            <a:ext cx="390525" cy="1296988"/>
          </a:xfrm>
          <a:custGeom>
            <a:avLst/>
            <a:gdLst>
              <a:gd name="T0" fmla="*/ 234 w 246"/>
              <a:gd name="T1" fmla="*/ 0 h 817"/>
              <a:gd name="T2" fmla="*/ 245 w 246"/>
              <a:gd name="T3" fmla="*/ 41 h 817"/>
              <a:gd name="T4" fmla="*/ 245 w 246"/>
              <a:gd name="T5" fmla="*/ 72 h 817"/>
              <a:gd name="T6" fmla="*/ 245 w 246"/>
              <a:gd name="T7" fmla="*/ 103 h 817"/>
              <a:gd name="T8" fmla="*/ 234 w 246"/>
              <a:gd name="T9" fmla="*/ 134 h 817"/>
              <a:gd name="T10" fmla="*/ 224 w 246"/>
              <a:gd name="T11" fmla="*/ 165 h 817"/>
              <a:gd name="T12" fmla="*/ 214 w 246"/>
              <a:gd name="T13" fmla="*/ 196 h 817"/>
              <a:gd name="T14" fmla="*/ 204 w 246"/>
              <a:gd name="T15" fmla="*/ 227 h 817"/>
              <a:gd name="T16" fmla="*/ 193 w 246"/>
              <a:gd name="T17" fmla="*/ 258 h 817"/>
              <a:gd name="T18" fmla="*/ 193 w 246"/>
              <a:gd name="T19" fmla="*/ 289 h 817"/>
              <a:gd name="T20" fmla="*/ 183 w 246"/>
              <a:gd name="T21" fmla="*/ 320 h 817"/>
              <a:gd name="T22" fmla="*/ 173 w 246"/>
              <a:gd name="T23" fmla="*/ 351 h 817"/>
              <a:gd name="T24" fmla="*/ 173 w 246"/>
              <a:gd name="T25" fmla="*/ 382 h 817"/>
              <a:gd name="T26" fmla="*/ 173 w 246"/>
              <a:gd name="T27" fmla="*/ 413 h 817"/>
              <a:gd name="T28" fmla="*/ 173 w 246"/>
              <a:gd name="T29" fmla="*/ 444 h 817"/>
              <a:gd name="T30" fmla="*/ 163 w 246"/>
              <a:gd name="T31" fmla="*/ 475 h 817"/>
              <a:gd name="T32" fmla="*/ 153 w 246"/>
              <a:gd name="T33" fmla="*/ 506 h 817"/>
              <a:gd name="T34" fmla="*/ 153 w 246"/>
              <a:gd name="T35" fmla="*/ 537 h 817"/>
              <a:gd name="T36" fmla="*/ 142 w 246"/>
              <a:gd name="T37" fmla="*/ 568 h 817"/>
              <a:gd name="T38" fmla="*/ 142 w 246"/>
              <a:gd name="T39" fmla="*/ 599 h 817"/>
              <a:gd name="T40" fmla="*/ 122 w 246"/>
              <a:gd name="T41" fmla="*/ 630 h 817"/>
              <a:gd name="T42" fmla="*/ 112 w 246"/>
              <a:gd name="T43" fmla="*/ 661 h 817"/>
              <a:gd name="T44" fmla="*/ 102 w 246"/>
              <a:gd name="T45" fmla="*/ 702 h 817"/>
              <a:gd name="T46" fmla="*/ 91 w 246"/>
              <a:gd name="T47" fmla="*/ 733 h 817"/>
              <a:gd name="T48" fmla="*/ 51 w 246"/>
              <a:gd name="T49" fmla="*/ 764 h 817"/>
              <a:gd name="T50" fmla="*/ 20 w 246"/>
              <a:gd name="T51" fmla="*/ 785 h 817"/>
              <a:gd name="T52" fmla="*/ 0 w 246"/>
              <a:gd name="T53" fmla="*/ 816 h 8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6"/>
              <a:gd name="T82" fmla="*/ 0 h 817"/>
              <a:gd name="T83" fmla="*/ 246 w 246"/>
              <a:gd name="T84" fmla="*/ 817 h 8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6" h="817">
                <a:moveTo>
                  <a:pt x="234" y="0"/>
                </a:moveTo>
                <a:lnTo>
                  <a:pt x="245" y="41"/>
                </a:lnTo>
                <a:lnTo>
                  <a:pt x="245" y="72"/>
                </a:lnTo>
                <a:lnTo>
                  <a:pt x="245" y="103"/>
                </a:lnTo>
                <a:lnTo>
                  <a:pt x="234" y="134"/>
                </a:lnTo>
                <a:lnTo>
                  <a:pt x="224" y="165"/>
                </a:lnTo>
                <a:lnTo>
                  <a:pt x="214" y="196"/>
                </a:lnTo>
                <a:lnTo>
                  <a:pt x="204" y="227"/>
                </a:lnTo>
                <a:lnTo>
                  <a:pt x="193" y="258"/>
                </a:lnTo>
                <a:lnTo>
                  <a:pt x="193" y="289"/>
                </a:lnTo>
                <a:lnTo>
                  <a:pt x="183" y="320"/>
                </a:lnTo>
                <a:lnTo>
                  <a:pt x="173" y="351"/>
                </a:lnTo>
                <a:lnTo>
                  <a:pt x="173" y="382"/>
                </a:lnTo>
                <a:lnTo>
                  <a:pt x="173" y="413"/>
                </a:lnTo>
                <a:lnTo>
                  <a:pt x="173" y="444"/>
                </a:lnTo>
                <a:lnTo>
                  <a:pt x="163" y="475"/>
                </a:lnTo>
                <a:lnTo>
                  <a:pt x="153" y="506"/>
                </a:lnTo>
                <a:lnTo>
                  <a:pt x="153" y="537"/>
                </a:lnTo>
                <a:lnTo>
                  <a:pt x="142" y="568"/>
                </a:lnTo>
                <a:lnTo>
                  <a:pt x="142" y="599"/>
                </a:lnTo>
                <a:lnTo>
                  <a:pt x="122" y="630"/>
                </a:lnTo>
                <a:lnTo>
                  <a:pt x="112" y="661"/>
                </a:lnTo>
                <a:lnTo>
                  <a:pt x="102" y="702"/>
                </a:lnTo>
                <a:lnTo>
                  <a:pt x="91" y="733"/>
                </a:lnTo>
                <a:lnTo>
                  <a:pt x="51" y="764"/>
                </a:lnTo>
                <a:lnTo>
                  <a:pt x="20" y="785"/>
                </a:lnTo>
                <a:lnTo>
                  <a:pt x="0" y="81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3733800" y="19050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4114800" y="1927225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Freeform 15"/>
          <p:cNvSpPr>
            <a:spLocks/>
          </p:cNvSpPr>
          <p:nvPr/>
        </p:nvSpPr>
        <p:spPr bwMode="auto">
          <a:xfrm>
            <a:off x="3733800" y="1905000"/>
            <a:ext cx="390525" cy="2668588"/>
          </a:xfrm>
          <a:custGeom>
            <a:avLst/>
            <a:gdLst>
              <a:gd name="T0" fmla="*/ 0 w 246"/>
              <a:gd name="T1" fmla="*/ 1680 h 1681"/>
              <a:gd name="T2" fmla="*/ 23 w 246"/>
              <a:gd name="T3" fmla="*/ 1640 h 1681"/>
              <a:gd name="T4" fmla="*/ 29 w 246"/>
              <a:gd name="T5" fmla="*/ 1600 h 1681"/>
              <a:gd name="T6" fmla="*/ 41 w 246"/>
              <a:gd name="T7" fmla="*/ 1547 h 1681"/>
              <a:gd name="T8" fmla="*/ 53 w 246"/>
              <a:gd name="T9" fmla="*/ 1481 h 1681"/>
              <a:gd name="T10" fmla="*/ 59 w 246"/>
              <a:gd name="T11" fmla="*/ 1441 h 1681"/>
              <a:gd name="T12" fmla="*/ 65 w 246"/>
              <a:gd name="T13" fmla="*/ 1388 h 1681"/>
              <a:gd name="T14" fmla="*/ 71 w 246"/>
              <a:gd name="T15" fmla="*/ 1349 h 1681"/>
              <a:gd name="T16" fmla="*/ 77 w 246"/>
              <a:gd name="T17" fmla="*/ 1309 h 1681"/>
              <a:gd name="T18" fmla="*/ 83 w 246"/>
              <a:gd name="T19" fmla="*/ 1269 h 1681"/>
              <a:gd name="T20" fmla="*/ 89 w 246"/>
              <a:gd name="T21" fmla="*/ 1230 h 1681"/>
              <a:gd name="T22" fmla="*/ 95 w 246"/>
              <a:gd name="T23" fmla="*/ 1190 h 1681"/>
              <a:gd name="T24" fmla="*/ 101 w 246"/>
              <a:gd name="T25" fmla="*/ 1137 h 1681"/>
              <a:gd name="T26" fmla="*/ 107 w 246"/>
              <a:gd name="T27" fmla="*/ 1084 h 1681"/>
              <a:gd name="T28" fmla="*/ 107 w 246"/>
              <a:gd name="T29" fmla="*/ 1031 h 1681"/>
              <a:gd name="T30" fmla="*/ 107 w 246"/>
              <a:gd name="T31" fmla="*/ 992 h 1681"/>
              <a:gd name="T32" fmla="*/ 119 w 246"/>
              <a:gd name="T33" fmla="*/ 952 h 1681"/>
              <a:gd name="T34" fmla="*/ 125 w 246"/>
              <a:gd name="T35" fmla="*/ 912 h 1681"/>
              <a:gd name="T36" fmla="*/ 137 w 246"/>
              <a:gd name="T37" fmla="*/ 873 h 1681"/>
              <a:gd name="T38" fmla="*/ 143 w 246"/>
              <a:gd name="T39" fmla="*/ 833 h 1681"/>
              <a:gd name="T40" fmla="*/ 155 w 246"/>
              <a:gd name="T41" fmla="*/ 793 h 1681"/>
              <a:gd name="T42" fmla="*/ 161 w 246"/>
              <a:gd name="T43" fmla="*/ 754 h 1681"/>
              <a:gd name="T44" fmla="*/ 173 w 246"/>
              <a:gd name="T45" fmla="*/ 701 h 1681"/>
              <a:gd name="T46" fmla="*/ 185 w 246"/>
              <a:gd name="T47" fmla="*/ 661 h 1681"/>
              <a:gd name="T48" fmla="*/ 191 w 246"/>
              <a:gd name="T49" fmla="*/ 621 h 1681"/>
              <a:gd name="T50" fmla="*/ 191 w 246"/>
              <a:gd name="T51" fmla="*/ 582 h 1681"/>
              <a:gd name="T52" fmla="*/ 197 w 246"/>
              <a:gd name="T53" fmla="*/ 542 h 1681"/>
              <a:gd name="T54" fmla="*/ 203 w 246"/>
              <a:gd name="T55" fmla="*/ 502 h 1681"/>
              <a:gd name="T56" fmla="*/ 203 w 246"/>
              <a:gd name="T57" fmla="*/ 462 h 1681"/>
              <a:gd name="T58" fmla="*/ 209 w 246"/>
              <a:gd name="T59" fmla="*/ 396 h 1681"/>
              <a:gd name="T60" fmla="*/ 215 w 246"/>
              <a:gd name="T61" fmla="*/ 357 h 1681"/>
              <a:gd name="T62" fmla="*/ 215 w 246"/>
              <a:gd name="T63" fmla="*/ 317 h 1681"/>
              <a:gd name="T64" fmla="*/ 221 w 246"/>
              <a:gd name="T65" fmla="*/ 277 h 1681"/>
              <a:gd name="T66" fmla="*/ 233 w 246"/>
              <a:gd name="T67" fmla="*/ 211 h 1681"/>
              <a:gd name="T68" fmla="*/ 245 w 246"/>
              <a:gd name="T69" fmla="*/ 171 h 1681"/>
              <a:gd name="T70" fmla="*/ 245 w 246"/>
              <a:gd name="T71" fmla="*/ 132 h 1681"/>
              <a:gd name="T72" fmla="*/ 245 w 246"/>
              <a:gd name="T73" fmla="*/ 92 h 1681"/>
              <a:gd name="T74" fmla="*/ 245 w 246"/>
              <a:gd name="T75" fmla="*/ 52 h 1681"/>
              <a:gd name="T76" fmla="*/ 245 w 246"/>
              <a:gd name="T77" fmla="*/ 0 h 16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6"/>
              <a:gd name="T118" fmla="*/ 0 h 1681"/>
              <a:gd name="T119" fmla="*/ 246 w 246"/>
              <a:gd name="T120" fmla="*/ 1681 h 168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6" h="1681">
                <a:moveTo>
                  <a:pt x="0" y="1680"/>
                </a:moveTo>
                <a:lnTo>
                  <a:pt x="23" y="1640"/>
                </a:lnTo>
                <a:lnTo>
                  <a:pt x="29" y="1600"/>
                </a:lnTo>
                <a:lnTo>
                  <a:pt x="41" y="1547"/>
                </a:lnTo>
                <a:lnTo>
                  <a:pt x="53" y="1481"/>
                </a:lnTo>
                <a:lnTo>
                  <a:pt x="59" y="1441"/>
                </a:lnTo>
                <a:lnTo>
                  <a:pt x="65" y="1388"/>
                </a:lnTo>
                <a:lnTo>
                  <a:pt x="71" y="1349"/>
                </a:lnTo>
                <a:lnTo>
                  <a:pt x="77" y="1309"/>
                </a:lnTo>
                <a:lnTo>
                  <a:pt x="83" y="1269"/>
                </a:lnTo>
                <a:lnTo>
                  <a:pt x="89" y="1230"/>
                </a:lnTo>
                <a:lnTo>
                  <a:pt x="95" y="1190"/>
                </a:lnTo>
                <a:lnTo>
                  <a:pt x="101" y="1137"/>
                </a:lnTo>
                <a:lnTo>
                  <a:pt x="107" y="1084"/>
                </a:lnTo>
                <a:lnTo>
                  <a:pt x="107" y="1031"/>
                </a:lnTo>
                <a:lnTo>
                  <a:pt x="107" y="992"/>
                </a:lnTo>
                <a:lnTo>
                  <a:pt x="119" y="952"/>
                </a:lnTo>
                <a:lnTo>
                  <a:pt x="125" y="912"/>
                </a:lnTo>
                <a:lnTo>
                  <a:pt x="137" y="873"/>
                </a:lnTo>
                <a:lnTo>
                  <a:pt x="143" y="833"/>
                </a:lnTo>
                <a:lnTo>
                  <a:pt x="155" y="793"/>
                </a:lnTo>
                <a:lnTo>
                  <a:pt x="161" y="754"/>
                </a:lnTo>
                <a:lnTo>
                  <a:pt x="173" y="701"/>
                </a:lnTo>
                <a:lnTo>
                  <a:pt x="185" y="661"/>
                </a:lnTo>
                <a:lnTo>
                  <a:pt x="191" y="621"/>
                </a:lnTo>
                <a:lnTo>
                  <a:pt x="191" y="582"/>
                </a:lnTo>
                <a:lnTo>
                  <a:pt x="197" y="542"/>
                </a:lnTo>
                <a:lnTo>
                  <a:pt x="203" y="502"/>
                </a:lnTo>
                <a:lnTo>
                  <a:pt x="203" y="462"/>
                </a:lnTo>
                <a:lnTo>
                  <a:pt x="209" y="396"/>
                </a:lnTo>
                <a:lnTo>
                  <a:pt x="215" y="357"/>
                </a:lnTo>
                <a:lnTo>
                  <a:pt x="215" y="317"/>
                </a:lnTo>
                <a:lnTo>
                  <a:pt x="221" y="277"/>
                </a:lnTo>
                <a:lnTo>
                  <a:pt x="233" y="211"/>
                </a:lnTo>
                <a:lnTo>
                  <a:pt x="245" y="171"/>
                </a:lnTo>
                <a:lnTo>
                  <a:pt x="245" y="132"/>
                </a:lnTo>
                <a:lnTo>
                  <a:pt x="245" y="92"/>
                </a:lnTo>
                <a:lnTo>
                  <a:pt x="245" y="52"/>
                </a:lnTo>
                <a:lnTo>
                  <a:pt x="245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5181600" y="1927225"/>
            <a:ext cx="0" cy="188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Freeform 18"/>
          <p:cNvSpPr>
            <a:spLocks/>
          </p:cNvSpPr>
          <p:nvPr/>
        </p:nvSpPr>
        <p:spPr bwMode="auto">
          <a:xfrm>
            <a:off x="5181600" y="2362200"/>
            <a:ext cx="382588" cy="1452563"/>
          </a:xfrm>
          <a:custGeom>
            <a:avLst/>
            <a:gdLst>
              <a:gd name="T0" fmla="*/ 0 w 241"/>
              <a:gd name="T1" fmla="*/ 914 h 915"/>
              <a:gd name="T2" fmla="*/ 26 w 241"/>
              <a:gd name="T3" fmla="*/ 890 h 915"/>
              <a:gd name="T4" fmla="*/ 37 w 241"/>
              <a:gd name="T5" fmla="*/ 843 h 915"/>
              <a:gd name="T6" fmla="*/ 37 w 241"/>
              <a:gd name="T7" fmla="*/ 808 h 915"/>
              <a:gd name="T8" fmla="*/ 48 w 241"/>
              <a:gd name="T9" fmla="*/ 773 h 915"/>
              <a:gd name="T10" fmla="*/ 58 w 241"/>
              <a:gd name="T11" fmla="*/ 738 h 915"/>
              <a:gd name="T12" fmla="*/ 74 w 241"/>
              <a:gd name="T13" fmla="*/ 703 h 915"/>
              <a:gd name="T14" fmla="*/ 96 w 241"/>
              <a:gd name="T15" fmla="*/ 679 h 915"/>
              <a:gd name="T16" fmla="*/ 112 w 241"/>
              <a:gd name="T17" fmla="*/ 632 h 915"/>
              <a:gd name="T18" fmla="*/ 122 w 241"/>
              <a:gd name="T19" fmla="*/ 585 h 915"/>
              <a:gd name="T20" fmla="*/ 133 w 241"/>
              <a:gd name="T21" fmla="*/ 550 h 915"/>
              <a:gd name="T22" fmla="*/ 144 w 241"/>
              <a:gd name="T23" fmla="*/ 515 h 915"/>
              <a:gd name="T24" fmla="*/ 149 w 241"/>
              <a:gd name="T25" fmla="*/ 480 h 915"/>
              <a:gd name="T26" fmla="*/ 160 w 241"/>
              <a:gd name="T27" fmla="*/ 433 h 915"/>
              <a:gd name="T28" fmla="*/ 170 w 241"/>
              <a:gd name="T29" fmla="*/ 363 h 915"/>
              <a:gd name="T30" fmla="*/ 181 w 241"/>
              <a:gd name="T31" fmla="*/ 316 h 915"/>
              <a:gd name="T32" fmla="*/ 186 w 241"/>
              <a:gd name="T33" fmla="*/ 281 h 915"/>
              <a:gd name="T34" fmla="*/ 186 w 241"/>
              <a:gd name="T35" fmla="*/ 246 h 915"/>
              <a:gd name="T36" fmla="*/ 197 w 241"/>
              <a:gd name="T37" fmla="*/ 199 h 915"/>
              <a:gd name="T38" fmla="*/ 202 w 241"/>
              <a:gd name="T39" fmla="*/ 164 h 915"/>
              <a:gd name="T40" fmla="*/ 208 w 241"/>
              <a:gd name="T41" fmla="*/ 117 h 915"/>
              <a:gd name="T42" fmla="*/ 208 w 241"/>
              <a:gd name="T43" fmla="*/ 82 h 915"/>
              <a:gd name="T44" fmla="*/ 224 w 241"/>
              <a:gd name="T45" fmla="*/ 58 h 915"/>
              <a:gd name="T46" fmla="*/ 240 w 241"/>
              <a:gd name="T47" fmla="*/ 35 h 915"/>
              <a:gd name="T48" fmla="*/ 240 w 241"/>
              <a:gd name="T49" fmla="*/ 0 h 91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41"/>
              <a:gd name="T76" fmla="*/ 0 h 915"/>
              <a:gd name="T77" fmla="*/ 241 w 241"/>
              <a:gd name="T78" fmla="*/ 915 h 91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41" h="915">
                <a:moveTo>
                  <a:pt x="0" y="914"/>
                </a:moveTo>
                <a:lnTo>
                  <a:pt x="26" y="890"/>
                </a:lnTo>
                <a:lnTo>
                  <a:pt x="37" y="843"/>
                </a:lnTo>
                <a:lnTo>
                  <a:pt x="37" y="808"/>
                </a:lnTo>
                <a:lnTo>
                  <a:pt x="48" y="773"/>
                </a:lnTo>
                <a:lnTo>
                  <a:pt x="58" y="738"/>
                </a:lnTo>
                <a:lnTo>
                  <a:pt x="74" y="703"/>
                </a:lnTo>
                <a:lnTo>
                  <a:pt x="96" y="679"/>
                </a:lnTo>
                <a:lnTo>
                  <a:pt x="112" y="632"/>
                </a:lnTo>
                <a:lnTo>
                  <a:pt x="122" y="585"/>
                </a:lnTo>
                <a:lnTo>
                  <a:pt x="133" y="550"/>
                </a:lnTo>
                <a:lnTo>
                  <a:pt x="144" y="515"/>
                </a:lnTo>
                <a:lnTo>
                  <a:pt x="149" y="480"/>
                </a:lnTo>
                <a:lnTo>
                  <a:pt x="160" y="433"/>
                </a:lnTo>
                <a:lnTo>
                  <a:pt x="170" y="363"/>
                </a:lnTo>
                <a:lnTo>
                  <a:pt x="181" y="316"/>
                </a:lnTo>
                <a:lnTo>
                  <a:pt x="186" y="281"/>
                </a:lnTo>
                <a:lnTo>
                  <a:pt x="186" y="246"/>
                </a:lnTo>
                <a:lnTo>
                  <a:pt x="197" y="199"/>
                </a:lnTo>
                <a:lnTo>
                  <a:pt x="202" y="164"/>
                </a:lnTo>
                <a:lnTo>
                  <a:pt x="208" y="117"/>
                </a:lnTo>
                <a:lnTo>
                  <a:pt x="208" y="82"/>
                </a:lnTo>
                <a:lnTo>
                  <a:pt x="224" y="58"/>
                </a:lnTo>
                <a:lnTo>
                  <a:pt x="240" y="35"/>
                </a:lnTo>
                <a:lnTo>
                  <a:pt x="24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21"/>
          <p:cNvSpPr>
            <a:spLocks noChangeShapeType="1"/>
          </p:cNvSpPr>
          <p:nvPr/>
        </p:nvSpPr>
        <p:spPr bwMode="auto">
          <a:xfrm>
            <a:off x="1828800" y="19050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>
            <a:off x="2743200" y="1905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31242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4543425" y="4014788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800" b="1" dirty="0">
                <a:latin typeface="Times New Roman" pitchFamily="18" charset="0"/>
              </a:rPr>
              <a:t>Without</a:t>
            </a:r>
          </a:p>
          <a:p>
            <a:pPr algn="ctr"/>
            <a:r>
              <a:rPr lang="en-US" sz="1800" b="1" dirty="0">
                <a:latin typeface="Times New Roman" pitchFamily="18" charset="0"/>
              </a:rPr>
              <a:t>Program</a:t>
            </a:r>
          </a:p>
        </p:txBody>
      </p:sp>
      <p:sp>
        <p:nvSpPr>
          <p:cNvPr id="7196" name="Line 29"/>
          <p:cNvSpPr>
            <a:spLocks noChangeShapeType="1"/>
          </p:cNvSpPr>
          <p:nvPr/>
        </p:nvSpPr>
        <p:spPr bwMode="auto">
          <a:xfrm flipV="1">
            <a:off x="5449888" y="3962400"/>
            <a:ext cx="722312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5410200" y="32004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Freeform 25"/>
          <p:cNvSpPr>
            <a:spLocks/>
          </p:cNvSpPr>
          <p:nvPr/>
        </p:nvSpPr>
        <p:spPr bwMode="auto">
          <a:xfrm>
            <a:off x="6091238" y="3200400"/>
            <a:ext cx="673100" cy="2049463"/>
          </a:xfrm>
          <a:custGeom>
            <a:avLst/>
            <a:gdLst>
              <a:gd name="T0" fmla="*/ 0 w 424"/>
              <a:gd name="T1" fmla="*/ 21 h 1291"/>
              <a:gd name="T2" fmla="*/ 0 w 424"/>
              <a:gd name="T3" fmla="*/ 54 h 1291"/>
              <a:gd name="T4" fmla="*/ 3 w 424"/>
              <a:gd name="T5" fmla="*/ 81 h 1291"/>
              <a:gd name="T6" fmla="*/ 6 w 424"/>
              <a:gd name="T7" fmla="*/ 108 h 1291"/>
              <a:gd name="T8" fmla="*/ 9 w 424"/>
              <a:gd name="T9" fmla="*/ 138 h 1291"/>
              <a:gd name="T10" fmla="*/ 30 w 424"/>
              <a:gd name="T11" fmla="*/ 162 h 1291"/>
              <a:gd name="T12" fmla="*/ 42 w 424"/>
              <a:gd name="T13" fmla="*/ 189 h 1291"/>
              <a:gd name="T14" fmla="*/ 45 w 424"/>
              <a:gd name="T15" fmla="*/ 228 h 1291"/>
              <a:gd name="T16" fmla="*/ 54 w 424"/>
              <a:gd name="T17" fmla="*/ 261 h 1291"/>
              <a:gd name="T18" fmla="*/ 72 w 424"/>
              <a:gd name="T19" fmla="*/ 297 h 1291"/>
              <a:gd name="T20" fmla="*/ 87 w 424"/>
              <a:gd name="T21" fmla="*/ 333 h 1291"/>
              <a:gd name="T22" fmla="*/ 99 w 424"/>
              <a:gd name="T23" fmla="*/ 369 h 1291"/>
              <a:gd name="T24" fmla="*/ 120 w 424"/>
              <a:gd name="T25" fmla="*/ 405 h 1291"/>
              <a:gd name="T26" fmla="*/ 141 w 424"/>
              <a:gd name="T27" fmla="*/ 438 h 1291"/>
              <a:gd name="T28" fmla="*/ 144 w 424"/>
              <a:gd name="T29" fmla="*/ 465 h 1291"/>
              <a:gd name="T30" fmla="*/ 156 w 424"/>
              <a:gd name="T31" fmla="*/ 498 h 1291"/>
              <a:gd name="T32" fmla="*/ 171 w 424"/>
              <a:gd name="T33" fmla="*/ 525 h 1291"/>
              <a:gd name="T34" fmla="*/ 177 w 424"/>
              <a:gd name="T35" fmla="*/ 558 h 1291"/>
              <a:gd name="T36" fmla="*/ 177 w 424"/>
              <a:gd name="T37" fmla="*/ 597 h 1291"/>
              <a:gd name="T38" fmla="*/ 177 w 424"/>
              <a:gd name="T39" fmla="*/ 624 h 1291"/>
              <a:gd name="T40" fmla="*/ 192 w 424"/>
              <a:gd name="T41" fmla="*/ 654 h 1291"/>
              <a:gd name="T42" fmla="*/ 213 w 424"/>
              <a:gd name="T43" fmla="*/ 678 h 1291"/>
              <a:gd name="T44" fmla="*/ 231 w 424"/>
              <a:gd name="T45" fmla="*/ 705 h 1291"/>
              <a:gd name="T46" fmla="*/ 246 w 424"/>
              <a:gd name="T47" fmla="*/ 732 h 1291"/>
              <a:gd name="T48" fmla="*/ 243 w 424"/>
              <a:gd name="T49" fmla="*/ 768 h 1291"/>
              <a:gd name="T50" fmla="*/ 264 w 424"/>
              <a:gd name="T51" fmla="*/ 786 h 1291"/>
              <a:gd name="T52" fmla="*/ 264 w 424"/>
              <a:gd name="T53" fmla="*/ 813 h 1291"/>
              <a:gd name="T54" fmla="*/ 270 w 424"/>
              <a:gd name="T55" fmla="*/ 840 h 1291"/>
              <a:gd name="T56" fmla="*/ 282 w 424"/>
              <a:gd name="T57" fmla="*/ 867 h 1291"/>
              <a:gd name="T58" fmla="*/ 294 w 424"/>
              <a:gd name="T59" fmla="*/ 894 h 1291"/>
              <a:gd name="T60" fmla="*/ 309 w 424"/>
              <a:gd name="T61" fmla="*/ 927 h 1291"/>
              <a:gd name="T62" fmla="*/ 321 w 424"/>
              <a:gd name="T63" fmla="*/ 957 h 1291"/>
              <a:gd name="T64" fmla="*/ 333 w 424"/>
              <a:gd name="T65" fmla="*/ 987 h 1291"/>
              <a:gd name="T66" fmla="*/ 342 w 424"/>
              <a:gd name="T67" fmla="*/ 1020 h 1291"/>
              <a:gd name="T68" fmla="*/ 348 w 424"/>
              <a:gd name="T69" fmla="*/ 1050 h 1291"/>
              <a:gd name="T70" fmla="*/ 357 w 424"/>
              <a:gd name="T71" fmla="*/ 1077 h 1291"/>
              <a:gd name="T72" fmla="*/ 369 w 424"/>
              <a:gd name="T73" fmla="*/ 1113 h 1291"/>
              <a:gd name="T74" fmla="*/ 378 w 424"/>
              <a:gd name="T75" fmla="*/ 1146 h 1291"/>
              <a:gd name="T76" fmla="*/ 381 w 424"/>
              <a:gd name="T77" fmla="*/ 1176 h 1291"/>
              <a:gd name="T78" fmla="*/ 387 w 424"/>
              <a:gd name="T79" fmla="*/ 1203 h 1291"/>
              <a:gd name="T80" fmla="*/ 399 w 424"/>
              <a:gd name="T81" fmla="*/ 1215 h 1291"/>
              <a:gd name="T82" fmla="*/ 405 w 424"/>
              <a:gd name="T83" fmla="*/ 1245 h 1291"/>
              <a:gd name="T84" fmla="*/ 417 w 424"/>
              <a:gd name="T85" fmla="*/ 1272 h 129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24"/>
              <a:gd name="T130" fmla="*/ 0 h 1291"/>
              <a:gd name="T131" fmla="*/ 424 w 424"/>
              <a:gd name="T132" fmla="*/ 1291 h 129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24" h="1291">
                <a:moveTo>
                  <a:pt x="3" y="0"/>
                </a:moveTo>
                <a:lnTo>
                  <a:pt x="0" y="12"/>
                </a:lnTo>
                <a:lnTo>
                  <a:pt x="0" y="21"/>
                </a:lnTo>
                <a:lnTo>
                  <a:pt x="0" y="33"/>
                </a:lnTo>
                <a:lnTo>
                  <a:pt x="0" y="42"/>
                </a:lnTo>
                <a:lnTo>
                  <a:pt x="0" y="54"/>
                </a:lnTo>
                <a:lnTo>
                  <a:pt x="0" y="63"/>
                </a:lnTo>
                <a:lnTo>
                  <a:pt x="0" y="72"/>
                </a:lnTo>
                <a:lnTo>
                  <a:pt x="3" y="81"/>
                </a:lnTo>
                <a:lnTo>
                  <a:pt x="3" y="90"/>
                </a:lnTo>
                <a:lnTo>
                  <a:pt x="6" y="99"/>
                </a:lnTo>
                <a:lnTo>
                  <a:pt x="6" y="108"/>
                </a:lnTo>
                <a:lnTo>
                  <a:pt x="9" y="120"/>
                </a:lnTo>
                <a:lnTo>
                  <a:pt x="9" y="129"/>
                </a:lnTo>
                <a:lnTo>
                  <a:pt x="9" y="138"/>
                </a:lnTo>
                <a:lnTo>
                  <a:pt x="9" y="147"/>
                </a:lnTo>
                <a:lnTo>
                  <a:pt x="18" y="153"/>
                </a:lnTo>
                <a:lnTo>
                  <a:pt x="30" y="162"/>
                </a:lnTo>
                <a:lnTo>
                  <a:pt x="39" y="171"/>
                </a:lnTo>
                <a:lnTo>
                  <a:pt x="42" y="180"/>
                </a:lnTo>
                <a:lnTo>
                  <a:pt x="42" y="189"/>
                </a:lnTo>
                <a:lnTo>
                  <a:pt x="45" y="207"/>
                </a:lnTo>
                <a:lnTo>
                  <a:pt x="45" y="219"/>
                </a:lnTo>
                <a:lnTo>
                  <a:pt x="45" y="228"/>
                </a:lnTo>
                <a:lnTo>
                  <a:pt x="45" y="237"/>
                </a:lnTo>
                <a:lnTo>
                  <a:pt x="51" y="246"/>
                </a:lnTo>
                <a:lnTo>
                  <a:pt x="54" y="261"/>
                </a:lnTo>
                <a:lnTo>
                  <a:pt x="60" y="276"/>
                </a:lnTo>
                <a:lnTo>
                  <a:pt x="66" y="288"/>
                </a:lnTo>
                <a:lnTo>
                  <a:pt x="72" y="297"/>
                </a:lnTo>
                <a:lnTo>
                  <a:pt x="78" y="309"/>
                </a:lnTo>
                <a:lnTo>
                  <a:pt x="81" y="318"/>
                </a:lnTo>
                <a:lnTo>
                  <a:pt x="87" y="333"/>
                </a:lnTo>
                <a:lnTo>
                  <a:pt x="93" y="348"/>
                </a:lnTo>
                <a:lnTo>
                  <a:pt x="96" y="360"/>
                </a:lnTo>
                <a:lnTo>
                  <a:pt x="99" y="369"/>
                </a:lnTo>
                <a:lnTo>
                  <a:pt x="105" y="381"/>
                </a:lnTo>
                <a:lnTo>
                  <a:pt x="114" y="396"/>
                </a:lnTo>
                <a:lnTo>
                  <a:pt x="120" y="405"/>
                </a:lnTo>
                <a:lnTo>
                  <a:pt x="129" y="417"/>
                </a:lnTo>
                <a:lnTo>
                  <a:pt x="138" y="429"/>
                </a:lnTo>
                <a:lnTo>
                  <a:pt x="141" y="438"/>
                </a:lnTo>
                <a:lnTo>
                  <a:pt x="141" y="447"/>
                </a:lnTo>
                <a:lnTo>
                  <a:pt x="141" y="456"/>
                </a:lnTo>
                <a:lnTo>
                  <a:pt x="144" y="465"/>
                </a:lnTo>
                <a:lnTo>
                  <a:pt x="144" y="474"/>
                </a:lnTo>
                <a:lnTo>
                  <a:pt x="147" y="486"/>
                </a:lnTo>
                <a:lnTo>
                  <a:pt x="156" y="498"/>
                </a:lnTo>
                <a:lnTo>
                  <a:pt x="162" y="507"/>
                </a:lnTo>
                <a:lnTo>
                  <a:pt x="168" y="516"/>
                </a:lnTo>
                <a:lnTo>
                  <a:pt x="171" y="525"/>
                </a:lnTo>
                <a:lnTo>
                  <a:pt x="171" y="534"/>
                </a:lnTo>
                <a:lnTo>
                  <a:pt x="174" y="549"/>
                </a:lnTo>
                <a:lnTo>
                  <a:pt x="177" y="558"/>
                </a:lnTo>
                <a:lnTo>
                  <a:pt x="177" y="576"/>
                </a:lnTo>
                <a:lnTo>
                  <a:pt x="177" y="585"/>
                </a:lnTo>
                <a:lnTo>
                  <a:pt x="177" y="597"/>
                </a:lnTo>
                <a:lnTo>
                  <a:pt x="177" y="606"/>
                </a:lnTo>
                <a:lnTo>
                  <a:pt x="177" y="615"/>
                </a:lnTo>
                <a:lnTo>
                  <a:pt x="177" y="624"/>
                </a:lnTo>
                <a:lnTo>
                  <a:pt x="183" y="639"/>
                </a:lnTo>
                <a:lnTo>
                  <a:pt x="183" y="648"/>
                </a:lnTo>
                <a:lnTo>
                  <a:pt x="192" y="654"/>
                </a:lnTo>
                <a:lnTo>
                  <a:pt x="195" y="663"/>
                </a:lnTo>
                <a:lnTo>
                  <a:pt x="204" y="666"/>
                </a:lnTo>
                <a:lnTo>
                  <a:pt x="213" y="678"/>
                </a:lnTo>
                <a:lnTo>
                  <a:pt x="219" y="687"/>
                </a:lnTo>
                <a:lnTo>
                  <a:pt x="228" y="696"/>
                </a:lnTo>
                <a:lnTo>
                  <a:pt x="231" y="705"/>
                </a:lnTo>
                <a:lnTo>
                  <a:pt x="234" y="714"/>
                </a:lnTo>
                <a:lnTo>
                  <a:pt x="237" y="726"/>
                </a:lnTo>
                <a:lnTo>
                  <a:pt x="246" y="732"/>
                </a:lnTo>
                <a:lnTo>
                  <a:pt x="249" y="741"/>
                </a:lnTo>
                <a:lnTo>
                  <a:pt x="249" y="750"/>
                </a:lnTo>
                <a:lnTo>
                  <a:pt x="243" y="768"/>
                </a:lnTo>
                <a:lnTo>
                  <a:pt x="264" y="762"/>
                </a:lnTo>
                <a:lnTo>
                  <a:pt x="264" y="774"/>
                </a:lnTo>
                <a:lnTo>
                  <a:pt x="264" y="786"/>
                </a:lnTo>
                <a:lnTo>
                  <a:pt x="264" y="795"/>
                </a:lnTo>
                <a:lnTo>
                  <a:pt x="264" y="804"/>
                </a:lnTo>
                <a:lnTo>
                  <a:pt x="264" y="813"/>
                </a:lnTo>
                <a:lnTo>
                  <a:pt x="264" y="822"/>
                </a:lnTo>
                <a:lnTo>
                  <a:pt x="267" y="831"/>
                </a:lnTo>
                <a:lnTo>
                  <a:pt x="270" y="840"/>
                </a:lnTo>
                <a:lnTo>
                  <a:pt x="273" y="849"/>
                </a:lnTo>
                <a:lnTo>
                  <a:pt x="279" y="858"/>
                </a:lnTo>
                <a:lnTo>
                  <a:pt x="282" y="867"/>
                </a:lnTo>
                <a:lnTo>
                  <a:pt x="285" y="876"/>
                </a:lnTo>
                <a:lnTo>
                  <a:pt x="288" y="885"/>
                </a:lnTo>
                <a:lnTo>
                  <a:pt x="294" y="894"/>
                </a:lnTo>
                <a:lnTo>
                  <a:pt x="300" y="903"/>
                </a:lnTo>
                <a:lnTo>
                  <a:pt x="303" y="915"/>
                </a:lnTo>
                <a:lnTo>
                  <a:pt x="309" y="927"/>
                </a:lnTo>
                <a:lnTo>
                  <a:pt x="312" y="939"/>
                </a:lnTo>
                <a:lnTo>
                  <a:pt x="318" y="948"/>
                </a:lnTo>
                <a:lnTo>
                  <a:pt x="321" y="957"/>
                </a:lnTo>
                <a:lnTo>
                  <a:pt x="327" y="966"/>
                </a:lnTo>
                <a:lnTo>
                  <a:pt x="330" y="978"/>
                </a:lnTo>
                <a:lnTo>
                  <a:pt x="333" y="987"/>
                </a:lnTo>
                <a:lnTo>
                  <a:pt x="336" y="999"/>
                </a:lnTo>
                <a:lnTo>
                  <a:pt x="339" y="1008"/>
                </a:lnTo>
                <a:lnTo>
                  <a:pt x="342" y="1020"/>
                </a:lnTo>
                <a:lnTo>
                  <a:pt x="342" y="1029"/>
                </a:lnTo>
                <a:lnTo>
                  <a:pt x="345" y="1038"/>
                </a:lnTo>
                <a:lnTo>
                  <a:pt x="348" y="1050"/>
                </a:lnTo>
                <a:lnTo>
                  <a:pt x="351" y="1059"/>
                </a:lnTo>
                <a:lnTo>
                  <a:pt x="354" y="1068"/>
                </a:lnTo>
                <a:lnTo>
                  <a:pt x="357" y="1077"/>
                </a:lnTo>
                <a:lnTo>
                  <a:pt x="363" y="1089"/>
                </a:lnTo>
                <a:lnTo>
                  <a:pt x="369" y="1098"/>
                </a:lnTo>
                <a:lnTo>
                  <a:pt x="369" y="1113"/>
                </a:lnTo>
                <a:lnTo>
                  <a:pt x="372" y="1122"/>
                </a:lnTo>
                <a:lnTo>
                  <a:pt x="372" y="1131"/>
                </a:lnTo>
                <a:lnTo>
                  <a:pt x="378" y="1146"/>
                </a:lnTo>
                <a:lnTo>
                  <a:pt x="381" y="1158"/>
                </a:lnTo>
                <a:lnTo>
                  <a:pt x="381" y="1167"/>
                </a:lnTo>
                <a:lnTo>
                  <a:pt x="381" y="1176"/>
                </a:lnTo>
                <a:lnTo>
                  <a:pt x="387" y="1185"/>
                </a:lnTo>
                <a:lnTo>
                  <a:pt x="387" y="1194"/>
                </a:lnTo>
                <a:lnTo>
                  <a:pt x="387" y="1203"/>
                </a:lnTo>
                <a:lnTo>
                  <a:pt x="387" y="1200"/>
                </a:lnTo>
                <a:lnTo>
                  <a:pt x="396" y="1206"/>
                </a:lnTo>
                <a:lnTo>
                  <a:pt x="399" y="1215"/>
                </a:lnTo>
                <a:lnTo>
                  <a:pt x="402" y="1227"/>
                </a:lnTo>
                <a:lnTo>
                  <a:pt x="405" y="1236"/>
                </a:lnTo>
                <a:lnTo>
                  <a:pt x="405" y="1245"/>
                </a:lnTo>
                <a:lnTo>
                  <a:pt x="405" y="1254"/>
                </a:lnTo>
                <a:lnTo>
                  <a:pt x="411" y="1263"/>
                </a:lnTo>
                <a:lnTo>
                  <a:pt x="417" y="1272"/>
                </a:lnTo>
                <a:lnTo>
                  <a:pt x="420" y="1281"/>
                </a:lnTo>
                <a:lnTo>
                  <a:pt x="423" y="129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572000" y="2262188"/>
            <a:ext cx="4462463" cy="3376612"/>
            <a:chOff x="4572000" y="2262188"/>
            <a:chExt cx="4462463" cy="3376612"/>
          </a:xfrm>
        </p:grpSpPr>
        <p:sp>
          <p:nvSpPr>
            <p:cNvPr id="7197" name="Line 30"/>
            <p:cNvSpPr>
              <a:spLocks noChangeShapeType="1"/>
            </p:cNvSpPr>
            <p:nvPr/>
          </p:nvSpPr>
          <p:spPr bwMode="auto">
            <a:xfrm>
              <a:off x="5410200" y="3200400"/>
              <a:ext cx="0" cy="20574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 flipH="1">
              <a:off x="8001000" y="2895600"/>
              <a:ext cx="5334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 flipV="1">
              <a:off x="6781800" y="2438400"/>
              <a:ext cx="0" cy="281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5562600" y="2403475"/>
              <a:ext cx="2057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Freeform 19"/>
            <p:cNvSpPr>
              <a:spLocks/>
            </p:cNvSpPr>
            <p:nvPr/>
          </p:nvSpPr>
          <p:spPr bwMode="auto">
            <a:xfrm>
              <a:off x="7620000" y="2403475"/>
              <a:ext cx="763588" cy="2841625"/>
            </a:xfrm>
            <a:custGeom>
              <a:avLst/>
              <a:gdLst>
                <a:gd name="T0" fmla="*/ 0 w 481"/>
                <a:gd name="T1" fmla="*/ 0 h 1790"/>
                <a:gd name="T2" fmla="*/ 0 w 481"/>
                <a:gd name="T3" fmla="*/ 46 h 1790"/>
                <a:gd name="T4" fmla="*/ 0 w 481"/>
                <a:gd name="T5" fmla="*/ 74 h 1790"/>
                <a:gd name="T6" fmla="*/ 18 w 481"/>
                <a:gd name="T7" fmla="*/ 112 h 1790"/>
                <a:gd name="T8" fmla="*/ 27 w 481"/>
                <a:gd name="T9" fmla="*/ 149 h 1790"/>
                <a:gd name="T10" fmla="*/ 27 w 481"/>
                <a:gd name="T11" fmla="*/ 177 h 1790"/>
                <a:gd name="T12" fmla="*/ 36 w 481"/>
                <a:gd name="T13" fmla="*/ 215 h 1790"/>
                <a:gd name="T14" fmla="*/ 36 w 481"/>
                <a:gd name="T15" fmla="*/ 243 h 1790"/>
                <a:gd name="T16" fmla="*/ 46 w 481"/>
                <a:gd name="T17" fmla="*/ 280 h 1790"/>
                <a:gd name="T18" fmla="*/ 64 w 481"/>
                <a:gd name="T19" fmla="*/ 309 h 1790"/>
                <a:gd name="T20" fmla="*/ 73 w 481"/>
                <a:gd name="T21" fmla="*/ 346 h 1790"/>
                <a:gd name="T22" fmla="*/ 92 w 481"/>
                <a:gd name="T23" fmla="*/ 384 h 1790"/>
                <a:gd name="T24" fmla="*/ 110 w 481"/>
                <a:gd name="T25" fmla="*/ 421 h 1790"/>
                <a:gd name="T26" fmla="*/ 120 w 481"/>
                <a:gd name="T27" fmla="*/ 449 h 1790"/>
                <a:gd name="T28" fmla="*/ 138 w 481"/>
                <a:gd name="T29" fmla="*/ 477 h 1790"/>
                <a:gd name="T30" fmla="*/ 147 w 481"/>
                <a:gd name="T31" fmla="*/ 505 h 1790"/>
                <a:gd name="T32" fmla="*/ 175 w 481"/>
                <a:gd name="T33" fmla="*/ 552 h 1790"/>
                <a:gd name="T34" fmla="*/ 184 w 481"/>
                <a:gd name="T35" fmla="*/ 580 h 1790"/>
                <a:gd name="T36" fmla="*/ 193 w 481"/>
                <a:gd name="T37" fmla="*/ 608 h 1790"/>
                <a:gd name="T38" fmla="*/ 212 w 481"/>
                <a:gd name="T39" fmla="*/ 636 h 1790"/>
                <a:gd name="T40" fmla="*/ 221 w 481"/>
                <a:gd name="T41" fmla="*/ 665 h 1790"/>
                <a:gd name="T42" fmla="*/ 230 w 481"/>
                <a:gd name="T43" fmla="*/ 693 h 1790"/>
                <a:gd name="T44" fmla="*/ 240 w 481"/>
                <a:gd name="T45" fmla="*/ 721 h 1790"/>
                <a:gd name="T46" fmla="*/ 240 w 481"/>
                <a:gd name="T47" fmla="*/ 749 h 1790"/>
                <a:gd name="T48" fmla="*/ 240 w 481"/>
                <a:gd name="T49" fmla="*/ 777 h 1790"/>
                <a:gd name="T50" fmla="*/ 240 w 481"/>
                <a:gd name="T51" fmla="*/ 814 h 1790"/>
                <a:gd name="T52" fmla="*/ 267 w 481"/>
                <a:gd name="T53" fmla="*/ 833 h 1790"/>
                <a:gd name="T54" fmla="*/ 267 w 481"/>
                <a:gd name="T55" fmla="*/ 861 h 1790"/>
                <a:gd name="T56" fmla="*/ 267 w 481"/>
                <a:gd name="T57" fmla="*/ 889 h 1790"/>
                <a:gd name="T58" fmla="*/ 267 w 481"/>
                <a:gd name="T59" fmla="*/ 917 h 1790"/>
                <a:gd name="T60" fmla="*/ 276 w 481"/>
                <a:gd name="T61" fmla="*/ 946 h 1790"/>
                <a:gd name="T62" fmla="*/ 295 w 481"/>
                <a:gd name="T63" fmla="*/ 983 h 1790"/>
                <a:gd name="T64" fmla="*/ 323 w 481"/>
                <a:gd name="T65" fmla="*/ 1011 h 1790"/>
                <a:gd name="T66" fmla="*/ 332 w 481"/>
                <a:gd name="T67" fmla="*/ 1039 h 1790"/>
                <a:gd name="T68" fmla="*/ 341 w 481"/>
                <a:gd name="T69" fmla="*/ 1067 h 1790"/>
                <a:gd name="T70" fmla="*/ 341 w 481"/>
                <a:gd name="T71" fmla="*/ 1095 h 1790"/>
                <a:gd name="T72" fmla="*/ 369 w 481"/>
                <a:gd name="T73" fmla="*/ 1133 h 1790"/>
                <a:gd name="T74" fmla="*/ 387 w 481"/>
                <a:gd name="T75" fmla="*/ 1161 h 1790"/>
                <a:gd name="T76" fmla="*/ 387 w 481"/>
                <a:gd name="T77" fmla="*/ 1189 h 1790"/>
                <a:gd name="T78" fmla="*/ 396 w 481"/>
                <a:gd name="T79" fmla="*/ 1217 h 1790"/>
                <a:gd name="T80" fmla="*/ 406 w 481"/>
                <a:gd name="T81" fmla="*/ 1245 h 1790"/>
                <a:gd name="T82" fmla="*/ 415 w 481"/>
                <a:gd name="T83" fmla="*/ 1273 h 1790"/>
                <a:gd name="T84" fmla="*/ 415 w 481"/>
                <a:gd name="T85" fmla="*/ 1301 h 1790"/>
                <a:gd name="T86" fmla="*/ 415 w 481"/>
                <a:gd name="T87" fmla="*/ 1330 h 1790"/>
                <a:gd name="T88" fmla="*/ 415 w 481"/>
                <a:gd name="T89" fmla="*/ 1376 h 1790"/>
                <a:gd name="T90" fmla="*/ 415 w 481"/>
                <a:gd name="T91" fmla="*/ 1414 h 1790"/>
                <a:gd name="T92" fmla="*/ 415 w 481"/>
                <a:gd name="T93" fmla="*/ 1461 h 1790"/>
                <a:gd name="T94" fmla="*/ 415 w 481"/>
                <a:gd name="T95" fmla="*/ 1498 h 1790"/>
                <a:gd name="T96" fmla="*/ 424 w 481"/>
                <a:gd name="T97" fmla="*/ 1526 h 1790"/>
                <a:gd name="T98" fmla="*/ 433 w 481"/>
                <a:gd name="T99" fmla="*/ 1554 h 1790"/>
                <a:gd name="T100" fmla="*/ 452 w 481"/>
                <a:gd name="T101" fmla="*/ 1582 h 1790"/>
                <a:gd name="T102" fmla="*/ 461 w 481"/>
                <a:gd name="T103" fmla="*/ 1611 h 1790"/>
                <a:gd name="T104" fmla="*/ 461 w 481"/>
                <a:gd name="T105" fmla="*/ 1639 h 1790"/>
                <a:gd name="T106" fmla="*/ 461 w 481"/>
                <a:gd name="T107" fmla="*/ 1667 h 1790"/>
                <a:gd name="T108" fmla="*/ 461 w 481"/>
                <a:gd name="T109" fmla="*/ 1704 h 1790"/>
                <a:gd name="T110" fmla="*/ 461 w 481"/>
                <a:gd name="T111" fmla="*/ 1732 h 1790"/>
                <a:gd name="T112" fmla="*/ 470 w 481"/>
                <a:gd name="T113" fmla="*/ 1760 h 1790"/>
                <a:gd name="T114" fmla="*/ 480 w 481"/>
                <a:gd name="T115" fmla="*/ 1789 h 179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1"/>
                <a:gd name="T175" fmla="*/ 0 h 1790"/>
                <a:gd name="T176" fmla="*/ 481 w 481"/>
                <a:gd name="T177" fmla="*/ 1790 h 179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1" h="1790">
                  <a:moveTo>
                    <a:pt x="0" y="0"/>
                  </a:moveTo>
                  <a:lnTo>
                    <a:pt x="0" y="46"/>
                  </a:lnTo>
                  <a:lnTo>
                    <a:pt x="0" y="74"/>
                  </a:lnTo>
                  <a:lnTo>
                    <a:pt x="18" y="112"/>
                  </a:lnTo>
                  <a:lnTo>
                    <a:pt x="27" y="149"/>
                  </a:lnTo>
                  <a:lnTo>
                    <a:pt x="27" y="177"/>
                  </a:lnTo>
                  <a:lnTo>
                    <a:pt x="36" y="215"/>
                  </a:lnTo>
                  <a:lnTo>
                    <a:pt x="36" y="243"/>
                  </a:lnTo>
                  <a:lnTo>
                    <a:pt x="46" y="280"/>
                  </a:lnTo>
                  <a:lnTo>
                    <a:pt x="64" y="309"/>
                  </a:lnTo>
                  <a:lnTo>
                    <a:pt x="73" y="346"/>
                  </a:lnTo>
                  <a:lnTo>
                    <a:pt x="92" y="384"/>
                  </a:lnTo>
                  <a:lnTo>
                    <a:pt x="110" y="421"/>
                  </a:lnTo>
                  <a:lnTo>
                    <a:pt x="120" y="449"/>
                  </a:lnTo>
                  <a:lnTo>
                    <a:pt x="138" y="477"/>
                  </a:lnTo>
                  <a:lnTo>
                    <a:pt x="147" y="505"/>
                  </a:lnTo>
                  <a:lnTo>
                    <a:pt x="175" y="552"/>
                  </a:lnTo>
                  <a:lnTo>
                    <a:pt x="184" y="580"/>
                  </a:lnTo>
                  <a:lnTo>
                    <a:pt x="193" y="608"/>
                  </a:lnTo>
                  <a:lnTo>
                    <a:pt x="212" y="636"/>
                  </a:lnTo>
                  <a:lnTo>
                    <a:pt x="221" y="665"/>
                  </a:lnTo>
                  <a:lnTo>
                    <a:pt x="230" y="693"/>
                  </a:lnTo>
                  <a:lnTo>
                    <a:pt x="240" y="721"/>
                  </a:lnTo>
                  <a:lnTo>
                    <a:pt x="240" y="749"/>
                  </a:lnTo>
                  <a:lnTo>
                    <a:pt x="240" y="777"/>
                  </a:lnTo>
                  <a:lnTo>
                    <a:pt x="240" y="814"/>
                  </a:lnTo>
                  <a:lnTo>
                    <a:pt x="267" y="833"/>
                  </a:lnTo>
                  <a:lnTo>
                    <a:pt x="267" y="861"/>
                  </a:lnTo>
                  <a:lnTo>
                    <a:pt x="267" y="889"/>
                  </a:lnTo>
                  <a:lnTo>
                    <a:pt x="267" y="917"/>
                  </a:lnTo>
                  <a:lnTo>
                    <a:pt x="276" y="946"/>
                  </a:lnTo>
                  <a:lnTo>
                    <a:pt x="295" y="983"/>
                  </a:lnTo>
                  <a:lnTo>
                    <a:pt x="323" y="1011"/>
                  </a:lnTo>
                  <a:lnTo>
                    <a:pt x="332" y="1039"/>
                  </a:lnTo>
                  <a:lnTo>
                    <a:pt x="341" y="1067"/>
                  </a:lnTo>
                  <a:lnTo>
                    <a:pt x="341" y="1095"/>
                  </a:lnTo>
                  <a:lnTo>
                    <a:pt x="369" y="1133"/>
                  </a:lnTo>
                  <a:lnTo>
                    <a:pt x="387" y="1161"/>
                  </a:lnTo>
                  <a:lnTo>
                    <a:pt x="387" y="1189"/>
                  </a:lnTo>
                  <a:lnTo>
                    <a:pt x="396" y="1217"/>
                  </a:lnTo>
                  <a:lnTo>
                    <a:pt x="406" y="1245"/>
                  </a:lnTo>
                  <a:lnTo>
                    <a:pt x="415" y="1273"/>
                  </a:lnTo>
                  <a:lnTo>
                    <a:pt x="415" y="1301"/>
                  </a:lnTo>
                  <a:lnTo>
                    <a:pt x="415" y="1330"/>
                  </a:lnTo>
                  <a:lnTo>
                    <a:pt x="415" y="1376"/>
                  </a:lnTo>
                  <a:lnTo>
                    <a:pt x="415" y="1414"/>
                  </a:lnTo>
                  <a:lnTo>
                    <a:pt x="415" y="1461"/>
                  </a:lnTo>
                  <a:lnTo>
                    <a:pt x="415" y="1498"/>
                  </a:lnTo>
                  <a:lnTo>
                    <a:pt x="424" y="1526"/>
                  </a:lnTo>
                  <a:lnTo>
                    <a:pt x="433" y="1554"/>
                  </a:lnTo>
                  <a:lnTo>
                    <a:pt x="452" y="1582"/>
                  </a:lnTo>
                  <a:lnTo>
                    <a:pt x="461" y="1611"/>
                  </a:lnTo>
                  <a:lnTo>
                    <a:pt x="461" y="1639"/>
                  </a:lnTo>
                  <a:lnTo>
                    <a:pt x="461" y="1667"/>
                  </a:lnTo>
                  <a:lnTo>
                    <a:pt x="461" y="1704"/>
                  </a:lnTo>
                  <a:lnTo>
                    <a:pt x="461" y="1732"/>
                  </a:lnTo>
                  <a:lnTo>
                    <a:pt x="470" y="1760"/>
                  </a:lnTo>
                  <a:lnTo>
                    <a:pt x="480" y="1789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5943600" y="2667000"/>
              <a:ext cx="177165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n>
                    <a:solidFill>
                      <a:srgbClr val="C00000"/>
                    </a:solidFill>
                  </a:ln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Quality-Adjusted</a:t>
              </a:r>
            </a:p>
            <a:p>
              <a:pPr algn="ctr">
                <a:defRPr/>
              </a:pPr>
              <a:r>
                <a:rPr lang="en-US" sz="1800" dirty="0">
                  <a:ln>
                    <a:solidFill>
                      <a:srgbClr val="C00000"/>
                    </a:solidFill>
                  </a:ln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Life-Years</a:t>
              </a:r>
            </a:p>
            <a:p>
              <a:pPr algn="ctr">
                <a:defRPr/>
              </a:pPr>
              <a:r>
                <a:rPr lang="en-US" sz="1800" dirty="0">
                  <a:ln>
                    <a:solidFill>
                      <a:srgbClr val="C00000"/>
                    </a:solidFill>
                  </a:ln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Gained</a:t>
              </a:r>
            </a:p>
          </p:txBody>
        </p:sp>
        <p:sp>
          <p:nvSpPr>
            <p:cNvPr id="7194" name="Rectangle 27"/>
            <p:cNvSpPr>
              <a:spLocks noChangeArrowheads="1"/>
            </p:cNvSpPr>
            <p:nvPr/>
          </p:nvSpPr>
          <p:spPr bwMode="auto">
            <a:xfrm>
              <a:off x="7974013" y="2262188"/>
              <a:ext cx="10604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Times New Roman" pitchFamily="18" charset="0"/>
                </a:rPr>
                <a:t>With</a:t>
              </a:r>
            </a:p>
            <a:p>
              <a:pPr algn="ctr"/>
              <a:r>
                <a:rPr lang="en-US" sz="1800" b="1">
                  <a:latin typeface="Times New Roman" pitchFamily="18" charset="0"/>
                </a:rPr>
                <a:t>Program</a:t>
              </a:r>
            </a:p>
          </p:txBody>
        </p:sp>
        <p:sp>
          <p:nvSpPr>
            <p:cNvPr id="7199" name="Text Box 32"/>
            <p:cNvSpPr txBox="1">
              <a:spLocks noChangeArrowheads="1"/>
            </p:cNvSpPr>
            <p:nvPr/>
          </p:nvSpPr>
          <p:spPr bwMode="auto">
            <a:xfrm>
              <a:off x="6384925" y="3519488"/>
              <a:ext cx="3683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00" name="Text Box 33"/>
            <p:cNvSpPr txBox="1">
              <a:spLocks noChangeArrowheads="1"/>
            </p:cNvSpPr>
            <p:nvPr/>
          </p:nvSpPr>
          <p:spPr bwMode="auto">
            <a:xfrm>
              <a:off x="7299325" y="4052888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B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7201" name="Text Box 34"/>
            <p:cNvSpPr txBox="1">
              <a:spLocks noChangeArrowheads="1"/>
            </p:cNvSpPr>
            <p:nvPr/>
          </p:nvSpPr>
          <p:spPr bwMode="auto">
            <a:xfrm>
              <a:off x="4572000" y="5334000"/>
              <a:ext cx="1495425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INTERVENTION</a:t>
              </a:r>
            </a:p>
          </p:txBody>
        </p:sp>
      </p:grp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6324600" y="5334000"/>
            <a:ext cx="9191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DEATH 1</a:t>
            </a:r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8061325" y="5345113"/>
            <a:ext cx="9191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DEATH 2</a:t>
            </a:r>
          </a:p>
        </p:txBody>
      </p:sp>
      <p:sp>
        <p:nvSpPr>
          <p:cNvPr id="7204" name="Line 37"/>
          <p:cNvSpPr>
            <a:spLocks noChangeShapeType="1"/>
          </p:cNvSpPr>
          <p:nvPr/>
        </p:nvSpPr>
        <p:spPr bwMode="auto">
          <a:xfrm>
            <a:off x="1828800" y="762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9A17F8A-6186-23A8-25D4-1F9B9730D93E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8BD1327-0D5A-6098-D3D7-142E9C26215F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8B4DCA-81D6-444E-CB81-CF4EAE2F995A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49A97700-BEA1-8A2A-6886-584A885D8806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F1B6E425-1414-5A35-B274-4D0D19981344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95093BFA-F98C-C743-17D4-877EDDF160C2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894D29F3-7282-DB7A-6829-0A56D0DBD4AC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EDDF04EA-D74F-FA7D-8775-2FD41456BE6E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7523A-5805-491E-AF08-A6184FB58961}" type="slidenum">
              <a:rPr lang="en-US"/>
              <a:pPr/>
              <a:t>60</a:t>
            </a:fld>
            <a:endParaRPr 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914400" y="563563"/>
            <a:ext cx="7315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B.	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Temporary Health States</a:t>
            </a:r>
          </a:p>
          <a:p>
            <a:endParaRPr lang="en-US" sz="2000" dirty="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A temporary health state</a:t>
            </a:r>
            <a:r>
              <a:rPr lang="en-US" sz="2000" dirty="0">
                <a:solidFill>
                  <a:srgbClr val="FAFD00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i (e.g. temporarily 50% blind)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is measured relative to the best state (healthy) and the worst temporary state 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j (e.g.</a:t>
            </a:r>
            <a:r>
              <a:rPr lang="en-US" sz="2000" b="1" dirty="0">
                <a:solidFill>
                  <a:srgbClr val="FAFD00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temporarily blind)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.</a:t>
            </a:r>
          </a:p>
          <a:p>
            <a:endParaRPr lang="en-US" sz="2000" dirty="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State j must be measured against the death state as a short term state followed by death</a:t>
            </a:r>
          </a:p>
        </p:txBody>
      </p:sp>
      <p:grpSp>
        <p:nvGrpSpPr>
          <p:cNvPr id="48132" name="Group 21"/>
          <p:cNvGrpSpPr>
            <a:grpSpLocks/>
          </p:cNvGrpSpPr>
          <p:nvPr/>
        </p:nvGrpSpPr>
        <p:grpSpPr bwMode="auto">
          <a:xfrm>
            <a:off x="1073150" y="2590800"/>
            <a:ext cx="7388225" cy="2044700"/>
            <a:chOff x="676" y="1632"/>
            <a:chExt cx="4654" cy="1288"/>
          </a:xfrm>
        </p:grpSpPr>
        <p:sp>
          <p:nvSpPr>
            <p:cNvPr id="48134" name="Line 3"/>
            <p:cNvSpPr>
              <a:spLocks noChangeShapeType="1"/>
            </p:cNvSpPr>
            <p:nvPr/>
          </p:nvSpPr>
          <p:spPr bwMode="auto">
            <a:xfrm flipV="1">
              <a:off x="1920" y="1888"/>
              <a:ext cx="576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35" name="Group 20"/>
            <p:cNvGrpSpPr>
              <a:grpSpLocks/>
            </p:cNvGrpSpPr>
            <p:nvPr/>
          </p:nvGrpSpPr>
          <p:grpSpPr bwMode="auto">
            <a:xfrm>
              <a:off x="676" y="1632"/>
              <a:ext cx="4654" cy="1288"/>
              <a:chOff x="676" y="1632"/>
              <a:chExt cx="4654" cy="1288"/>
            </a:xfrm>
          </p:grpSpPr>
          <p:sp>
            <p:nvSpPr>
              <p:cNvPr id="48136" name="Rectangle 4"/>
              <p:cNvSpPr>
                <a:spLocks noChangeArrowheads="1"/>
              </p:cNvSpPr>
              <p:nvPr/>
            </p:nvSpPr>
            <p:spPr bwMode="auto">
              <a:xfrm>
                <a:off x="676" y="2440"/>
                <a:ext cx="280" cy="11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7" name="Oval 5"/>
              <p:cNvSpPr>
                <a:spLocks noChangeArrowheads="1"/>
              </p:cNvSpPr>
              <p:nvPr/>
            </p:nvSpPr>
            <p:spPr bwMode="auto">
              <a:xfrm>
                <a:off x="1588" y="2066"/>
                <a:ext cx="376" cy="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Line 6"/>
              <p:cNvSpPr>
                <a:spLocks noChangeShapeType="1"/>
              </p:cNvSpPr>
              <p:nvPr/>
            </p:nvSpPr>
            <p:spPr bwMode="auto">
              <a:xfrm flipV="1">
                <a:off x="912" y="2137"/>
                <a:ext cx="720" cy="2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9" name="Line 7"/>
              <p:cNvSpPr>
                <a:spLocks noChangeShapeType="1"/>
              </p:cNvSpPr>
              <p:nvPr/>
            </p:nvSpPr>
            <p:spPr bwMode="auto">
              <a:xfrm>
                <a:off x="2496" y="1888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140" name="Group 10"/>
              <p:cNvGrpSpPr>
                <a:grpSpLocks/>
              </p:cNvGrpSpPr>
              <p:nvPr/>
            </p:nvGrpSpPr>
            <p:grpSpPr bwMode="auto">
              <a:xfrm>
                <a:off x="1920" y="2137"/>
                <a:ext cx="1584" cy="200"/>
                <a:chOff x="1920" y="2137"/>
                <a:chExt cx="1584" cy="200"/>
              </a:xfrm>
            </p:grpSpPr>
            <p:sp>
              <p:nvSpPr>
                <p:cNvPr id="48150" name="Line 8"/>
                <p:cNvSpPr>
                  <a:spLocks noChangeShapeType="1"/>
                </p:cNvSpPr>
                <p:nvPr/>
              </p:nvSpPr>
              <p:spPr bwMode="auto">
                <a:xfrm>
                  <a:off x="1920" y="2137"/>
                  <a:ext cx="576" cy="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51" name="Line 9"/>
                <p:cNvSpPr>
                  <a:spLocks noChangeShapeType="1"/>
                </p:cNvSpPr>
                <p:nvPr/>
              </p:nvSpPr>
              <p:spPr bwMode="auto">
                <a:xfrm>
                  <a:off x="2496" y="2337"/>
                  <a:ext cx="100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141" name="Line 11"/>
              <p:cNvSpPr>
                <a:spLocks noChangeShapeType="1"/>
              </p:cNvSpPr>
              <p:nvPr/>
            </p:nvSpPr>
            <p:spPr bwMode="auto">
              <a:xfrm>
                <a:off x="960" y="2486"/>
                <a:ext cx="720" cy="3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2"/>
              <p:cNvSpPr>
                <a:spLocks noChangeShapeType="1"/>
              </p:cNvSpPr>
              <p:nvPr/>
            </p:nvSpPr>
            <p:spPr bwMode="auto">
              <a:xfrm>
                <a:off x="1680" y="2809"/>
                <a:ext cx="18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Rectangle 13"/>
              <p:cNvSpPr>
                <a:spLocks noChangeArrowheads="1"/>
              </p:cNvSpPr>
              <p:nvPr/>
            </p:nvSpPr>
            <p:spPr bwMode="auto">
              <a:xfrm>
                <a:off x="733" y="2076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Alt. 1</a:t>
                </a:r>
              </a:p>
            </p:txBody>
          </p:sp>
          <p:sp>
            <p:nvSpPr>
              <p:cNvPr id="48144" name="Rectangle 14"/>
              <p:cNvSpPr>
                <a:spLocks noChangeArrowheads="1"/>
              </p:cNvSpPr>
              <p:nvPr/>
            </p:nvSpPr>
            <p:spPr bwMode="auto">
              <a:xfrm>
                <a:off x="733" y="2622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Alt. 2</a:t>
                </a:r>
              </a:p>
            </p:txBody>
          </p:sp>
          <p:sp>
            <p:nvSpPr>
              <p:cNvPr id="48145" name="Rectangle 15"/>
              <p:cNvSpPr>
                <a:spLocks noChangeArrowheads="1"/>
              </p:cNvSpPr>
              <p:nvPr/>
            </p:nvSpPr>
            <p:spPr bwMode="auto">
              <a:xfrm>
                <a:off x="2533" y="163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48146" name="Rectangle 16"/>
              <p:cNvSpPr>
                <a:spLocks noChangeArrowheads="1"/>
              </p:cNvSpPr>
              <p:nvPr/>
            </p:nvSpPr>
            <p:spPr bwMode="auto">
              <a:xfrm>
                <a:off x="3591" y="1774"/>
                <a:ext cx="6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</a:rPr>
                  <a:t>Healthy</a:t>
                </a:r>
              </a:p>
            </p:txBody>
          </p:sp>
          <p:sp>
            <p:nvSpPr>
              <p:cNvPr id="48147" name="Rectangle 17"/>
              <p:cNvSpPr>
                <a:spLocks noChangeArrowheads="1"/>
              </p:cNvSpPr>
              <p:nvPr/>
            </p:nvSpPr>
            <p:spPr bwMode="auto">
              <a:xfrm>
                <a:off x="3675" y="2222"/>
                <a:ext cx="1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</a:rPr>
                  <a:t>State j (temp blind)</a:t>
                </a:r>
              </a:p>
            </p:txBody>
          </p:sp>
          <p:sp>
            <p:nvSpPr>
              <p:cNvPr id="48148" name="Rectangle 18"/>
              <p:cNvSpPr>
                <a:spLocks noChangeArrowheads="1"/>
              </p:cNvSpPr>
              <p:nvPr/>
            </p:nvSpPr>
            <p:spPr bwMode="auto">
              <a:xfrm>
                <a:off x="3641" y="2670"/>
                <a:ext cx="16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State i (temp 50% blind)</a:t>
                </a:r>
              </a:p>
            </p:txBody>
          </p:sp>
          <p:sp>
            <p:nvSpPr>
              <p:cNvPr id="48149" name="Rectangle 19"/>
              <p:cNvSpPr>
                <a:spLocks noChangeArrowheads="1"/>
              </p:cNvSpPr>
              <p:nvPr/>
            </p:nvSpPr>
            <p:spPr bwMode="auto">
              <a:xfrm>
                <a:off x="2629" y="2050"/>
                <a:ext cx="3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1-p</a:t>
                </a:r>
              </a:p>
            </p:txBody>
          </p:sp>
        </p:grpSp>
      </p:grpSp>
      <p:sp>
        <p:nvSpPr>
          <p:cNvPr id="48133" name="Rectangle 22"/>
          <p:cNvSpPr>
            <a:spLocks noChangeArrowheads="1"/>
          </p:cNvSpPr>
          <p:nvPr/>
        </p:nvSpPr>
        <p:spPr bwMode="auto">
          <a:xfrm>
            <a:off x="287338" y="4800600"/>
            <a:ext cx="847566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Utility of temporary state i.</a:t>
            </a:r>
            <a:endParaRPr lang="en-US" sz="2000" dirty="0">
              <a:solidFill>
                <a:schemeClr val="folHlink"/>
              </a:solidFill>
              <a:latin typeface="Times New Roman" pitchFamily="18" charset="0"/>
            </a:endParaRPr>
          </a:p>
          <a:p>
            <a:endParaRPr lang="en-US" sz="2000" dirty="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h</a:t>
            </a:r>
            <a:r>
              <a:rPr lang="en-US" sz="2000" b="1" baseline="-25000" dirty="0">
                <a:latin typeface="Times New Roman" pitchFamily="18" charset="0"/>
              </a:rPr>
              <a:t>i</a:t>
            </a:r>
            <a:r>
              <a:rPr lang="en-US" sz="2000" b="1" dirty="0">
                <a:latin typeface="Times New Roman" pitchFamily="18" charset="0"/>
              </a:rPr>
              <a:t> = p + (1 - p) </a:t>
            </a:r>
            <a:r>
              <a:rPr lang="en-US" sz="2000" b="1" dirty="0" err="1">
                <a:latin typeface="Times New Roman" pitchFamily="18" charset="0"/>
              </a:rPr>
              <a:t>hj</a:t>
            </a:r>
            <a:endParaRPr lang="en-US" sz="20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If it is not important to relate the temporary state to the death state, </a:t>
            </a:r>
            <a:r>
              <a:rPr lang="en-US" sz="2000" dirty="0" err="1">
                <a:latin typeface="Times New Roman" pitchFamily="18" charset="0"/>
              </a:rPr>
              <a:t>hj</a:t>
            </a:r>
            <a:r>
              <a:rPr lang="en-US" sz="2000" dirty="0">
                <a:latin typeface="Times New Roman" pitchFamily="18" charset="0"/>
              </a:rPr>
              <a:t> can be set to 0 and the formula reduces to h</a:t>
            </a:r>
            <a:r>
              <a:rPr lang="en-US" sz="2000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 = p.</a:t>
            </a:r>
          </a:p>
          <a:p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0ED6A-E79F-4B01-B4DA-41152F287B07}" type="slidenum">
              <a:rPr lang="en-US"/>
              <a:pPr/>
              <a:t>61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Temporary Health State Example: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279525" y="2041525"/>
            <a:ext cx="34988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= p + (1 - p) </a:t>
            </a:r>
            <a:r>
              <a:rPr lang="en-US" dirty="0" err="1">
                <a:latin typeface="Times New Roman" pitchFamily="18" charset="0"/>
              </a:rPr>
              <a:t>hj</a:t>
            </a:r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</a:rPr>
              <a:t>h</a:t>
            </a:r>
            <a:r>
              <a:rPr lang="en-US" baseline="-25000" dirty="0" err="1">
                <a:latin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</a:rPr>
              <a:t> = .20</a:t>
            </a:r>
          </a:p>
          <a:p>
            <a:r>
              <a:rPr lang="en-US" dirty="0">
                <a:latin typeface="Times New Roman" pitchFamily="18" charset="0"/>
              </a:rPr>
              <a:t>    p = .60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then h</a:t>
            </a:r>
            <a:r>
              <a:rPr lang="en-US" baseline="-25000" dirty="0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	= .60 + (1 - .60) .20</a:t>
            </a:r>
          </a:p>
          <a:p>
            <a:r>
              <a:rPr lang="en-US" dirty="0">
                <a:latin typeface="Times New Roman" pitchFamily="18" charset="0"/>
              </a:rPr>
              <a:t>	= .60 + .40 x .20</a:t>
            </a:r>
          </a:p>
          <a:p>
            <a:r>
              <a:rPr lang="en-US" dirty="0">
                <a:latin typeface="Times New Roman" pitchFamily="18" charset="0"/>
              </a:rPr>
              <a:t>	= .60 + 8.00</a:t>
            </a:r>
          </a:p>
          <a:p>
            <a:r>
              <a:rPr lang="en-US" dirty="0">
                <a:latin typeface="Times New Roman" pitchFamily="18" charset="0"/>
              </a:rPr>
              <a:t>	= .68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860925" y="2041525"/>
            <a:ext cx="2111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if p = 1 ; hi = 1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if p = 0 ; hi = </a:t>
            </a:r>
            <a:r>
              <a:rPr lang="en-US" dirty="0" err="1">
                <a:latin typeface="Times New Roman" pitchFamily="18" charset="0"/>
              </a:rPr>
              <a:t>hj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>
            <a:off x="4572000" y="1981200"/>
            <a:ext cx="152400" cy="14478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7086600" y="2057400"/>
            <a:ext cx="45719" cy="13716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1143000" y="2895600"/>
            <a:ext cx="45719" cy="6858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2667000" y="2895600"/>
            <a:ext cx="45719" cy="6858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AFC31-1B34-4A1A-B0A9-37BCF0F05670}" type="slidenum">
              <a:rPr lang="en-US"/>
              <a:pPr/>
              <a:t>62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Well established utility indexes </a:t>
            </a:r>
            <a:r>
              <a:rPr lang="en-US" sz="2000" dirty="0"/>
              <a:t>(E.G..... Health Utilities Index, Quality of Well-being, </a:t>
            </a:r>
            <a:r>
              <a:rPr lang="en-US" sz="2000" dirty="0" err="1"/>
              <a:t>EuroQol</a:t>
            </a:r>
            <a:r>
              <a:rPr lang="en-US" sz="2000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210" y="1749425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Factors to Consider in selecting an index:</a:t>
            </a:r>
          </a:p>
          <a:p>
            <a:pPr lvl="1" eaLnBrk="1" hangingPunct="1"/>
            <a:r>
              <a:rPr lang="en-US" dirty="0"/>
              <a:t>No head to head comparisons of these methods are available</a:t>
            </a:r>
          </a:p>
          <a:p>
            <a:pPr lvl="1" eaLnBrk="1" hangingPunct="1"/>
            <a:r>
              <a:rPr lang="en-US" dirty="0"/>
              <a:t>Select in advance one that best suits the study objectives</a:t>
            </a:r>
          </a:p>
          <a:p>
            <a:pPr lvl="1" eaLnBrk="1" hangingPunct="1"/>
            <a:r>
              <a:rPr lang="en-US" dirty="0"/>
              <a:t>Justify the selection in the study protocol</a:t>
            </a:r>
          </a:p>
          <a:p>
            <a:pPr lvl="1" eaLnBrk="1" hangingPunct="1"/>
            <a:r>
              <a:rPr lang="en-US" dirty="0"/>
              <a:t>SG incorporates choice </a:t>
            </a:r>
            <a:r>
              <a:rPr lang="en-US"/>
              <a:t>&amp; uncertainty</a:t>
            </a:r>
            <a:endParaRPr lang="en-US" dirty="0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5534789"/>
            <a:ext cx="34877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folHlink"/>
                </a:solidFill>
                <a:latin typeface="Times New Roman" pitchFamily="18" charset="0"/>
              </a:rPr>
              <a:t>Canadian Guidelines, 1994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EAD48EA5-8626-C06B-B69B-D05F881B7493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EC28313C-B064-F197-12E5-445B9B904E80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69D87FB8-70E2-BD17-7DA9-0263C3990078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9B4A84CC-EDE8-8729-D842-4AD1C859A8F4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E1D99851-5A5F-09EC-CB34-3E0F4C8DB1C9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90FA0BFC-5A8E-FFB7-11BE-64A02F023CFF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180E6-80D1-427A-8B50-321941CB2076}" type="slidenum">
              <a:rPr lang="en-US"/>
              <a:pPr/>
              <a:t>63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Additional issues in instrument selection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Is the instrument creditable</a:t>
            </a:r>
            <a:r>
              <a:rPr lang="en-US" sz="2800" dirty="0"/>
              <a:t> </a:t>
            </a:r>
            <a:r>
              <a:rPr lang="en-US" sz="2000" dirty="0"/>
              <a:t>(demonstrated feasibility, reliability, validity, and responsiveness in studies)?</a:t>
            </a:r>
          </a:p>
          <a:p>
            <a:pPr eaLnBrk="1" hangingPunct="1"/>
            <a:r>
              <a:rPr lang="en-US" sz="2000" dirty="0"/>
              <a:t>Does the health status classification system cover the attributes and levels of attributes important to the study?</a:t>
            </a:r>
          </a:p>
          <a:p>
            <a:pPr eaLnBrk="1" hangingPunct="1"/>
            <a:r>
              <a:rPr lang="en-US" sz="2000" dirty="0"/>
              <a:t>Is the instrument likely to be responsive to changes expected?</a:t>
            </a:r>
          </a:p>
          <a:p>
            <a:pPr eaLnBrk="1" hangingPunct="1"/>
            <a:r>
              <a:rPr lang="en-US" sz="2000" dirty="0"/>
              <a:t>Does the intended audience for the study have any preference or guidance in selection of the instrument?</a:t>
            </a:r>
          </a:p>
          <a:p>
            <a:pPr eaLnBrk="1" hangingPunct="1"/>
            <a:r>
              <a:rPr lang="en-US" sz="2000" dirty="0"/>
              <a:t>Is the instrument based on sound theory?</a:t>
            </a:r>
          </a:p>
          <a:p>
            <a:pPr eaLnBrk="1" hangingPunct="1"/>
            <a:r>
              <a:rPr lang="en-US" sz="2000" dirty="0"/>
              <a:t>How much time is required to complete the questionnaire and is the questionnaire clear and easy to follow?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852C5901-7FF9-88D4-8647-337FF8FBB9AB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BBF255D3-5000-AB65-282C-19EA2C8F59A1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7FFC0ADA-0018-63B9-6D28-227248B99979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7D4B01C5-86ED-3516-1564-B1964CD83A27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35DF3BC9-3FDE-CC54-8258-AAD173F970BB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6DAD6086-23F5-089C-366D-2042E5CF7B7D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AD210-09EA-4267-A8F9-58F4382B64E5}" type="slidenum">
              <a:rPr lang="en-US"/>
              <a:pPr/>
              <a:t>64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54" y="1830077"/>
            <a:ext cx="9098846" cy="4114800"/>
          </a:xfrm>
        </p:spPr>
        <p:txBody>
          <a:bodyPr/>
          <a:lstStyle/>
          <a:p>
            <a:pPr eaLnBrk="1" hangingPunct="1"/>
            <a:r>
              <a:rPr lang="en-US" sz="2200" dirty="0"/>
              <a:t>Utility measurement is important for economic evaluation of health programs.</a:t>
            </a:r>
          </a:p>
          <a:p>
            <a:pPr eaLnBrk="1" hangingPunct="1"/>
            <a:r>
              <a:rPr lang="en-US" sz="2200" dirty="0"/>
              <a:t>Measurement of utility is highly complex.</a:t>
            </a:r>
          </a:p>
          <a:p>
            <a:pPr eaLnBrk="1" hangingPunct="1"/>
            <a:r>
              <a:rPr lang="en-US" sz="2200" dirty="0"/>
              <a:t>Utility and quality of life assessments are being </a:t>
            </a:r>
            <a:r>
              <a:rPr lang="en-US" sz="2200" u="sng" dirty="0"/>
              <a:t>increasingly applied</a:t>
            </a:r>
            <a:r>
              <a:rPr lang="en-US" sz="2200" dirty="0"/>
              <a:t> in health economic evaluations.</a:t>
            </a:r>
          </a:p>
          <a:p>
            <a:pPr eaLnBrk="1" hangingPunct="1"/>
            <a:r>
              <a:rPr lang="en-US" sz="2200" dirty="0"/>
              <a:t>Different methods (e.g., TTO vs. VAS vs. SG) may result in varying scores for the same health state.</a:t>
            </a:r>
          </a:p>
          <a:p>
            <a:pPr eaLnBrk="1" hangingPunct="1"/>
            <a:r>
              <a:rPr lang="en-US" sz="2200" dirty="0"/>
              <a:t>Groups with different clinical conditions may have varying scores for the same health state</a:t>
            </a:r>
          </a:p>
          <a:p>
            <a:pPr eaLnBrk="1" hangingPunct="1"/>
            <a:r>
              <a:rPr lang="en-US" sz="2200" b="1" dirty="0"/>
              <a:t>Dr. Sun to demonstrate how utility assessment is clinically used in the oncology/research setting on Oct. 12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1A00671A-0F23-CE22-EBD0-8870481C94ED}"/>
              </a:ext>
            </a:extLst>
          </p:cNvPr>
          <p:cNvSpPr txBox="1"/>
          <p:nvPr/>
        </p:nvSpPr>
        <p:spPr>
          <a:xfrm>
            <a:off x="45154" y="6019800"/>
            <a:ext cx="148428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6EC4C74D-63D8-1B7F-EEE8-6279648323E0}"/>
              </a:ext>
            </a:extLst>
          </p:cNvPr>
          <p:cNvSpPr txBox="1"/>
          <p:nvPr/>
        </p:nvSpPr>
        <p:spPr>
          <a:xfrm>
            <a:off x="1386546" y="602518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C74D94D6-2948-9EF0-64CB-F0F4FB54A0EC}"/>
              </a:ext>
            </a:extLst>
          </p:cNvPr>
          <p:cNvSpPr txBox="1"/>
          <p:nvPr/>
        </p:nvSpPr>
        <p:spPr>
          <a:xfrm>
            <a:off x="2739269" y="6021293"/>
            <a:ext cx="13103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02090C3C-8465-41F7-ABCF-FE4D645E8D96}"/>
              </a:ext>
            </a:extLst>
          </p:cNvPr>
          <p:cNvSpPr txBox="1"/>
          <p:nvPr/>
        </p:nvSpPr>
        <p:spPr>
          <a:xfrm>
            <a:off x="3973204" y="6019800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6950631A-3D5C-9360-ED44-1AD48D148E42}"/>
              </a:ext>
            </a:extLst>
          </p:cNvPr>
          <p:cNvSpPr txBox="1"/>
          <p:nvPr/>
        </p:nvSpPr>
        <p:spPr>
          <a:xfrm>
            <a:off x="5878204" y="6019800"/>
            <a:ext cx="198604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7">
            <a:extLst>
              <a:ext uri="{FF2B5EF4-FFF2-40B4-BE49-F238E27FC236}">
                <a16:creationId xmlns:a16="http://schemas.microsoft.com/office/drawing/2014/main" id="{23991CAB-09E0-A071-F3D3-DBBD9746A825}"/>
              </a:ext>
            </a:extLst>
          </p:cNvPr>
          <p:cNvSpPr txBox="1"/>
          <p:nvPr/>
        </p:nvSpPr>
        <p:spPr>
          <a:xfrm>
            <a:off x="7833632" y="6019800"/>
            <a:ext cx="13103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505200" y="1143000"/>
            <a:ext cx="3429000" cy="466725"/>
          </a:xfrm>
          <a:prstGeom prst="rect">
            <a:avLst/>
          </a:prstGeom>
          <a:solidFill>
            <a:srgbClr val="21DD5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 HA-SSI= 7.7 QALYs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1371600" y="15240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743200" y="3505200"/>
            <a:ext cx="2971800" cy="83099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Fatal HA-SSI= 0.125 QALYs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2057400" y="3733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276600" y="2286000"/>
            <a:ext cx="2971800" cy="830997"/>
          </a:xfrm>
          <a:prstGeom prst="rect">
            <a:avLst/>
          </a:prstGeom>
          <a:solidFill>
            <a:srgbClr val="FAFD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Non-Fatal HA-SSI= 7.475 QALYs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1981200" y="25908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2057400" y="76200"/>
            <a:ext cx="815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HA-SSI ---hospital acquired surgical site infection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54E7651-826E-F6D1-1979-B9A2D0B9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</p:spPr>
        <p:txBody>
          <a:bodyPr/>
          <a:lstStyle/>
          <a:p>
            <a:fld id="{F2A14313-361C-4E89-B256-FF32EAC37894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A3A12C9-51F2-DE1B-CAE1-1D4AA90CBC0E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4841D7-66D1-2C26-9022-20044778FE52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8DF5CD6B-874C-BB29-1D48-91483344BACA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FD609C9A-52FE-FD6B-4AE3-70618D904430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FD654D6E-BE1E-2E3A-DA63-2248E3E1F460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B33BF67A-1DE7-35A3-EC47-B653607A8A12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3B5A2463-64D2-24A1-38C2-AD79B19E45D2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04B79-5A19-444D-9B91-8204B0FB73C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Conduct a CUA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430" y="188217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CEA ---cannot make </a:t>
            </a:r>
            <a:r>
              <a:rPr lang="en-US" u="sng" dirty="0"/>
              <a:t>comparisons across broad set of interventions.</a:t>
            </a:r>
            <a:endParaRPr lang="en-US" dirty="0"/>
          </a:p>
          <a:p>
            <a:pPr eaLnBrk="1" hangingPunct="1"/>
            <a:r>
              <a:rPr lang="en-US" dirty="0"/>
              <a:t>Often there is </a:t>
            </a:r>
            <a:r>
              <a:rPr lang="en-US" u="sng" dirty="0"/>
              <a:t>more than one outcome</a:t>
            </a:r>
            <a:r>
              <a:rPr lang="en-US" dirty="0"/>
              <a:t> of interest.</a:t>
            </a:r>
          </a:p>
          <a:p>
            <a:pPr lvl="1" eaLnBrk="1" hangingPunct="1"/>
            <a:r>
              <a:rPr lang="en-US" dirty="0"/>
              <a:t>For example, incidence of strokes, retinopathy, nephropathy in diabetes?</a:t>
            </a:r>
          </a:p>
          <a:p>
            <a:pPr eaLnBrk="1" hangingPunct="1"/>
            <a:r>
              <a:rPr lang="en-US" dirty="0"/>
              <a:t>Some </a:t>
            </a:r>
            <a:r>
              <a:rPr lang="en-US" u="sng" dirty="0"/>
              <a:t>outcomes are more important</a:t>
            </a:r>
            <a:r>
              <a:rPr lang="en-US" dirty="0"/>
              <a:t> than others.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4ABB92-17E4-2CA4-7730-48242D35022E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2BE9489-4DBC-D0F2-7915-C48B150C6F99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FF579-2D12-D98C-9D20-43C5DFB8B405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458FA33B-EDD0-BE4C-D5CE-4F065036AC0F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33689363-A778-464B-A126-F63589599117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D8D33BA4-E4D9-9A5B-1659-D8BAD75FBE3A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AA9A362E-E7AC-641F-FB07-F2E22AE48370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AC3B9D18-D04E-D0A9-3352-631D7694F5CB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3D98EB-450B-4874-AA74-52B800F7DD09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When to Use CUA?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When there are </a:t>
            </a:r>
            <a:r>
              <a:rPr lang="en-US" b="1" dirty="0">
                <a:solidFill>
                  <a:schemeClr val="folHlink"/>
                </a:solidFill>
              </a:rPr>
              <a:t>multiple objectives</a:t>
            </a:r>
            <a:r>
              <a:rPr lang="en-US" b="1" dirty="0"/>
              <a:t> </a:t>
            </a:r>
            <a:r>
              <a:rPr lang="en-US" dirty="0"/>
              <a:t>attained differentially, and one program does not “win” on all.</a:t>
            </a:r>
          </a:p>
          <a:p>
            <a:pPr eaLnBrk="1" hangingPunct="1"/>
            <a:r>
              <a:rPr lang="en-US" dirty="0"/>
              <a:t>When </a:t>
            </a:r>
            <a:r>
              <a:rPr lang="en-US" b="1" dirty="0">
                <a:solidFill>
                  <a:schemeClr val="folHlink"/>
                </a:solidFill>
              </a:rPr>
              <a:t>quality of life is </a:t>
            </a:r>
            <a:r>
              <a:rPr lang="en-US" b="1" u="sng" dirty="0">
                <a:solidFill>
                  <a:schemeClr val="folHlink"/>
                </a:solidFill>
              </a:rPr>
              <a:t>the</a:t>
            </a:r>
            <a:r>
              <a:rPr lang="en-US" b="1" dirty="0">
                <a:solidFill>
                  <a:schemeClr val="folHlink"/>
                </a:solidFill>
              </a:rPr>
              <a:t> important outcome</a:t>
            </a:r>
            <a:r>
              <a:rPr lang="en-US" dirty="0"/>
              <a:t>. E.G........... Arthritis.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A37F7BA-3F21-2661-A2CC-CF0A2495840B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F2A14313-361C-4E89-B256-FF32EAC3789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801F13E-E58D-453F-D57C-FE0BE55F2C1D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CD82C0A0-FD9B-4ED1-B3DD-14214EEC47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4EDC21-122D-1CEE-E2C0-B55F2E0E05A7}"/>
              </a:ext>
            </a:extLst>
          </p:cNvPr>
          <p:cNvSpPr txBox="1"/>
          <p:nvPr/>
        </p:nvSpPr>
        <p:spPr>
          <a:xfrm>
            <a:off x="45154" y="6106180"/>
            <a:ext cx="14842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Defining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CUA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968A27C5-C203-BD74-DAD5-2D719656C644}"/>
              </a:ext>
            </a:extLst>
          </p:cNvPr>
          <p:cNvSpPr txBox="1"/>
          <p:nvPr/>
        </p:nvSpPr>
        <p:spPr>
          <a:xfrm>
            <a:off x="1386546" y="6111564"/>
            <a:ext cx="1387270" cy="5232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5AD3CD09-99B0-0935-420F-DCF6242F816A}"/>
              </a:ext>
            </a:extLst>
          </p:cNvPr>
          <p:cNvSpPr txBox="1"/>
          <p:nvPr/>
        </p:nvSpPr>
        <p:spPr>
          <a:xfrm>
            <a:off x="2739269" y="6107673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Types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216FE8DD-5673-3775-F356-23DF6B067712}"/>
              </a:ext>
            </a:extLst>
          </p:cNvPr>
          <p:cNvSpPr txBox="1"/>
          <p:nvPr/>
        </p:nvSpPr>
        <p:spPr>
          <a:xfrm>
            <a:off x="3973204" y="610618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Theory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6A5CAD4A-C79B-F70B-9A23-7ECE95CC24C2}"/>
              </a:ext>
            </a:extLst>
          </p:cNvPr>
          <p:cNvSpPr txBox="1"/>
          <p:nvPr/>
        </p:nvSpPr>
        <p:spPr>
          <a:xfrm>
            <a:off x="5878204" y="6106180"/>
            <a:ext cx="1986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CUA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Evaluation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Process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07251B1C-308D-0E24-D0C7-081828452EBA}"/>
              </a:ext>
            </a:extLst>
          </p:cNvPr>
          <p:cNvSpPr txBox="1"/>
          <p:nvPr/>
        </p:nvSpPr>
        <p:spPr>
          <a:xfrm>
            <a:off x="7833632" y="6106180"/>
            <a:ext cx="1310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Utility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Files\Office2000\Templates\Presentation Designs\Blends.pot</Template>
  <TotalTime>29277</TotalTime>
  <Pages>12</Pages>
  <Words>6684</Words>
  <Application>Microsoft Office PowerPoint</Application>
  <PresentationFormat>Letter Paper (8.5x11 in)</PresentationFormat>
  <Paragraphs>1299</Paragraphs>
  <Slides>64</Slides>
  <Notes>32</Notes>
  <HiddenSlides>9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Oswald</vt:lpstr>
      <vt:lpstr>Wingdings</vt:lpstr>
      <vt:lpstr>Verdana</vt:lpstr>
      <vt:lpstr>Times New Roman</vt:lpstr>
      <vt:lpstr>Arial</vt:lpstr>
      <vt:lpstr>Calibri</vt:lpstr>
      <vt:lpstr>Tahoma</vt:lpstr>
      <vt:lpstr>Blends</vt:lpstr>
      <vt:lpstr>Document</vt:lpstr>
      <vt:lpstr>Cost-utility Analysis</vt:lpstr>
      <vt:lpstr>Readings for 10/10 (left) and 10/12 (right)</vt:lpstr>
      <vt:lpstr> Topics </vt:lpstr>
      <vt:lpstr>PowerPoint Presentation</vt:lpstr>
      <vt:lpstr>         Definition of CUA</vt:lpstr>
      <vt:lpstr>PowerPoint Presentation</vt:lpstr>
      <vt:lpstr>PowerPoint Presentation</vt:lpstr>
      <vt:lpstr>Why Conduct a CUA</vt:lpstr>
      <vt:lpstr>When to Use CUA?</vt:lpstr>
      <vt:lpstr>When to Use CUA?</vt:lpstr>
      <vt:lpstr>When Should CUA Not Be Used?</vt:lpstr>
      <vt:lpstr>Early Example of CUA</vt:lpstr>
      <vt:lpstr>Ways To Obtain Utility Values</vt:lpstr>
      <vt:lpstr>Source for Pre-scored Utility Weights</vt:lpstr>
      <vt:lpstr>PowerPoint Presentation</vt:lpstr>
      <vt:lpstr>Alternative Health Related Quality of Life (HRQL) Measures</vt:lpstr>
      <vt:lpstr>Disease Specific Profile: Not Preference Based</vt:lpstr>
      <vt:lpstr>Generic Profile: Not Preference Based</vt:lpstr>
      <vt:lpstr>Generic Preference Measures (Index) </vt:lpstr>
      <vt:lpstr>What is a health state?  EQ-5D-5L</vt:lpstr>
      <vt:lpstr>  </vt:lpstr>
      <vt:lpstr>PowerPoint Presentation</vt:lpstr>
      <vt:lpstr>  </vt:lpstr>
      <vt:lpstr>Utility Theories: basis of preference concept</vt:lpstr>
      <vt:lpstr>Normative Approach</vt:lpstr>
      <vt:lpstr>vN-M Axiom 1</vt:lpstr>
      <vt:lpstr>Axiom 2: Independence</vt:lpstr>
      <vt:lpstr>Axiom 3: Continuity of Preferences</vt:lpstr>
      <vt:lpstr>Reliability &amp; Validity of Utility Measures</vt:lpstr>
      <vt:lpstr>Summary Measures of Test Re-test Reliability</vt:lpstr>
      <vt:lpstr>Does choice of reference population affect scores?</vt:lpstr>
      <vt:lpstr>HOW TO CONDUCT A CUA</vt:lpstr>
      <vt:lpstr>STEPS IN UTILITY MEASUREMENT Multi-attribute Utility Function</vt:lpstr>
      <vt:lpstr>CUA Process</vt:lpstr>
      <vt:lpstr>STEPS IN UTILITY MEASUREMENT Multi-attribute Utility Function</vt:lpstr>
      <vt:lpstr>STEPS IN UTILITY MEASUREMENT,  Multi-attribute Utility Function</vt:lpstr>
      <vt:lpstr>Seven Attribute Health State Classification System HUI2</vt:lpstr>
      <vt:lpstr>Utility Measurement</vt:lpstr>
      <vt:lpstr>Utility Measurement</vt:lpstr>
      <vt:lpstr>PowerPoint Presentation</vt:lpstr>
      <vt:lpstr>Preference Weighted Generic Instruments (Index): EQ-5D-5L</vt:lpstr>
      <vt:lpstr>Table 5.1 Methods of Measuring Preferences</vt:lpstr>
      <vt:lpstr>Most Common methods for measurement of QALY weights</vt:lpstr>
      <vt:lpstr>Rating Scale</vt:lpstr>
      <vt:lpstr>Rating Scale</vt:lpstr>
      <vt:lpstr>Limitations to Rating Scales</vt:lpstr>
      <vt:lpstr>Advantages of Scaling</vt:lpstr>
      <vt:lpstr>Choice: Time Trade-off (TTO)</vt:lpstr>
      <vt:lpstr>Time Trade-off Method</vt:lpstr>
      <vt:lpstr>Time Trade-off Method</vt:lpstr>
      <vt:lpstr>Temporary States (TTO)</vt:lpstr>
      <vt:lpstr>PowerPoint Presentation</vt:lpstr>
      <vt:lpstr>Standard Gamble (SG): choice with uncertainty to measure utility</vt:lpstr>
      <vt:lpstr>Standard Gamble</vt:lpstr>
      <vt:lpstr>PowerPoint Presentation</vt:lpstr>
      <vt:lpstr>PowerPoint Presentation</vt:lpstr>
      <vt:lpstr>PowerPoint Presentation</vt:lpstr>
      <vt:lpstr>Advantages of Standard Gamble</vt:lpstr>
      <vt:lpstr>Disadvantage of SG Method</vt:lpstr>
      <vt:lpstr>PowerPoint Presentation</vt:lpstr>
      <vt:lpstr>Temporary Health State Example:</vt:lpstr>
      <vt:lpstr>Well established utility indexes (E.G..... Health Utilities Index, Quality of Well-being, EuroQol) </vt:lpstr>
      <vt:lpstr>Additional issues in instrument selection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Cost-utility Analysis</dc:title>
  <dc:creator>Dr. David Lairson</dc:creator>
  <cp:lastModifiedBy>Paul Gerardo Yeh</cp:lastModifiedBy>
  <cp:revision>230</cp:revision>
  <cp:lastPrinted>1998-10-11T21:18:27Z</cp:lastPrinted>
  <dcterms:created xsi:type="dcterms:W3CDTF">1995-10-02T16:41:00Z</dcterms:created>
  <dcterms:modified xsi:type="dcterms:W3CDTF">2023-10-10T00:07:55Z</dcterms:modified>
</cp:coreProperties>
</file>