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6" r:id="rId1"/>
  </p:sldMasterIdLst>
  <p:notesMasterIdLst>
    <p:notesMasterId r:id="rId62"/>
  </p:notesMasterIdLst>
  <p:handoutMasterIdLst>
    <p:handoutMasterId r:id="rId63"/>
  </p:handoutMasterIdLst>
  <p:sldIdLst>
    <p:sldId id="397" r:id="rId2"/>
    <p:sldId id="399" r:id="rId3"/>
    <p:sldId id="401" r:id="rId4"/>
    <p:sldId id="403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23" r:id="rId15"/>
    <p:sldId id="413" r:id="rId16"/>
    <p:sldId id="414" r:id="rId17"/>
    <p:sldId id="415" r:id="rId18"/>
    <p:sldId id="416" r:id="rId19"/>
    <p:sldId id="417" r:id="rId20"/>
    <p:sldId id="418" r:id="rId21"/>
    <p:sldId id="419" r:id="rId22"/>
    <p:sldId id="420" r:id="rId23"/>
    <p:sldId id="421" r:id="rId24"/>
    <p:sldId id="422" r:id="rId25"/>
    <p:sldId id="424" r:id="rId26"/>
    <p:sldId id="312" r:id="rId27"/>
    <p:sldId id="381" r:id="rId28"/>
    <p:sldId id="402" r:id="rId29"/>
    <p:sldId id="368" r:id="rId30"/>
    <p:sldId id="349" r:id="rId31"/>
    <p:sldId id="350" r:id="rId32"/>
    <p:sldId id="386" r:id="rId33"/>
    <p:sldId id="387" r:id="rId34"/>
    <p:sldId id="425" r:id="rId35"/>
    <p:sldId id="353" r:id="rId36"/>
    <p:sldId id="382" r:id="rId37"/>
    <p:sldId id="383" r:id="rId38"/>
    <p:sldId id="389" r:id="rId39"/>
    <p:sldId id="390" r:id="rId40"/>
    <p:sldId id="391" r:id="rId41"/>
    <p:sldId id="380" r:id="rId42"/>
    <p:sldId id="396" r:id="rId43"/>
    <p:sldId id="372" r:id="rId44"/>
    <p:sldId id="374" r:id="rId45"/>
    <p:sldId id="369" r:id="rId46"/>
    <p:sldId id="375" r:id="rId47"/>
    <p:sldId id="392" r:id="rId48"/>
    <p:sldId id="373" r:id="rId49"/>
    <p:sldId id="394" r:id="rId50"/>
    <p:sldId id="376" r:id="rId51"/>
    <p:sldId id="384" r:id="rId52"/>
    <p:sldId id="385" r:id="rId53"/>
    <p:sldId id="388" r:id="rId54"/>
    <p:sldId id="377" r:id="rId55"/>
    <p:sldId id="395" r:id="rId56"/>
    <p:sldId id="378" r:id="rId57"/>
    <p:sldId id="260" r:id="rId58"/>
    <p:sldId id="261" r:id="rId59"/>
    <p:sldId id="262" r:id="rId60"/>
    <p:sldId id="292" r:id="rId61"/>
  </p:sldIdLst>
  <p:sldSz cx="10287000" cy="6858000" type="35mm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409"/>
    <a:srgbClr val="000000"/>
    <a:srgbClr val="FFFF99"/>
    <a:srgbClr val="00CC00"/>
    <a:srgbClr val="66FFFF"/>
    <a:srgbClr val="8080AA"/>
    <a:srgbClr val="66FF99"/>
    <a:srgbClr val="CCFFFF"/>
    <a:srgbClr val="FFCC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3" autoAdjust="0"/>
    <p:restoredTop sz="75628" autoAdjust="0"/>
  </p:normalViewPr>
  <p:slideViewPr>
    <p:cSldViewPr>
      <p:cViewPr varScale="1">
        <p:scale>
          <a:sx n="46" d="100"/>
          <a:sy n="46" d="100"/>
        </p:scale>
        <p:origin x="750" y="48"/>
      </p:cViewPr>
      <p:guideLst>
        <p:guide orient="horz" pos="2160"/>
        <p:guide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2" tIns="46456" rIns="92912" bIns="4645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2" tIns="46456" rIns="92912" bIns="4645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97"/>
            <a:ext cx="3037840" cy="464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2" tIns="46456" rIns="92912" bIns="4645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30697"/>
            <a:ext cx="3037840" cy="464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2" tIns="46456" rIns="92912" bIns="4645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pPr>
              <a:defRPr/>
            </a:pPr>
            <a:fld id="{18575892-9D64-46C1-879F-0BA481CD46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15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3561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6775" y="692150"/>
            <a:ext cx="5124450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40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1162050"/>
            <a:ext cx="470535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/>
          <a:lstStyle/>
          <a:p>
            <a:r>
              <a:rPr lang="en-US" baseline="30000" dirty="0"/>
              <a:t>* </a:t>
            </a:r>
            <a:r>
              <a:rPr lang="en-US" baseline="0" dirty="0"/>
              <a:t>SEER.cancer.gov.  </a:t>
            </a:r>
            <a:r>
              <a:rPr lang="en-US" dirty="0"/>
              <a:t>Mack, D. and </a:t>
            </a:r>
            <a:r>
              <a:rPr lang="en-US" dirty="0" err="1"/>
              <a:t>Lapane</a:t>
            </a:r>
            <a:r>
              <a:rPr lang="en-US" dirty="0"/>
              <a:t>, K.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Screening Mammography Among Older Women:</a:t>
            </a:r>
          </a:p>
          <a:p>
            <a:r>
              <a:rPr lang="en-US" sz="1200" b="0" i="0" u="none" strike="noStrike" kern="1200" baseline="300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**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 Review of United States Guidelines and Potential Harms. Journal of Women’s Health, Vol. 28, No. 6, 2019.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5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1162050"/>
            <a:ext cx="470535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076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00113" y="693738"/>
            <a:ext cx="5210175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398487"/>
            <a:ext cx="5140960" cy="4167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912" tIns="46456" rIns="92912" bIns="46456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28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00113" y="693738"/>
            <a:ext cx="5210175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398487"/>
            <a:ext cx="5140960" cy="4167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912" tIns="46456" rIns="92912" bIns="46456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8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00113" y="693738"/>
            <a:ext cx="5210175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398487"/>
            <a:ext cx="5140960" cy="4167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912" tIns="46456" rIns="92912" bIns="46456"/>
          <a:lstStyle/>
          <a:p>
            <a:pPr eaLnBrk="1" hangingPunct="1"/>
            <a:r>
              <a:rPr lang="en-US" dirty="0"/>
              <a:t>Sensitivity= out of all those who do have cancer, how many would test positive?</a:t>
            </a:r>
          </a:p>
          <a:p>
            <a:pPr eaLnBrk="1" hangingPunct="1"/>
            <a:r>
              <a:rPr lang="en-US" dirty="0"/>
              <a:t>Specificity= out of those who do not have cancer, how many would test negative?</a:t>
            </a:r>
          </a:p>
          <a:p>
            <a:pPr eaLnBrk="1" hangingPunct="1"/>
            <a:r>
              <a:rPr lang="en-US" dirty="0"/>
              <a:t>TP = true positive test</a:t>
            </a:r>
          </a:p>
          <a:p>
            <a:pPr eaLnBrk="1" hangingPunct="1"/>
            <a:r>
              <a:rPr lang="en-US" dirty="0"/>
              <a:t>FP = false positive test</a:t>
            </a:r>
          </a:p>
          <a:p>
            <a:pPr eaLnBrk="1" hangingPunct="1"/>
            <a:r>
              <a:rPr lang="en-US" dirty="0"/>
              <a:t>TN = true negative test</a:t>
            </a:r>
          </a:p>
          <a:p>
            <a:pPr eaLnBrk="1" hangingPunct="1"/>
            <a:r>
              <a:rPr lang="en-US" dirty="0"/>
              <a:t>FN = false negative test</a:t>
            </a:r>
          </a:p>
        </p:txBody>
      </p:sp>
    </p:spTree>
    <p:extLst>
      <p:ext uri="{BB962C8B-B14F-4D97-AF65-F5344CB8AC3E}">
        <p14:creationId xmlns:p14="http://schemas.microsoft.com/office/powerpoint/2010/main" val="4176799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1162050"/>
            <a:ext cx="470535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Diagnostic</a:t>
            </a:r>
            <a:r>
              <a:rPr lang="en-US" baseline="0" dirty="0"/>
              <a:t> cost for those not screened = .00352 x $657</a:t>
            </a:r>
          </a:p>
          <a:p>
            <a:r>
              <a:rPr lang="en-US" baseline="0" dirty="0"/>
              <a:t>                                                               =  $2.30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75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81" y="6400800"/>
            <a:ext cx="102843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334316"/>
            <a:ext cx="102843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830" y="758952"/>
            <a:ext cx="8486775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8168" y="4455621"/>
            <a:ext cx="8486775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7823F-8B41-4EFE-8CB3-58DF1E2E429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18962" y="4343400"/>
            <a:ext cx="833247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44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86A93D-EC53-46E4-9B87-39B59C1F1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90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81" y="6400800"/>
            <a:ext cx="102843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334316"/>
            <a:ext cx="102843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414780"/>
            <a:ext cx="2218134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414779"/>
            <a:ext cx="6525816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0BDDF-ECA3-405B-9D45-7EEA7151F4E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70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381000"/>
            <a:ext cx="92583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14350" y="1981200"/>
            <a:ext cx="9258300" cy="4114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A251D-3C21-467C-A366-896A5F2E8B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3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381000"/>
            <a:ext cx="92583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981200"/>
            <a:ext cx="455295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981200"/>
            <a:ext cx="455295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620BE-EFAD-4208-95CB-6213BA9403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82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396C0-87D6-46BE-902C-BD6BFEC89F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6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81" y="6400800"/>
            <a:ext cx="102843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334316"/>
            <a:ext cx="102843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830" y="758952"/>
            <a:ext cx="8486775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830" y="4453128"/>
            <a:ext cx="8486775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E49141-3396-483A-BB12-224EF4A4E7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18962" y="4343400"/>
            <a:ext cx="833247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38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25830" y="286605"/>
            <a:ext cx="8486775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830" y="1845734"/>
            <a:ext cx="4166235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6370" y="1845737"/>
            <a:ext cx="4166235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70E0BB-4D09-487B-B09E-C96E3762DE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4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25830" y="286605"/>
            <a:ext cx="8486775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830" y="1846052"/>
            <a:ext cx="416623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" y="2582334"/>
            <a:ext cx="4166235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46370" y="1846052"/>
            <a:ext cx="416623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46370" y="2582334"/>
            <a:ext cx="4166235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2B6A8D-F4AC-4F92-9A62-5B57CF0698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87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C0D562-BCE7-429B-BCF6-E7965B5839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7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81" y="6400800"/>
            <a:ext cx="102843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334316"/>
            <a:ext cx="102843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C04C0D-0C55-42EA-88B0-35169A929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07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41785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408810" y="0"/>
            <a:ext cx="54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762" y="594359"/>
            <a:ext cx="2700338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2767" y="731520"/>
            <a:ext cx="5635567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5762" y="2926080"/>
            <a:ext cx="2700338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2777" y="6459787"/>
            <a:ext cx="220936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50506" y="6459787"/>
            <a:ext cx="39219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0BA0D6C-02D7-493E-BF28-19AD7E00D8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26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02843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4915076"/>
            <a:ext cx="102843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830" y="5074920"/>
            <a:ext cx="853821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0286988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829" y="5907024"/>
            <a:ext cx="853821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906AE4-6C5F-4A2F-B163-CF93652FAC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8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0287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0287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5830" y="286605"/>
            <a:ext cx="8486775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829" y="1845734"/>
            <a:ext cx="848677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5832" y="6459787"/>
            <a:ext cx="2085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0219" y="6459787"/>
            <a:ext cx="4069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3513" y="6459787"/>
            <a:ext cx="1107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D7EBA03-DC7F-4679-BAB5-773B84B441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07042" y="1737845"/>
            <a:ext cx="840962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21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dirty="0"/>
              <a:t>Decision Analysis: Clinical Examples</a:t>
            </a:r>
            <a:endParaRPr lang="en-US" sz="44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342900" indent="-342900" eaLnBrk="1" hangingPunct="1"/>
            <a:r>
              <a:rPr lang="en-US" altLang="en-US" dirty="0">
                <a:solidFill>
                  <a:schemeClr val="accent2"/>
                </a:solidFill>
              </a:rPr>
              <a:t>Paul Gerardo yeh, MD, DrPH</a:t>
            </a:r>
          </a:p>
          <a:p>
            <a:pPr marL="342900" indent="-342900" eaLnBrk="1" hangingPunct="1"/>
            <a:r>
              <a:rPr lang="en-US" altLang="en-US" dirty="0">
                <a:solidFill>
                  <a:schemeClr val="accent2"/>
                </a:solidFill>
              </a:rPr>
              <a:t>3915 Course</a:t>
            </a:r>
          </a:p>
          <a:p>
            <a:pPr marL="342900" indent="-342900" eaLnBrk="1" hangingPunct="1"/>
            <a:r>
              <a:rPr lang="en-US" altLang="en-US" dirty="0">
                <a:solidFill>
                  <a:schemeClr val="accent2"/>
                </a:solidFill>
              </a:rPr>
              <a:t>November 7, 2023</a:t>
            </a: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46926E03-176F-4F58-A81A-3615120189A6}" type="slidenum">
              <a:rPr lang="en-US" altLang="en-US" sz="1400">
                <a:solidFill>
                  <a:srgbClr val="EAEAEA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1</a:t>
            </a:fld>
            <a:endParaRPr lang="en-US" altLang="en-US" sz="1400" dirty="0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7077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3F05-DD11-AE1A-7E0E-3F21BD34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Cost-effectiveness 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1020E63-0ACE-48FF-76AB-9ABB60831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264099"/>
              </p:ext>
            </p:extLst>
          </p:nvPr>
        </p:nvGraphicFramePr>
        <p:xfrm>
          <a:off x="340988" y="1900701"/>
          <a:ext cx="9831714" cy="3596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38619">
                  <a:extLst>
                    <a:ext uri="{9D8B030D-6E8A-4147-A177-3AD203B41FA5}">
                      <a16:colId xmlns:a16="http://schemas.microsoft.com/office/drawing/2014/main" val="1957247236"/>
                    </a:ext>
                  </a:extLst>
                </a:gridCol>
                <a:gridCol w="1335093">
                  <a:extLst>
                    <a:ext uri="{9D8B030D-6E8A-4147-A177-3AD203B41FA5}">
                      <a16:colId xmlns:a16="http://schemas.microsoft.com/office/drawing/2014/main" val="78057376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40826915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74076195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654193572"/>
                    </a:ext>
                  </a:extLst>
                </a:gridCol>
                <a:gridCol w="1981202">
                  <a:extLst>
                    <a:ext uri="{9D8B030D-6E8A-4147-A177-3AD203B41FA5}">
                      <a16:colId xmlns:a16="http://schemas.microsoft.com/office/drawing/2014/main" val="21645074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QALYs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ICER ($/QALY)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Probability of cost-effectiveness at $50,000/QALY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Probability of cost-effectiveness at $100,000/QALY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795160"/>
                  </a:ext>
                </a:extLst>
              </a:tr>
              <a:tr h="457200">
                <a:tc gridSpan="6">
                  <a:txBody>
                    <a:bodyPr/>
                    <a:lstStyle/>
                    <a:p>
                      <a:r>
                        <a:rPr lang="en-US" sz="2200" dirty="0"/>
                        <a:t>Societal perspective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2474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200" dirty="0"/>
                        <a:t>IORT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42,410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12.176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00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200" dirty="0"/>
                        <a:t>CF-WBI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50,981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12.293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Dominated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78749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200" dirty="0"/>
                        <a:t>HF-WBI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47,486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12.4745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17,024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881931"/>
                  </a:ext>
                </a:extLst>
              </a:tr>
            </a:tbl>
          </a:graphicData>
        </a:graphic>
      </p:graphicFrame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E85DC58-5085-ED72-9F62-7E1B1CDC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239" y="6492875"/>
            <a:ext cx="1107021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BCA85FE-9DD3-4755-96B5-1CCB12C8EC7B}" type="slidenum">
              <a:rPr lang="en-US" altLang="en-US" sz="1400"/>
              <a:pPr>
                <a:spcBef>
                  <a:spcPct val="50000"/>
                </a:spcBef>
                <a:buClr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74096150-5DF1-97B1-1602-A92962255E05}"/>
              </a:ext>
            </a:extLst>
          </p:cNvPr>
          <p:cNvSpPr txBox="1"/>
          <p:nvPr/>
        </p:nvSpPr>
        <p:spPr>
          <a:xfrm>
            <a:off x="-10391" y="5828566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3">
            <a:extLst>
              <a:ext uri="{FF2B5EF4-FFF2-40B4-BE49-F238E27FC236}">
                <a16:creationId xmlns:a16="http://schemas.microsoft.com/office/drawing/2014/main" id="{F983D328-561E-74DF-8FB2-24317CCD2BB1}"/>
              </a:ext>
            </a:extLst>
          </p:cNvPr>
          <p:cNvSpPr txBox="1"/>
          <p:nvPr/>
        </p:nvSpPr>
        <p:spPr>
          <a:xfrm>
            <a:off x="1945816" y="5819899"/>
            <a:ext cx="2432759" cy="523220"/>
          </a:xfrm>
          <a:prstGeom prst="rect">
            <a:avLst/>
          </a:prstGeom>
          <a:solidFill>
            <a:srgbClr val="FFC40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Rads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Surgery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21">
            <a:extLst>
              <a:ext uri="{FF2B5EF4-FFF2-40B4-BE49-F238E27FC236}">
                <a16:creationId xmlns:a16="http://schemas.microsoft.com/office/drawing/2014/main" id="{39A7D257-4C45-8555-764C-8CDFB2F8D616}"/>
              </a:ext>
            </a:extLst>
          </p:cNvPr>
          <p:cNvSpPr txBox="1"/>
          <p:nvPr/>
        </p:nvSpPr>
        <p:spPr>
          <a:xfrm>
            <a:off x="8570347" y="5819899"/>
            <a:ext cx="17527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CEA,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Review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13">
            <a:extLst>
              <a:ext uri="{FF2B5EF4-FFF2-40B4-BE49-F238E27FC236}">
                <a16:creationId xmlns:a16="http://schemas.microsoft.com/office/drawing/2014/main" id="{F7C7C6F6-D54F-F8A2-1A4A-778E121C99AB}"/>
              </a:ext>
            </a:extLst>
          </p:cNvPr>
          <p:cNvSpPr txBox="1"/>
          <p:nvPr/>
        </p:nvSpPr>
        <p:spPr>
          <a:xfrm>
            <a:off x="4397424" y="5826779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II: HPV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Vaccination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13">
            <a:extLst>
              <a:ext uri="{FF2B5EF4-FFF2-40B4-BE49-F238E27FC236}">
                <a16:creationId xmlns:a16="http://schemas.microsoft.com/office/drawing/2014/main" id="{2460ED9E-9A5D-28EC-226A-94E31F64DDFD}"/>
              </a:ext>
            </a:extLst>
          </p:cNvPr>
          <p:cNvSpPr txBox="1"/>
          <p:nvPr/>
        </p:nvSpPr>
        <p:spPr>
          <a:xfrm>
            <a:off x="6331319" y="5826779"/>
            <a:ext cx="22390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Screening</a:t>
            </a:r>
          </a:p>
        </p:txBody>
      </p:sp>
    </p:spTree>
    <p:extLst>
      <p:ext uri="{BB962C8B-B14F-4D97-AF65-F5344CB8AC3E}">
        <p14:creationId xmlns:p14="http://schemas.microsoft.com/office/powerpoint/2010/main" val="833379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5BFD-00BE-8B4F-993E-0FC1111C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Sensitivity Analyses: Tornado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BCF6D-B17C-D8DD-0620-6F8DBB654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84B61D-8EEF-149D-754F-FC2D58DA9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754" y="1590263"/>
            <a:ext cx="6053282" cy="43818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CCF962-9564-E739-FB97-BD6A0B718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148" y="1590262"/>
            <a:ext cx="4267200" cy="4381829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22A56C1-7138-4D0B-B9F6-324F9902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239" y="6492875"/>
            <a:ext cx="1107021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BCA85FE-9DD3-4755-96B5-1CCB12C8EC7B}" type="slidenum">
              <a:rPr lang="en-US" altLang="en-US" sz="1400"/>
              <a:pPr>
                <a:spcBef>
                  <a:spcPct val="50000"/>
                </a:spcBef>
                <a:buClr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B930D514-C812-29F8-2086-5E448E8E3126}"/>
              </a:ext>
            </a:extLst>
          </p:cNvPr>
          <p:cNvSpPr txBox="1"/>
          <p:nvPr/>
        </p:nvSpPr>
        <p:spPr>
          <a:xfrm>
            <a:off x="-10391" y="5828566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3">
            <a:extLst>
              <a:ext uri="{FF2B5EF4-FFF2-40B4-BE49-F238E27FC236}">
                <a16:creationId xmlns:a16="http://schemas.microsoft.com/office/drawing/2014/main" id="{35BD2A9E-E8EB-45A1-EF1D-DC5FAC1F8B4C}"/>
              </a:ext>
            </a:extLst>
          </p:cNvPr>
          <p:cNvSpPr txBox="1"/>
          <p:nvPr/>
        </p:nvSpPr>
        <p:spPr>
          <a:xfrm>
            <a:off x="1945816" y="5819899"/>
            <a:ext cx="2432759" cy="523220"/>
          </a:xfrm>
          <a:prstGeom prst="rect">
            <a:avLst/>
          </a:prstGeom>
          <a:solidFill>
            <a:srgbClr val="FFC40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Rads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Surgery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21">
            <a:extLst>
              <a:ext uri="{FF2B5EF4-FFF2-40B4-BE49-F238E27FC236}">
                <a16:creationId xmlns:a16="http://schemas.microsoft.com/office/drawing/2014/main" id="{369F9CA6-91B3-F111-A814-0026515D03E7}"/>
              </a:ext>
            </a:extLst>
          </p:cNvPr>
          <p:cNvSpPr txBox="1"/>
          <p:nvPr/>
        </p:nvSpPr>
        <p:spPr>
          <a:xfrm>
            <a:off x="8570347" y="5819899"/>
            <a:ext cx="17527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CEA,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Review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13">
            <a:extLst>
              <a:ext uri="{FF2B5EF4-FFF2-40B4-BE49-F238E27FC236}">
                <a16:creationId xmlns:a16="http://schemas.microsoft.com/office/drawing/2014/main" id="{6F1CA9BE-77A1-176C-AA13-B0DEE7D5BED0}"/>
              </a:ext>
            </a:extLst>
          </p:cNvPr>
          <p:cNvSpPr txBox="1"/>
          <p:nvPr/>
        </p:nvSpPr>
        <p:spPr>
          <a:xfrm>
            <a:off x="4397424" y="5826779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II: HPV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Vaccination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CuadroTexto 13">
            <a:extLst>
              <a:ext uri="{FF2B5EF4-FFF2-40B4-BE49-F238E27FC236}">
                <a16:creationId xmlns:a16="http://schemas.microsoft.com/office/drawing/2014/main" id="{534601C8-C31B-1D20-E7BF-6C97E829DCB1}"/>
              </a:ext>
            </a:extLst>
          </p:cNvPr>
          <p:cNvSpPr txBox="1"/>
          <p:nvPr/>
        </p:nvSpPr>
        <p:spPr>
          <a:xfrm>
            <a:off x="6331319" y="5826779"/>
            <a:ext cx="22390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Screening</a:t>
            </a:r>
          </a:p>
        </p:txBody>
      </p:sp>
    </p:spTree>
    <p:extLst>
      <p:ext uri="{BB962C8B-B14F-4D97-AF65-F5344CB8AC3E}">
        <p14:creationId xmlns:p14="http://schemas.microsoft.com/office/powerpoint/2010/main" val="3287700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6A89-D168-611A-6EEA-676B78A09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830" y="286606"/>
            <a:ext cx="8486775" cy="9684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Sensitivity Analyses: Probabilistic sensitivity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D9841-DAD5-2FBD-6084-17E408F49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05395-C0F1-8CF4-34F0-75B51C829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645" y="1241187"/>
            <a:ext cx="7281143" cy="4571832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4238873-5CD7-DD0A-346E-AF22A9A28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239" y="6492875"/>
            <a:ext cx="1107021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BCA85FE-9DD3-4755-96B5-1CCB12C8EC7B}" type="slidenum">
              <a:rPr lang="en-US" altLang="en-US" sz="1400"/>
              <a:pPr>
                <a:spcBef>
                  <a:spcPct val="50000"/>
                </a:spcBef>
                <a:buClr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7" name="CuadroTexto 8">
            <a:extLst>
              <a:ext uri="{FF2B5EF4-FFF2-40B4-BE49-F238E27FC236}">
                <a16:creationId xmlns:a16="http://schemas.microsoft.com/office/drawing/2014/main" id="{5D3B0315-1BAA-A6CE-B6F5-A772FD05EF4C}"/>
              </a:ext>
            </a:extLst>
          </p:cNvPr>
          <p:cNvSpPr txBox="1"/>
          <p:nvPr/>
        </p:nvSpPr>
        <p:spPr>
          <a:xfrm>
            <a:off x="-10391" y="5828566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13">
            <a:extLst>
              <a:ext uri="{FF2B5EF4-FFF2-40B4-BE49-F238E27FC236}">
                <a16:creationId xmlns:a16="http://schemas.microsoft.com/office/drawing/2014/main" id="{31BD71D6-CF2C-AD37-E507-BD58E17A0C62}"/>
              </a:ext>
            </a:extLst>
          </p:cNvPr>
          <p:cNvSpPr txBox="1"/>
          <p:nvPr/>
        </p:nvSpPr>
        <p:spPr>
          <a:xfrm>
            <a:off x="1945816" y="5819899"/>
            <a:ext cx="2432759" cy="523220"/>
          </a:xfrm>
          <a:prstGeom prst="rect">
            <a:avLst/>
          </a:prstGeom>
          <a:solidFill>
            <a:srgbClr val="FFC40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Rads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Surgery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21">
            <a:extLst>
              <a:ext uri="{FF2B5EF4-FFF2-40B4-BE49-F238E27FC236}">
                <a16:creationId xmlns:a16="http://schemas.microsoft.com/office/drawing/2014/main" id="{397F51E8-E4B6-DAF7-5EC5-F93C889AF2A6}"/>
              </a:ext>
            </a:extLst>
          </p:cNvPr>
          <p:cNvSpPr txBox="1"/>
          <p:nvPr/>
        </p:nvSpPr>
        <p:spPr>
          <a:xfrm>
            <a:off x="8570347" y="5819899"/>
            <a:ext cx="17527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CEA,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Review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13">
            <a:extLst>
              <a:ext uri="{FF2B5EF4-FFF2-40B4-BE49-F238E27FC236}">
                <a16:creationId xmlns:a16="http://schemas.microsoft.com/office/drawing/2014/main" id="{00F33DF1-E312-E602-C796-90E63C12FFE3}"/>
              </a:ext>
            </a:extLst>
          </p:cNvPr>
          <p:cNvSpPr txBox="1"/>
          <p:nvPr/>
        </p:nvSpPr>
        <p:spPr>
          <a:xfrm>
            <a:off x="4397424" y="5826779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II: HPV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Vaccination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CuadroTexto 13">
            <a:extLst>
              <a:ext uri="{FF2B5EF4-FFF2-40B4-BE49-F238E27FC236}">
                <a16:creationId xmlns:a16="http://schemas.microsoft.com/office/drawing/2014/main" id="{0A7344D4-0FF6-F028-777E-253D0AE86359}"/>
              </a:ext>
            </a:extLst>
          </p:cNvPr>
          <p:cNvSpPr txBox="1"/>
          <p:nvPr/>
        </p:nvSpPr>
        <p:spPr>
          <a:xfrm>
            <a:off x="6331319" y="5826779"/>
            <a:ext cx="22390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Screening</a:t>
            </a:r>
          </a:p>
        </p:txBody>
      </p:sp>
    </p:spTree>
    <p:extLst>
      <p:ext uri="{BB962C8B-B14F-4D97-AF65-F5344CB8AC3E}">
        <p14:creationId xmlns:p14="http://schemas.microsoft.com/office/powerpoint/2010/main" val="4123555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9DC99-4080-67A0-EF83-BA531184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 of Breast Cancer Radiation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C190B-D7F1-0CAF-C292-53529DAC1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845734"/>
            <a:ext cx="100203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err="1"/>
              <a:t>Hypofrationated</a:t>
            </a:r>
            <a:r>
              <a:rPr lang="en-US" sz="2800" dirty="0"/>
              <a:t> whole breast irradiation (HF-WBI) is the most optimal cost-effective strategy for early stage breast cancer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/>
              <a:t>But what if the cost of IORT decreases? If HF-WBI cost increases?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Older women and women in rural areas with difficulty traveling long distances daily for treatment may benefit from IORT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541782-B209-6CA9-9822-7B3A4E85B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4027612"/>
            <a:ext cx="4800600" cy="283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61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0B80-86DB-A08D-DB97-D070AE8C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E8F3F-CBA7-C8F6-8CE1-6CC2A8195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Long-term impact of HPV vaccination on oral HPV infection and oropharyngeal cancer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E83E7E6-06C9-DCDF-4A82-6E181642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239" y="6492875"/>
            <a:ext cx="1107021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BCA85FE-9DD3-4755-96B5-1CCB12C8EC7B}" type="slidenum">
              <a:rPr lang="en-US" altLang="en-US" sz="1400"/>
              <a:pPr>
                <a:spcBef>
                  <a:spcPct val="50000"/>
                </a:spcBef>
                <a:buClr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0D9F001F-93C0-D7D1-840B-307D3ABA4220}"/>
              </a:ext>
            </a:extLst>
          </p:cNvPr>
          <p:cNvSpPr txBox="1"/>
          <p:nvPr/>
        </p:nvSpPr>
        <p:spPr>
          <a:xfrm>
            <a:off x="-10391" y="5828566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3">
            <a:extLst>
              <a:ext uri="{FF2B5EF4-FFF2-40B4-BE49-F238E27FC236}">
                <a16:creationId xmlns:a16="http://schemas.microsoft.com/office/drawing/2014/main" id="{B9BA23BB-D1FB-D044-CA23-666CFA0524E5}"/>
              </a:ext>
            </a:extLst>
          </p:cNvPr>
          <p:cNvSpPr txBox="1"/>
          <p:nvPr/>
        </p:nvSpPr>
        <p:spPr>
          <a:xfrm>
            <a:off x="1945816" y="5819899"/>
            <a:ext cx="24327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Rads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Surgery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21">
            <a:extLst>
              <a:ext uri="{FF2B5EF4-FFF2-40B4-BE49-F238E27FC236}">
                <a16:creationId xmlns:a16="http://schemas.microsoft.com/office/drawing/2014/main" id="{228132E1-ED4F-4FA4-D156-7521C9103462}"/>
              </a:ext>
            </a:extLst>
          </p:cNvPr>
          <p:cNvSpPr txBox="1"/>
          <p:nvPr/>
        </p:nvSpPr>
        <p:spPr>
          <a:xfrm>
            <a:off x="8570347" y="5819899"/>
            <a:ext cx="17527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CEA,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Review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13">
            <a:extLst>
              <a:ext uri="{FF2B5EF4-FFF2-40B4-BE49-F238E27FC236}">
                <a16:creationId xmlns:a16="http://schemas.microsoft.com/office/drawing/2014/main" id="{FF953C76-06EF-4FD5-E7CC-B473466D5956}"/>
              </a:ext>
            </a:extLst>
          </p:cNvPr>
          <p:cNvSpPr txBox="1"/>
          <p:nvPr/>
        </p:nvSpPr>
        <p:spPr>
          <a:xfrm>
            <a:off x="4397424" y="5826779"/>
            <a:ext cx="1937359" cy="523220"/>
          </a:xfrm>
          <a:prstGeom prst="rect">
            <a:avLst/>
          </a:prstGeom>
          <a:solidFill>
            <a:srgbClr val="FFC40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II: HPV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Vaccination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13">
            <a:extLst>
              <a:ext uri="{FF2B5EF4-FFF2-40B4-BE49-F238E27FC236}">
                <a16:creationId xmlns:a16="http://schemas.microsoft.com/office/drawing/2014/main" id="{2C85BB6B-518C-EC17-5158-A9CA186F5C9D}"/>
              </a:ext>
            </a:extLst>
          </p:cNvPr>
          <p:cNvSpPr txBox="1"/>
          <p:nvPr/>
        </p:nvSpPr>
        <p:spPr>
          <a:xfrm>
            <a:off x="6331319" y="5826779"/>
            <a:ext cx="22390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Screening</a:t>
            </a:r>
          </a:p>
        </p:txBody>
      </p:sp>
    </p:spTree>
    <p:extLst>
      <p:ext uri="{BB962C8B-B14F-4D97-AF65-F5344CB8AC3E}">
        <p14:creationId xmlns:p14="http://schemas.microsoft.com/office/powerpoint/2010/main" val="196966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B6EF-AD37-8F3D-8739-84586B3D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Long-term impact of HPV vaccination on oral HPV infection and oropharyngeal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1339C-2B3F-12F5-CB1B-C0DB07091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914" y="1737362"/>
            <a:ext cx="9361171" cy="44026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Every year, 33,000 are diagnosed with HPV-related cancer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Oropharyngeal cancer has recently surpassed cervical caner as most common cancer by HPV infection (&gt;13,000 incident cases)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/>
              <a:t>Includes cancer of tonsil, base of tongue, pharyngeal wall, uvala, soft palate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/>
              <a:t>Incidence in men&gt; women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/>
              <a:t>Squamous cell carcinoma is 95% of all oropharyngeal cancers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/>
              <a:t>One of fasting growing causes of cancer death among men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/>
              <a:t>Entirely preventable with HPV vaccination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1B7E926-1774-1592-4CCA-51A92205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239" y="6492875"/>
            <a:ext cx="1107021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BCA85FE-9DD3-4755-96B5-1CCB12C8EC7B}" type="slidenum">
              <a:rPr lang="en-US" altLang="en-US" sz="1400"/>
              <a:pPr>
                <a:spcBef>
                  <a:spcPct val="50000"/>
                </a:spcBef>
                <a:buClr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D06FC13A-F305-55BE-CC15-D2CA1CA5C737}"/>
              </a:ext>
            </a:extLst>
          </p:cNvPr>
          <p:cNvSpPr txBox="1"/>
          <p:nvPr/>
        </p:nvSpPr>
        <p:spPr>
          <a:xfrm>
            <a:off x="-10391" y="5828566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3">
            <a:extLst>
              <a:ext uri="{FF2B5EF4-FFF2-40B4-BE49-F238E27FC236}">
                <a16:creationId xmlns:a16="http://schemas.microsoft.com/office/drawing/2014/main" id="{7BA8A2C7-91C5-76D3-86AF-A3752813E640}"/>
              </a:ext>
            </a:extLst>
          </p:cNvPr>
          <p:cNvSpPr txBox="1"/>
          <p:nvPr/>
        </p:nvSpPr>
        <p:spPr>
          <a:xfrm>
            <a:off x="1945816" y="5819899"/>
            <a:ext cx="24327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Rads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Surgery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21">
            <a:extLst>
              <a:ext uri="{FF2B5EF4-FFF2-40B4-BE49-F238E27FC236}">
                <a16:creationId xmlns:a16="http://schemas.microsoft.com/office/drawing/2014/main" id="{F15DCC74-C6B5-B23B-8FE7-CE5CAC8E68AA}"/>
              </a:ext>
            </a:extLst>
          </p:cNvPr>
          <p:cNvSpPr txBox="1"/>
          <p:nvPr/>
        </p:nvSpPr>
        <p:spPr>
          <a:xfrm>
            <a:off x="8570347" y="5819899"/>
            <a:ext cx="17527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CEA,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Review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13">
            <a:extLst>
              <a:ext uri="{FF2B5EF4-FFF2-40B4-BE49-F238E27FC236}">
                <a16:creationId xmlns:a16="http://schemas.microsoft.com/office/drawing/2014/main" id="{91DF0E0C-3D40-1493-EEA0-8A437B85E332}"/>
              </a:ext>
            </a:extLst>
          </p:cNvPr>
          <p:cNvSpPr txBox="1"/>
          <p:nvPr/>
        </p:nvSpPr>
        <p:spPr>
          <a:xfrm>
            <a:off x="4397424" y="5826779"/>
            <a:ext cx="1937359" cy="523220"/>
          </a:xfrm>
          <a:prstGeom prst="rect">
            <a:avLst/>
          </a:prstGeom>
          <a:solidFill>
            <a:srgbClr val="FFC40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II: HPV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Vaccination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13">
            <a:extLst>
              <a:ext uri="{FF2B5EF4-FFF2-40B4-BE49-F238E27FC236}">
                <a16:creationId xmlns:a16="http://schemas.microsoft.com/office/drawing/2014/main" id="{F9416ABF-F47E-02C0-DD81-AA41A1AC81E8}"/>
              </a:ext>
            </a:extLst>
          </p:cNvPr>
          <p:cNvSpPr txBox="1"/>
          <p:nvPr/>
        </p:nvSpPr>
        <p:spPr>
          <a:xfrm>
            <a:off x="6331319" y="5826779"/>
            <a:ext cx="22390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Screening</a:t>
            </a:r>
          </a:p>
        </p:txBody>
      </p:sp>
    </p:spTree>
    <p:extLst>
      <p:ext uri="{BB962C8B-B14F-4D97-AF65-F5344CB8AC3E}">
        <p14:creationId xmlns:p14="http://schemas.microsoft.com/office/powerpoint/2010/main" val="219939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A520-FB59-DC0D-42FD-B618C461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Oropharyngeal cancer simulation model: framework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5C1B58-B974-7FE2-0310-066DF3ABD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33600"/>
            <a:ext cx="10096500" cy="3723085"/>
          </a:xfr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EC7B8D6-C763-A303-AF72-A83FF696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239" y="6492875"/>
            <a:ext cx="1107021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BCA85FE-9DD3-4755-96B5-1CCB12C8EC7B}" type="slidenum">
              <a:rPr lang="en-US" altLang="en-US" sz="1400"/>
              <a:pPr>
                <a:spcBef>
                  <a:spcPct val="50000"/>
                </a:spcBef>
                <a:buClr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5" name="CuadroTexto 8">
            <a:extLst>
              <a:ext uri="{FF2B5EF4-FFF2-40B4-BE49-F238E27FC236}">
                <a16:creationId xmlns:a16="http://schemas.microsoft.com/office/drawing/2014/main" id="{40705B47-C879-2800-906C-4B82EBED79EF}"/>
              </a:ext>
            </a:extLst>
          </p:cNvPr>
          <p:cNvSpPr txBox="1"/>
          <p:nvPr/>
        </p:nvSpPr>
        <p:spPr>
          <a:xfrm>
            <a:off x="-10391" y="5828566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3">
            <a:extLst>
              <a:ext uri="{FF2B5EF4-FFF2-40B4-BE49-F238E27FC236}">
                <a16:creationId xmlns:a16="http://schemas.microsoft.com/office/drawing/2014/main" id="{83DBF48D-7A65-21FE-3B90-4702B9371BB4}"/>
              </a:ext>
            </a:extLst>
          </p:cNvPr>
          <p:cNvSpPr txBox="1"/>
          <p:nvPr/>
        </p:nvSpPr>
        <p:spPr>
          <a:xfrm>
            <a:off x="1945816" y="5819899"/>
            <a:ext cx="24327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Rads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Surgery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21">
            <a:extLst>
              <a:ext uri="{FF2B5EF4-FFF2-40B4-BE49-F238E27FC236}">
                <a16:creationId xmlns:a16="http://schemas.microsoft.com/office/drawing/2014/main" id="{FDCE1E19-7143-6165-AA6C-308B08E3AAF4}"/>
              </a:ext>
            </a:extLst>
          </p:cNvPr>
          <p:cNvSpPr txBox="1"/>
          <p:nvPr/>
        </p:nvSpPr>
        <p:spPr>
          <a:xfrm>
            <a:off x="8570347" y="5819899"/>
            <a:ext cx="17527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CEA,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Review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13">
            <a:extLst>
              <a:ext uri="{FF2B5EF4-FFF2-40B4-BE49-F238E27FC236}">
                <a16:creationId xmlns:a16="http://schemas.microsoft.com/office/drawing/2014/main" id="{3493E201-B27D-AEBA-1587-04988614949D}"/>
              </a:ext>
            </a:extLst>
          </p:cNvPr>
          <p:cNvSpPr txBox="1"/>
          <p:nvPr/>
        </p:nvSpPr>
        <p:spPr>
          <a:xfrm>
            <a:off x="4397424" y="5826779"/>
            <a:ext cx="1937359" cy="523220"/>
          </a:xfrm>
          <a:prstGeom prst="rect">
            <a:avLst/>
          </a:prstGeom>
          <a:solidFill>
            <a:srgbClr val="FFC40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II: HPV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Vaccination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13">
            <a:extLst>
              <a:ext uri="{FF2B5EF4-FFF2-40B4-BE49-F238E27FC236}">
                <a16:creationId xmlns:a16="http://schemas.microsoft.com/office/drawing/2014/main" id="{319B8190-5F23-12C7-BAF5-7A569F0AB0B8}"/>
              </a:ext>
            </a:extLst>
          </p:cNvPr>
          <p:cNvSpPr txBox="1"/>
          <p:nvPr/>
        </p:nvSpPr>
        <p:spPr>
          <a:xfrm>
            <a:off x="6331319" y="5826779"/>
            <a:ext cx="22390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Screening</a:t>
            </a:r>
          </a:p>
        </p:txBody>
      </p:sp>
    </p:spTree>
    <p:extLst>
      <p:ext uri="{BB962C8B-B14F-4D97-AF65-F5344CB8AC3E}">
        <p14:creationId xmlns:p14="http://schemas.microsoft.com/office/powerpoint/2010/main" val="2884662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1CD85-08F5-2669-003F-8BFA8889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Oropharyngeal cancer simulation model: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9F51D-C4C1-B10D-B732-9F2175C3B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Parameters for microsimulation model can be estimated through biological, clinical, or epidemiological studies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/>
              <a:t>Survival time following cancer diagnosis can be derived from CDC SEER data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/>
              <a:t>Other-cause mortality probabilities can be based on Census Bureau Life Tables for each age group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/>
              <a:t>NHANES for epidemiological population-level data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/>
              <a:t>Other sources: HIM Study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D5E5A9E-1927-10C4-FADF-98FB3244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239" y="6492875"/>
            <a:ext cx="1107021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BCA85FE-9DD3-4755-96B5-1CCB12C8EC7B}" type="slidenum">
              <a:rPr lang="en-US" altLang="en-US" sz="1400"/>
              <a:pPr>
                <a:spcBef>
                  <a:spcPct val="50000"/>
                </a:spcBef>
                <a:buClr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4F40D3F2-5076-4D42-493F-560EE5B8CB0D}"/>
              </a:ext>
            </a:extLst>
          </p:cNvPr>
          <p:cNvSpPr txBox="1"/>
          <p:nvPr/>
        </p:nvSpPr>
        <p:spPr>
          <a:xfrm>
            <a:off x="-10391" y="5828566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3">
            <a:extLst>
              <a:ext uri="{FF2B5EF4-FFF2-40B4-BE49-F238E27FC236}">
                <a16:creationId xmlns:a16="http://schemas.microsoft.com/office/drawing/2014/main" id="{9149EF14-1A00-0CF4-26AA-69F1EC9ED847}"/>
              </a:ext>
            </a:extLst>
          </p:cNvPr>
          <p:cNvSpPr txBox="1"/>
          <p:nvPr/>
        </p:nvSpPr>
        <p:spPr>
          <a:xfrm>
            <a:off x="1945816" y="5819899"/>
            <a:ext cx="24327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Rads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Surgery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21">
            <a:extLst>
              <a:ext uri="{FF2B5EF4-FFF2-40B4-BE49-F238E27FC236}">
                <a16:creationId xmlns:a16="http://schemas.microsoft.com/office/drawing/2014/main" id="{EFC74AE3-409C-5EC2-8B1C-8C1E523057BE}"/>
              </a:ext>
            </a:extLst>
          </p:cNvPr>
          <p:cNvSpPr txBox="1"/>
          <p:nvPr/>
        </p:nvSpPr>
        <p:spPr>
          <a:xfrm>
            <a:off x="8570347" y="5819899"/>
            <a:ext cx="17527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CEA,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Review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13">
            <a:extLst>
              <a:ext uri="{FF2B5EF4-FFF2-40B4-BE49-F238E27FC236}">
                <a16:creationId xmlns:a16="http://schemas.microsoft.com/office/drawing/2014/main" id="{E78DF06B-65CE-1284-C386-FB535C25DEE7}"/>
              </a:ext>
            </a:extLst>
          </p:cNvPr>
          <p:cNvSpPr txBox="1"/>
          <p:nvPr/>
        </p:nvSpPr>
        <p:spPr>
          <a:xfrm>
            <a:off x="4397424" y="5826779"/>
            <a:ext cx="1937359" cy="523220"/>
          </a:xfrm>
          <a:prstGeom prst="rect">
            <a:avLst/>
          </a:prstGeom>
          <a:solidFill>
            <a:srgbClr val="FFC40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II: HPV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Vaccination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13">
            <a:extLst>
              <a:ext uri="{FF2B5EF4-FFF2-40B4-BE49-F238E27FC236}">
                <a16:creationId xmlns:a16="http://schemas.microsoft.com/office/drawing/2014/main" id="{8C46E655-C858-3AB0-4C11-17720A1899E7}"/>
              </a:ext>
            </a:extLst>
          </p:cNvPr>
          <p:cNvSpPr txBox="1"/>
          <p:nvPr/>
        </p:nvSpPr>
        <p:spPr>
          <a:xfrm>
            <a:off x="6331319" y="5826779"/>
            <a:ext cx="22390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Screening</a:t>
            </a:r>
          </a:p>
        </p:txBody>
      </p:sp>
    </p:spTree>
    <p:extLst>
      <p:ext uri="{BB962C8B-B14F-4D97-AF65-F5344CB8AC3E}">
        <p14:creationId xmlns:p14="http://schemas.microsoft.com/office/powerpoint/2010/main" val="2742607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9A2B-F628-6DC6-B8FD-65639134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Oropharyngeal cancer simulation model: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C422B-6B26-62E9-9763-D55453496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Calibration to estimate model parameters to ensure that model reproduces observed results (transition from oral HPV to oropharyngeal squamous cell carcinoma)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Calibration is iterative process of comparing model results to real observed data and making adjustments to model to ensure that results parallel reality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200BE9-1E96-0750-F8F6-08D6C17F5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52" y="4331369"/>
            <a:ext cx="5867400" cy="252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7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A55F-5C31-8C8C-C120-A782349EE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92804-7C54-122F-1C18-2677173FE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5224D-76B1-3686-5634-7E47CD0E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396C0-87D6-46BE-902C-BD6BFEC89F0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5D0FCC-2A57-0261-6A1D-D86D6E6EF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98" y="190333"/>
            <a:ext cx="8784701" cy="614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7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0700" y="-228600"/>
            <a:ext cx="75438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Readings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-4572" y="1899018"/>
            <a:ext cx="10256483" cy="49167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Drummond et. al.., 2015, </a:t>
            </a:r>
            <a:r>
              <a:rPr lang="en-US" altLang="en-US" sz="2000" dirty="0"/>
              <a:t>Chap. 9 “Econ </a:t>
            </a:r>
            <a:r>
              <a:rPr lang="en-US" altLang="en-US" sz="2000" dirty="0" err="1"/>
              <a:t>Eval</a:t>
            </a:r>
            <a:r>
              <a:rPr lang="en-US" altLang="en-US" sz="2000" dirty="0"/>
              <a:t>. Using Decision Analytic Modeling</a:t>
            </a:r>
          </a:p>
          <a:p>
            <a:r>
              <a:rPr lang="en-US" altLang="en-US" sz="2200" dirty="0"/>
              <a:t>Portnoy et al. </a:t>
            </a:r>
            <a:r>
              <a:rPr lang="en-US" dirty="0">
                <a:effectLst/>
              </a:rPr>
              <a:t>Impact and cost-effectiveness of strategies to accelerate cervical cancer elimination: A model-based analysis.</a:t>
            </a:r>
            <a:endParaRPr lang="en-US" altLang="en-US" sz="2200" dirty="0"/>
          </a:p>
          <a:p>
            <a:pPr eaLnBrk="1" hangingPunct="1"/>
            <a:r>
              <a:rPr lang="en-US" altLang="en-US" sz="2000" dirty="0">
                <a:solidFill>
                  <a:srgbClr val="FF0000"/>
                </a:solidFill>
              </a:rPr>
              <a:t>Further Reading</a:t>
            </a:r>
            <a:r>
              <a:rPr lang="en-US" altLang="en-US" sz="2000" dirty="0"/>
              <a:t>:  </a:t>
            </a:r>
          </a:p>
          <a:p>
            <a:pPr lvl="1" eaLnBrk="1" hangingPunct="1"/>
            <a:r>
              <a:rPr lang="en-US" altLang="en-US" sz="1600" dirty="0"/>
              <a:t>Briggs et al. (2015)  Chap. 3 Further developments in decision analytic models for economic evaluation.  In Decision Modeling for Health Economic Evaluation. Oxford, pp. 45-76. </a:t>
            </a:r>
          </a:p>
          <a:p>
            <a:pPr lvl="1" eaLnBrk="1" hangingPunct="1"/>
            <a:r>
              <a:rPr lang="en-US" altLang="en-US" sz="1600" dirty="0"/>
              <a:t>Cantor, Scott B.   (1995). Decision Analysis: Theory and Application to Medicine Primary Care (Review for Nov. 3, no presentation)</a:t>
            </a:r>
          </a:p>
          <a:p>
            <a:pPr lvl="1" eaLnBrk="1" hangingPunct="1"/>
            <a:r>
              <a:rPr lang="en-US" altLang="en-US" sz="1800" dirty="0"/>
              <a:t>Rafia, Rachid, Brennan, Alan et al. Modeling the Cost-Effectiveness of Alternative Upper Age Limits for Breast Cancer Screening in England and </a:t>
            </a:r>
            <a:r>
              <a:rPr lang="en-US" altLang="en-US" sz="1800" dirty="0">
                <a:solidFill>
                  <a:schemeClr val="tx1"/>
                </a:solidFill>
              </a:rPr>
              <a:t>Wales (Review for Nov. 3, no presentation)</a:t>
            </a:r>
          </a:p>
          <a:p>
            <a:pPr lvl="1" eaLnBrk="1" hangingPunct="1"/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Deshmukh et al. Cost-effectiveness Analysis Comparing Conventional, Hypofractionated, and Intraoperative Radiotherapy for Early-Stage Breast Cancer. </a:t>
            </a:r>
          </a:p>
          <a:p>
            <a:pPr lvl="1" eaLnBrk="1" hangingPunct="1"/>
            <a:endParaRPr lang="en-US" altLang="en-US" sz="2000" dirty="0"/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FF132A51-FC45-4413-A2EA-6D55B1F2E72F}" type="slidenum">
              <a:rPr lang="en-US" altLang="en-US" sz="1400"/>
              <a:pPr>
                <a:spcBef>
                  <a:spcPct val="50000"/>
                </a:spcBef>
                <a:buClrTx/>
                <a:buFontTx/>
                <a:buNone/>
              </a:pPr>
              <a:t>2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68040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BBDF-1117-16F3-3081-459F2872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829" y="637755"/>
            <a:ext cx="2388870" cy="702301"/>
          </a:xfrm>
        </p:spPr>
        <p:txBody>
          <a:bodyPr>
            <a:normAutofit fontScale="90000"/>
          </a:bodyPr>
          <a:lstStyle/>
          <a:p>
            <a:r>
              <a:rPr lang="en-US" dirty="0"/>
              <a:t>Validating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D272C-5B4E-FEF1-500C-8534A04E9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589EC-F565-3AC8-E066-11F357969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0"/>
            <a:ext cx="5334000" cy="587597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FC319F-97EA-F22B-8739-52AAE07A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239" y="6492875"/>
            <a:ext cx="1107021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BCA85FE-9DD3-4755-96B5-1CCB12C8EC7B}" type="slidenum">
              <a:rPr lang="en-US" altLang="en-US" sz="1400"/>
              <a:pPr>
                <a:spcBef>
                  <a:spcPct val="50000"/>
                </a:spcBef>
                <a:buClr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7" name="CuadroTexto 8">
            <a:extLst>
              <a:ext uri="{FF2B5EF4-FFF2-40B4-BE49-F238E27FC236}">
                <a16:creationId xmlns:a16="http://schemas.microsoft.com/office/drawing/2014/main" id="{7F1AC3C2-6767-C67B-C762-95235CB400AE}"/>
              </a:ext>
            </a:extLst>
          </p:cNvPr>
          <p:cNvSpPr txBox="1"/>
          <p:nvPr/>
        </p:nvSpPr>
        <p:spPr>
          <a:xfrm>
            <a:off x="-10391" y="5828566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13">
            <a:extLst>
              <a:ext uri="{FF2B5EF4-FFF2-40B4-BE49-F238E27FC236}">
                <a16:creationId xmlns:a16="http://schemas.microsoft.com/office/drawing/2014/main" id="{340EEA90-179A-6B3B-5D5C-2F3B01AD2A96}"/>
              </a:ext>
            </a:extLst>
          </p:cNvPr>
          <p:cNvSpPr txBox="1"/>
          <p:nvPr/>
        </p:nvSpPr>
        <p:spPr>
          <a:xfrm>
            <a:off x="1945816" y="5819899"/>
            <a:ext cx="24327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Rads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Surgery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21">
            <a:extLst>
              <a:ext uri="{FF2B5EF4-FFF2-40B4-BE49-F238E27FC236}">
                <a16:creationId xmlns:a16="http://schemas.microsoft.com/office/drawing/2014/main" id="{329CB134-8030-266E-E031-6174D42CD8AF}"/>
              </a:ext>
            </a:extLst>
          </p:cNvPr>
          <p:cNvSpPr txBox="1"/>
          <p:nvPr/>
        </p:nvSpPr>
        <p:spPr>
          <a:xfrm>
            <a:off x="8570347" y="5819899"/>
            <a:ext cx="17527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CEA,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Review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13">
            <a:extLst>
              <a:ext uri="{FF2B5EF4-FFF2-40B4-BE49-F238E27FC236}">
                <a16:creationId xmlns:a16="http://schemas.microsoft.com/office/drawing/2014/main" id="{D84055FF-C887-4B73-7D1C-0F7A17562601}"/>
              </a:ext>
            </a:extLst>
          </p:cNvPr>
          <p:cNvSpPr txBox="1"/>
          <p:nvPr/>
        </p:nvSpPr>
        <p:spPr>
          <a:xfrm>
            <a:off x="4397424" y="5826779"/>
            <a:ext cx="1937359" cy="523220"/>
          </a:xfrm>
          <a:prstGeom prst="rect">
            <a:avLst/>
          </a:prstGeom>
          <a:solidFill>
            <a:srgbClr val="FFC40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II: HPV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Vaccination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CuadroTexto 13">
            <a:extLst>
              <a:ext uri="{FF2B5EF4-FFF2-40B4-BE49-F238E27FC236}">
                <a16:creationId xmlns:a16="http://schemas.microsoft.com/office/drawing/2014/main" id="{730E9CC1-CF66-66C0-17F1-0CEEF69C1E90}"/>
              </a:ext>
            </a:extLst>
          </p:cNvPr>
          <p:cNvSpPr txBox="1"/>
          <p:nvPr/>
        </p:nvSpPr>
        <p:spPr>
          <a:xfrm>
            <a:off x="6331319" y="5826779"/>
            <a:ext cx="22390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Screening</a:t>
            </a:r>
          </a:p>
        </p:txBody>
      </p:sp>
    </p:spTree>
    <p:extLst>
      <p:ext uri="{BB962C8B-B14F-4D97-AF65-F5344CB8AC3E}">
        <p14:creationId xmlns:p14="http://schemas.microsoft.com/office/powerpoint/2010/main" val="422393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DDBA-02A3-BFF7-5FB3-4640E3AA9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002925-C030-0E50-C160-AF6549569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21" y="473076"/>
            <a:ext cx="9861358" cy="5339943"/>
          </a:xfr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6DAA499-E773-508D-EC99-44436955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239" y="6492875"/>
            <a:ext cx="1107021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BCA85FE-9DD3-4755-96B5-1CCB12C8EC7B}" type="slidenum">
              <a:rPr lang="en-US" altLang="en-US" sz="1400"/>
              <a:pPr>
                <a:spcBef>
                  <a:spcPct val="50000"/>
                </a:spcBef>
                <a:buClr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5" name="CuadroTexto 8">
            <a:extLst>
              <a:ext uri="{FF2B5EF4-FFF2-40B4-BE49-F238E27FC236}">
                <a16:creationId xmlns:a16="http://schemas.microsoft.com/office/drawing/2014/main" id="{28268484-0B08-B571-45E1-4A5A827B27C0}"/>
              </a:ext>
            </a:extLst>
          </p:cNvPr>
          <p:cNvSpPr txBox="1"/>
          <p:nvPr/>
        </p:nvSpPr>
        <p:spPr>
          <a:xfrm>
            <a:off x="-10391" y="5828566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3">
            <a:extLst>
              <a:ext uri="{FF2B5EF4-FFF2-40B4-BE49-F238E27FC236}">
                <a16:creationId xmlns:a16="http://schemas.microsoft.com/office/drawing/2014/main" id="{1ED5A22E-6740-3B1A-077C-95E250AE3910}"/>
              </a:ext>
            </a:extLst>
          </p:cNvPr>
          <p:cNvSpPr txBox="1"/>
          <p:nvPr/>
        </p:nvSpPr>
        <p:spPr>
          <a:xfrm>
            <a:off x="1945816" y="5819899"/>
            <a:ext cx="24327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Rads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Surgery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21">
            <a:extLst>
              <a:ext uri="{FF2B5EF4-FFF2-40B4-BE49-F238E27FC236}">
                <a16:creationId xmlns:a16="http://schemas.microsoft.com/office/drawing/2014/main" id="{7BCFB1BA-1203-07A1-06E2-D2294D769F6F}"/>
              </a:ext>
            </a:extLst>
          </p:cNvPr>
          <p:cNvSpPr txBox="1"/>
          <p:nvPr/>
        </p:nvSpPr>
        <p:spPr>
          <a:xfrm>
            <a:off x="8570347" y="5819899"/>
            <a:ext cx="17527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CEA,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Review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13">
            <a:extLst>
              <a:ext uri="{FF2B5EF4-FFF2-40B4-BE49-F238E27FC236}">
                <a16:creationId xmlns:a16="http://schemas.microsoft.com/office/drawing/2014/main" id="{299F4330-1E4A-4450-5E8F-007A32099692}"/>
              </a:ext>
            </a:extLst>
          </p:cNvPr>
          <p:cNvSpPr txBox="1"/>
          <p:nvPr/>
        </p:nvSpPr>
        <p:spPr>
          <a:xfrm>
            <a:off x="4397424" y="5826779"/>
            <a:ext cx="1937359" cy="523220"/>
          </a:xfrm>
          <a:prstGeom prst="rect">
            <a:avLst/>
          </a:prstGeom>
          <a:solidFill>
            <a:srgbClr val="FFC40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II: HPV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Vaccination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13">
            <a:extLst>
              <a:ext uri="{FF2B5EF4-FFF2-40B4-BE49-F238E27FC236}">
                <a16:creationId xmlns:a16="http://schemas.microsoft.com/office/drawing/2014/main" id="{3DA2B9DA-9228-F8A5-BDB5-57E0734CD94F}"/>
              </a:ext>
            </a:extLst>
          </p:cNvPr>
          <p:cNvSpPr txBox="1"/>
          <p:nvPr/>
        </p:nvSpPr>
        <p:spPr>
          <a:xfrm>
            <a:off x="6331319" y="5826779"/>
            <a:ext cx="22390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Screening</a:t>
            </a:r>
          </a:p>
        </p:txBody>
      </p:sp>
    </p:spTree>
    <p:extLst>
      <p:ext uri="{BB962C8B-B14F-4D97-AF65-F5344CB8AC3E}">
        <p14:creationId xmlns:p14="http://schemas.microsoft.com/office/powerpoint/2010/main" val="3948789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46C99-39D0-85C8-780F-02E2D868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1A987-2258-F41F-FEB5-EABFF2E60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88BA64-CA3E-C69C-6478-03BB53C57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52400"/>
            <a:ext cx="9296400" cy="5660619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2FCD036-F17B-B14A-B3AD-026B50C0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239" y="6492875"/>
            <a:ext cx="1107021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BCA85FE-9DD3-4755-96B5-1CCB12C8EC7B}" type="slidenum">
              <a:rPr lang="en-US" altLang="en-US" sz="1400"/>
              <a:pPr>
                <a:spcBef>
                  <a:spcPct val="50000"/>
                </a:spcBef>
                <a:buClr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7" name="CuadroTexto 8">
            <a:extLst>
              <a:ext uri="{FF2B5EF4-FFF2-40B4-BE49-F238E27FC236}">
                <a16:creationId xmlns:a16="http://schemas.microsoft.com/office/drawing/2014/main" id="{04873DBE-AB3D-0D94-5C1E-B07A68B7E035}"/>
              </a:ext>
            </a:extLst>
          </p:cNvPr>
          <p:cNvSpPr txBox="1"/>
          <p:nvPr/>
        </p:nvSpPr>
        <p:spPr>
          <a:xfrm>
            <a:off x="-10391" y="5828566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13">
            <a:extLst>
              <a:ext uri="{FF2B5EF4-FFF2-40B4-BE49-F238E27FC236}">
                <a16:creationId xmlns:a16="http://schemas.microsoft.com/office/drawing/2014/main" id="{56E62E44-CB37-C21A-BB64-B2DB2FEA0536}"/>
              </a:ext>
            </a:extLst>
          </p:cNvPr>
          <p:cNvSpPr txBox="1"/>
          <p:nvPr/>
        </p:nvSpPr>
        <p:spPr>
          <a:xfrm>
            <a:off x="1945816" y="5819899"/>
            <a:ext cx="24327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Rads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Surgery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21">
            <a:extLst>
              <a:ext uri="{FF2B5EF4-FFF2-40B4-BE49-F238E27FC236}">
                <a16:creationId xmlns:a16="http://schemas.microsoft.com/office/drawing/2014/main" id="{B1AE9B1A-AD3B-BD8F-03C2-04A864E2A807}"/>
              </a:ext>
            </a:extLst>
          </p:cNvPr>
          <p:cNvSpPr txBox="1"/>
          <p:nvPr/>
        </p:nvSpPr>
        <p:spPr>
          <a:xfrm>
            <a:off x="8570347" y="5819899"/>
            <a:ext cx="17527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CEA,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Review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13">
            <a:extLst>
              <a:ext uri="{FF2B5EF4-FFF2-40B4-BE49-F238E27FC236}">
                <a16:creationId xmlns:a16="http://schemas.microsoft.com/office/drawing/2014/main" id="{E1885451-5D5D-7950-4C5A-C41C21660961}"/>
              </a:ext>
            </a:extLst>
          </p:cNvPr>
          <p:cNvSpPr txBox="1"/>
          <p:nvPr/>
        </p:nvSpPr>
        <p:spPr>
          <a:xfrm>
            <a:off x="4397424" y="5826779"/>
            <a:ext cx="1937359" cy="523220"/>
          </a:xfrm>
          <a:prstGeom prst="rect">
            <a:avLst/>
          </a:prstGeom>
          <a:solidFill>
            <a:srgbClr val="FFC40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II: HPV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Vaccination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CuadroTexto 13">
            <a:extLst>
              <a:ext uri="{FF2B5EF4-FFF2-40B4-BE49-F238E27FC236}">
                <a16:creationId xmlns:a16="http://schemas.microsoft.com/office/drawing/2014/main" id="{B716CBB1-A402-B734-B5D1-314FA1E46571}"/>
              </a:ext>
            </a:extLst>
          </p:cNvPr>
          <p:cNvSpPr txBox="1"/>
          <p:nvPr/>
        </p:nvSpPr>
        <p:spPr>
          <a:xfrm>
            <a:off x="6331319" y="5826779"/>
            <a:ext cx="22390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Screening</a:t>
            </a:r>
          </a:p>
        </p:txBody>
      </p:sp>
    </p:spTree>
    <p:extLst>
      <p:ext uri="{BB962C8B-B14F-4D97-AF65-F5344CB8AC3E}">
        <p14:creationId xmlns:p14="http://schemas.microsoft.com/office/powerpoint/2010/main" val="3179689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EDAB-F14F-41F4-6B21-3E42C10E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6DA33-3237-2FE8-783D-E132303F1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39C180-3C7E-9656-D860-3464D4C31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5594"/>
            <a:ext cx="10287000" cy="496459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FE89EF0-3FF4-9E84-08DD-C0F2CD70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239" y="6492875"/>
            <a:ext cx="1107021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BCA85FE-9DD3-4755-96B5-1CCB12C8EC7B}" type="slidenum">
              <a:rPr lang="en-US" altLang="en-US" sz="1400"/>
              <a:pPr>
                <a:spcBef>
                  <a:spcPct val="50000"/>
                </a:spcBef>
                <a:buClr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7" name="CuadroTexto 8">
            <a:extLst>
              <a:ext uri="{FF2B5EF4-FFF2-40B4-BE49-F238E27FC236}">
                <a16:creationId xmlns:a16="http://schemas.microsoft.com/office/drawing/2014/main" id="{9733B1B7-1A53-70B8-DA5F-5E86DCF2FA84}"/>
              </a:ext>
            </a:extLst>
          </p:cNvPr>
          <p:cNvSpPr txBox="1"/>
          <p:nvPr/>
        </p:nvSpPr>
        <p:spPr>
          <a:xfrm>
            <a:off x="-10391" y="5828566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13">
            <a:extLst>
              <a:ext uri="{FF2B5EF4-FFF2-40B4-BE49-F238E27FC236}">
                <a16:creationId xmlns:a16="http://schemas.microsoft.com/office/drawing/2014/main" id="{A946768D-9D66-9E0A-7CED-C439DF471D6A}"/>
              </a:ext>
            </a:extLst>
          </p:cNvPr>
          <p:cNvSpPr txBox="1"/>
          <p:nvPr/>
        </p:nvSpPr>
        <p:spPr>
          <a:xfrm>
            <a:off x="1945816" y="5819899"/>
            <a:ext cx="24327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Rads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Surgery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21">
            <a:extLst>
              <a:ext uri="{FF2B5EF4-FFF2-40B4-BE49-F238E27FC236}">
                <a16:creationId xmlns:a16="http://schemas.microsoft.com/office/drawing/2014/main" id="{7B1F2BF7-BC82-F4C6-7888-7E7C0EC8DD1D}"/>
              </a:ext>
            </a:extLst>
          </p:cNvPr>
          <p:cNvSpPr txBox="1"/>
          <p:nvPr/>
        </p:nvSpPr>
        <p:spPr>
          <a:xfrm>
            <a:off x="8570347" y="5819899"/>
            <a:ext cx="17527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CEA,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Review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13">
            <a:extLst>
              <a:ext uri="{FF2B5EF4-FFF2-40B4-BE49-F238E27FC236}">
                <a16:creationId xmlns:a16="http://schemas.microsoft.com/office/drawing/2014/main" id="{3D5A0A4C-D934-B53B-0D8C-07DFD9B6EC04}"/>
              </a:ext>
            </a:extLst>
          </p:cNvPr>
          <p:cNvSpPr txBox="1"/>
          <p:nvPr/>
        </p:nvSpPr>
        <p:spPr>
          <a:xfrm>
            <a:off x="4397424" y="5826779"/>
            <a:ext cx="1937359" cy="523220"/>
          </a:xfrm>
          <a:prstGeom prst="rect">
            <a:avLst/>
          </a:prstGeom>
          <a:solidFill>
            <a:srgbClr val="FFC40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II: HPV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Vaccination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CuadroTexto 13">
            <a:extLst>
              <a:ext uri="{FF2B5EF4-FFF2-40B4-BE49-F238E27FC236}">
                <a16:creationId xmlns:a16="http://schemas.microsoft.com/office/drawing/2014/main" id="{DDA717C1-02E1-7CAB-4D56-CECC3E4F2FD4}"/>
              </a:ext>
            </a:extLst>
          </p:cNvPr>
          <p:cNvSpPr txBox="1"/>
          <p:nvPr/>
        </p:nvSpPr>
        <p:spPr>
          <a:xfrm>
            <a:off x="6331319" y="5826779"/>
            <a:ext cx="22390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Screening</a:t>
            </a:r>
          </a:p>
        </p:txBody>
      </p:sp>
    </p:spTree>
    <p:extLst>
      <p:ext uri="{BB962C8B-B14F-4D97-AF65-F5344CB8AC3E}">
        <p14:creationId xmlns:p14="http://schemas.microsoft.com/office/powerpoint/2010/main" val="3233630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C311-15FE-6018-674C-76E05957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 of Study Example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635BA-4FF7-5CCB-B6C1-E26E968CE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Microsimulation is powerful took for modeling prevention and intervention policies in public health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Requires long time and programming skills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Living model that can be updated with updated data or elaborated with new functionalities (e.g., investigating new intervention or population)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More dynamic microsimulations exist (transmission-based microsimulations of infection/cancer)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337B792-C210-2CD5-4665-AA7475B6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239" y="6492875"/>
            <a:ext cx="1107021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BCA85FE-9DD3-4755-96B5-1CCB12C8EC7B}" type="slidenum">
              <a:rPr lang="en-US" altLang="en-US" sz="1400"/>
              <a:pPr>
                <a:spcBef>
                  <a:spcPct val="50000"/>
                </a:spcBef>
                <a:buClr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1990BFC6-447A-E50B-335C-092EBDD082A2}"/>
              </a:ext>
            </a:extLst>
          </p:cNvPr>
          <p:cNvSpPr txBox="1"/>
          <p:nvPr/>
        </p:nvSpPr>
        <p:spPr>
          <a:xfrm>
            <a:off x="-10391" y="5828566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3">
            <a:extLst>
              <a:ext uri="{FF2B5EF4-FFF2-40B4-BE49-F238E27FC236}">
                <a16:creationId xmlns:a16="http://schemas.microsoft.com/office/drawing/2014/main" id="{52956A91-2DC0-1FBB-644F-F3291B7ED148}"/>
              </a:ext>
            </a:extLst>
          </p:cNvPr>
          <p:cNvSpPr txBox="1"/>
          <p:nvPr/>
        </p:nvSpPr>
        <p:spPr>
          <a:xfrm>
            <a:off x="1945816" y="5819899"/>
            <a:ext cx="24327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Rads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Surgery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21">
            <a:extLst>
              <a:ext uri="{FF2B5EF4-FFF2-40B4-BE49-F238E27FC236}">
                <a16:creationId xmlns:a16="http://schemas.microsoft.com/office/drawing/2014/main" id="{ECAA387F-6834-353E-7E66-B2B112B2F55E}"/>
              </a:ext>
            </a:extLst>
          </p:cNvPr>
          <p:cNvSpPr txBox="1"/>
          <p:nvPr/>
        </p:nvSpPr>
        <p:spPr>
          <a:xfrm>
            <a:off x="8570347" y="5819899"/>
            <a:ext cx="17527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CEA,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Review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13">
            <a:extLst>
              <a:ext uri="{FF2B5EF4-FFF2-40B4-BE49-F238E27FC236}">
                <a16:creationId xmlns:a16="http://schemas.microsoft.com/office/drawing/2014/main" id="{EE7B5AA3-8004-A2CA-C9BB-323DE22D0E03}"/>
              </a:ext>
            </a:extLst>
          </p:cNvPr>
          <p:cNvSpPr txBox="1"/>
          <p:nvPr/>
        </p:nvSpPr>
        <p:spPr>
          <a:xfrm>
            <a:off x="4397424" y="5826779"/>
            <a:ext cx="1937359" cy="523220"/>
          </a:xfrm>
          <a:prstGeom prst="rect">
            <a:avLst/>
          </a:prstGeom>
          <a:solidFill>
            <a:srgbClr val="FFC40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II: HPV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Vaccination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13">
            <a:extLst>
              <a:ext uri="{FF2B5EF4-FFF2-40B4-BE49-F238E27FC236}">
                <a16:creationId xmlns:a16="http://schemas.microsoft.com/office/drawing/2014/main" id="{EBF3D4EC-7B2F-EF0E-F37E-34D184D779D8}"/>
              </a:ext>
            </a:extLst>
          </p:cNvPr>
          <p:cNvSpPr txBox="1"/>
          <p:nvPr/>
        </p:nvSpPr>
        <p:spPr>
          <a:xfrm>
            <a:off x="6331319" y="5826779"/>
            <a:ext cx="22390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Screening</a:t>
            </a:r>
          </a:p>
        </p:txBody>
      </p:sp>
    </p:spTree>
    <p:extLst>
      <p:ext uri="{BB962C8B-B14F-4D97-AF65-F5344CB8AC3E}">
        <p14:creationId xmlns:p14="http://schemas.microsoft.com/office/powerpoint/2010/main" val="2232825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933E-593C-6690-0A39-7D502D70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97081-6D23-0392-C726-EA25D869A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/>
            <a:r>
              <a:rPr lang="en-US" sz="3200" i="1" dirty="0">
                <a:solidFill>
                  <a:schemeClr val="tx1"/>
                </a:solidFill>
              </a:rPr>
              <a:t>A Simplified Didactic Example of Cost-Effectiveness Analysis of Mammography Screening </a:t>
            </a:r>
          </a:p>
          <a:p>
            <a:pPr eaLnBrk="0" hangingPunct="0"/>
            <a:r>
              <a:rPr lang="en-US" sz="3200" i="1" dirty="0">
                <a:solidFill>
                  <a:schemeClr val="tx1"/>
                </a:solidFill>
              </a:rPr>
              <a:t>Utilizing a Decision Tree Model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38140CAC-B522-AC23-2EE3-3F9C15041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505200"/>
            <a:ext cx="9448800" cy="19389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/>
            <a:endParaRPr lang="en-US" i="1" dirty="0">
              <a:solidFill>
                <a:schemeClr val="tx2"/>
              </a:solidFill>
            </a:endParaRPr>
          </a:p>
          <a:p>
            <a:pPr algn="ctr" eaLnBrk="0" hangingPunct="0"/>
            <a:r>
              <a:rPr lang="en-US" dirty="0">
                <a:solidFill>
                  <a:srgbClr val="FFC000"/>
                </a:solidFill>
              </a:rPr>
              <a:t>Based on: </a:t>
            </a:r>
            <a:r>
              <a:rPr lang="en-US" dirty="0">
                <a:solidFill>
                  <a:schemeClr val="tx2"/>
                </a:solidFill>
              </a:rPr>
              <a:t>JS Mandelblatt, ME Wheat, M </a:t>
            </a:r>
            <a:r>
              <a:rPr lang="en-US" dirty="0" err="1">
                <a:solidFill>
                  <a:schemeClr val="tx2"/>
                </a:solidFill>
              </a:rPr>
              <a:t>Monane</a:t>
            </a:r>
            <a:r>
              <a:rPr lang="en-US" dirty="0">
                <a:solidFill>
                  <a:schemeClr val="tx2"/>
                </a:solidFill>
              </a:rPr>
              <a:t>, R </a:t>
            </a:r>
            <a:r>
              <a:rPr lang="en-US" dirty="0" err="1">
                <a:solidFill>
                  <a:schemeClr val="tx2"/>
                </a:solidFill>
              </a:rPr>
              <a:t>Moshief</a:t>
            </a:r>
            <a:r>
              <a:rPr lang="en-US" dirty="0">
                <a:solidFill>
                  <a:schemeClr val="tx2"/>
                </a:solidFill>
              </a:rPr>
              <a:t>, JP </a:t>
            </a:r>
            <a:r>
              <a:rPr lang="en-US" dirty="0" err="1">
                <a:solidFill>
                  <a:schemeClr val="tx2"/>
                </a:solidFill>
              </a:rPr>
              <a:t>Hollenberg</a:t>
            </a:r>
            <a:r>
              <a:rPr lang="en-US" dirty="0">
                <a:solidFill>
                  <a:schemeClr val="tx2"/>
                </a:solidFill>
              </a:rPr>
              <a:t>, J Tang. Breast cancer screening for elderly women with and without comorbid conditions: a decision analysis model.</a:t>
            </a:r>
            <a:r>
              <a:rPr lang="en-US" i="1" dirty="0">
                <a:solidFill>
                  <a:schemeClr val="tx2"/>
                </a:solidFill>
              </a:rPr>
              <a:t> Annals of Internal Medicine. 1992;116:722-730.</a:t>
            </a:r>
            <a:endParaRPr lang="en-US" b="0" i="1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24D6C-7EAC-F7DA-E4C5-23BF34B4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239" y="6492875"/>
            <a:ext cx="1107021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BCA85FE-9DD3-4755-96B5-1CCB12C8EC7B}" type="slidenum">
              <a:rPr lang="en-US" altLang="en-US" sz="1400"/>
              <a:pPr>
                <a:spcBef>
                  <a:spcPct val="50000"/>
                </a:spcBef>
                <a:buClr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7" name="CuadroTexto 8">
            <a:extLst>
              <a:ext uri="{FF2B5EF4-FFF2-40B4-BE49-F238E27FC236}">
                <a16:creationId xmlns:a16="http://schemas.microsoft.com/office/drawing/2014/main" id="{A8F1AF1E-C118-DD9D-263C-194CEA68AFE7}"/>
              </a:ext>
            </a:extLst>
          </p:cNvPr>
          <p:cNvSpPr txBox="1"/>
          <p:nvPr/>
        </p:nvSpPr>
        <p:spPr>
          <a:xfrm>
            <a:off x="-10391" y="5828566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13">
            <a:extLst>
              <a:ext uri="{FF2B5EF4-FFF2-40B4-BE49-F238E27FC236}">
                <a16:creationId xmlns:a16="http://schemas.microsoft.com/office/drawing/2014/main" id="{D0CF1A6E-17FC-D969-2A5C-FC6E018C72FA}"/>
              </a:ext>
            </a:extLst>
          </p:cNvPr>
          <p:cNvSpPr txBox="1"/>
          <p:nvPr/>
        </p:nvSpPr>
        <p:spPr>
          <a:xfrm>
            <a:off x="1945816" y="5819899"/>
            <a:ext cx="24327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Rads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Surgery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21">
            <a:extLst>
              <a:ext uri="{FF2B5EF4-FFF2-40B4-BE49-F238E27FC236}">
                <a16:creationId xmlns:a16="http://schemas.microsoft.com/office/drawing/2014/main" id="{04DE4921-4090-373F-5628-E5DD0AA8570D}"/>
              </a:ext>
            </a:extLst>
          </p:cNvPr>
          <p:cNvSpPr txBox="1"/>
          <p:nvPr/>
        </p:nvSpPr>
        <p:spPr>
          <a:xfrm>
            <a:off x="8570347" y="5819899"/>
            <a:ext cx="17527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CEA,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Review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13">
            <a:extLst>
              <a:ext uri="{FF2B5EF4-FFF2-40B4-BE49-F238E27FC236}">
                <a16:creationId xmlns:a16="http://schemas.microsoft.com/office/drawing/2014/main" id="{6B13AA69-70BB-7490-959D-2A60EFC2746C}"/>
              </a:ext>
            </a:extLst>
          </p:cNvPr>
          <p:cNvSpPr txBox="1"/>
          <p:nvPr/>
        </p:nvSpPr>
        <p:spPr>
          <a:xfrm>
            <a:off x="4397424" y="5826779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II: HPV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Vaccination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CuadroTexto 13">
            <a:extLst>
              <a:ext uri="{FF2B5EF4-FFF2-40B4-BE49-F238E27FC236}">
                <a16:creationId xmlns:a16="http://schemas.microsoft.com/office/drawing/2014/main" id="{FC3A39DE-0687-4949-BFBE-8FB8F024C572}"/>
              </a:ext>
            </a:extLst>
          </p:cNvPr>
          <p:cNvSpPr txBox="1"/>
          <p:nvPr/>
        </p:nvSpPr>
        <p:spPr>
          <a:xfrm>
            <a:off x="6331319" y="5826779"/>
            <a:ext cx="2239028" cy="523220"/>
          </a:xfrm>
          <a:prstGeom prst="rect">
            <a:avLst/>
          </a:prstGeom>
          <a:solidFill>
            <a:srgbClr val="FFC40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Screening</a:t>
            </a:r>
          </a:p>
        </p:txBody>
      </p:sp>
    </p:spTree>
    <p:extLst>
      <p:ext uri="{BB962C8B-B14F-4D97-AF65-F5344CB8AC3E}">
        <p14:creationId xmlns:p14="http://schemas.microsoft.com/office/powerpoint/2010/main" val="3619949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287000" cy="1219200"/>
          </a:xfrm>
        </p:spPr>
        <p:txBody>
          <a:bodyPr lIns="92075" tIns="46038" rIns="92075" bIns="46038" anchor="b"/>
          <a:lstStyle/>
          <a:p>
            <a:pPr eaLnBrk="1" hangingPunct="1">
              <a:defRPr/>
            </a:pPr>
            <a:r>
              <a:rPr lang="en-US" b="1" dirty="0"/>
              <a:t>Breast Cancer </a:t>
            </a:r>
            <a:r>
              <a:rPr lang="en-US" b="1" dirty="0" err="1"/>
              <a:t>Scrn</a:t>
            </a:r>
            <a:r>
              <a:rPr lang="en-US" b="1" dirty="0"/>
              <a:t>. Background 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476249" y="1752600"/>
            <a:ext cx="9846841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Breast cancer most common type of cancer among women 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and second leading cause of death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2022: 287,850 new cases and 43,250 deaths</a:t>
            </a:r>
            <a:r>
              <a:rPr lang="en-US" sz="280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*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Incidence and death rates highest in older women</a:t>
            </a:r>
            <a:r>
              <a:rPr lang="en-US" sz="3200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**</a:t>
            </a:r>
            <a:endParaRPr lang="en-US" sz="3200" dirty="0">
              <a:solidFill>
                <a:srgbClr val="FFC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Of all incident BC cases (2010-14) about 20% occurred in women ≥ 75 yrs. 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In (2010-14, among all BC related mortality 36.8% of women were ≥ 75 yrs. 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5F4B5A6-7A97-D8DF-F99F-EE2CA665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239" y="6492875"/>
            <a:ext cx="1107021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BCA85FE-9DD3-4755-96B5-1CCB12C8EC7B}" type="slidenum">
              <a:rPr lang="en-US" altLang="en-US" sz="1400"/>
              <a:pPr>
                <a:spcBef>
                  <a:spcPct val="50000"/>
                </a:spcBef>
                <a:buClr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3" name="CuadroTexto 8">
            <a:extLst>
              <a:ext uri="{FF2B5EF4-FFF2-40B4-BE49-F238E27FC236}">
                <a16:creationId xmlns:a16="http://schemas.microsoft.com/office/drawing/2014/main" id="{FAD9DF38-10AA-75D3-CE5E-45BDD2D2BF24}"/>
              </a:ext>
            </a:extLst>
          </p:cNvPr>
          <p:cNvSpPr txBox="1"/>
          <p:nvPr/>
        </p:nvSpPr>
        <p:spPr>
          <a:xfrm>
            <a:off x="-10391" y="5828566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CuadroTexto 13">
            <a:extLst>
              <a:ext uri="{FF2B5EF4-FFF2-40B4-BE49-F238E27FC236}">
                <a16:creationId xmlns:a16="http://schemas.microsoft.com/office/drawing/2014/main" id="{F3B58F9D-1A92-C601-A301-4114A459F0D5}"/>
              </a:ext>
            </a:extLst>
          </p:cNvPr>
          <p:cNvSpPr txBox="1"/>
          <p:nvPr/>
        </p:nvSpPr>
        <p:spPr>
          <a:xfrm>
            <a:off x="1945816" y="5819899"/>
            <a:ext cx="24327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Rads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Surgery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21">
            <a:extLst>
              <a:ext uri="{FF2B5EF4-FFF2-40B4-BE49-F238E27FC236}">
                <a16:creationId xmlns:a16="http://schemas.microsoft.com/office/drawing/2014/main" id="{19A909BB-CE2E-DDC5-FD56-4F78D1C9803F}"/>
              </a:ext>
            </a:extLst>
          </p:cNvPr>
          <p:cNvSpPr txBox="1"/>
          <p:nvPr/>
        </p:nvSpPr>
        <p:spPr>
          <a:xfrm>
            <a:off x="8570347" y="5819899"/>
            <a:ext cx="17527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CEA,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Review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3">
            <a:extLst>
              <a:ext uri="{FF2B5EF4-FFF2-40B4-BE49-F238E27FC236}">
                <a16:creationId xmlns:a16="http://schemas.microsoft.com/office/drawing/2014/main" id="{309852D2-3B6C-A142-D309-5ADFA884635B}"/>
              </a:ext>
            </a:extLst>
          </p:cNvPr>
          <p:cNvSpPr txBox="1"/>
          <p:nvPr/>
        </p:nvSpPr>
        <p:spPr>
          <a:xfrm>
            <a:off x="4397424" y="5826779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II: HPV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Vaccination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13">
            <a:extLst>
              <a:ext uri="{FF2B5EF4-FFF2-40B4-BE49-F238E27FC236}">
                <a16:creationId xmlns:a16="http://schemas.microsoft.com/office/drawing/2014/main" id="{C9028288-F235-FFA8-9ED7-DEADD533B174}"/>
              </a:ext>
            </a:extLst>
          </p:cNvPr>
          <p:cNvSpPr txBox="1"/>
          <p:nvPr/>
        </p:nvSpPr>
        <p:spPr>
          <a:xfrm>
            <a:off x="6331319" y="5826779"/>
            <a:ext cx="2239028" cy="523220"/>
          </a:xfrm>
          <a:prstGeom prst="rect">
            <a:avLst/>
          </a:prstGeom>
          <a:solidFill>
            <a:srgbClr val="FFC40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Screening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55213"/>
            <a:ext cx="92583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Background (cont.)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>
          <a:xfrm>
            <a:off x="114301" y="1752600"/>
            <a:ext cx="9822276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Tx/>
              <a:buFont typeface="Wingdings" pitchFamily="2" charset="2"/>
              <a:buChar char="§"/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Guidelines for older women are inconsistent</a:t>
            </a:r>
          </a:p>
          <a:p>
            <a:pPr lvl="1" eaLnBrk="1" hangingPunct="1">
              <a:lnSpc>
                <a:spcPct val="90000"/>
              </a:lnSpc>
              <a:buSzTx/>
              <a:buFont typeface="Wingdings" pitchFamily="2" charset="2"/>
              <a:buChar char="§"/>
              <a:defRPr/>
            </a:pPr>
            <a:r>
              <a:rPr lang="en-US" sz="2400" b="1" dirty="0">
                <a:solidFill>
                  <a:srgbClr val="FFC409"/>
                </a:solidFill>
              </a:rPr>
              <a:t>CDC (2020)</a:t>
            </a:r>
            <a:r>
              <a:rPr lang="en-US" sz="2400" b="1" dirty="0"/>
              <a:t> </a:t>
            </a:r>
          </a:p>
          <a:p>
            <a:pPr lvl="2" eaLnBrk="1" hangingPunct="1">
              <a:lnSpc>
                <a:spcPct val="90000"/>
              </a:lnSpc>
              <a:buSzTx/>
              <a:buFont typeface="Wingdings" pitchFamily="2" charset="2"/>
              <a:buChar char="§"/>
              <a:defRPr/>
            </a:pPr>
            <a:r>
              <a:rPr lang="en-US" sz="2400" b="1" dirty="0"/>
              <a:t>Age 40-49, individual choice. </a:t>
            </a:r>
          </a:p>
          <a:p>
            <a:pPr lvl="2" eaLnBrk="1" hangingPunct="1">
              <a:lnSpc>
                <a:spcPct val="90000"/>
              </a:lnSpc>
              <a:buSzTx/>
              <a:buFont typeface="Wingdings" pitchFamily="2" charset="2"/>
              <a:buChar char="§"/>
              <a:defRPr/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Age 50-74 average risk; once every two years.</a:t>
            </a:r>
          </a:p>
          <a:p>
            <a:pPr lvl="2" eaLnBrk="1" hangingPunct="1">
              <a:lnSpc>
                <a:spcPct val="90000"/>
              </a:lnSpc>
              <a:buSzTx/>
              <a:buFont typeface="Wingdings" pitchFamily="2" charset="2"/>
              <a:buChar char="§"/>
              <a:defRPr/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Age ≥ 75 years </a:t>
            </a:r>
            <a:r>
              <a:rPr lang="en-US" sz="2400" b="1" dirty="0">
                <a:solidFill>
                  <a:srgbClr val="FFC000"/>
                </a:solidFill>
              </a:rPr>
              <a:t>insufficient evidence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 to judge balance of risks and benefits.</a:t>
            </a:r>
          </a:p>
          <a:p>
            <a:pPr lvl="1" eaLnBrk="1" hangingPunct="1">
              <a:lnSpc>
                <a:spcPct val="90000"/>
              </a:lnSpc>
              <a:buSzTx/>
              <a:buFont typeface="Wingdings" pitchFamily="2" charset="2"/>
              <a:buChar char="§"/>
              <a:defRPr/>
            </a:pPr>
            <a:r>
              <a:rPr lang="en-US" sz="2400" b="1" dirty="0">
                <a:solidFill>
                  <a:srgbClr val="FFC409"/>
                </a:solidFill>
              </a:rPr>
              <a:t>ACS (2021)</a:t>
            </a:r>
            <a:r>
              <a:rPr lang="en-US" sz="2400" b="1" dirty="0"/>
              <a:t> </a:t>
            </a:r>
          </a:p>
          <a:p>
            <a:pPr lvl="2" eaLnBrk="1" hangingPunct="1">
              <a:lnSpc>
                <a:spcPct val="90000"/>
              </a:lnSpc>
              <a:buSzTx/>
              <a:buFont typeface="Wingdings" pitchFamily="2" charset="2"/>
              <a:buChar char="§"/>
              <a:defRPr/>
            </a:pPr>
            <a:r>
              <a:rPr lang="en-US" sz="2400" b="1" dirty="0"/>
              <a:t>Age </a:t>
            </a:r>
            <a:r>
              <a:rPr lang="en-US" sz="2400" b="1" dirty="0">
                <a:solidFill>
                  <a:srgbClr val="FFC409"/>
                </a:solidFill>
              </a:rPr>
              <a:t>45 to 54 </a:t>
            </a:r>
            <a:r>
              <a:rPr lang="en-US" sz="2400" b="1" dirty="0"/>
              <a:t>annual, </a:t>
            </a:r>
          </a:p>
          <a:p>
            <a:pPr lvl="2" eaLnBrk="1" hangingPunct="1">
              <a:lnSpc>
                <a:spcPct val="90000"/>
              </a:lnSpc>
              <a:buSzTx/>
              <a:buFont typeface="Wingdings" pitchFamily="2" charset="2"/>
              <a:buChar char="§"/>
              <a:defRPr/>
            </a:pPr>
            <a:r>
              <a:rPr lang="en-US" sz="2400" b="1" dirty="0">
                <a:solidFill>
                  <a:srgbClr val="FFC409"/>
                </a:solidFill>
              </a:rPr>
              <a:t>Age 55 &amp; older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effectLst/>
              </a:rPr>
              <a:t>can switch to a mammogram every other year, or they can choose to continue yearly mammograms. Screening should continue as long as a woman is in good health and is expected to live 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≥ 10 years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F8A7F51-5636-ACBC-2C0E-E833BC80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239" y="6492875"/>
            <a:ext cx="1107021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BCA85FE-9DD3-4755-96B5-1CCB12C8EC7B}" type="slidenum">
              <a:rPr lang="en-US" altLang="en-US" sz="1400"/>
              <a:pPr>
                <a:spcBef>
                  <a:spcPct val="50000"/>
                </a:spcBef>
                <a:buClr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3" name="CuadroTexto 8">
            <a:extLst>
              <a:ext uri="{FF2B5EF4-FFF2-40B4-BE49-F238E27FC236}">
                <a16:creationId xmlns:a16="http://schemas.microsoft.com/office/drawing/2014/main" id="{A771949A-BA44-77C9-3257-0E9B0234B2C2}"/>
              </a:ext>
            </a:extLst>
          </p:cNvPr>
          <p:cNvSpPr txBox="1"/>
          <p:nvPr/>
        </p:nvSpPr>
        <p:spPr>
          <a:xfrm>
            <a:off x="-10391" y="5828566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CuadroTexto 13">
            <a:extLst>
              <a:ext uri="{FF2B5EF4-FFF2-40B4-BE49-F238E27FC236}">
                <a16:creationId xmlns:a16="http://schemas.microsoft.com/office/drawing/2014/main" id="{5EB98F87-2D08-81C6-4660-756AFC01B359}"/>
              </a:ext>
            </a:extLst>
          </p:cNvPr>
          <p:cNvSpPr txBox="1"/>
          <p:nvPr/>
        </p:nvSpPr>
        <p:spPr>
          <a:xfrm>
            <a:off x="1945816" y="5819899"/>
            <a:ext cx="24327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Rads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Surgery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21">
            <a:extLst>
              <a:ext uri="{FF2B5EF4-FFF2-40B4-BE49-F238E27FC236}">
                <a16:creationId xmlns:a16="http://schemas.microsoft.com/office/drawing/2014/main" id="{F01AADD0-22BB-259A-A958-64C1731D5F89}"/>
              </a:ext>
            </a:extLst>
          </p:cNvPr>
          <p:cNvSpPr txBox="1"/>
          <p:nvPr/>
        </p:nvSpPr>
        <p:spPr>
          <a:xfrm>
            <a:off x="8570347" y="5819899"/>
            <a:ext cx="17527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CEA,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Review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3">
            <a:extLst>
              <a:ext uri="{FF2B5EF4-FFF2-40B4-BE49-F238E27FC236}">
                <a16:creationId xmlns:a16="http://schemas.microsoft.com/office/drawing/2014/main" id="{68778DDA-B1F4-A41C-1B8C-B3FC655DE4F9}"/>
              </a:ext>
            </a:extLst>
          </p:cNvPr>
          <p:cNvSpPr txBox="1"/>
          <p:nvPr/>
        </p:nvSpPr>
        <p:spPr>
          <a:xfrm>
            <a:off x="4397424" y="5826779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II: HPV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Vaccination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13">
            <a:extLst>
              <a:ext uri="{FF2B5EF4-FFF2-40B4-BE49-F238E27FC236}">
                <a16:creationId xmlns:a16="http://schemas.microsoft.com/office/drawing/2014/main" id="{CE09EB38-9B04-2203-05EF-18CE92B19D37}"/>
              </a:ext>
            </a:extLst>
          </p:cNvPr>
          <p:cNvSpPr txBox="1"/>
          <p:nvPr/>
        </p:nvSpPr>
        <p:spPr>
          <a:xfrm>
            <a:off x="6331319" y="5826779"/>
            <a:ext cx="2239028" cy="523220"/>
          </a:xfrm>
          <a:prstGeom prst="rect">
            <a:avLst/>
          </a:prstGeom>
          <a:solidFill>
            <a:srgbClr val="FFC40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Screening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" y="609600"/>
            <a:ext cx="92583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Background (cont.)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>
          <a:xfrm>
            <a:off x="190501" y="1905000"/>
            <a:ext cx="92583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Tx/>
              <a:buFont typeface="Wingdings" pitchFamily="2" charset="2"/>
              <a:buChar char="§"/>
              <a:defRPr/>
            </a:pPr>
            <a:r>
              <a:rPr lang="en-US" sz="2800" b="1" dirty="0"/>
              <a:t>Clinical trials evidence: </a:t>
            </a:r>
            <a:r>
              <a:rPr lang="en-US" sz="2800" b="1" dirty="0">
                <a:solidFill>
                  <a:srgbClr val="FFC000"/>
                </a:solidFill>
              </a:rPr>
              <a:t>Screening reduces mortality </a:t>
            </a:r>
            <a:r>
              <a:rPr lang="en-US" sz="2800" b="1" dirty="0"/>
              <a:t>15-30% after 4 years for women 40-69 years.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Char char="§"/>
              <a:defRPr/>
            </a:pPr>
            <a:r>
              <a:rPr lang="en-US" sz="2800" b="1" dirty="0">
                <a:solidFill>
                  <a:srgbClr val="FFC000"/>
                </a:solidFill>
              </a:rPr>
              <a:t>Screening rate is lower in older women </a:t>
            </a:r>
          </a:p>
          <a:p>
            <a:pPr lvl="1" eaLnBrk="1" hangingPunct="1">
              <a:lnSpc>
                <a:spcPct val="90000"/>
              </a:lnSpc>
              <a:buSzTx/>
              <a:buFont typeface="Wingdings" pitchFamily="2" charset="2"/>
              <a:buChar char="§"/>
              <a:defRPr/>
            </a:pPr>
            <a:r>
              <a:rPr lang="en-US" sz="2400" b="1" dirty="0"/>
              <a:t>60-70% age 50-69</a:t>
            </a:r>
          </a:p>
          <a:p>
            <a:pPr lvl="1" eaLnBrk="1" hangingPunct="1">
              <a:lnSpc>
                <a:spcPct val="90000"/>
              </a:lnSpc>
              <a:buSzTx/>
              <a:buFont typeface="Wingdings" pitchFamily="2" charset="2"/>
              <a:buChar char="§"/>
              <a:defRPr/>
            </a:pPr>
            <a:r>
              <a:rPr lang="en-US" sz="2400" b="1" dirty="0"/>
              <a:t>50-60% age 70 and older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98CD27-4816-47CD-8277-68E34DEE8423}"/>
              </a:ext>
            </a:extLst>
          </p:cNvPr>
          <p:cNvSpPr txBox="1"/>
          <p:nvPr/>
        </p:nvSpPr>
        <p:spPr>
          <a:xfrm>
            <a:off x="838201" y="4495800"/>
            <a:ext cx="861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Mack, D. and </a:t>
            </a:r>
            <a:r>
              <a:rPr lang="en-US" sz="2000" dirty="0" err="1"/>
              <a:t>Lapane</a:t>
            </a:r>
            <a:r>
              <a:rPr lang="en-US" sz="2000" dirty="0"/>
              <a:t>, K. </a:t>
            </a:r>
            <a:r>
              <a:rPr lang="en-US" sz="2000" b="0" dirty="0"/>
              <a:t>Screening Mammography Among Older Women: A Review of United States Guidelines and Potential Harms. Journal of Women’s Health, Vol. 28, No. 6, 2019. 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F51C069-C4E5-2232-00A9-0EAB0D71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239" y="6492875"/>
            <a:ext cx="1107021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BCA85FE-9DD3-4755-96B5-1CCB12C8EC7B}" type="slidenum">
              <a:rPr lang="en-US" altLang="en-US" sz="1400"/>
              <a:pPr>
                <a:spcBef>
                  <a:spcPct val="50000"/>
                </a:spcBef>
                <a:buClr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5" name="CuadroTexto 8">
            <a:extLst>
              <a:ext uri="{FF2B5EF4-FFF2-40B4-BE49-F238E27FC236}">
                <a16:creationId xmlns:a16="http://schemas.microsoft.com/office/drawing/2014/main" id="{6C2E7173-8D7F-147E-356B-BAE1BE50FC84}"/>
              </a:ext>
            </a:extLst>
          </p:cNvPr>
          <p:cNvSpPr txBox="1"/>
          <p:nvPr/>
        </p:nvSpPr>
        <p:spPr>
          <a:xfrm>
            <a:off x="-10391" y="5828566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13">
            <a:extLst>
              <a:ext uri="{FF2B5EF4-FFF2-40B4-BE49-F238E27FC236}">
                <a16:creationId xmlns:a16="http://schemas.microsoft.com/office/drawing/2014/main" id="{8C0E2E6A-4693-A976-0B91-7F3C59308577}"/>
              </a:ext>
            </a:extLst>
          </p:cNvPr>
          <p:cNvSpPr txBox="1"/>
          <p:nvPr/>
        </p:nvSpPr>
        <p:spPr>
          <a:xfrm>
            <a:off x="1945816" y="5819899"/>
            <a:ext cx="24327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Rads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Surgery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21">
            <a:extLst>
              <a:ext uri="{FF2B5EF4-FFF2-40B4-BE49-F238E27FC236}">
                <a16:creationId xmlns:a16="http://schemas.microsoft.com/office/drawing/2014/main" id="{3B381A44-B531-AE21-CEEC-EFF7207D1DA7}"/>
              </a:ext>
            </a:extLst>
          </p:cNvPr>
          <p:cNvSpPr txBox="1"/>
          <p:nvPr/>
        </p:nvSpPr>
        <p:spPr>
          <a:xfrm>
            <a:off x="8570347" y="5819899"/>
            <a:ext cx="17527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CEA,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Review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13">
            <a:extLst>
              <a:ext uri="{FF2B5EF4-FFF2-40B4-BE49-F238E27FC236}">
                <a16:creationId xmlns:a16="http://schemas.microsoft.com/office/drawing/2014/main" id="{7EBF881C-78D2-8208-72BD-16CD3BBE7EA8}"/>
              </a:ext>
            </a:extLst>
          </p:cNvPr>
          <p:cNvSpPr txBox="1"/>
          <p:nvPr/>
        </p:nvSpPr>
        <p:spPr>
          <a:xfrm>
            <a:off x="4397424" y="5826779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II: HPV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Vaccination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13">
            <a:extLst>
              <a:ext uri="{FF2B5EF4-FFF2-40B4-BE49-F238E27FC236}">
                <a16:creationId xmlns:a16="http://schemas.microsoft.com/office/drawing/2014/main" id="{129A172E-73C1-54A9-4D7B-18ECF655BC61}"/>
              </a:ext>
            </a:extLst>
          </p:cNvPr>
          <p:cNvSpPr txBox="1"/>
          <p:nvPr/>
        </p:nvSpPr>
        <p:spPr>
          <a:xfrm>
            <a:off x="6331319" y="5826779"/>
            <a:ext cx="2239028" cy="523220"/>
          </a:xfrm>
          <a:prstGeom prst="rect">
            <a:avLst/>
          </a:prstGeom>
          <a:solidFill>
            <a:srgbClr val="FFC40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Screening</a:t>
            </a:r>
          </a:p>
        </p:txBody>
      </p:sp>
    </p:spTree>
    <p:extLst>
      <p:ext uri="{BB962C8B-B14F-4D97-AF65-F5344CB8AC3E}">
        <p14:creationId xmlns:p14="http://schemas.microsoft.com/office/powerpoint/2010/main" val="390972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/>
              <a:t>Policy Issue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547382" y="1981200"/>
            <a:ext cx="92583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FFC000"/>
                </a:solidFill>
              </a:rPr>
              <a:t>Medicare Part B covers annual screens and waves the co-pay 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rgbClr val="FFC000"/>
                </a:solidFill>
              </a:rPr>
              <a:t>Should the government be doing more?</a:t>
            </a:r>
          </a:p>
          <a:p>
            <a:pPr eaLnBrk="1" hangingPunct="1">
              <a:defRPr/>
            </a:pPr>
            <a:r>
              <a:rPr lang="en-US" sz="2400" dirty="0"/>
              <a:t>Yes:</a:t>
            </a:r>
          </a:p>
          <a:p>
            <a:pPr lvl="1" eaLnBrk="1" hangingPunct="1">
              <a:defRPr/>
            </a:pPr>
            <a:r>
              <a:rPr lang="en-US" sz="2400" dirty="0"/>
              <a:t>If mammography screening is cost-effective in older women</a:t>
            </a:r>
          </a:p>
          <a:p>
            <a:pPr lvl="1" eaLnBrk="1" hangingPunct="1">
              <a:defRPr/>
            </a:pPr>
            <a:r>
              <a:rPr lang="en-US" sz="2400" dirty="0"/>
              <a:t>If there are cost-effective interventions to increase screening </a:t>
            </a:r>
            <a:endParaRPr lang="en-US" sz="2400" b="1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BEDBE05-F92E-8E31-0695-6AB87FBB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239" y="6492875"/>
            <a:ext cx="1107021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BCA85FE-9DD3-4755-96B5-1CCB12C8EC7B}" type="slidenum">
              <a:rPr lang="en-US" altLang="en-US" sz="1400"/>
              <a:pPr>
                <a:spcBef>
                  <a:spcPct val="50000"/>
                </a:spcBef>
                <a:buClr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3" name="CuadroTexto 8">
            <a:extLst>
              <a:ext uri="{FF2B5EF4-FFF2-40B4-BE49-F238E27FC236}">
                <a16:creationId xmlns:a16="http://schemas.microsoft.com/office/drawing/2014/main" id="{F63CDDF1-8DEE-3208-F17F-C608B34BBED5}"/>
              </a:ext>
            </a:extLst>
          </p:cNvPr>
          <p:cNvSpPr txBox="1"/>
          <p:nvPr/>
        </p:nvSpPr>
        <p:spPr>
          <a:xfrm>
            <a:off x="-10391" y="5828566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CuadroTexto 13">
            <a:extLst>
              <a:ext uri="{FF2B5EF4-FFF2-40B4-BE49-F238E27FC236}">
                <a16:creationId xmlns:a16="http://schemas.microsoft.com/office/drawing/2014/main" id="{561A5731-013A-81B5-127F-DC9792F7F5C9}"/>
              </a:ext>
            </a:extLst>
          </p:cNvPr>
          <p:cNvSpPr txBox="1"/>
          <p:nvPr/>
        </p:nvSpPr>
        <p:spPr>
          <a:xfrm>
            <a:off x="1945816" y="5819899"/>
            <a:ext cx="24327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Rads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Surgery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21">
            <a:extLst>
              <a:ext uri="{FF2B5EF4-FFF2-40B4-BE49-F238E27FC236}">
                <a16:creationId xmlns:a16="http://schemas.microsoft.com/office/drawing/2014/main" id="{9486CDBA-0F49-06AA-C6D9-8EBFC16367BB}"/>
              </a:ext>
            </a:extLst>
          </p:cNvPr>
          <p:cNvSpPr txBox="1"/>
          <p:nvPr/>
        </p:nvSpPr>
        <p:spPr>
          <a:xfrm>
            <a:off x="8570347" y="5819899"/>
            <a:ext cx="17527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CEA,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Review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3">
            <a:extLst>
              <a:ext uri="{FF2B5EF4-FFF2-40B4-BE49-F238E27FC236}">
                <a16:creationId xmlns:a16="http://schemas.microsoft.com/office/drawing/2014/main" id="{53A2D7A5-C310-CA76-F03A-F241193188BE}"/>
              </a:ext>
            </a:extLst>
          </p:cNvPr>
          <p:cNvSpPr txBox="1"/>
          <p:nvPr/>
        </p:nvSpPr>
        <p:spPr>
          <a:xfrm>
            <a:off x="4397424" y="5826779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II: HPV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Vaccination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13">
            <a:extLst>
              <a:ext uri="{FF2B5EF4-FFF2-40B4-BE49-F238E27FC236}">
                <a16:creationId xmlns:a16="http://schemas.microsoft.com/office/drawing/2014/main" id="{D2FF8A1C-BC16-EDB2-B78D-E9089E69072E}"/>
              </a:ext>
            </a:extLst>
          </p:cNvPr>
          <p:cNvSpPr txBox="1"/>
          <p:nvPr/>
        </p:nvSpPr>
        <p:spPr>
          <a:xfrm>
            <a:off x="6331319" y="5826779"/>
            <a:ext cx="2239028" cy="523220"/>
          </a:xfrm>
          <a:prstGeom prst="rect">
            <a:avLst/>
          </a:prstGeom>
          <a:solidFill>
            <a:srgbClr val="FFC40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Screening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Objectives of Economic Evaluation using Decision Analytic Modeling (Review)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Evaluation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Provides a means of translating the relevant evidence into estimates of the costs and effects of the alternative options being compared.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Uncertainty &amp; Variability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Facilitate an assessment of the various types of uncertainty relating to the evaluation.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Future Research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Through assessment of uncertainty, identify likely priorities for future research.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8239" y="6492875"/>
            <a:ext cx="1107021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BCA85FE-9DD3-4755-96B5-1CCB12C8EC7B}" type="slidenum">
              <a:rPr lang="en-US" altLang="en-US" sz="1400"/>
              <a:pPr>
                <a:spcBef>
                  <a:spcPct val="50000"/>
                </a:spcBef>
                <a:buClr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11" name="CuadroTexto 8">
            <a:extLst>
              <a:ext uri="{FF2B5EF4-FFF2-40B4-BE49-F238E27FC236}">
                <a16:creationId xmlns:a16="http://schemas.microsoft.com/office/drawing/2014/main" id="{76CAB0E4-6050-A749-72A0-5BA8690F94F2}"/>
              </a:ext>
            </a:extLst>
          </p:cNvPr>
          <p:cNvSpPr txBox="1"/>
          <p:nvPr/>
        </p:nvSpPr>
        <p:spPr>
          <a:xfrm>
            <a:off x="-10391" y="5828566"/>
            <a:ext cx="1937359" cy="523220"/>
          </a:xfrm>
          <a:prstGeom prst="rect">
            <a:avLst/>
          </a:prstGeom>
          <a:solidFill>
            <a:srgbClr val="FFC40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CuadroTexto 13">
            <a:extLst>
              <a:ext uri="{FF2B5EF4-FFF2-40B4-BE49-F238E27FC236}">
                <a16:creationId xmlns:a16="http://schemas.microsoft.com/office/drawing/2014/main" id="{5A41A569-C85E-2B27-EA1D-A52605ABFDFB}"/>
              </a:ext>
            </a:extLst>
          </p:cNvPr>
          <p:cNvSpPr txBox="1"/>
          <p:nvPr/>
        </p:nvSpPr>
        <p:spPr>
          <a:xfrm>
            <a:off x="1945816" y="5819899"/>
            <a:ext cx="24327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Rads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Surgery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CuadroTexto 21">
            <a:extLst>
              <a:ext uri="{FF2B5EF4-FFF2-40B4-BE49-F238E27FC236}">
                <a16:creationId xmlns:a16="http://schemas.microsoft.com/office/drawing/2014/main" id="{B00975E8-3A3C-95C8-74F0-7758442111BA}"/>
              </a:ext>
            </a:extLst>
          </p:cNvPr>
          <p:cNvSpPr txBox="1"/>
          <p:nvPr/>
        </p:nvSpPr>
        <p:spPr>
          <a:xfrm>
            <a:off x="8570347" y="5819899"/>
            <a:ext cx="17527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CEA,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Review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Slide Number Placeholder 11">
            <a:extLst>
              <a:ext uri="{FF2B5EF4-FFF2-40B4-BE49-F238E27FC236}">
                <a16:creationId xmlns:a16="http://schemas.microsoft.com/office/drawing/2014/main" id="{FD6288F1-47A7-F793-B0AE-B22ECDA4CBDD}"/>
              </a:ext>
            </a:extLst>
          </p:cNvPr>
          <p:cNvSpPr txBox="1">
            <a:spLocks/>
          </p:cNvSpPr>
          <p:nvPr/>
        </p:nvSpPr>
        <p:spPr>
          <a:xfrm>
            <a:off x="10374735" y="5927529"/>
            <a:ext cx="342282" cy="272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>
                <a:latin typeface="Georgia" panose="02040502050405020303" pitchFamily="18" charset="0"/>
              </a:rPr>
              <a:pPr/>
              <a:t>3</a:t>
            </a:fld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8" name="CuadroTexto 13">
            <a:extLst>
              <a:ext uri="{FF2B5EF4-FFF2-40B4-BE49-F238E27FC236}">
                <a16:creationId xmlns:a16="http://schemas.microsoft.com/office/drawing/2014/main" id="{57790896-439C-72F6-7263-7CD44DEDB243}"/>
              </a:ext>
            </a:extLst>
          </p:cNvPr>
          <p:cNvSpPr txBox="1"/>
          <p:nvPr/>
        </p:nvSpPr>
        <p:spPr>
          <a:xfrm>
            <a:off x="4397424" y="5826779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II: HPV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Vaccination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CuadroTexto 13">
            <a:extLst>
              <a:ext uri="{FF2B5EF4-FFF2-40B4-BE49-F238E27FC236}">
                <a16:creationId xmlns:a16="http://schemas.microsoft.com/office/drawing/2014/main" id="{8DDF442A-866F-2385-67A8-09513C4F2499}"/>
              </a:ext>
            </a:extLst>
          </p:cNvPr>
          <p:cNvSpPr txBox="1"/>
          <p:nvPr/>
        </p:nvSpPr>
        <p:spPr>
          <a:xfrm>
            <a:off x="6331319" y="5826779"/>
            <a:ext cx="22390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Screening</a:t>
            </a:r>
          </a:p>
        </p:txBody>
      </p:sp>
    </p:spTree>
    <p:extLst>
      <p:ext uri="{BB962C8B-B14F-4D97-AF65-F5344CB8AC3E}">
        <p14:creationId xmlns:p14="http://schemas.microsoft.com/office/powerpoint/2010/main" val="20825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42900"/>
            <a:ext cx="9029700" cy="685800"/>
          </a:xfrm>
          <a:solidFill>
            <a:schemeClr val="accent2"/>
          </a:solidFill>
          <a:ln w="38100">
            <a:solidFill>
              <a:schemeClr val="accent2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Mandelblatt et al. Study Objectives</a:t>
            </a:r>
            <a:endParaRPr lang="en-US" sz="2800" b="1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0B100-C760-4F8B-9544-62EBFE85CB09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1028700" y="1752600"/>
            <a:ext cx="84010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b="0"/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685800" y="1657350"/>
            <a:ext cx="8915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b="0"/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565702" y="1143000"/>
            <a:ext cx="9029700" cy="122555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eaLnBrk="0" hangingPunct="0"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sz="2400" dirty="0"/>
              <a:t>Determine the incremental cost-effectiveness of mammography screening compared to no screening to prevent late stage breast cancer. </a:t>
            </a:r>
            <a:endParaRPr lang="en-US" sz="2400" dirty="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121865" name="Rectangle 9"/>
          <p:cNvSpPr>
            <a:spLocks noChangeArrowheads="1"/>
          </p:cNvSpPr>
          <p:nvPr/>
        </p:nvSpPr>
        <p:spPr bwMode="auto">
          <a:xfrm>
            <a:off x="565702" y="2571750"/>
            <a:ext cx="9029700" cy="6858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Study Population</a:t>
            </a:r>
            <a:endParaRPr lang="en-US" sz="28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121866" name="Text Box 10"/>
          <p:cNvSpPr txBox="1">
            <a:spLocks noChangeArrowheads="1"/>
          </p:cNvSpPr>
          <p:nvPr/>
        </p:nvSpPr>
        <p:spPr bwMode="auto">
          <a:xfrm>
            <a:off x="564045" y="5215476"/>
            <a:ext cx="9029700" cy="1135063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200" dirty="0">
                <a:latin typeface="Arial" pitchFamily="34" charset="0"/>
                <a:cs typeface="Times New Roman" pitchFamily="18" charset="0"/>
              </a:rPr>
              <a:t>Decision tree model using probabilities and expected survival from related literature to </a:t>
            </a:r>
            <a:r>
              <a:rPr lang="en-US" sz="2200" b="1" dirty="0">
                <a:latin typeface="Arial" pitchFamily="34" charset="0"/>
                <a:cs typeface="Times New Roman" pitchFamily="18" charset="0"/>
              </a:rPr>
              <a:t>predict outcomes of the average person who chooses to screen or not</a:t>
            </a:r>
            <a:r>
              <a:rPr lang="en-US" sz="2200" dirty="0">
                <a:latin typeface="Arial" pitchFamily="34" charset="0"/>
                <a:cs typeface="Times New Roman" pitchFamily="18" charset="0"/>
              </a:rPr>
              <a:t>.</a:t>
            </a:r>
          </a:p>
        </p:txBody>
      </p:sp>
      <p:sp>
        <p:nvSpPr>
          <p:cNvPr id="121867" name="Rectangle 11"/>
          <p:cNvSpPr>
            <a:spLocks noChangeArrowheads="1"/>
          </p:cNvSpPr>
          <p:nvPr/>
        </p:nvSpPr>
        <p:spPr bwMode="auto">
          <a:xfrm>
            <a:off x="564045" y="4397574"/>
            <a:ext cx="9029700" cy="6858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Research Design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121868" name="Text Box 12"/>
          <p:cNvSpPr txBox="1">
            <a:spLocks noChangeArrowheads="1"/>
          </p:cNvSpPr>
          <p:nvPr/>
        </p:nvSpPr>
        <p:spPr bwMode="auto">
          <a:xfrm>
            <a:off x="565702" y="3353222"/>
            <a:ext cx="9029700" cy="769441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200" dirty="0">
                <a:latin typeface="Arial" pitchFamily="34" charset="0"/>
                <a:cs typeface="Times New Roman" pitchFamily="18" charset="0"/>
              </a:rPr>
              <a:t>Women in five different age groups, three health groups (average health, HTN, CHF), and average-health African American women.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2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5" grpId="0" animBg="1"/>
      <p:bldP spid="121866" grpId="0" animBg="1"/>
      <p:bldP spid="121867" grpId="0" animBg="1"/>
      <p:bldP spid="12186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743950" cy="685800"/>
          </a:xfrm>
          <a:solidFill>
            <a:schemeClr val="accent2"/>
          </a:solidFill>
          <a:ln w="38100">
            <a:solidFill>
              <a:schemeClr val="accent2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Basic Decision Tree Model </a:t>
            </a:r>
            <a:endParaRPr lang="en-US" sz="24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685800" y="1657350"/>
            <a:ext cx="8915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b="0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495300" y="1970433"/>
            <a:ext cx="9296400" cy="3541713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/>
            <a:r>
              <a:rPr lang="en-US" sz="3200" dirty="0">
                <a:solidFill>
                  <a:srgbClr val="0000FF"/>
                </a:solidFill>
                <a:cs typeface="Times New Roman" pitchFamily="18" charset="0"/>
              </a:rPr>
              <a:t>Alternative Actions: Expected value of screening vs. no screening</a:t>
            </a:r>
          </a:p>
          <a:p>
            <a:pPr marL="457200" indent="-457200" eaLnBrk="0" hangingPunct="0"/>
            <a:endParaRPr lang="en-US" sz="3200" dirty="0">
              <a:solidFill>
                <a:srgbClr val="0000FF"/>
              </a:solidFill>
              <a:cs typeface="Times New Roman" pitchFamily="18" charset="0"/>
            </a:endParaRPr>
          </a:p>
          <a:p>
            <a:pPr marL="457200" indent="-457200" eaLnBrk="0" hangingPunct="0"/>
            <a:r>
              <a:rPr lang="en-US" sz="3200" dirty="0">
                <a:solidFill>
                  <a:srgbClr val="0000FF"/>
                </a:solidFill>
                <a:cs typeface="Times New Roman" pitchFamily="18" charset="0"/>
              </a:rPr>
              <a:t>Uncertainties: Cancer, no cancer, Screen results, follow-up results, stage at diagnosis, survival </a:t>
            </a:r>
          </a:p>
          <a:p>
            <a:pPr marL="457200" indent="-457200" eaLnBrk="0" hangingPunct="0"/>
            <a:endParaRPr lang="en-US" sz="3200" dirty="0">
              <a:solidFill>
                <a:srgbClr val="0000FF"/>
              </a:solidFill>
              <a:cs typeface="Times New Roman" pitchFamily="18" charset="0"/>
            </a:endParaRPr>
          </a:p>
          <a:p>
            <a:pPr marL="457200" indent="-457200" eaLnBrk="0" hangingPunct="0"/>
            <a:r>
              <a:rPr lang="en-US" sz="3200" dirty="0">
                <a:solidFill>
                  <a:srgbClr val="0000FF"/>
                </a:solidFill>
                <a:cs typeface="Times New Roman" pitchFamily="18" charset="0"/>
              </a:rPr>
              <a:t>Outcomes: Expected life years and cost 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F70247A-1F88-A06C-64F4-8C190FBE0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239" y="6492875"/>
            <a:ext cx="1107021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BCA85FE-9DD3-4755-96B5-1CCB12C8EC7B}" type="slidenum">
              <a:rPr lang="en-US" altLang="en-US" sz="1400"/>
              <a:pPr>
                <a:spcBef>
                  <a:spcPct val="50000"/>
                </a:spcBef>
                <a:buClrTx/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3" name="CuadroTexto 8">
            <a:extLst>
              <a:ext uri="{FF2B5EF4-FFF2-40B4-BE49-F238E27FC236}">
                <a16:creationId xmlns:a16="http://schemas.microsoft.com/office/drawing/2014/main" id="{F7DC2FDA-CABD-5DA0-F9DC-E0A1FCECBB7D}"/>
              </a:ext>
            </a:extLst>
          </p:cNvPr>
          <p:cNvSpPr txBox="1"/>
          <p:nvPr/>
        </p:nvSpPr>
        <p:spPr>
          <a:xfrm>
            <a:off x="-10391" y="5828566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uadroTexto 13">
            <a:extLst>
              <a:ext uri="{FF2B5EF4-FFF2-40B4-BE49-F238E27FC236}">
                <a16:creationId xmlns:a16="http://schemas.microsoft.com/office/drawing/2014/main" id="{9B0E34E4-7DFC-90DF-4AF3-8E7FFA045C89}"/>
              </a:ext>
            </a:extLst>
          </p:cNvPr>
          <p:cNvSpPr txBox="1"/>
          <p:nvPr/>
        </p:nvSpPr>
        <p:spPr>
          <a:xfrm>
            <a:off x="1945816" y="5819899"/>
            <a:ext cx="24327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Rads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Surgery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21">
            <a:extLst>
              <a:ext uri="{FF2B5EF4-FFF2-40B4-BE49-F238E27FC236}">
                <a16:creationId xmlns:a16="http://schemas.microsoft.com/office/drawing/2014/main" id="{ED983527-43E2-BA5C-52E8-18CEB44B3ABC}"/>
              </a:ext>
            </a:extLst>
          </p:cNvPr>
          <p:cNvSpPr txBox="1"/>
          <p:nvPr/>
        </p:nvSpPr>
        <p:spPr>
          <a:xfrm>
            <a:off x="8570347" y="5819899"/>
            <a:ext cx="17527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CEA,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Review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3">
            <a:extLst>
              <a:ext uri="{FF2B5EF4-FFF2-40B4-BE49-F238E27FC236}">
                <a16:creationId xmlns:a16="http://schemas.microsoft.com/office/drawing/2014/main" id="{1A386ABA-0137-B925-7232-C94C04DA6A01}"/>
              </a:ext>
            </a:extLst>
          </p:cNvPr>
          <p:cNvSpPr txBox="1"/>
          <p:nvPr/>
        </p:nvSpPr>
        <p:spPr>
          <a:xfrm>
            <a:off x="4397424" y="5826779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II: HPV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Vaccination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13">
            <a:extLst>
              <a:ext uri="{FF2B5EF4-FFF2-40B4-BE49-F238E27FC236}">
                <a16:creationId xmlns:a16="http://schemas.microsoft.com/office/drawing/2014/main" id="{850CBB61-B631-1DCA-CC6A-20D7B7DFC6A8}"/>
              </a:ext>
            </a:extLst>
          </p:cNvPr>
          <p:cNvSpPr txBox="1"/>
          <p:nvPr/>
        </p:nvSpPr>
        <p:spPr>
          <a:xfrm>
            <a:off x="6331319" y="5826779"/>
            <a:ext cx="2239028" cy="523220"/>
          </a:xfrm>
          <a:prstGeom prst="rect">
            <a:avLst/>
          </a:prstGeom>
          <a:solidFill>
            <a:srgbClr val="FFC40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Screening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6309E4-6FD9-428D-918F-642FE8DAF56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9219" name="Picture 2" descr="Mand basic decision tree model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2870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0"/>
            <a:ext cx="31242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800" dirty="0">
                <a:solidFill>
                  <a:srgbClr val="FF0000"/>
                </a:solidFill>
              </a:rPr>
              <a:t>Structure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of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Mandelblatt’s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decision tree model of one- time breast cancer screening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1655B58-0D59-4D54-DFCB-B66B53F5CDD1}"/>
              </a:ext>
            </a:extLst>
          </p:cNvPr>
          <p:cNvSpPr/>
          <p:nvPr/>
        </p:nvSpPr>
        <p:spPr>
          <a:xfrm>
            <a:off x="2095500" y="304800"/>
            <a:ext cx="1447800" cy="63246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7407E-6 4.44444E-6 L 0.15186 -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9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86 -0.00556 L 0.2926 -0.005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26 -0.00556 L 0.44445 -0.0111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445 -0.01112 L 0.57408 -0.0055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81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3" grpId="2" animBg="1"/>
      <p:bldP spid="3" grpId="3" animBg="1"/>
      <p:bldP spid="3" grpId="4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567C2-1B40-46DA-A495-4BC078D14E7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10243" name="Picture 2" descr="Mand clean simple model 65-69 avg ris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3025"/>
            <a:ext cx="9867900" cy="671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0"/>
            <a:ext cx="46939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Model structure with probabilities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and life expectancies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E62661C-5947-AE55-25C2-8EF1A2AC49BA}"/>
              </a:ext>
            </a:extLst>
          </p:cNvPr>
          <p:cNvSpPr/>
          <p:nvPr/>
        </p:nvSpPr>
        <p:spPr>
          <a:xfrm>
            <a:off x="2095500" y="304800"/>
            <a:ext cx="1447800" cy="63246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7407E-6 4.44444E-6 L 0.15186 -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1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86 -0.00556 L 0.2926 -0.005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26 -0.00556 L 0.44445 -0.0111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445 -0.01112 L 0.57408 -0.0055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81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5ED7-E59D-58F8-9C23-A2E2700B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Screening Test Parameters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B24C55-880E-E6CB-C0DF-BF10C42B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C0D562-BCE7-429B-BCF6-E7965B5839D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1026" name="Picture 2" descr="Sensitivity and specificity - Future Diagnostics">
            <a:extLst>
              <a:ext uri="{FF2B5EF4-FFF2-40B4-BE49-F238E27FC236}">
                <a16:creationId xmlns:a16="http://schemas.microsoft.com/office/drawing/2014/main" id="{B1512D52-BDE6-7256-47B4-E95EA6C46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737362"/>
            <a:ext cx="6562813" cy="534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BD218E-64EC-B13B-B570-585B4C3364A1}"/>
              </a:ext>
            </a:extLst>
          </p:cNvPr>
          <p:cNvSpPr txBox="1"/>
          <p:nvPr/>
        </p:nvSpPr>
        <p:spPr>
          <a:xfrm>
            <a:off x="571500" y="2209800"/>
            <a:ext cx="1447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Positive Test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Negative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30ED56-4C97-DF5D-FF25-8BF41818EC12}"/>
              </a:ext>
            </a:extLst>
          </p:cNvPr>
          <p:cNvSpPr/>
          <p:nvPr/>
        </p:nvSpPr>
        <p:spPr>
          <a:xfrm>
            <a:off x="3112770" y="1737362"/>
            <a:ext cx="3402330" cy="10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D07A1-3926-CE01-33E1-E2661BD78795}"/>
              </a:ext>
            </a:extLst>
          </p:cNvPr>
          <p:cNvSpPr txBox="1"/>
          <p:nvPr/>
        </p:nvSpPr>
        <p:spPr>
          <a:xfrm>
            <a:off x="2324100" y="1737362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Have Disease            Not Have Disease</a:t>
            </a:r>
          </a:p>
        </p:txBody>
      </p:sp>
    </p:spTree>
    <p:extLst>
      <p:ext uri="{BB962C8B-B14F-4D97-AF65-F5344CB8AC3E}">
        <p14:creationId xmlns:p14="http://schemas.microsoft.com/office/powerpoint/2010/main" val="10558569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743950" cy="685800"/>
          </a:xfrm>
          <a:solidFill>
            <a:schemeClr val="accent2"/>
          </a:solidFill>
          <a:ln w="38100">
            <a:solidFill>
              <a:schemeClr val="accent2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Probabilities for Decision Tree</a:t>
            </a: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CAEB5-FF23-40A8-8B56-F7A1F2D35A32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455068" y="1085044"/>
            <a:ext cx="9458427" cy="347787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200" dirty="0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Prob. Test Positive = True Positive + False Positive</a:t>
            </a:r>
          </a:p>
          <a:p>
            <a:pPr eaLnBrk="0" hangingPunct="0">
              <a:spcBef>
                <a:spcPct val="50000"/>
              </a:spcBef>
            </a:pPr>
            <a:r>
              <a:rPr lang="en-US" sz="2200" dirty="0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 TP=(incidence*sensitivity)                  FP=((non-disease in pop*(1-specificity)) </a:t>
            </a:r>
          </a:p>
          <a:p>
            <a:pPr eaLnBrk="0" hangingPunct="0">
              <a:spcBef>
                <a:spcPct val="50000"/>
              </a:spcBef>
            </a:pPr>
            <a:r>
              <a:rPr lang="en-US" sz="2200" dirty="0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Prob. Test Negative = True Negative + False Negative</a:t>
            </a:r>
          </a:p>
          <a:p>
            <a:pPr eaLnBrk="0" hangingPunct="0">
              <a:spcBef>
                <a:spcPct val="50000"/>
              </a:spcBef>
            </a:pPr>
            <a:r>
              <a:rPr lang="en-US" sz="2200" dirty="0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TN=(non-disease in pop*specificity)     FN= ((incidence*(1-sensitivity))</a:t>
            </a:r>
          </a:p>
          <a:p>
            <a:pPr eaLnBrk="0" hangingPunct="0">
              <a:spcBef>
                <a:spcPct val="50000"/>
              </a:spcBef>
            </a:pPr>
            <a:r>
              <a:rPr lang="en-US" sz="2200" dirty="0">
                <a:solidFill>
                  <a:srgbClr val="0000FF"/>
                </a:solidFill>
                <a:highlight>
                  <a:srgbClr val="FFFF00"/>
                </a:highlight>
                <a:latin typeface="Times" charset="0"/>
                <a:cs typeface="Times New Roman" pitchFamily="18" charset="0"/>
              </a:rPr>
              <a:t>Prob. Cancer If Test Positive: TP/(TP+FP)</a:t>
            </a:r>
          </a:p>
          <a:p>
            <a:pPr eaLnBrk="0" hangingPunct="0">
              <a:spcBef>
                <a:spcPct val="50000"/>
              </a:spcBef>
            </a:pPr>
            <a:r>
              <a:rPr lang="en-US" sz="2200" dirty="0">
                <a:solidFill>
                  <a:srgbClr val="0000FF"/>
                </a:solidFill>
                <a:highlight>
                  <a:srgbClr val="FFFF00"/>
                </a:highlight>
                <a:latin typeface="Times" charset="0"/>
                <a:cs typeface="Times New Roman" pitchFamily="18" charset="0"/>
              </a:rPr>
              <a:t>Prob. No Cancer if Test Positive: FP/(TP+FP)</a:t>
            </a:r>
          </a:p>
          <a:p>
            <a:pPr eaLnBrk="0" hangingPunct="0">
              <a:spcBef>
                <a:spcPct val="50000"/>
              </a:spcBef>
            </a:pPr>
            <a:endParaRPr lang="en-US" sz="2200" dirty="0">
              <a:solidFill>
                <a:srgbClr val="0000FF"/>
              </a:solidFill>
              <a:latin typeface="Times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3325" y="3016984"/>
            <a:ext cx="2590800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Estimates from screening test studies and incidence of the disease in the target population.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5673" y="4648200"/>
            <a:ext cx="8575296" cy="1954381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200" dirty="0" err="1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Prob</a:t>
            </a:r>
            <a:r>
              <a:rPr lang="en-US" sz="2200" dirty="0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 Local if Cancer:         </a:t>
            </a:r>
            <a:r>
              <a:rPr lang="en-US" sz="2200" dirty="0">
                <a:solidFill>
                  <a:srgbClr val="00CC00"/>
                </a:solidFill>
                <a:latin typeface="Times" charset="0"/>
                <a:cs typeface="Times New Roman" pitchFamily="18" charset="0"/>
              </a:rPr>
              <a:t>.73 for TP,</a:t>
            </a:r>
            <a:r>
              <a:rPr lang="en-US" sz="2200" dirty="0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   .70 for FN,    </a:t>
            </a:r>
            <a:r>
              <a:rPr lang="en-US" sz="2200" dirty="0">
                <a:solidFill>
                  <a:srgbClr val="FF0000"/>
                </a:solidFill>
                <a:latin typeface="Times" charset="0"/>
                <a:cs typeface="Times New Roman" pitchFamily="18" charset="0"/>
              </a:rPr>
              <a:t>.51 for </a:t>
            </a:r>
            <a:r>
              <a:rPr lang="en-US" sz="2200" dirty="0" err="1">
                <a:solidFill>
                  <a:srgbClr val="FF0000"/>
                </a:solidFill>
                <a:latin typeface="Times" charset="0"/>
                <a:cs typeface="Times New Roman" pitchFamily="18" charset="0"/>
              </a:rPr>
              <a:t>Nonscreeners</a:t>
            </a:r>
            <a:endParaRPr lang="en-US" sz="2200" dirty="0">
              <a:solidFill>
                <a:srgbClr val="FF0000"/>
              </a:solidFill>
              <a:latin typeface="Times" charset="0"/>
              <a:cs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200" dirty="0" err="1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Prob</a:t>
            </a:r>
            <a:r>
              <a:rPr lang="en-US" sz="2200" dirty="0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 Regional  if Cancer:   </a:t>
            </a:r>
            <a:r>
              <a:rPr lang="en-US" sz="2200" dirty="0">
                <a:solidFill>
                  <a:srgbClr val="00CC00"/>
                </a:solidFill>
                <a:latin typeface="Times" charset="0"/>
                <a:cs typeface="Times New Roman" pitchFamily="18" charset="0"/>
              </a:rPr>
              <a:t>.25 for TP,</a:t>
            </a:r>
            <a:r>
              <a:rPr lang="en-US" sz="2200" dirty="0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   .30 for FN,    </a:t>
            </a:r>
            <a:r>
              <a:rPr lang="en-US" sz="2200" dirty="0">
                <a:solidFill>
                  <a:srgbClr val="FF0000"/>
                </a:solidFill>
                <a:latin typeface="Times" charset="0"/>
                <a:cs typeface="Times New Roman" pitchFamily="18" charset="0"/>
              </a:rPr>
              <a:t>.37 for </a:t>
            </a:r>
            <a:r>
              <a:rPr lang="en-US" sz="2200" dirty="0" err="1">
                <a:solidFill>
                  <a:srgbClr val="FF0000"/>
                </a:solidFill>
                <a:latin typeface="Times" charset="0"/>
                <a:cs typeface="Times New Roman" pitchFamily="18" charset="0"/>
              </a:rPr>
              <a:t>Nonscreeners</a:t>
            </a:r>
            <a:endParaRPr lang="en-US" sz="2200" dirty="0">
              <a:solidFill>
                <a:srgbClr val="FF0000"/>
              </a:solidFill>
              <a:latin typeface="Times" charset="0"/>
              <a:cs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200" dirty="0" err="1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Prob</a:t>
            </a:r>
            <a:r>
              <a:rPr lang="en-US" sz="2200" dirty="0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 Distant if Cancer:      </a:t>
            </a:r>
            <a:r>
              <a:rPr lang="en-US" sz="2200" dirty="0">
                <a:solidFill>
                  <a:srgbClr val="00CC00"/>
                </a:solidFill>
                <a:latin typeface="Times" charset="0"/>
                <a:cs typeface="Times New Roman" pitchFamily="18" charset="0"/>
              </a:rPr>
              <a:t>.02 for TP,</a:t>
            </a:r>
            <a:r>
              <a:rPr lang="en-US" sz="2200" dirty="0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   .00 for  FN,   </a:t>
            </a:r>
            <a:r>
              <a:rPr lang="en-US" sz="2200" dirty="0">
                <a:solidFill>
                  <a:srgbClr val="FF0000"/>
                </a:solidFill>
                <a:latin typeface="Times" charset="0"/>
                <a:cs typeface="Times New Roman" pitchFamily="18" charset="0"/>
              </a:rPr>
              <a:t>.12 for </a:t>
            </a:r>
            <a:r>
              <a:rPr lang="en-US" sz="2200" dirty="0" err="1">
                <a:solidFill>
                  <a:srgbClr val="FF0000"/>
                </a:solidFill>
                <a:latin typeface="Times" charset="0"/>
                <a:cs typeface="Times New Roman" pitchFamily="18" charset="0"/>
              </a:rPr>
              <a:t>Nonscreeners</a:t>
            </a:r>
            <a:endParaRPr lang="en-US" sz="2200" dirty="0">
              <a:solidFill>
                <a:srgbClr val="FF0000"/>
              </a:solidFill>
              <a:latin typeface="Times" charset="0"/>
              <a:cs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200" dirty="0" err="1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Prob</a:t>
            </a:r>
            <a:r>
              <a:rPr lang="en-US" sz="2200" dirty="0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 Operative Death:  .02        </a:t>
            </a:r>
            <a:r>
              <a:rPr lang="en-US" sz="2200" dirty="0">
                <a:solidFill>
                  <a:srgbClr val="FF0000"/>
                </a:solidFill>
                <a:latin typeface="Times" charset="0"/>
                <a:cs typeface="Times New Roman" pitchFamily="18" charset="0"/>
              </a:rPr>
              <a:t>(</a:t>
            </a:r>
            <a:r>
              <a:rPr lang="en-US" sz="2200" i="1" dirty="0">
                <a:solidFill>
                  <a:srgbClr val="FF0000"/>
                </a:solidFill>
                <a:latin typeface="Times" charset="0"/>
                <a:cs typeface="Times New Roman" pitchFamily="18" charset="0"/>
              </a:rPr>
              <a:t>Estimates based on cancer </a:t>
            </a:r>
            <a:r>
              <a:rPr lang="en-US" sz="2200" i="1" dirty="0" err="1">
                <a:solidFill>
                  <a:srgbClr val="FF0000"/>
                </a:solidFill>
                <a:latin typeface="Times" charset="0"/>
                <a:cs typeface="Times New Roman" pitchFamily="18" charset="0"/>
              </a:rPr>
              <a:t>Epi</a:t>
            </a:r>
            <a:r>
              <a:rPr lang="en-US" sz="2200" i="1" dirty="0">
                <a:solidFill>
                  <a:srgbClr val="FF0000"/>
                </a:solidFill>
                <a:latin typeface="Times" charset="0"/>
                <a:cs typeface="Times New Roman" pitchFamily="18" charset="0"/>
              </a:rPr>
              <a:t>. Studies)</a:t>
            </a:r>
            <a:endParaRPr lang="en-US" sz="2200" i="1" dirty="0">
              <a:solidFill>
                <a:srgbClr val="FF0000"/>
              </a:solidFill>
              <a:latin typeface="Times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85673" y="2057400"/>
            <a:ext cx="938222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485673" y="2057400"/>
            <a:ext cx="942782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62875" y="3124200"/>
            <a:ext cx="942782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7200900" y="4724400"/>
            <a:ext cx="0" cy="1520825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FFC000"/>
                </a:solidFill>
              </a:rPr>
              <a:t>Screening Test Probabilities</a:t>
            </a:r>
          </a:p>
        </p:txBody>
      </p:sp>
      <p:sp>
        <p:nvSpPr>
          <p:cNvPr id="181253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800"/>
              <a:t>	</a:t>
            </a:r>
          </a:p>
        </p:txBody>
      </p:sp>
      <p:graphicFrame>
        <p:nvGraphicFramePr>
          <p:cNvPr id="181349" name="Group 10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33331777"/>
              </p:ext>
            </p:extLst>
          </p:nvPr>
        </p:nvGraphicFramePr>
        <p:xfrm>
          <a:off x="952500" y="1752600"/>
          <a:ext cx="8820150" cy="4567936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65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Disease Present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Disease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Absent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0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Test 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.00264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.099648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.102288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TP+FP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3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Test 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.00088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.896832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.897712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TN+FN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highlight>
                            <a:srgbClr val="FFFF00"/>
                          </a:highlight>
                          <a:latin typeface="Tahoma" pitchFamily="34" charset="0"/>
                        </a:rPr>
                        <a:t>.00352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.99648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55458C-EE7A-48A8-A255-9D823FD33D1A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12320" name="TextBox 5"/>
          <p:cNvSpPr txBox="1">
            <a:spLocks noChangeArrowheads="1"/>
          </p:cNvSpPr>
          <p:nvPr/>
        </p:nvSpPr>
        <p:spPr bwMode="auto">
          <a:xfrm>
            <a:off x="952500" y="6488113"/>
            <a:ext cx="5410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Source:  </a:t>
            </a:r>
            <a:r>
              <a:rPr lang="en-US" sz="1800" dirty="0" err="1"/>
              <a:t>Mandelblatte</a:t>
            </a:r>
            <a:r>
              <a:rPr lang="en-US" sz="1800" dirty="0"/>
              <a:t> et al. 1992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837364"/>
              </p:ext>
            </p:extLst>
          </p:nvPr>
        </p:nvGraphicFramePr>
        <p:xfrm>
          <a:off x="1028700" y="152400"/>
          <a:ext cx="8134350" cy="684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695766" imgH="4791501" progId="Word.Document.8">
                  <p:embed/>
                </p:oleObj>
              </mc:Choice>
              <mc:Fallback>
                <p:oleObj name="Document" r:id="rId2" imgW="5695766" imgH="4791501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152400"/>
                        <a:ext cx="8134350" cy="68484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FEE5EA-68CC-4557-CC4C-F4B413C4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239" y="6492875"/>
            <a:ext cx="1107021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BCA85FE-9DD3-4755-96B5-1CCB12C8EC7B}" type="slidenum">
              <a:rPr lang="en-US" altLang="en-US" sz="1400"/>
              <a:pPr>
                <a:spcBef>
                  <a:spcPct val="50000"/>
                </a:spcBef>
                <a:buClrTx/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4" name="CuadroTexto 8">
            <a:extLst>
              <a:ext uri="{FF2B5EF4-FFF2-40B4-BE49-F238E27FC236}">
                <a16:creationId xmlns:a16="http://schemas.microsoft.com/office/drawing/2014/main" id="{53A1659F-B5AA-5E99-A7B5-D442BDA49AF7}"/>
              </a:ext>
            </a:extLst>
          </p:cNvPr>
          <p:cNvSpPr txBox="1"/>
          <p:nvPr/>
        </p:nvSpPr>
        <p:spPr>
          <a:xfrm>
            <a:off x="-10391" y="5828566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CuadroTexto 13">
            <a:extLst>
              <a:ext uri="{FF2B5EF4-FFF2-40B4-BE49-F238E27FC236}">
                <a16:creationId xmlns:a16="http://schemas.microsoft.com/office/drawing/2014/main" id="{BAF7566D-0268-7FB4-FED0-9C53AE3B0479}"/>
              </a:ext>
            </a:extLst>
          </p:cNvPr>
          <p:cNvSpPr txBox="1"/>
          <p:nvPr/>
        </p:nvSpPr>
        <p:spPr>
          <a:xfrm>
            <a:off x="1945816" y="5819899"/>
            <a:ext cx="24327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Rads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Surgery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21">
            <a:extLst>
              <a:ext uri="{FF2B5EF4-FFF2-40B4-BE49-F238E27FC236}">
                <a16:creationId xmlns:a16="http://schemas.microsoft.com/office/drawing/2014/main" id="{3E057D61-66C2-D3E1-5A69-9A1137B5F95F}"/>
              </a:ext>
            </a:extLst>
          </p:cNvPr>
          <p:cNvSpPr txBox="1"/>
          <p:nvPr/>
        </p:nvSpPr>
        <p:spPr>
          <a:xfrm>
            <a:off x="8570347" y="5819899"/>
            <a:ext cx="17527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CEA,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Review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3">
            <a:extLst>
              <a:ext uri="{FF2B5EF4-FFF2-40B4-BE49-F238E27FC236}">
                <a16:creationId xmlns:a16="http://schemas.microsoft.com/office/drawing/2014/main" id="{229B991D-785E-A57E-2D79-14C67042E7FA}"/>
              </a:ext>
            </a:extLst>
          </p:cNvPr>
          <p:cNvSpPr txBox="1"/>
          <p:nvPr/>
        </p:nvSpPr>
        <p:spPr>
          <a:xfrm>
            <a:off x="4397424" y="5826779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II: HPV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Vaccination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13">
            <a:extLst>
              <a:ext uri="{FF2B5EF4-FFF2-40B4-BE49-F238E27FC236}">
                <a16:creationId xmlns:a16="http://schemas.microsoft.com/office/drawing/2014/main" id="{D472F302-D4CE-A477-FF52-EBA482F476E4}"/>
              </a:ext>
            </a:extLst>
          </p:cNvPr>
          <p:cNvSpPr txBox="1"/>
          <p:nvPr/>
        </p:nvSpPr>
        <p:spPr>
          <a:xfrm>
            <a:off x="6331319" y="5826779"/>
            <a:ext cx="2239028" cy="523220"/>
          </a:xfrm>
          <a:prstGeom prst="rect">
            <a:avLst/>
          </a:prstGeom>
          <a:solidFill>
            <a:srgbClr val="FFC40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Screening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172381"/>
              </p:ext>
            </p:extLst>
          </p:nvPr>
        </p:nvGraphicFramePr>
        <p:xfrm>
          <a:off x="1028700" y="9525"/>
          <a:ext cx="8134350" cy="684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695766" imgH="4791501" progId="Word.Document.8">
                  <p:embed/>
                </p:oleObj>
              </mc:Choice>
              <mc:Fallback>
                <p:oleObj name="Document" r:id="rId2" imgW="5695766" imgH="4791501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9525"/>
                        <a:ext cx="8134350" cy="6848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F73901D-4323-59AF-4272-12D32FE3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239" y="6492875"/>
            <a:ext cx="1107021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BCA85FE-9DD3-4755-96B5-1CCB12C8EC7B}" type="slidenum">
              <a:rPr lang="en-US" altLang="en-US" sz="1400"/>
              <a:pPr>
                <a:spcBef>
                  <a:spcPct val="50000"/>
                </a:spcBef>
                <a:buClrTx/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4" name="CuadroTexto 8">
            <a:extLst>
              <a:ext uri="{FF2B5EF4-FFF2-40B4-BE49-F238E27FC236}">
                <a16:creationId xmlns:a16="http://schemas.microsoft.com/office/drawing/2014/main" id="{CBA92787-7CA9-7C28-4CC8-0050739EC06E}"/>
              </a:ext>
            </a:extLst>
          </p:cNvPr>
          <p:cNvSpPr txBox="1"/>
          <p:nvPr/>
        </p:nvSpPr>
        <p:spPr>
          <a:xfrm>
            <a:off x="-10391" y="5828566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CuadroTexto 13">
            <a:extLst>
              <a:ext uri="{FF2B5EF4-FFF2-40B4-BE49-F238E27FC236}">
                <a16:creationId xmlns:a16="http://schemas.microsoft.com/office/drawing/2014/main" id="{D4942D54-D6E3-D3A8-304C-52912761245A}"/>
              </a:ext>
            </a:extLst>
          </p:cNvPr>
          <p:cNvSpPr txBox="1"/>
          <p:nvPr/>
        </p:nvSpPr>
        <p:spPr>
          <a:xfrm>
            <a:off x="1945816" y="5819899"/>
            <a:ext cx="24327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Rads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Surgery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21">
            <a:extLst>
              <a:ext uri="{FF2B5EF4-FFF2-40B4-BE49-F238E27FC236}">
                <a16:creationId xmlns:a16="http://schemas.microsoft.com/office/drawing/2014/main" id="{50F4CC91-F1ED-2CE9-F5B6-2FC01F10F3AF}"/>
              </a:ext>
            </a:extLst>
          </p:cNvPr>
          <p:cNvSpPr txBox="1"/>
          <p:nvPr/>
        </p:nvSpPr>
        <p:spPr>
          <a:xfrm>
            <a:off x="8570347" y="5819899"/>
            <a:ext cx="17527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CEA,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Review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3">
            <a:extLst>
              <a:ext uri="{FF2B5EF4-FFF2-40B4-BE49-F238E27FC236}">
                <a16:creationId xmlns:a16="http://schemas.microsoft.com/office/drawing/2014/main" id="{8343625D-3289-A747-0F6B-92147D02CE11}"/>
              </a:ext>
            </a:extLst>
          </p:cNvPr>
          <p:cNvSpPr txBox="1"/>
          <p:nvPr/>
        </p:nvSpPr>
        <p:spPr>
          <a:xfrm>
            <a:off x="4397424" y="5826779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II: HPV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Vaccination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13">
            <a:extLst>
              <a:ext uri="{FF2B5EF4-FFF2-40B4-BE49-F238E27FC236}">
                <a16:creationId xmlns:a16="http://schemas.microsoft.com/office/drawing/2014/main" id="{B9F9DDD5-744A-615D-2BCF-35391C2DEE3D}"/>
              </a:ext>
            </a:extLst>
          </p:cNvPr>
          <p:cNvSpPr txBox="1"/>
          <p:nvPr/>
        </p:nvSpPr>
        <p:spPr>
          <a:xfrm>
            <a:off x="6331319" y="5826779"/>
            <a:ext cx="2239028" cy="523220"/>
          </a:xfrm>
          <a:prstGeom prst="rect">
            <a:avLst/>
          </a:prstGeom>
          <a:solidFill>
            <a:srgbClr val="FFC40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Screening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278018"/>
              </p:ext>
            </p:extLst>
          </p:nvPr>
        </p:nvGraphicFramePr>
        <p:xfrm>
          <a:off x="1028700" y="9525"/>
          <a:ext cx="8134350" cy="684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695766" imgH="4790061" progId="Word.Document.8">
                  <p:embed/>
                </p:oleObj>
              </mc:Choice>
              <mc:Fallback>
                <p:oleObj name="Document" r:id="rId2" imgW="5695766" imgH="4790061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9525"/>
                        <a:ext cx="8134350" cy="6848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EF7A98BB-A440-C62E-F36E-C131EE5F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239" y="6492875"/>
            <a:ext cx="1107021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BCA85FE-9DD3-4755-96B5-1CCB12C8EC7B}" type="slidenum">
              <a:rPr lang="en-US" altLang="en-US" sz="1400"/>
              <a:pPr>
                <a:spcBef>
                  <a:spcPct val="50000"/>
                </a:spcBef>
                <a:buClrTx/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4" name="CuadroTexto 8">
            <a:extLst>
              <a:ext uri="{FF2B5EF4-FFF2-40B4-BE49-F238E27FC236}">
                <a16:creationId xmlns:a16="http://schemas.microsoft.com/office/drawing/2014/main" id="{7323DAEC-3E62-B4EB-783C-4D4592D89FD5}"/>
              </a:ext>
            </a:extLst>
          </p:cNvPr>
          <p:cNvSpPr txBox="1"/>
          <p:nvPr/>
        </p:nvSpPr>
        <p:spPr>
          <a:xfrm>
            <a:off x="-10391" y="5828566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CuadroTexto 13">
            <a:extLst>
              <a:ext uri="{FF2B5EF4-FFF2-40B4-BE49-F238E27FC236}">
                <a16:creationId xmlns:a16="http://schemas.microsoft.com/office/drawing/2014/main" id="{71CFE906-69D8-984C-6840-241AF9629A60}"/>
              </a:ext>
            </a:extLst>
          </p:cNvPr>
          <p:cNvSpPr txBox="1"/>
          <p:nvPr/>
        </p:nvSpPr>
        <p:spPr>
          <a:xfrm>
            <a:off x="1945816" y="5819899"/>
            <a:ext cx="24327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Rads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Surgery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21">
            <a:extLst>
              <a:ext uri="{FF2B5EF4-FFF2-40B4-BE49-F238E27FC236}">
                <a16:creationId xmlns:a16="http://schemas.microsoft.com/office/drawing/2014/main" id="{E253BFA1-21E8-6F07-615F-017EF671EF11}"/>
              </a:ext>
            </a:extLst>
          </p:cNvPr>
          <p:cNvSpPr txBox="1"/>
          <p:nvPr/>
        </p:nvSpPr>
        <p:spPr>
          <a:xfrm>
            <a:off x="8570347" y="5819899"/>
            <a:ext cx="17527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CEA,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Review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3">
            <a:extLst>
              <a:ext uri="{FF2B5EF4-FFF2-40B4-BE49-F238E27FC236}">
                <a16:creationId xmlns:a16="http://schemas.microsoft.com/office/drawing/2014/main" id="{10048BF0-0AD3-078D-4DDB-57626612CA03}"/>
              </a:ext>
            </a:extLst>
          </p:cNvPr>
          <p:cNvSpPr txBox="1"/>
          <p:nvPr/>
        </p:nvSpPr>
        <p:spPr>
          <a:xfrm>
            <a:off x="4397424" y="5826779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II: HPV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Vaccination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13">
            <a:extLst>
              <a:ext uri="{FF2B5EF4-FFF2-40B4-BE49-F238E27FC236}">
                <a16:creationId xmlns:a16="http://schemas.microsoft.com/office/drawing/2014/main" id="{9031DF62-ABF1-0B94-D87A-792613BEA9F3}"/>
              </a:ext>
            </a:extLst>
          </p:cNvPr>
          <p:cNvSpPr txBox="1"/>
          <p:nvPr/>
        </p:nvSpPr>
        <p:spPr>
          <a:xfrm>
            <a:off x="6331319" y="5826779"/>
            <a:ext cx="2239028" cy="523220"/>
          </a:xfrm>
          <a:prstGeom prst="rect">
            <a:avLst/>
          </a:prstGeom>
          <a:solidFill>
            <a:srgbClr val="FFC40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Screening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1E634-2B68-2042-ADF7-B14C78D7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26059-3CF0-4C14-7F73-EB0A9E9D4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Systematic Approach to Decision-Making Under Uncertainty Applied to Mammography Screening in Older Women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948E46-D424-4A96-6439-A4830B69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239" y="6492875"/>
            <a:ext cx="1107021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BCA85FE-9DD3-4755-96B5-1CCB12C8EC7B}" type="slidenum">
              <a:rPr lang="en-US" altLang="en-US" sz="1400"/>
              <a:pPr>
                <a:spcBef>
                  <a:spcPct val="50000"/>
                </a:spcBef>
                <a:buClr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3BBC4D6A-91B1-EBD0-3133-FEBF3AE139D2}"/>
              </a:ext>
            </a:extLst>
          </p:cNvPr>
          <p:cNvSpPr txBox="1"/>
          <p:nvPr/>
        </p:nvSpPr>
        <p:spPr>
          <a:xfrm>
            <a:off x="-10391" y="5828566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3">
            <a:extLst>
              <a:ext uri="{FF2B5EF4-FFF2-40B4-BE49-F238E27FC236}">
                <a16:creationId xmlns:a16="http://schemas.microsoft.com/office/drawing/2014/main" id="{2AFB9A74-B9DF-7202-256C-36792FB841B6}"/>
              </a:ext>
            </a:extLst>
          </p:cNvPr>
          <p:cNvSpPr txBox="1"/>
          <p:nvPr/>
        </p:nvSpPr>
        <p:spPr>
          <a:xfrm>
            <a:off x="1945816" y="5819899"/>
            <a:ext cx="2432759" cy="523220"/>
          </a:xfrm>
          <a:prstGeom prst="rect">
            <a:avLst/>
          </a:prstGeom>
          <a:solidFill>
            <a:srgbClr val="FFC40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Rads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Surgery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21">
            <a:extLst>
              <a:ext uri="{FF2B5EF4-FFF2-40B4-BE49-F238E27FC236}">
                <a16:creationId xmlns:a16="http://schemas.microsoft.com/office/drawing/2014/main" id="{0ACE5D12-E3E3-3320-03FC-EBE90CB5FD19}"/>
              </a:ext>
            </a:extLst>
          </p:cNvPr>
          <p:cNvSpPr txBox="1"/>
          <p:nvPr/>
        </p:nvSpPr>
        <p:spPr>
          <a:xfrm>
            <a:off x="8570347" y="5819899"/>
            <a:ext cx="17527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CEA,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Review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11">
            <a:extLst>
              <a:ext uri="{FF2B5EF4-FFF2-40B4-BE49-F238E27FC236}">
                <a16:creationId xmlns:a16="http://schemas.microsoft.com/office/drawing/2014/main" id="{A3483056-4CEC-25BD-D910-1FD7423BC21D}"/>
              </a:ext>
            </a:extLst>
          </p:cNvPr>
          <p:cNvSpPr txBox="1">
            <a:spLocks/>
          </p:cNvSpPr>
          <p:nvPr/>
        </p:nvSpPr>
        <p:spPr>
          <a:xfrm>
            <a:off x="10374735" y="5927529"/>
            <a:ext cx="342282" cy="272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>
                <a:latin typeface="Georgia" panose="02040502050405020303" pitchFamily="18" charset="0"/>
              </a:rPr>
              <a:pPr/>
              <a:t>4</a:t>
            </a:fld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0" name="CuadroTexto 13">
            <a:extLst>
              <a:ext uri="{FF2B5EF4-FFF2-40B4-BE49-F238E27FC236}">
                <a16:creationId xmlns:a16="http://schemas.microsoft.com/office/drawing/2014/main" id="{0C8FBD11-E5D5-696F-DF6C-A1DCEB7AAD8A}"/>
              </a:ext>
            </a:extLst>
          </p:cNvPr>
          <p:cNvSpPr txBox="1"/>
          <p:nvPr/>
        </p:nvSpPr>
        <p:spPr>
          <a:xfrm>
            <a:off x="4397424" y="5826779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II: HPV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Vaccination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CuadroTexto 13">
            <a:extLst>
              <a:ext uri="{FF2B5EF4-FFF2-40B4-BE49-F238E27FC236}">
                <a16:creationId xmlns:a16="http://schemas.microsoft.com/office/drawing/2014/main" id="{A865A6F3-9B5C-65A6-524D-DA46F749CC3B}"/>
              </a:ext>
            </a:extLst>
          </p:cNvPr>
          <p:cNvSpPr txBox="1"/>
          <p:nvPr/>
        </p:nvSpPr>
        <p:spPr>
          <a:xfrm>
            <a:off x="6331319" y="5826779"/>
            <a:ext cx="22390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Screening</a:t>
            </a:r>
          </a:p>
        </p:txBody>
      </p:sp>
    </p:spTree>
    <p:extLst>
      <p:ext uri="{BB962C8B-B14F-4D97-AF65-F5344CB8AC3E}">
        <p14:creationId xmlns:p14="http://schemas.microsoft.com/office/powerpoint/2010/main" val="3710239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7798AA-432A-4AF3-B7BD-6F0448F39BBA}" type="slidenum">
              <a:rPr lang="en-US"/>
              <a:pPr>
                <a:defRPr/>
              </a:pPr>
              <a:t>40</a:t>
            </a:fld>
            <a:endParaRPr 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561635"/>
              </p:ext>
            </p:extLst>
          </p:nvPr>
        </p:nvGraphicFramePr>
        <p:xfrm>
          <a:off x="1028700" y="0"/>
          <a:ext cx="8183562" cy="690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695766" imgH="4794020" progId="Word.Document.8">
                  <p:embed/>
                </p:oleObj>
              </mc:Choice>
              <mc:Fallback>
                <p:oleObj name="Document" r:id="rId2" imgW="5695766" imgH="479402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0"/>
                        <a:ext cx="8183562" cy="6902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FFC000"/>
                </a:solidFill>
              </a:rPr>
              <a:t>Outcomes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rgbClr val="FFC000"/>
                </a:solidFill>
              </a:rPr>
              <a:t>Survival</a:t>
            </a:r>
          </a:p>
          <a:p>
            <a:pPr lvl="1" eaLnBrk="1" hangingPunct="1">
              <a:defRPr/>
            </a:pPr>
            <a:r>
              <a:rPr lang="en-US" sz="2400" dirty="0"/>
              <a:t>Age 65 to 69 years, average health</a:t>
            </a:r>
          </a:p>
          <a:p>
            <a:pPr lvl="2" eaLnBrk="1" hangingPunct="1">
              <a:defRPr/>
            </a:pPr>
            <a:r>
              <a:rPr lang="en-US" sz="2400" b="1" dirty="0"/>
              <a:t>Local BC		13.4</a:t>
            </a:r>
          </a:p>
          <a:p>
            <a:pPr lvl="2" eaLnBrk="1" hangingPunct="1">
              <a:defRPr/>
            </a:pPr>
            <a:r>
              <a:rPr lang="en-US" sz="2400" b="1" dirty="0"/>
              <a:t>Regional BC	7.9</a:t>
            </a:r>
          </a:p>
          <a:p>
            <a:pPr lvl="2" eaLnBrk="1" hangingPunct="1">
              <a:defRPr/>
            </a:pPr>
            <a:r>
              <a:rPr lang="en-US" sz="2400" b="1" dirty="0"/>
              <a:t>Distant BC	2.4</a:t>
            </a:r>
          </a:p>
          <a:p>
            <a:pPr lvl="2" eaLnBrk="1" hangingPunct="1">
              <a:defRPr/>
            </a:pPr>
            <a:r>
              <a:rPr lang="en-US" sz="2400" b="1" dirty="0"/>
              <a:t>No Cancer	16.9</a:t>
            </a:r>
          </a:p>
          <a:p>
            <a:pPr lvl="2" eaLnBrk="1" hangingPunct="1">
              <a:defRPr/>
            </a:pPr>
            <a:endParaRPr lang="en-US" b="1" dirty="0"/>
          </a:p>
          <a:p>
            <a:pPr lvl="1">
              <a:defRPr/>
            </a:pPr>
            <a:r>
              <a:rPr lang="en-US" sz="2400" b="1" dirty="0"/>
              <a:t>Do the numbers make sense (face validity)?</a:t>
            </a:r>
          </a:p>
        </p:txBody>
      </p:sp>
      <p:sp>
        <p:nvSpPr>
          <p:cNvPr id="2" name="Rectangle 1"/>
          <p:cNvSpPr/>
          <p:nvPr/>
        </p:nvSpPr>
        <p:spPr>
          <a:xfrm>
            <a:off x="800100" y="6060559"/>
            <a:ext cx="3424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rgbClr val="FFFFFF"/>
                </a:solidFill>
              </a:rPr>
              <a:t>Source:  </a:t>
            </a:r>
            <a:r>
              <a:rPr lang="en-US" sz="1800" dirty="0" err="1">
                <a:solidFill>
                  <a:srgbClr val="FFFFFF"/>
                </a:solidFill>
              </a:rPr>
              <a:t>Mandelblatte</a:t>
            </a:r>
            <a:r>
              <a:rPr lang="en-US" sz="1800" dirty="0">
                <a:solidFill>
                  <a:srgbClr val="FFFFFF"/>
                </a:solidFill>
              </a:rPr>
              <a:t> et al. 1992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484762-9706-663E-955A-A789024F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239" y="6492875"/>
            <a:ext cx="1107021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BCA85FE-9DD3-4755-96B5-1CCB12C8EC7B}" type="slidenum">
              <a:rPr lang="en-US" altLang="en-US" sz="1400"/>
              <a:pPr>
                <a:spcBef>
                  <a:spcPct val="50000"/>
                </a:spcBef>
                <a:buClrTx/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5" name="CuadroTexto 8">
            <a:extLst>
              <a:ext uri="{FF2B5EF4-FFF2-40B4-BE49-F238E27FC236}">
                <a16:creationId xmlns:a16="http://schemas.microsoft.com/office/drawing/2014/main" id="{493546DC-BDEB-B5DC-8E19-40B3E35C257D}"/>
              </a:ext>
            </a:extLst>
          </p:cNvPr>
          <p:cNvSpPr txBox="1"/>
          <p:nvPr/>
        </p:nvSpPr>
        <p:spPr>
          <a:xfrm>
            <a:off x="-10391" y="5828566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13">
            <a:extLst>
              <a:ext uri="{FF2B5EF4-FFF2-40B4-BE49-F238E27FC236}">
                <a16:creationId xmlns:a16="http://schemas.microsoft.com/office/drawing/2014/main" id="{C354C610-E4A0-2CAF-3B23-8722DE7D598D}"/>
              </a:ext>
            </a:extLst>
          </p:cNvPr>
          <p:cNvSpPr txBox="1"/>
          <p:nvPr/>
        </p:nvSpPr>
        <p:spPr>
          <a:xfrm>
            <a:off x="1945816" y="5819899"/>
            <a:ext cx="24327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Rads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Surgery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21">
            <a:extLst>
              <a:ext uri="{FF2B5EF4-FFF2-40B4-BE49-F238E27FC236}">
                <a16:creationId xmlns:a16="http://schemas.microsoft.com/office/drawing/2014/main" id="{8E5B7B08-304C-B86D-F903-2AD4B8CF12FA}"/>
              </a:ext>
            </a:extLst>
          </p:cNvPr>
          <p:cNvSpPr txBox="1"/>
          <p:nvPr/>
        </p:nvSpPr>
        <p:spPr>
          <a:xfrm>
            <a:off x="8570347" y="5819899"/>
            <a:ext cx="17527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CEA,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Review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13">
            <a:extLst>
              <a:ext uri="{FF2B5EF4-FFF2-40B4-BE49-F238E27FC236}">
                <a16:creationId xmlns:a16="http://schemas.microsoft.com/office/drawing/2014/main" id="{2C615326-6180-3336-B52D-17338C274D70}"/>
              </a:ext>
            </a:extLst>
          </p:cNvPr>
          <p:cNvSpPr txBox="1"/>
          <p:nvPr/>
        </p:nvSpPr>
        <p:spPr>
          <a:xfrm>
            <a:off x="4397424" y="5826779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II: HPV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Vaccination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13">
            <a:extLst>
              <a:ext uri="{FF2B5EF4-FFF2-40B4-BE49-F238E27FC236}">
                <a16:creationId xmlns:a16="http://schemas.microsoft.com/office/drawing/2014/main" id="{537211EB-4247-8BF8-3890-C71FF207AC1C}"/>
              </a:ext>
            </a:extLst>
          </p:cNvPr>
          <p:cNvSpPr txBox="1"/>
          <p:nvPr/>
        </p:nvSpPr>
        <p:spPr>
          <a:xfrm>
            <a:off x="6331319" y="5826779"/>
            <a:ext cx="2239028" cy="523220"/>
          </a:xfrm>
          <a:prstGeom prst="rect">
            <a:avLst/>
          </a:prstGeom>
          <a:solidFill>
            <a:srgbClr val="FFC40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Screening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C04C0D-0C55-42EA-88B0-35169A929E3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0" y="0"/>
            <a:ext cx="10420350" cy="687977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>
            <a:off x="7105650" y="342900"/>
            <a:ext cx="533400" cy="1524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524" y="1523713"/>
            <a:ext cx="557470" cy="2715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2514600"/>
            <a:ext cx="713294" cy="347502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 bwMode="auto">
          <a:xfrm>
            <a:off x="6134100" y="609600"/>
            <a:ext cx="471606" cy="4572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7FC8BA0-4286-84DA-035A-F41E068D3288}"/>
              </a:ext>
            </a:extLst>
          </p:cNvPr>
          <p:cNvSpPr txBox="1"/>
          <p:nvPr/>
        </p:nvSpPr>
        <p:spPr>
          <a:xfrm>
            <a:off x="952500" y="0"/>
            <a:ext cx="67983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eaLnBrk="1" hangingPunct="1">
              <a:lnSpc>
                <a:spcPct val="90000"/>
              </a:lnSpc>
              <a:defRPr/>
            </a:pPr>
            <a:r>
              <a:rPr lang="en-US" sz="2000" b="1" dirty="0">
                <a:solidFill>
                  <a:srgbClr val="FFC000"/>
                </a:solidFill>
              </a:rPr>
              <a:t>Expected Life Years if Screened with Local Cancer = (.02*0)+(.98*13.4) = 13.132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572FE8-0E43-8486-7D4C-1277B6FD72E8}"/>
              </a:ext>
            </a:extLst>
          </p:cNvPr>
          <p:cNvSpPr txBox="1"/>
          <p:nvPr/>
        </p:nvSpPr>
        <p:spPr>
          <a:xfrm>
            <a:off x="-815259" y="438691"/>
            <a:ext cx="73875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eaLnBrk="1" hangingPunct="1">
              <a:lnSpc>
                <a:spcPct val="90000"/>
              </a:lnSpc>
              <a:defRPr/>
            </a:pPr>
            <a:r>
              <a:rPr lang="en-US" sz="2000" b="1" dirty="0"/>
              <a:t>Expected Life Years if Screened with Any Type of Cancer =            (.73*13.132)+(.25*7.742)+(.02*2.4) = 11.5699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F793CB-0126-3129-C0E4-CB9C2B1F8EB3}"/>
              </a:ext>
            </a:extLst>
          </p:cNvPr>
          <p:cNvSpPr txBox="1"/>
          <p:nvPr/>
        </p:nvSpPr>
        <p:spPr>
          <a:xfrm>
            <a:off x="-1089991" y="915264"/>
            <a:ext cx="6248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eaLnBrk="1" hangingPunct="1">
              <a:lnSpc>
                <a:spcPct val="90000"/>
              </a:lnSpc>
              <a:defRPr/>
            </a:pPr>
            <a:r>
              <a:rPr lang="en-US" sz="2000" b="1" dirty="0"/>
              <a:t>Expected Life Years if Screened with Abnormal (Positive) Result =        (.0258*11.5699)+(.9742*16.9) = 16.7624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6030B5-1A2F-8C98-9449-D5FB7A03844B}"/>
              </a:ext>
            </a:extLst>
          </p:cNvPr>
          <p:cNvSpPr txBox="1"/>
          <p:nvPr/>
        </p:nvSpPr>
        <p:spPr>
          <a:xfrm>
            <a:off x="-1052719" y="2064234"/>
            <a:ext cx="59568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eaLnBrk="1" hangingPunct="1">
              <a:lnSpc>
                <a:spcPct val="90000"/>
              </a:lnSpc>
              <a:defRPr/>
            </a:pPr>
            <a:r>
              <a:rPr lang="en-US" sz="2000" b="1" dirty="0"/>
              <a:t>Expected Life Years if Screened =       (.1023*16.7624)+(.8977*16.8947) = 16.8812</a:t>
            </a:r>
          </a:p>
        </p:txBody>
      </p:sp>
    </p:spTree>
    <p:extLst>
      <p:ext uri="{BB962C8B-B14F-4D97-AF65-F5344CB8AC3E}">
        <p14:creationId xmlns:p14="http://schemas.microsoft.com/office/powerpoint/2010/main" val="423160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1" grpId="0"/>
      <p:bldP spid="11" grpId="1"/>
      <p:bldP spid="14" grpId="0"/>
      <p:bldP spid="14" grpId="1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>
                <a:solidFill>
                  <a:srgbClr val="FFC000"/>
                </a:solidFill>
              </a:rPr>
              <a:t>Calculation of Expected Survival for Screening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925828" y="1845734"/>
            <a:ext cx="9094471" cy="402336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FFC000"/>
                </a:solidFill>
              </a:rPr>
              <a:t>Work decision tree backward from right to left: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Value of a terminal node is its expected payoff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400" b="1" dirty="0">
                <a:solidFill>
                  <a:srgbClr val="FFC000"/>
                </a:solidFill>
              </a:rPr>
              <a:t>Expected Life Years if Screened with Local Cancer = (.02*0)+(.98*13.4) = 13.132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400" b="1" dirty="0"/>
              <a:t>Expected Life Years if Screened with Any Type of Cancer =            (.73*13.132)+(.25*7.742)+(.02*2.4) = 11.5699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400" b="1" dirty="0"/>
              <a:t>Expected Life Years if Screened with Abnormal (Positive) Result =        (.0258*11.5699)+(.9742*16.9) = 16.7624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400" b="1" dirty="0"/>
              <a:t>Expected Life Years if Screened =       (.1023*16.7624)+(.8977*16.8947) = 16.8812</a:t>
            </a:r>
          </a:p>
          <a:p>
            <a:pPr lvl="2" eaLnBrk="1" hangingPunct="1">
              <a:lnSpc>
                <a:spcPct val="90000"/>
              </a:lnSpc>
              <a:defRPr/>
            </a:pP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7D803D5-2AC1-A8B2-15A1-86648E6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239" y="6492875"/>
            <a:ext cx="1107021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BCA85FE-9DD3-4755-96B5-1CCB12C8EC7B}" type="slidenum">
              <a:rPr lang="en-US" altLang="en-US" sz="1400"/>
              <a:pPr>
                <a:spcBef>
                  <a:spcPct val="50000"/>
                </a:spcBef>
                <a:buClrTx/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3" name="CuadroTexto 8">
            <a:extLst>
              <a:ext uri="{FF2B5EF4-FFF2-40B4-BE49-F238E27FC236}">
                <a16:creationId xmlns:a16="http://schemas.microsoft.com/office/drawing/2014/main" id="{69CEE5A2-6015-10E1-DC01-8EF94457EC3B}"/>
              </a:ext>
            </a:extLst>
          </p:cNvPr>
          <p:cNvSpPr txBox="1"/>
          <p:nvPr/>
        </p:nvSpPr>
        <p:spPr>
          <a:xfrm>
            <a:off x="-10391" y="5828566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CuadroTexto 13">
            <a:extLst>
              <a:ext uri="{FF2B5EF4-FFF2-40B4-BE49-F238E27FC236}">
                <a16:creationId xmlns:a16="http://schemas.microsoft.com/office/drawing/2014/main" id="{96CB3706-8A0B-80AB-5A30-F8BEC556CD9A}"/>
              </a:ext>
            </a:extLst>
          </p:cNvPr>
          <p:cNvSpPr txBox="1"/>
          <p:nvPr/>
        </p:nvSpPr>
        <p:spPr>
          <a:xfrm>
            <a:off x="1945816" y="5819899"/>
            <a:ext cx="24327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Rads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Surgery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21">
            <a:extLst>
              <a:ext uri="{FF2B5EF4-FFF2-40B4-BE49-F238E27FC236}">
                <a16:creationId xmlns:a16="http://schemas.microsoft.com/office/drawing/2014/main" id="{11515A96-313B-30CE-10AB-9135AA9231E9}"/>
              </a:ext>
            </a:extLst>
          </p:cNvPr>
          <p:cNvSpPr txBox="1"/>
          <p:nvPr/>
        </p:nvSpPr>
        <p:spPr>
          <a:xfrm>
            <a:off x="8570347" y="5819899"/>
            <a:ext cx="17527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CEA,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Review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3">
            <a:extLst>
              <a:ext uri="{FF2B5EF4-FFF2-40B4-BE49-F238E27FC236}">
                <a16:creationId xmlns:a16="http://schemas.microsoft.com/office/drawing/2014/main" id="{1DA2611C-5CE1-0589-821E-C5F91460852D}"/>
              </a:ext>
            </a:extLst>
          </p:cNvPr>
          <p:cNvSpPr txBox="1"/>
          <p:nvPr/>
        </p:nvSpPr>
        <p:spPr>
          <a:xfrm>
            <a:off x="4397424" y="5826779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II: HPV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Vaccination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13">
            <a:extLst>
              <a:ext uri="{FF2B5EF4-FFF2-40B4-BE49-F238E27FC236}">
                <a16:creationId xmlns:a16="http://schemas.microsoft.com/office/drawing/2014/main" id="{9A23093E-0C75-98F8-95D3-A0C69F9F0529}"/>
              </a:ext>
            </a:extLst>
          </p:cNvPr>
          <p:cNvSpPr txBox="1"/>
          <p:nvPr/>
        </p:nvSpPr>
        <p:spPr>
          <a:xfrm>
            <a:off x="6331319" y="5826779"/>
            <a:ext cx="2239028" cy="523220"/>
          </a:xfrm>
          <a:prstGeom prst="rect">
            <a:avLst/>
          </a:prstGeom>
          <a:solidFill>
            <a:srgbClr val="FFC40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Screening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FFC000"/>
                </a:solidFill>
              </a:rPr>
              <a:t>Value of Screening: Practical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/>
              <a:t>Expected Life Years Gain of Screening vs. Non-Screening 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sz="2800" dirty="0"/>
              <a:t>= 16.8812-16.8752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/>
              <a:t>                                    = .006 years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/>
              <a:t>                                    = .006*365                                   				       = 2.19 days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E9439851-5BED-F3CA-286D-878EB3A1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239" y="6492875"/>
            <a:ext cx="1107021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BCA85FE-9DD3-4755-96B5-1CCB12C8EC7B}" type="slidenum">
              <a:rPr lang="en-US" altLang="en-US" sz="1400"/>
              <a:pPr>
                <a:spcBef>
                  <a:spcPct val="50000"/>
                </a:spcBef>
                <a:buClrTx/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3" name="CuadroTexto 8">
            <a:extLst>
              <a:ext uri="{FF2B5EF4-FFF2-40B4-BE49-F238E27FC236}">
                <a16:creationId xmlns:a16="http://schemas.microsoft.com/office/drawing/2014/main" id="{F3A55CB5-29F1-234C-D15F-09F256D8BDAA}"/>
              </a:ext>
            </a:extLst>
          </p:cNvPr>
          <p:cNvSpPr txBox="1"/>
          <p:nvPr/>
        </p:nvSpPr>
        <p:spPr>
          <a:xfrm>
            <a:off x="-10391" y="5828566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CuadroTexto 13">
            <a:extLst>
              <a:ext uri="{FF2B5EF4-FFF2-40B4-BE49-F238E27FC236}">
                <a16:creationId xmlns:a16="http://schemas.microsoft.com/office/drawing/2014/main" id="{216A8E73-B8FB-0497-22F0-255436C43D94}"/>
              </a:ext>
            </a:extLst>
          </p:cNvPr>
          <p:cNvSpPr txBox="1"/>
          <p:nvPr/>
        </p:nvSpPr>
        <p:spPr>
          <a:xfrm>
            <a:off x="1945816" y="5819899"/>
            <a:ext cx="24327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Rads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Surgery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21">
            <a:extLst>
              <a:ext uri="{FF2B5EF4-FFF2-40B4-BE49-F238E27FC236}">
                <a16:creationId xmlns:a16="http://schemas.microsoft.com/office/drawing/2014/main" id="{66663ADA-F1F5-3955-81DD-60929BBFF6F8}"/>
              </a:ext>
            </a:extLst>
          </p:cNvPr>
          <p:cNvSpPr txBox="1"/>
          <p:nvPr/>
        </p:nvSpPr>
        <p:spPr>
          <a:xfrm>
            <a:off x="8570347" y="5819899"/>
            <a:ext cx="17527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CEA,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Review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3">
            <a:extLst>
              <a:ext uri="{FF2B5EF4-FFF2-40B4-BE49-F238E27FC236}">
                <a16:creationId xmlns:a16="http://schemas.microsoft.com/office/drawing/2014/main" id="{4E7F250A-AE69-15AA-A2D7-9598B1A7A602}"/>
              </a:ext>
            </a:extLst>
          </p:cNvPr>
          <p:cNvSpPr txBox="1"/>
          <p:nvPr/>
        </p:nvSpPr>
        <p:spPr>
          <a:xfrm>
            <a:off x="4397424" y="5826779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II: HPV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Vaccination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13">
            <a:extLst>
              <a:ext uri="{FF2B5EF4-FFF2-40B4-BE49-F238E27FC236}">
                <a16:creationId xmlns:a16="http://schemas.microsoft.com/office/drawing/2014/main" id="{E19AC769-3494-9989-417A-8677FEE369DE}"/>
              </a:ext>
            </a:extLst>
          </p:cNvPr>
          <p:cNvSpPr txBox="1"/>
          <p:nvPr/>
        </p:nvSpPr>
        <p:spPr>
          <a:xfrm>
            <a:off x="6331319" y="5826779"/>
            <a:ext cx="2239028" cy="523220"/>
          </a:xfrm>
          <a:prstGeom prst="rect">
            <a:avLst/>
          </a:prstGeom>
          <a:solidFill>
            <a:srgbClr val="FFC40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Screening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25830" y="286605"/>
            <a:ext cx="8486775" cy="70399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FFC000"/>
                </a:solidFill>
              </a:rPr>
              <a:t>Costs of Screening, 1992 USD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417320"/>
            <a:ext cx="9475471" cy="402336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dirty="0"/>
              <a:t>Category							 Cost $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dirty="0"/>
              <a:t>Marginal cost of clinical breast exam during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dirty="0"/>
              <a:t>		routine visit for other conditions				8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dirty="0"/>
              <a:t>Screening mammography (two-view)				65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dirty="0">
                <a:solidFill>
                  <a:srgbClr val="FFC000"/>
                </a:solidFill>
              </a:rPr>
              <a:t>Total outpatient costs of diagnostic work-up for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dirty="0">
                <a:solidFill>
                  <a:srgbClr val="FFC000"/>
                </a:solidFill>
              </a:rPr>
              <a:t>		abnormal screening Mammogram</a:t>
            </a:r>
            <a:r>
              <a:rPr lang="en-US" dirty="0"/>
              <a:t>			                </a:t>
            </a:r>
            <a:r>
              <a:rPr lang="en-US" dirty="0">
                <a:solidFill>
                  <a:srgbClr val="FFC000"/>
                </a:solidFill>
              </a:rPr>
              <a:t>657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dirty="0"/>
              <a:t>	Incisional biopsy						                170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dirty="0"/>
              <a:t>	Localization							46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dirty="0"/>
              <a:t>	Pathology reading						30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dirty="0"/>
              <a:t>	Two physician visits						62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dirty="0"/>
              <a:t>	Facility costs							275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dirty="0"/>
              <a:t>	Mammogram for diagnosis					74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1D1E78-AA6C-45F1-82B6-136F1B25F7E3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>
                <a:solidFill>
                  <a:srgbClr val="FFC000"/>
                </a:solidFill>
              </a:rPr>
              <a:t>Expected Incremental  Cost of Screening per Individual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/>
              <a:t>Cost of mammography			$73.58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/>
              <a:t>Expected cost of biopsy for true- and false- positives of screening							.1023*$657=	</a:t>
            </a:r>
            <a:r>
              <a:rPr lang="en-US" sz="2400" u="sng" dirty="0"/>
              <a:t>$67.20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chemeClr val="tx1"/>
                </a:solidFill>
              </a:rPr>
              <a:t>Total Cost of Screening    		$73.58 + $67.20 = $140.78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chemeClr val="tx1"/>
                </a:solidFill>
              </a:rPr>
              <a:t>Diagnostic Cost of Non-Screen        0.00352 * $657 =  2.30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chemeClr val="tx1"/>
                </a:solidFill>
              </a:rPr>
              <a:t>Incremental Cost of Screening        $140.78 – $2.30 = $138.48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DA387D0-383F-BEBC-9798-CF2380B4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239" y="6492875"/>
            <a:ext cx="1107021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BCA85FE-9DD3-4755-96B5-1CCB12C8EC7B}" type="slidenum">
              <a:rPr lang="en-US" altLang="en-US" sz="1400"/>
              <a:pPr>
                <a:spcBef>
                  <a:spcPct val="50000"/>
                </a:spcBef>
                <a:buClrTx/>
                <a:buFontTx/>
                <a:buNone/>
              </a:pPr>
              <a:t>46</a:t>
            </a:fld>
            <a:endParaRPr lang="en-US" altLang="en-US" sz="1400"/>
          </a:p>
        </p:txBody>
      </p:sp>
      <p:sp>
        <p:nvSpPr>
          <p:cNvPr id="5" name="CuadroTexto 8">
            <a:extLst>
              <a:ext uri="{FF2B5EF4-FFF2-40B4-BE49-F238E27FC236}">
                <a16:creationId xmlns:a16="http://schemas.microsoft.com/office/drawing/2014/main" id="{98D866D5-05CA-4D14-A088-90C43B68730C}"/>
              </a:ext>
            </a:extLst>
          </p:cNvPr>
          <p:cNvSpPr txBox="1"/>
          <p:nvPr/>
        </p:nvSpPr>
        <p:spPr>
          <a:xfrm>
            <a:off x="-10391" y="5828566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13">
            <a:extLst>
              <a:ext uri="{FF2B5EF4-FFF2-40B4-BE49-F238E27FC236}">
                <a16:creationId xmlns:a16="http://schemas.microsoft.com/office/drawing/2014/main" id="{7C20E6AE-C5A9-9348-677D-46FD0378BFFF}"/>
              </a:ext>
            </a:extLst>
          </p:cNvPr>
          <p:cNvSpPr txBox="1"/>
          <p:nvPr/>
        </p:nvSpPr>
        <p:spPr>
          <a:xfrm>
            <a:off x="1945816" y="5819899"/>
            <a:ext cx="24327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Rads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Surgery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21">
            <a:extLst>
              <a:ext uri="{FF2B5EF4-FFF2-40B4-BE49-F238E27FC236}">
                <a16:creationId xmlns:a16="http://schemas.microsoft.com/office/drawing/2014/main" id="{6D82DB75-E049-F78B-CD12-82F34ADB83ED}"/>
              </a:ext>
            </a:extLst>
          </p:cNvPr>
          <p:cNvSpPr txBox="1"/>
          <p:nvPr/>
        </p:nvSpPr>
        <p:spPr>
          <a:xfrm>
            <a:off x="8570347" y="5819899"/>
            <a:ext cx="17527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CEA,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Review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13">
            <a:extLst>
              <a:ext uri="{FF2B5EF4-FFF2-40B4-BE49-F238E27FC236}">
                <a16:creationId xmlns:a16="http://schemas.microsoft.com/office/drawing/2014/main" id="{AF115693-3CCC-E9EB-0E33-07CA5C92FAF4}"/>
              </a:ext>
            </a:extLst>
          </p:cNvPr>
          <p:cNvSpPr txBox="1"/>
          <p:nvPr/>
        </p:nvSpPr>
        <p:spPr>
          <a:xfrm>
            <a:off x="4397424" y="5826779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II: HPV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Vaccination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13">
            <a:extLst>
              <a:ext uri="{FF2B5EF4-FFF2-40B4-BE49-F238E27FC236}">
                <a16:creationId xmlns:a16="http://schemas.microsoft.com/office/drawing/2014/main" id="{2BDCE61C-C8D0-EC6F-1D54-2644BC75BDD4}"/>
              </a:ext>
            </a:extLst>
          </p:cNvPr>
          <p:cNvSpPr txBox="1"/>
          <p:nvPr/>
        </p:nvSpPr>
        <p:spPr>
          <a:xfrm>
            <a:off x="6331319" y="5826779"/>
            <a:ext cx="2239028" cy="523220"/>
          </a:xfrm>
          <a:prstGeom prst="rect">
            <a:avLst/>
          </a:prstGeom>
          <a:solidFill>
            <a:srgbClr val="FFC40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Screening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260055"/>
              </p:ext>
            </p:extLst>
          </p:nvPr>
        </p:nvGraphicFramePr>
        <p:xfrm>
          <a:off x="190505" y="152401"/>
          <a:ext cx="9905994" cy="5568335"/>
        </p:xfrm>
        <a:graphic>
          <a:graphicData uri="http://schemas.openxmlformats.org/drawingml/2006/table">
            <a:tbl>
              <a:tblPr/>
              <a:tblGrid>
                <a:gridCol w="838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4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13332">
                <a:tc gridSpan="7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Cost-Effectiveness Analysis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</a:rPr>
                        <a:t>Average Risk Women 65-69 yrs.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36037" marR="36037" marT="18018" marB="18018">
                    <a:lnL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36037" marR="36037" marT="18018" marB="18018"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36037" marR="36037" marT="18018" marB="18018"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36037" marR="36037" marT="18018" marB="18018"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36037" marR="36037" marT="18018" marB="18018"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36037" marR="36037" marT="18018" marB="180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1001">
                <a:tc>
                  <a:txBody>
                    <a:bodyPr/>
                    <a:lstStyle/>
                    <a:p>
                      <a:pPr algn="l"/>
                      <a:endParaRPr lang="en-US" sz="2000" b="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Strategy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Cost $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Incr. Cost $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Avg. Eff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yrs. of life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Incr. Eff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yrs. of life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ICER $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2001">
                <a:tc>
                  <a:txBody>
                    <a:bodyPr/>
                    <a:lstStyle/>
                    <a:p>
                      <a:pPr algn="l"/>
                      <a:endParaRPr lang="en-US" sz="20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No Screen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2.30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16.8752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2001">
                <a:tc>
                  <a:txBody>
                    <a:bodyPr/>
                    <a:lstStyle/>
                    <a:p>
                      <a:pPr algn="l"/>
                      <a:endParaRPr lang="en-US" sz="20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Screen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140.78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138.48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16.8812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0.006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1" u="sng" dirty="0">
                          <a:solidFill>
                            <a:schemeClr val="tx1"/>
                          </a:solidFill>
                        </a:rPr>
                        <a:t>23,080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906" y="3657600"/>
            <a:ext cx="9439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/>
              <a:t>*</a:t>
            </a:r>
            <a:r>
              <a:rPr lang="en-US" sz="2400" dirty="0"/>
              <a:t>Non-screeners experience diagnostic cost when identified by symptoms.</a:t>
            </a:r>
            <a:endParaRPr lang="en-US" sz="2400" baseline="300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9E2B6A2-8BA0-6323-8A70-CD8DE9D5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239" y="6492875"/>
            <a:ext cx="1107021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BCA85FE-9DD3-4755-96B5-1CCB12C8EC7B}" type="slidenum">
              <a:rPr lang="en-US" altLang="en-US" sz="1400"/>
              <a:pPr>
                <a:spcBef>
                  <a:spcPct val="50000"/>
                </a:spcBef>
                <a:buClrTx/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F8243AC0-B029-3B0E-75E8-542FEF0CB35A}"/>
              </a:ext>
            </a:extLst>
          </p:cNvPr>
          <p:cNvSpPr txBox="1"/>
          <p:nvPr/>
        </p:nvSpPr>
        <p:spPr>
          <a:xfrm>
            <a:off x="-10391" y="5828566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3">
            <a:extLst>
              <a:ext uri="{FF2B5EF4-FFF2-40B4-BE49-F238E27FC236}">
                <a16:creationId xmlns:a16="http://schemas.microsoft.com/office/drawing/2014/main" id="{016939ED-5645-6075-1ACF-3CA87D6BA96E}"/>
              </a:ext>
            </a:extLst>
          </p:cNvPr>
          <p:cNvSpPr txBox="1"/>
          <p:nvPr/>
        </p:nvSpPr>
        <p:spPr>
          <a:xfrm>
            <a:off x="1945816" y="5819899"/>
            <a:ext cx="24327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Rads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Surgery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21">
            <a:extLst>
              <a:ext uri="{FF2B5EF4-FFF2-40B4-BE49-F238E27FC236}">
                <a16:creationId xmlns:a16="http://schemas.microsoft.com/office/drawing/2014/main" id="{FF9C7FB1-4446-71A4-4513-E18A41E1C22D}"/>
              </a:ext>
            </a:extLst>
          </p:cNvPr>
          <p:cNvSpPr txBox="1"/>
          <p:nvPr/>
        </p:nvSpPr>
        <p:spPr>
          <a:xfrm>
            <a:off x="8570347" y="5819899"/>
            <a:ext cx="17527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CEA,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Review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13">
            <a:extLst>
              <a:ext uri="{FF2B5EF4-FFF2-40B4-BE49-F238E27FC236}">
                <a16:creationId xmlns:a16="http://schemas.microsoft.com/office/drawing/2014/main" id="{DB7BD928-A546-ACA3-124A-37B1F5495CA4}"/>
              </a:ext>
            </a:extLst>
          </p:cNvPr>
          <p:cNvSpPr txBox="1"/>
          <p:nvPr/>
        </p:nvSpPr>
        <p:spPr>
          <a:xfrm>
            <a:off x="4397424" y="5826779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II: HPV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Vaccination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13">
            <a:extLst>
              <a:ext uri="{FF2B5EF4-FFF2-40B4-BE49-F238E27FC236}">
                <a16:creationId xmlns:a16="http://schemas.microsoft.com/office/drawing/2014/main" id="{F133B725-075C-6F47-C726-6EB0B1503D3D}"/>
              </a:ext>
            </a:extLst>
          </p:cNvPr>
          <p:cNvSpPr txBox="1"/>
          <p:nvPr/>
        </p:nvSpPr>
        <p:spPr>
          <a:xfrm>
            <a:off x="6331319" y="5826779"/>
            <a:ext cx="2239028" cy="523220"/>
          </a:xfrm>
          <a:prstGeom prst="rect">
            <a:avLst/>
          </a:prstGeom>
          <a:solidFill>
            <a:srgbClr val="FFC40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Screening</a:t>
            </a:r>
          </a:p>
        </p:txBody>
      </p:sp>
    </p:spTree>
    <p:extLst>
      <p:ext uri="{BB962C8B-B14F-4D97-AF65-F5344CB8AC3E}">
        <p14:creationId xmlns:p14="http://schemas.microsoft.com/office/powerpoint/2010/main" val="10863549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FFC000"/>
                </a:solidFill>
              </a:rPr>
              <a:t>Results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  </a:t>
            </a:r>
            <a:r>
              <a:rPr lang="en-US" sz="2400" dirty="0">
                <a:solidFill>
                  <a:schemeClr val="tx1"/>
                </a:solidFill>
              </a:rPr>
              <a:t>Compared with no screening, the incremental cost-effectiveness of screening a 65-69 year old asymptomatic woman with average health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tx1"/>
                </a:solidFill>
              </a:rPr>
              <a:t>		</a:t>
            </a:r>
          </a:p>
          <a:p>
            <a:pPr eaLnBrk="1" hangingPunct="1">
              <a:buNone/>
              <a:defRPr/>
            </a:pPr>
            <a:r>
              <a:rPr lang="en-US" sz="2400" dirty="0">
                <a:solidFill>
                  <a:schemeClr val="tx1"/>
                </a:solidFill>
              </a:rPr>
              <a:t>		Incremental C/E ratio = $ 138/.006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tx1"/>
                </a:solidFill>
              </a:rPr>
              <a:t>	                                    ~ $ 23,000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716D66F-56E5-CD57-D499-68FE8D3B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239" y="6492875"/>
            <a:ext cx="1107021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BCA85FE-9DD3-4755-96B5-1CCB12C8EC7B}" type="slidenum">
              <a:rPr lang="en-US" altLang="en-US" sz="1400"/>
              <a:pPr>
                <a:spcBef>
                  <a:spcPct val="50000"/>
                </a:spcBef>
                <a:buClrTx/>
                <a:buFontTx/>
                <a:buNone/>
              </a:pPr>
              <a:t>48</a:t>
            </a:fld>
            <a:endParaRPr lang="en-US" altLang="en-US" sz="1400"/>
          </a:p>
        </p:txBody>
      </p:sp>
      <p:sp>
        <p:nvSpPr>
          <p:cNvPr id="3" name="CuadroTexto 8">
            <a:extLst>
              <a:ext uri="{FF2B5EF4-FFF2-40B4-BE49-F238E27FC236}">
                <a16:creationId xmlns:a16="http://schemas.microsoft.com/office/drawing/2014/main" id="{FE67D91A-092D-3B51-9702-89252351DA02}"/>
              </a:ext>
            </a:extLst>
          </p:cNvPr>
          <p:cNvSpPr txBox="1"/>
          <p:nvPr/>
        </p:nvSpPr>
        <p:spPr>
          <a:xfrm>
            <a:off x="-10391" y="5828566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CuadroTexto 13">
            <a:extLst>
              <a:ext uri="{FF2B5EF4-FFF2-40B4-BE49-F238E27FC236}">
                <a16:creationId xmlns:a16="http://schemas.microsoft.com/office/drawing/2014/main" id="{1441C95E-93E9-8DDD-4E98-F350844E9145}"/>
              </a:ext>
            </a:extLst>
          </p:cNvPr>
          <p:cNvSpPr txBox="1"/>
          <p:nvPr/>
        </p:nvSpPr>
        <p:spPr>
          <a:xfrm>
            <a:off x="1945816" y="5819899"/>
            <a:ext cx="24327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Rads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Surgery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21">
            <a:extLst>
              <a:ext uri="{FF2B5EF4-FFF2-40B4-BE49-F238E27FC236}">
                <a16:creationId xmlns:a16="http://schemas.microsoft.com/office/drawing/2014/main" id="{677DB0D1-F314-FE2A-EFE2-1F09F4A30886}"/>
              </a:ext>
            </a:extLst>
          </p:cNvPr>
          <p:cNvSpPr txBox="1"/>
          <p:nvPr/>
        </p:nvSpPr>
        <p:spPr>
          <a:xfrm>
            <a:off x="8570347" y="5819899"/>
            <a:ext cx="17527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CEA,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Review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3">
            <a:extLst>
              <a:ext uri="{FF2B5EF4-FFF2-40B4-BE49-F238E27FC236}">
                <a16:creationId xmlns:a16="http://schemas.microsoft.com/office/drawing/2014/main" id="{9E49FCAB-ADED-0E01-6CED-D1143DDD7075}"/>
              </a:ext>
            </a:extLst>
          </p:cNvPr>
          <p:cNvSpPr txBox="1"/>
          <p:nvPr/>
        </p:nvSpPr>
        <p:spPr>
          <a:xfrm>
            <a:off x="4397424" y="5826779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II: HPV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Vaccination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13">
            <a:extLst>
              <a:ext uri="{FF2B5EF4-FFF2-40B4-BE49-F238E27FC236}">
                <a16:creationId xmlns:a16="http://schemas.microsoft.com/office/drawing/2014/main" id="{6AAF0C45-CCE9-2E0B-AEFD-BCBFF4B4D6CB}"/>
              </a:ext>
            </a:extLst>
          </p:cNvPr>
          <p:cNvSpPr txBox="1"/>
          <p:nvPr/>
        </p:nvSpPr>
        <p:spPr>
          <a:xfrm>
            <a:off x="6331319" y="5826779"/>
            <a:ext cx="2239028" cy="523220"/>
          </a:xfrm>
          <a:prstGeom prst="rect">
            <a:avLst/>
          </a:prstGeom>
          <a:solidFill>
            <a:srgbClr val="FFC40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Screening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C04C0D-0C55-42EA-88B0-35169A929E3E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49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60354" y="78754"/>
            <a:ext cx="6938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Sensitivity Analysis: Changing the Incidence Rate of BC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846120" y="1014412"/>
            <a:ext cx="796890" cy="457200"/>
          </a:xfrm>
          <a:prstGeom prst="ellipse">
            <a:avLst/>
          </a:prstGeom>
          <a:noFill/>
          <a:ln w="57150" cap="flat" cmpd="thickThin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7995702" y="1447800"/>
            <a:ext cx="1305995" cy="457200"/>
          </a:xfrm>
          <a:prstGeom prst="ellipse">
            <a:avLst/>
          </a:prstGeom>
          <a:noFill/>
          <a:ln w="57150" cap="flat" cmpd="thickThin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851417" y="5124450"/>
            <a:ext cx="796890" cy="457200"/>
          </a:xfrm>
          <a:prstGeom prst="ellipse">
            <a:avLst/>
          </a:prstGeom>
          <a:noFill/>
          <a:ln w="38100" cap="flat" cmpd="thickThin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8020050" y="5591175"/>
            <a:ext cx="1257300" cy="457200"/>
          </a:xfrm>
          <a:prstGeom prst="ellipse">
            <a:avLst/>
          </a:prstGeom>
          <a:noFill/>
          <a:ln w="38100" cap="flat" cmpd="thickThin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effectLst/>
              <a:latin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023938" y="1905000"/>
            <a:ext cx="823753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1023938" y="2971800"/>
            <a:ext cx="823753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1023938" y="4038600"/>
            <a:ext cx="823753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1023938" y="5029200"/>
            <a:ext cx="823753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8AFBFFD-F299-497B-8FD8-9DC52EA4EB7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11237" y="758825"/>
            <a:ext cx="8278813" cy="5387975"/>
            <a:chOff x="637" y="478"/>
            <a:chExt cx="5215" cy="3394"/>
          </a:xfrm>
          <a:noFill/>
        </p:grpSpPr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73AC812B-922C-4DEB-BD11-CF2063E3602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48" y="478"/>
              <a:ext cx="5189" cy="3394"/>
            </a:xfrm>
            <a:prstGeom prst="rect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4" name="Group 205">
              <a:extLst>
                <a:ext uri="{FF2B5EF4-FFF2-40B4-BE49-F238E27FC236}">
                  <a16:creationId xmlns:a16="http://schemas.microsoft.com/office/drawing/2014/main" id="{48503B8E-95C2-4A72-870E-E0CE2BF2E9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7" y="478"/>
              <a:ext cx="5215" cy="2623"/>
              <a:chOff x="637" y="478"/>
              <a:chExt cx="5215" cy="2623"/>
            </a:xfrm>
            <a:grpFill/>
          </p:grpSpPr>
          <p:sp>
            <p:nvSpPr>
              <p:cNvPr id="63492" name="Rectangle 5">
                <a:extLst>
                  <a:ext uri="{FF2B5EF4-FFF2-40B4-BE49-F238E27FC236}">
                    <a16:creationId xmlns:a16="http://schemas.microsoft.com/office/drawing/2014/main" id="{9D9572F4-B56C-4466-936A-2B9134F78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" y="482"/>
                <a:ext cx="5184" cy="14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94" name="Rectangle 6">
                <a:extLst>
                  <a:ext uri="{FF2B5EF4-FFF2-40B4-BE49-F238E27FC236}">
                    <a16:creationId xmlns:a16="http://schemas.microsoft.com/office/drawing/2014/main" id="{7CBEFFD4-13E0-4CD5-8F7D-6200266EC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" y="490"/>
                <a:ext cx="353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VARIABLE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495" name="Rectangle 7">
                <a:extLst>
                  <a:ext uri="{FF2B5EF4-FFF2-40B4-BE49-F238E27FC236}">
                    <a16:creationId xmlns:a16="http://schemas.microsoft.com/office/drawing/2014/main" id="{272B9F83-7704-4270-B782-C8250CF57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7" y="490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496" name="Rectangle 8">
                <a:extLst>
                  <a:ext uri="{FF2B5EF4-FFF2-40B4-BE49-F238E27FC236}">
                    <a16:creationId xmlns:a16="http://schemas.microsoft.com/office/drawing/2014/main" id="{A787EAF0-EF82-443A-B917-DA6F4A43D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" y="490"/>
                <a:ext cx="353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VARIABLE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497" name="Rectangle 9">
                <a:extLst>
                  <a:ext uri="{FF2B5EF4-FFF2-40B4-BE49-F238E27FC236}">
                    <a16:creationId xmlns:a16="http://schemas.microsoft.com/office/drawing/2014/main" id="{85586159-81DA-4D19-8FF5-7F2EBDDE5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4" y="490"/>
                <a:ext cx="4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498" name="Rectangle 10">
                <a:extLst>
                  <a:ext uri="{FF2B5EF4-FFF2-40B4-BE49-F238E27FC236}">
                    <a16:creationId xmlns:a16="http://schemas.microsoft.com/office/drawing/2014/main" id="{BAD3B203-08A5-459B-93BE-EC6871E688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4" y="490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499" name="Rectangle 11">
                <a:extLst>
                  <a:ext uri="{FF2B5EF4-FFF2-40B4-BE49-F238E27FC236}">
                    <a16:creationId xmlns:a16="http://schemas.microsoft.com/office/drawing/2014/main" id="{76FB61F5-7023-4737-B824-77BEA18E5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" y="490"/>
                <a:ext cx="371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STRATEGY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00" name="Rectangle 12">
                <a:extLst>
                  <a:ext uri="{FF2B5EF4-FFF2-40B4-BE49-F238E27FC236}">
                    <a16:creationId xmlns:a16="http://schemas.microsoft.com/office/drawing/2014/main" id="{D41FCB29-7CD5-4960-9A34-BBA03F886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490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01" name="Rectangle 13">
                <a:extLst>
                  <a:ext uri="{FF2B5EF4-FFF2-40B4-BE49-F238E27FC236}">
                    <a16:creationId xmlns:a16="http://schemas.microsoft.com/office/drawing/2014/main" id="{EE20FCB3-C495-4A6B-BA62-99B66FEE0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490"/>
                <a:ext cx="19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COST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02" name="Rectangle 14">
                <a:extLst>
                  <a:ext uri="{FF2B5EF4-FFF2-40B4-BE49-F238E27FC236}">
                    <a16:creationId xmlns:a16="http://schemas.microsoft.com/office/drawing/2014/main" id="{06CCB07D-1186-4A12-BBED-A4D212EC2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4" y="490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03" name="Rectangle 15">
                <a:extLst>
                  <a:ext uri="{FF2B5EF4-FFF2-40B4-BE49-F238E27FC236}">
                    <a16:creationId xmlns:a16="http://schemas.microsoft.com/office/drawing/2014/main" id="{A72B3780-2043-4E10-86F1-AE4A75007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4" y="490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04" name="Rectangle 16">
                <a:extLst>
                  <a:ext uri="{FF2B5EF4-FFF2-40B4-BE49-F238E27FC236}">
                    <a16:creationId xmlns:a16="http://schemas.microsoft.com/office/drawing/2014/main" id="{144B33DC-9049-4E35-BB41-BB41BBBA2F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490"/>
                <a:ext cx="124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EFF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05" name="Rectangle 17">
                <a:extLst>
                  <a:ext uri="{FF2B5EF4-FFF2-40B4-BE49-F238E27FC236}">
                    <a16:creationId xmlns:a16="http://schemas.microsoft.com/office/drawing/2014/main" id="{9825BC3A-D38D-486E-B1D2-068871C3D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6" y="490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06" name="Rectangle 18">
                <a:extLst>
                  <a:ext uri="{FF2B5EF4-FFF2-40B4-BE49-F238E27FC236}">
                    <a16:creationId xmlns:a16="http://schemas.microsoft.com/office/drawing/2014/main" id="{54C8C593-7B90-4A63-A8A7-B6E1F06A8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0" y="490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07" name="Rectangle 19">
                <a:extLst>
                  <a:ext uri="{FF2B5EF4-FFF2-40B4-BE49-F238E27FC236}">
                    <a16:creationId xmlns:a16="http://schemas.microsoft.com/office/drawing/2014/main" id="{FD62A111-EDC3-47BE-A8F4-3421703E0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8" y="490"/>
                <a:ext cx="91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CE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08" name="Rectangle 20">
                <a:extLst>
                  <a:ext uri="{FF2B5EF4-FFF2-40B4-BE49-F238E27FC236}">
                    <a16:creationId xmlns:a16="http://schemas.microsoft.com/office/drawing/2014/main" id="{6475D033-F129-4FB9-A027-5D7F558974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8" y="490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09" name="Rectangle 21">
                <a:extLst>
                  <a:ext uri="{FF2B5EF4-FFF2-40B4-BE49-F238E27FC236}">
                    <a16:creationId xmlns:a16="http://schemas.microsoft.com/office/drawing/2014/main" id="{D593621C-D558-4E5C-A184-A914E9876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6" y="490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10" name="Rectangle 22">
                <a:extLst>
                  <a:ext uri="{FF2B5EF4-FFF2-40B4-BE49-F238E27FC236}">
                    <a16:creationId xmlns:a16="http://schemas.microsoft.com/office/drawing/2014/main" id="{1F77BA25-2B0D-46DF-B6E9-200C90603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4" y="490"/>
                <a:ext cx="366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INCRCOST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11" name="Rectangle 23">
                <a:extLst>
                  <a:ext uri="{FF2B5EF4-FFF2-40B4-BE49-F238E27FC236}">
                    <a16:creationId xmlns:a16="http://schemas.microsoft.com/office/drawing/2014/main" id="{1023747E-E77B-437A-A772-4D743C181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6" y="490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12" name="Rectangle 24">
                <a:extLst>
                  <a:ext uri="{FF2B5EF4-FFF2-40B4-BE49-F238E27FC236}">
                    <a16:creationId xmlns:a16="http://schemas.microsoft.com/office/drawing/2014/main" id="{562ABD92-0D8D-4B2E-9122-5B8AE381D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0" y="490"/>
                <a:ext cx="30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INCREFF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13" name="Rectangle 25">
                <a:extLst>
                  <a:ext uri="{FF2B5EF4-FFF2-40B4-BE49-F238E27FC236}">
                    <a16:creationId xmlns:a16="http://schemas.microsoft.com/office/drawing/2014/main" id="{6C9D2191-F11E-4C55-AAE8-6D4CAE413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8" y="490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14" name="Rectangle 26">
                <a:extLst>
                  <a:ext uri="{FF2B5EF4-FFF2-40B4-BE49-F238E27FC236}">
                    <a16:creationId xmlns:a16="http://schemas.microsoft.com/office/drawing/2014/main" id="{99722CF4-AC16-4928-96D5-95981CA840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490"/>
                <a:ext cx="267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INCRCE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15" name="Rectangle 27">
                <a:extLst>
                  <a:ext uri="{FF2B5EF4-FFF2-40B4-BE49-F238E27FC236}">
                    <a16:creationId xmlns:a16="http://schemas.microsoft.com/office/drawing/2014/main" id="{4D154609-0317-4A8F-913A-B9057D01B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490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16" name="Rectangle 28">
                <a:extLst>
                  <a:ext uri="{FF2B5EF4-FFF2-40B4-BE49-F238E27FC236}">
                    <a16:creationId xmlns:a16="http://schemas.microsoft.com/office/drawing/2014/main" id="{F814BD8A-2389-4760-AADD-DD8F82C1B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4" y="490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17" name="Rectangle 29">
                <a:extLst>
                  <a:ext uri="{FF2B5EF4-FFF2-40B4-BE49-F238E27FC236}">
                    <a16:creationId xmlns:a16="http://schemas.microsoft.com/office/drawing/2014/main" id="{0210D35D-FCC9-438B-AF68-0A4001249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2" y="490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18" name="Rectangle 30">
                <a:extLst>
                  <a:ext uri="{FF2B5EF4-FFF2-40B4-BE49-F238E27FC236}">
                    <a16:creationId xmlns:a16="http://schemas.microsoft.com/office/drawing/2014/main" id="{FB92B2EE-7E89-4501-9257-82853EE12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" y="478"/>
                <a:ext cx="5207" cy="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19" name="Rectangle 31">
                <a:extLst>
                  <a:ext uri="{FF2B5EF4-FFF2-40B4-BE49-F238E27FC236}">
                    <a16:creationId xmlns:a16="http://schemas.microsoft.com/office/drawing/2014/main" id="{2D8CEB5F-EE18-4DDF-828B-CCECF1FEC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" y="622"/>
                <a:ext cx="5207" cy="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20" name="Rectangle 32">
                <a:extLst>
                  <a:ext uri="{FF2B5EF4-FFF2-40B4-BE49-F238E27FC236}">
                    <a16:creationId xmlns:a16="http://schemas.microsoft.com/office/drawing/2014/main" id="{DA352686-3603-439B-823A-0027E66CE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" y="704"/>
                <a:ext cx="295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0.00176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21" name="Rectangle 33">
                <a:extLst>
                  <a:ext uri="{FF2B5EF4-FFF2-40B4-BE49-F238E27FC236}">
                    <a16:creationId xmlns:a16="http://schemas.microsoft.com/office/drawing/2014/main" id="{2BCCEBB8-D0E9-4CB0-B1C2-2513FBD12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8" y="704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22" name="Rectangle 34">
                <a:extLst>
                  <a:ext uri="{FF2B5EF4-FFF2-40B4-BE49-F238E27FC236}">
                    <a16:creationId xmlns:a16="http://schemas.microsoft.com/office/drawing/2014/main" id="{5E2A9ACF-88C3-4D7C-89AA-7B624F9436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" y="704"/>
                <a:ext cx="343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incidence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23" name="Rectangle 35">
                <a:extLst>
                  <a:ext uri="{FF2B5EF4-FFF2-40B4-BE49-F238E27FC236}">
                    <a16:creationId xmlns:a16="http://schemas.microsoft.com/office/drawing/2014/main" id="{B284E9EC-8A10-4644-B319-7AF793BCF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5" y="704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24" name="Rectangle 36">
                <a:extLst>
                  <a:ext uri="{FF2B5EF4-FFF2-40B4-BE49-F238E27FC236}">
                    <a16:creationId xmlns:a16="http://schemas.microsoft.com/office/drawing/2014/main" id="{3B217765-F98A-47C9-9069-D67246B8F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" y="704"/>
                <a:ext cx="369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No Screen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25" name="Rectangle 37">
                <a:extLst>
                  <a:ext uri="{FF2B5EF4-FFF2-40B4-BE49-F238E27FC236}">
                    <a16:creationId xmlns:a16="http://schemas.microsoft.com/office/drawing/2014/main" id="{1C26B78F-E5E0-4DF0-94F1-3F1D421C9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" y="704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26" name="Rectangle 38">
                <a:extLst>
                  <a:ext uri="{FF2B5EF4-FFF2-40B4-BE49-F238E27FC236}">
                    <a16:creationId xmlns:a16="http://schemas.microsoft.com/office/drawing/2014/main" id="{31A7FEB9-A75B-4BDA-A00F-CC4FA1038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704"/>
                <a:ext cx="159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1.15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27" name="Rectangle 39">
                <a:extLst>
                  <a:ext uri="{FF2B5EF4-FFF2-40B4-BE49-F238E27FC236}">
                    <a16:creationId xmlns:a16="http://schemas.microsoft.com/office/drawing/2014/main" id="{2BE93D21-5284-46BE-BCFD-B948113C4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6" y="704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28" name="Rectangle 40">
                <a:extLst>
                  <a:ext uri="{FF2B5EF4-FFF2-40B4-BE49-F238E27FC236}">
                    <a16:creationId xmlns:a16="http://schemas.microsoft.com/office/drawing/2014/main" id="{92FE7E31-7264-4D44-A8E4-CFB8B46F6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704"/>
                <a:ext cx="204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16.88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29" name="Rectangle 41">
                <a:extLst>
                  <a:ext uri="{FF2B5EF4-FFF2-40B4-BE49-F238E27FC236}">
                    <a16:creationId xmlns:a16="http://schemas.microsoft.com/office/drawing/2014/main" id="{9646BE1C-7206-4315-B58E-B35477616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6" y="704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30" name="Rectangle 42">
                <a:extLst>
                  <a:ext uri="{FF2B5EF4-FFF2-40B4-BE49-F238E27FC236}">
                    <a16:creationId xmlns:a16="http://schemas.microsoft.com/office/drawing/2014/main" id="{FF4F3E88-50A3-4A85-8EAD-B6646C453F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8" y="704"/>
                <a:ext cx="204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0.068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31" name="Rectangle 43">
                <a:extLst>
                  <a:ext uri="{FF2B5EF4-FFF2-40B4-BE49-F238E27FC236}">
                    <a16:creationId xmlns:a16="http://schemas.microsoft.com/office/drawing/2014/main" id="{B7BED1CD-AB9B-4D5D-B28F-02533F550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8" y="704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32" name="Rectangle 44">
                <a:extLst>
                  <a:ext uri="{FF2B5EF4-FFF2-40B4-BE49-F238E27FC236}">
                    <a16:creationId xmlns:a16="http://schemas.microsoft.com/office/drawing/2014/main" id="{43A046FD-E37B-4A69-94EE-73F8A14FE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4" y="704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33" name="Rectangle 45">
                <a:extLst>
                  <a:ext uri="{FF2B5EF4-FFF2-40B4-BE49-F238E27FC236}">
                    <a16:creationId xmlns:a16="http://schemas.microsoft.com/office/drawing/2014/main" id="{DD605EA9-FD6C-4C6E-A2E3-0B71A22B2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2" y="704"/>
                <a:ext cx="45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34" name="Rectangle 46">
                <a:extLst>
                  <a:ext uri="{FF2B5EF4-FFF2-40B4-BE49-F238E27FC236}">
                    <a16:creationId xmlns:a16="http://schemas.microsoft.com/office/drawing/2014/main" id="{05DEEFDE-B5F8-4694-A8B2-5122C7AC9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6" y="704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35" name="Rectangle 47">
                <a:extLst>
                  <a:ext uri="{FF2B5EF4-FFF2-40B4-BE49-F238E27FC236}">
                    <a16:creationId xmlns:a16="http://schemas.microsoft.com/office/drawing/2014/main" id="{2D2DD927-B3F6-489E-A0F5-7EA6698E0F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0" y="704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36" name="Rectangle 48">
                <a:extLst>
                  <a:ext uri="{FF2B5EF4-FFF2-40B4-BE49-F238E27FC236}">
                    <a16:creationId xmlns:a16="http://schemas.microsoft.com/office/drawing/2014/main" id="{78CA9D0F-FDD1-4805-A29B-6300F499A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8" y="704"/>
                <a:ext cx="45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37" name="Rectangle 49">
                <a:extLst>
                  <a:ext uri="{FF2B5EF4-FFF2-40B4-BE49-F238E27FC236}">
                    <a16:creationId xmlns:a16="http://schemas.microsoft.com/office/drawing/2014/main" id="{E64FF6C4-E451-41A3-94FA-F9157460EA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3" y="704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38" name="Rectangle 50">
                <a:extLst>
                  <a:ext uri="{FF2B5EF4-FFF2-40B4-BE49-F238E27FC236}">
                    <a16:creationId xmlns:a16="http://schemas.microsoft.com/office/drawing/2014/main" id="{E3C609D1-8F40-4FF7-98AB-417731C48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704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39" name="Rectangle 51">
                <a:extLst>
                  <a:ext uri="{FF2B5EF4-FFF2-40B4-BE49-F238E27FC236}">
                    <a16:creationId xmlns:a16="http://schemas.microsoft.com/office/drawing/2014/main" id="{23A44475-495B-40FD-83D7-17516C6D1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4" y="704"/>
                <a:ext cx="45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40" name="Rectangle 52">
                <a:extLst>
                  <a:ext uri="{FF2B5EF4-FFF2-40B4-BE49-F238E27FC236}">
                    <a16:creationId xmlns:a16="http://schemas.microsoft.com/office/drawing/2014/main" id="{43A8D780-6F66-4573-B48C-8C6D806FD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9" y="704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41" name="Rectangle 53">
                <a:extLst>
                  <a:ext uri="{FF2B5EF4-FFF2-40B4-BE49-F238E27FC236}">
                    <a16:creationId xmlns:a16="http://schemas.microsoft.com/office/drawing/2014/main" id="{B4EA560E-5EC1-4C0C-BA7B-FA9B7018A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" y="829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42" name="Rectangle 54">
                <a:extLst>
                  <a:ext uri="{FF2B5EF4-FFF2-40B4-BE49-F238E27FC236}">
                    <a16:creationId xmlns:a16="http://schemas.microsoft.com/office/drawing/2014/main" id="{2E3ABABB-7E68-4A36-BC63-45A284866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6" y="829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43" name="Rectangle 55">
                <a:extLst>
                  <a:ext uri="{FF2B5EF4-FFF2-40B4-BE49-F238E27FC236}">
                    <a16:creationId xmlns:a16="http://schemas.microsoft.com/office/drawing/2014/main" id="{81EFE00A-FD34-432E-8BA3-E2C0803A6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" y="1032"/>
                <a:ext cx="295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0.00176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44" name="Rectangle 56">
                <a:extLst>
                  <a:ext uri="{FF2B5EF4-FFF2-40B4-BE49-F238E27FC236}">
                    <a16:creationId xmlns:a16="http://schemas.microsoft.com/office/drawing/2014/main" id="{14C9E290-9A10-4EF5-9B58-63C899DAD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8" y="1032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45" name="Rectangle 57">
                <a:extLst>
                  <a:ext uri="{FF2B5EF4-FFF2-40B4-BE49-F238E27FC236}">
                    <a16:creationId xmlns:a16="http://schemas.microsoft.com/office/drawing/2014/main" id="{D9D32260-B8F9-4822-82E7-BC0E3B3D9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" y="1032"/>
                <a:ext cx="343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incidence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46" name="Rectangle 58">
                <a:extLst>
                  <a:ext uri="{FF2B5EF4-FFF2-40B4-BE49-F238E27FC236}">
                    <a16:creationId xmlns:a16="http://schemas.microsoft.com/office/drawing/2014/main" id="{587DE0EE-A206-43EE-8896-A84B1E31B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5" y="1032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47" name="Rectangle 59">
                <a:extLst>
                  <a:ext uri="{FF2B5EF4-FFF2-40B4-BE49-F238E27FC236}">
                    <a16:creationId xmlns:a16="http://schemas.microsoft.com/office/drawing/2014/main" id="{23BA1C0A-669B-45BF-9F9E-C0B90E001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" y="1032"/>
                <a:ext cx="244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Screen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48" name="Rectangle 60">
                <a:extLst>
                  <a:ext uri="{FF2B5EF4-FFF2-40B4-BE49-F238E27FC236}">
                    <a16:creationId xmlns:a16="http://schemas.microsoft.com/office/drawing/2014/main" id="{C7E8664F-4425-4E31-8C9C-D8B07DA23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2" y="1032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49" name="Rectangle 61">
                <a:extLst>
                  <a:ext uri="{FF2B5EF4-FFF2-40B4-BE49-F238E27FC236}">
                    <a16:creationId xmlns:a16="http://schemas.microsoft.com/office/drawing/2014/main" id="{090CA065-3E80-42CB-AD1B-B293CFD1A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8" y="1032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50" name="Rectangle 62">
                <a:extLst>
                  <a:ext uri="{FF2B5EF4-FFF2-40B4-BE49-F238E27FC236}">
                    <a16:creationId xmlns:a16="http://schemas.microsoft.com/office/drawing/2014/main" id="{2D387689-DBBB-45A0-9B03-282A234C0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1032"/>
                <a:ext cx="249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139.74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51" name="Rectangle 63">
                <a:extLst>
                  <a:ext uri="{FF2B5EF4-FFF2-40B4-BE49-F238E27FC236}">
                    <a16:creationId xmlns:a16="http://schemas.microsoft.com/office/drawing/2014/main" id="{FD662216-D103-4F0B-A7A2-915B8396E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1032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52" name="Rectangle 64">
                <a:extLst>
                  <a:ext uri="{FF2B5EF4-FFF2-40B4-BE49-F238E27FC236}">
                    <a16:creationId xmlns:a16="http://schemas.microsoft.com/office/drawing/2014/main" id="{35F8E9A2-CEE4-4509-9258-DF5AE06D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1032"/>
                <a:ext cx="204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16.89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53" name="Rectangle 65">
                <a:extLst>
                  <a:ext uri="{FF2B5EF4-FFF2-40B4-BE49-F238E27FC236}">
                    <a16:creationId xmlns:a16="http://schemas.microsoft.com/office/drawing/2014/main" id="{3F0197A0-D53E-46EE-8C4F-682F9A260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1032"/>
                <a:ext cx="0" cy="174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3554" name="Rectangle 66">
                <a:extLst>
                  <a:ext uri="{FF2B5EF4-FFF2-40B4-BE49-F238E27FC236}">
                    <a16:creationId xmlns:a16="http://schemas.microsoft.com/office/drawing/2014/main" id="{87228867-1293-4CF1-BAE4-37A19790E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2" y="1032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55" name="Rectangle 67">
                <a:extLst>
                  <a:ext uri="{FF2B5EF4-FFF2-40B4-BE49-F238E27FC236}">
                    <a16:creationId xmlns:a16="http://schemas.microsoft.com/office/drawing/2014/main" id="{28F90329-1D56-4E0E-B256-ECABD77BE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8" y="1032"/>
                <a:ext cx="204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8.273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56" name="Rectangle 68">
                <a:extLst>
                  <a:ext uri="{FF2B5EF4-FFF2-40B4-BE49-F238E27FC236}">
                    <a16:creationId xmlns:a16="http://schemas.microsoft.com/office/drawing/2014/main" id="{78013115-772E-4169-B1EC-09542FAA1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8" y="1032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57" name="Rectangle 69">
                <a:extLst>
                  <a:ext uri="{FF2B5EF4-FFF2-40B4-BE49-F238E27FC236}">
                    <a16:creationId xmlns:a16="http://schemas.microsoft.com/office/drawing/2014/main" id="{3BD00B67-7BB5-478B-8788-9610917AC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4" y="1032"/>
                <a:ext cx="249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138.58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58" name="Rectangle 70">
                <a:extLst>
                  <a:ext uri="{FF2B5EF4-FFF2-40B4-BE49-F238E27FC236}">
                    <a16:creationId xmlns:a16="http://schemas.microsoft.com/office/drawing/2014/main" id="{4DDB72A9-3636-4E8D-B14E-F2EEC29FE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1032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59" name="Rectangle 71">
                <a:extLst>
                  <a:ext uri="{FF2B5EF4-FFF2-40B4-BE49-F238E27FC236}">
                    <a16:creationId xmlns:a16="http://schemas.microsoft.com/office/drawing/2014/main" id="{2150ECD5-D7AA-47F9-AAEE-017BCCD13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0" y="1032"/>
                <a:ext cx="295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0.00298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60" name="Rectangle 72">
                <a:extLst>
                  <a:ext uri="{FF2B5EF4-FFF2-40B4-BE49-F238E27FC236}">
                    <a16:creationId xmlns:a16="http://schemas.microsoft.com/office/drawing/2014/main" id="{E242F800-DF30-4D73-AD60-D59B97527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0" y="1032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61" name="Rectangle 73">
                <a:extLst>
                  <a:ext uri="{FF2B5EF4-FFF2-40B4-BE49-F238E27FC236}">
                    <a16:creationId xmlns:a16="http://schemas.microsoft.com/office/drawing/2014/main" id="{00AD8082-DC7E-4DCB-AB70-6381B5079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1032"/>
                <a:ext cx="249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46,559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62" name="Rectangle 74">
                <a:extLst>
                  <a:ext uri="{FF2B5EF4-FFF2-40B4-BE49-F238E27FC236}">
                    <a16:creationId xmlns:a16="http://schemas.microsoft.com/office/drawing/2014/main" id="{44CCAAB1-DC19-45E1-8C0B-29714A95D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5" y="1032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63" name="Rectangle 75">
                <a:extLst>
                  <a:ext uri="{FF2B5EF4-FFF2-40B4-BE49-F238E27FC236}">
                    <a16:creationId xmlns:a16="http://schemas.microsoft.com/office/drawing/2014/main" id="{E963BF30-2AD9-4032-9E38-997BF40A5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" y="1155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64" name="Rectangle 76">
                <a:extLst>
                  <a:ext uri="{FF2B5EF4-FFF2-40B4-BE49-F238E27FC236}">
                    <a16:creationId xmlns:a16="http://schemas.microsoft.com/office/drawing/2014/main" id="{8A04686F-49BC-41B8-A0FC-157311BD6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6" y="1155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65" name="Rectangle 77">
                <a:extLst>
                  <a:ext uri="{FF2B5EF4-FFF2-40B4-BE49-F238E27FC236}">
                    <a16:creationId xmlns:a16="http://schemas.microsoft.com/office/drawing/2014/main" id="{CB518FFD-F575-446E-B9E0-1952D1430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" y="1358"/>
                <a:ext cx="295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0.00308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66" name="Rectangle 78">
                <a:extLst>
                  <a:ext uri="{FF2B5EF4-FFF2-40B4-BE49-F238E27FC236}">
                    <a16:creationId xmlns:a16="http://schemas.microsoft.com/office/drawing/2014/main" id="{FDDEBDF8-77BF-47D3-9387-71B3E52FD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8" y="1358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67" name="Rectangle 79">
                <a:extLst>
                  <a:ext uri="{FF2B5EF4-FFF2-40B4-BE49-F238E27FC236}">
                    <a16:creationId xmlns:a16="http://schemas.microsoft.com/office/drawing/2014/main" id="{889B1544-5F29-4FF6-BEF3-976D9B625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" y="1358"/>
                <a:ext cx="343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incidence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68" name="Rectangle 80">
                <a:extLst>
                  <a:ext uri="{FF2B5EF4-FFF2-40B4-BE49-F238E27FC236}">
                    <a16:creationId xmlns:a16="http://schemas.microsoft.com/office/drawing/2014/main" id="{AADF732D-7F43-45E9-B3C0-9EDEE60B4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5" y="1358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69" name="Rectangle 81">
                <a:extLst>
                  <a:ext uri="{FF2B5EF4-FFF2-40B4-BE49-F238E27FC236}">
                    <a16:creationId xmlns:a16="http://schemas.microsoft.com/office/drawing/2014/main" id="{85176733-9831-4161-92B4-B179F4361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" y="1358"/>
                <a:ext cx="369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No Screen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70" name="Rectangle 82">
                <a:extLst>
                  <a:ext uri="{FF2B5EF4-FFF2-40B4-BE49-F238E27FC236}">
                    <a16:creationId xmlns:a16="http://schemas.microsoft.com/office/drawing/2014/main" id="{BF2BA2DF-7A23-4F45-91B1-4355BA0FA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" y="1358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71" name="Rectangle 83">
                <a:extLst>
                  <a:ext uri="{FF2B5EF4-FFF2-40B4-BE49-F238E27FC236}">
                    <a16:creationId xmlns:a16="http://schemas.microsoft.com/office/drawing/2014/main" id="{ECFA09BB-539E-49EF-AD1A-87CB122821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1358"/>
                <a:ext cx="159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2.02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72" name="Rectangle 84">
                <a:extLst>
                  <a:ext uri="{FF2B5EF4-FFF2-40B4-BE49-F238E27FC236}">
                    <a16:creationId xmlns:a16="http://schemas.microsoft.com/office/drawing/2014/main" id="{8DCBD300-A092-4C5C-AAAA-940C25FF0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6" y="1358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73" name="Rectangle 85">
                <a:extLst>
                  <a:ext uri="{FF2B5EF4-FFF2-40B4-BE49-F238E27FC236}">
                    <a16:creationId xmlns:a16="http://schemas.microsoft.com/office/drawing/2014/main" id="{76BD3A38-DED2-45A3-95CD-8B73D2EA1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1358"/>
                <a:ext cx="204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16.87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74" name="Rectangle 86">
                <a:extLst>
                  <a:ext uri="{FF2B5EF4-FFF2-40B4-BE49-F238E27FC236}">
                    <a16:creationId xmlns:a16="http://schemas.microsoft.com/office/drawing/2014/main" id="{DB2F29FB-AE1D-448F-BFE2-5AC41FA12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6" y="1358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75" name="Rectangle 87">
                <a:extLst>
                  <a:ext uri="{FF2B5EF4-FFF2-40B4-BE49-F238E27FC236}">
                    <a16:creationId xmlns:a16="http://schemas.microsoft.com/office/drawing/2014/main" id="{05FDBC16-F74C-4C7B-B0CD-047B1D37B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8" y="1358"/>
                <a:ext cx="204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0.119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76" name="Rectangle 88">
                <a:extLst>
                  <a:ext uri="{FF2B5EF4-FFF2-40B4-BE49-F238E27FC236}">
                    <a16:creationId xmlns:a16="http://schemas.microsoft.com/office/drawing/2014/main" id="{1E4C371F-2F4C-4012-A9AB-8DDC3CEA4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8" y="1358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77" name="Rectangle 89">
                <a:extLst>
                  <a:ext uri="{FF2B5EF4-FFF2-40B4-BE49-F238E27FC236}">
                    <a16:creationId xmlns:a16="http://schemas.microsoft.com/office/drawing/2014/main" id="{C36A23C5-7014-4FB1-B54B-D1AC11595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4" y="1358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78" name="Rectangle 90">
                <a:extLst>
                  <a:ext uri="{FF2B5EF4-FFF2-40B4-BE49-F238E27FC236}">
                    <a16:creationId xmlns:a16="http://schemas.microsoft.com/office/drawing/2014/main" id="{611902B0-9F05-4F88-8AE6-9094B397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2" y="1358"/>
                <a:ext cx="45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79" name="Rectangle 91">
                <a:extLst>
                  <a:ext uri="{FF2B5EF4-FFF2-40B4-BE49-F238E27FC236}">
                    <a16:creationId xmlns:a16="http://schemas.microsoft.com/office/drawing/2014/main" id="{27B316BB-CFDA-4C85-A232-6CDA1A69D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6" y="1358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80" name="Rectangle 92">
                <a:extLst>
                  <a:ext uri="{FF2B5EF4-FFF2-40B4-BE49-F238E27FC236}">
                    <a16:creationId xmlns:a16="http://schemas.microsoft.com/office/drawing/2014/main" id="{1D460F00-8646-4909-908B-AA6332CBE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0" y="1358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81" name="Rectangle 93">
                <a:extLst>
                  <a:ext uri="{FF2B5EF4-FFF2-40B4-BE49-F238E27FC236}">
                    <a16:creationId xmlns:a16="http://schemas.microsoft.com/office/drawing/2014/main" id="{79B8115F-757C-4DA9-9C55-C08D8A101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8" y="1358"/>
                <a:ext cx="45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82" name="Rectangle 94">
                <a:extLst>
                  <a:ext uri="{FF2B5EF4-FFF2-40B4-BE49-F238E27FC236}">
                    <a16:creationId xmlns:a16="http://schemas.microsoft.com/office/drawing/2014/main" id="{B987B73C-3CB3-49C1-9E8B-86DD4480CE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3" y="1358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83" name="Rectangle 95">
                <a:extLst>
                  <a:ext uri="{FF2B5EF4-FFF2-40B4-BE49-F238E27FC236}">
                    <a16:creationId xmlns:a16="http://schemas.microsoft.com/office/drawing/2014/main" id="{A3725B12-2C97-4E80-B22B-75E45123F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1358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84" name="Rectangle 96">
                <a:extLst>
                  <a:ext uri="{FF2B5EF4-FFF2-40B4-BE49-F238E27FC236}">
                    <a16:creationId xmlns:a16="http://schemas.microsoft.com/office/drawing/2014/main" id="{90B267C2-0088-4982-A68D-0FD6AF056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4" y="1358"/>
                <a:ext cx="45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85" name="Rectangle 97">
                <a:extLst>
                  <a:ext uri="{FF2B5EF4-FFF2-40B4-BE49-F238E27FC236}">
                    <a16:creationId xmlns:a16="http://schemas.microsoft.com/office/drawing/2014/main" id="{4206553A-48A1-43AB-B349-B621499BF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9" y="1358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86" name="Rectangle 98">
                <a:extLst>
                  <a:ext uri="{FF2B5EF4-FFF2-40B4-BE49-F238E27FC236}">
                    <a16:creationId xmlns:a16="http://schemas.microsoft.com/office/drawing/2014/main" id="{6A8BE05E-A7B2-4493-8BBD-2E7ED01B1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" y="1483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87" name="Rectangle 99">
                <a:extLst>
                  <a:ext uri="{FF2B5EF4-FFF2-40B4-BE49-F238E27FC236}">
                    <a16:creationId xmlns:a16="http://schemas.microsoft.com/office/drawing/2014/main" id="{FCBD66F6-559F-4E15-AB01-EF5EC4B78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6" y="1483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88" name="Rectangle 100">
                <a:extLst>
                  <a:ext uri="{FF2B5EF4-FFF2-40B4-BE49-F238E27FC236}">
                    <a16:creationId xmlns:a16="http://schemas.microsoft.com/office/drawing/2014/main" id="{134A16D3-A803-42C2-8520-1F8ABBDED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" y="1685"/>
                <a:ext cx="295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0.00308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89" name="Rectangle 101">
                <a:extLst>
                  <a:ext uri="{FF2B5EF4-FFF2-40B4-BE49-F238E27FC236}">
                    <a16:creationId xmlns:a16="http://schemas.microsoft.com/office/drawing/2014/main" id="{6EDB65F4-960F-48EF-9F70-775E9254A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8" y="1685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90" name="Rectangle 102">
                <a:extLst>
                  <a:ext uri="{FF2B5EF4-FFF2-40B4-BE49-F238E27FC236}">
                    <a16:creationId xmlns:a16="http://schemas.microsoft.com/office/drawing/2014/main" id="{162FA780-CA06-4174-A6EB-8B26668EA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" y="1685"/>
                <a:ext cx="343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incidence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91" name="Rectangle 103">
                <a:extLst>
                  <a:ext uri="{FF2B5EF4-FFF2-40B4-BE49-F238E27FC236}">
                    <a16:creationId xmlns:a16="http://schemas.microsoft.com/office/drawing/2014/main" id="{FD68231E-75F7-4276-8EB4-C791370C4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5" y="1685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92" name="Rectangle 104">
                <a:extLst>
                  <a:ext uri="{FF2B5EF4-FFF2-40B4-BE49-F238E27FC236}">
                    <a16:creationId xmlns:a16="http://schemas.microsoft.com/office/drawing/2014/main" id="{6F959A54-587F-48B9-937E-51513E72E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" y="1685"/>
                <a:ext cx="244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Screen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93" name="Rectangle 105">
                <a:extLst>
                  <a:ext uri="{FF2B5EF4-FFF2-40B4-BE49-F238E27FC236}">
                    <a16:creationId xmlns:a16="http://schemas.microsoft.com/office/drawing/2014/main" id="{C3142FB8-5528-4E56-9011-2AD195315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2" y="1685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94" name="Rectangle 106">
                <a:extLst>
                  <a:ext uri="{FF2B5EF4-FFF2-40B4-BE49-F238E27FC236}">
                    <a16:creationId xmlns:a16="http://schemas.microsoft.com/office/drawing/2014/main" id="{03CCC941-DF8E-4016-A88C-8757296A2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8" y="1685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95" name="Rectangle 107">
                <a:extLst>
                  <a:ext uri="{FF2B5EF4-FFF2-40B4-BE49-F238E27FC236}">
                    <a16:creationId xmlns:a16="http://schemas.microsoft.com/office/drawing/2014/main" id="{0EED0EB8-2F70-41C5-B11C-CD1485E04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1685"/>
                <a:ext cx="249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140.52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96" name="Rectangle 108">
                <a:extLst>
                  <a:ext uri="{FF2B5EF4-FFF2-40B4-BE49-F238E27FC236}">
                    <a16:creationId xmlns:a16="http://schemas.microsoft.com/office/drawing/2014/main" id="{E0133F2D-8CF0-4977-8E1E-ADDF292FD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0" y="1685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97" name="Rectangle 109">
                <a:extLst>
                  <a:ext uri="{FF2B5EF4-FFF2-40B4-BE49-F238E27FC236}">
                    <a16:creationId xmlns:a16="http://schemas.microsoft.com/office/drawing/2014/main" id="{EA7BEEAC-AD86-447E-93A9-BA1292CEE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1685"/>
                <a:ext cx="204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16.88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98" name="Rectangle 110">
                <a:extLst>
                  <a:ext uri="{FF2B5EF4-FFF2-40B4-BE49-F238E27FC236}">
                    <a16:creationId xmlns:a16="http://schemas.microsoft.com/office/drawing/2014/main" id="{A5770D09-E2E0-47E9-9E4B-BC8D2EC81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6" y="1685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599" name="Rectangle 111">
                <a:extLst>
                  <a:ext uri="{FF2B5EF4-FFF2-40B4-BE49-F238E27FC236}">
                    <a16:creationId xmlns:a16="http://schemas.microsoft.com/office/drawing/2014/main" id="{F4186D8C-D29C-4E72-9F35-2A5A8F111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8" y="1685"/>
                <a:ext cx="204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8.322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00" name="Rectangle 112">
                <a:extLst>
                  <a:ext uri="{FF2B5EF4-FFF2-40B4-BE49-F238E27FC236}">
                    <a16:creationId xmlns:a16="http://schemas.microsoft.com/office/drawing/2014/main" id="{B4B1116B-1510-4A0A-A044-31A7C8111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8" y="1685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01" name="Rectangle 113">
                <a:extLst>
                  <a:ext uri="{FF2B5EF4-FFF2-40B4-BE49-F238E27FC236}">
                    <a16:creationId xmlns:a16="http://schemas.microsoft.com/office/drawing/2014/main" id="{64977981-9546-4874-9725-B9286530B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4" y="1685"/>
                <a:ext cx="249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138.49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02" name="Rectangle 114">
                <a:extLst>
                  <a:ext uri="{FF2B5EF4-FFF2-40B4-BE49-F238E27FC236}">
                    <a16:creationId xmlns:a16="http://schemas.microsoft.com/office/drawing/2014/main" id="{339F338F-821F-47E3-A099-13C8AA871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1685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03" name="Rectangle 115">
                <a:extLst>
                  <a:ext uri="{FF2B5EF4-FFF2-40B4-BE49-F238E27FC236}">
                    <a16:creationId xmlns:a16="http://schemas.microsoft.com/office/drawing/2014/main" id="{A14519E3-C3CA-4C1B-A9D7-136E38CFD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0" y="1685"/>
                <a:ext cx="295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0.00521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04" name="Rectangle 116">
                <a:extLst>
                  <a:ext uri="{FF2B5EF4-FFF2-40B4-BE49-F238E27FC236}">
                    <a16:creationId xmlns:a16="http://schemas.microsoft.com/office/drawing/2014/main" id="{01CA89DB-38EC-4C59-AECE-0DA1539C4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0" y="1685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05" name="Rectangle 117">
                <a:extLst>
                  <a:ext uri="{FF2B5EF4-FFF2-40B4-BE49-F238E27FC236}">
                    <a16:creationId xmlns:a16="http://schemas.microsoft.com/office/drawing/2014/main" id="{A17B4033-238B-432B-A940-B8592A3ED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1685"/>
                <a:ext cx="249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26,588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06" name="Rectangle 118">
                <a:extLst>
                  <a:ext uri="{FF2B5EF4-FFF2-40B4-BE49-F238E27FC236}">
                    <a16:creationId xmlns:a16="http://schemas.microsoft.com/office/drawing/2014/main" id="{12EE5A1D-B85B-45F7-90E9-89A6F6874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5" y="1685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07" name="Rectangle 119">
                <a:extLst>
                  <a:ext uri="{FF2B5EF4-FFF2-40B4-BE49-F238E27FC236}">
                    <a16:creationId xmlns:a16="http://schemas.microsoft.com/office/drawing/2014/main" id="{45FBE24F-0BDE-44AB-9A6C-C4F71D070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" y="1810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08" name="Rectangle 120">
                <a:extLst>
                  <a:ext uri="{FF2B5EF4-FFF2-40B4-BE49-F238E27FC236}">
                    <a16:creationId xmlns:a16="http://schemas.microsoft.com/office/drawing/2014/main" id="{148153E7-2595-4876-B947-8F024EE52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6" y="1810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09" name="Rectangle 121">
                <a:extLst>
                  <a:ext uri="{FF2B5EF4-FFF2-40B4-BE49-F238E27FC236}">
                    <a16:creationId xmlns:a16="http://schemas.microsoft.com/office/drawing/2014/main" id="{4371E922-8F84-4042-A6F2-AEA9850B4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" y="2013"/>
                <a:ext cx="249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0.0044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10" name="Rectangle 122">
                <a:extLst>
                  <a:ext uri="{FF2B5EF4-FFF2-40B4-BE49-F238E27FC236}">
                    <a16:creationId xmlns:a16="http://schemas.microsoft.com/office/drawing/2014/main" id="{C3BD4994-0C4F-45D3-9F68-E7B2FDC6C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3" y="2013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11" name="Rectangle 123">
                <a:extLst>
                  <a:ext uri="{FF2B5EF4-FFF2-40B4-BE49-F238E27FC236}">
                    <a16:creationId xmlns:a16="http://schemas.microsoft.com/office/drawing/2014/main" id="{791EE24E-C059-48A4-ACAD-5C0F25AF0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6" y="2013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12" name="Rectangle 124">
                <a:extLst>
                  <a:ext uri="{FF2B5EF4-FFF2-40B4-BE49-F238E27FC236}">
                    <a16:creationId xmlns:a16="http://schemas.microsoft.com/office/drawing/2014/main" id="{6EC6F087-B805-441C-910E-3A5C174E85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" y="2013"/>
                <a:ext cx="343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incidence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13" name="Rectangle 125">
                <a:extLst>
                  <a:ext uri="{FF2B5EF4-FFF2-40B4-BE49-F238E27FC236}">
                    <a16:creationId xmlns:a16="http://schemas.microsoft.com/office/drawing/2014/main" id="{B003C8F4-B79E-4AFA-AC0C-5BB97E720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5" y="2013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14" name="Rectangle 126">
                <a:extLst>
                  <a:ext uri="{FF2B5EF4-FFF2-40B4-BE49-F238E27FC236}">
                    <a16:creationId xmlns:a16="http://schemas.microsoft.com/office/drawing/2014/main" id="{8F3F0DA5-08B8-4B0F-8DF6-FB10C6C3F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" y="2013"/>
                <a:ext cx="369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No Screen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15" name="Rectangle 127">
                <a:extLst>
                  <a:ext uri="{FF2B5EF4-FFF2-40B4-BE49-F238E27FC236}">
                    <a16:creationId xmlns:a16="http://schemas.microsoft.com/office/drawing/2014/main" id="{17AC65F2-5EC5-4ABE-A6ED-6491F19B3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" y="2013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16" name="Rectangle 128">
                <a:extLst>
                  <a:ext uri="{FF2B5EF4-FFF2-40B4-BE49-F238E27FC236}">
                    <a16:creationId xmlns:a16="http://schemas.microsoft.com/office/drawing/2014/main" id="{D1AF5310-0008-4F46-8789-DF2A20452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2013"/>
                <a:ext cx="159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2.89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17" name="Rectangle 129">
                <a:extLst>
                  <a:ext uri="{FF2B5EF4-FFF2-40B4-BE49-F238E27FC236}">
                    <a16:creationId xmlns:a16="http://schemas.microsoft.com/office/drawing/2014/main" id="{DFEAF321-1DFF-411D-8C82-96D1FC585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1" y="2013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18" name="Rectangle 130">
                <a:extLst>
                  <a:ext uri="{FF2B5EF4-FFF2-40B4-BE49-F238E27FC236}">
                    <a16:creationId xmlns:a16="http://schemas.microsoft.com/office/drawing/2014/main" id="{A8AD789B-41CD-406F-9FCC-52A5FC2C13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4" y="2013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19" name="Rectangle 131">
                <a:extLst>
                  <a:ext uri="{FF2B5EF4-FFF2-40B4-BE49-F238E27FC236}">
                    <a16:creationId xmlns:a16="http://schemas.microsoft.com/office/drawing/2014/main" id="{54AAA326-642C-46DE-9EC0-4E3AE1DB4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013"/>
                <a:ext cx="204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16.86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20" name="Rectangle 132">
                <a:extLst>
                  <a:ext uri="{FF2B5EF4-FFF2-40B4-BE49-F238E27FC236}">
                    <a16:creationId xmlns:a16="http://schemas.microsoft.com/office/drawing/2014/main" id="{156701C9-67FE-4278-BADE-A71665ADE8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6" y="2013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21" name="Rectangle 133">
                <a:extLst>
                  <a:ext uri="{FF2B5EF4-FFF2-40B4-BE49-F238E27FC236}">
                    <a16:creationId xmlns:a16="http://schemas.microsoft.com/office/drawing/2014/main" id="{CC057563-0B5E-4414-8080-122C2D843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8" y="2013"/>
                <a:ext cx="204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0.171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22" name="Rectangle 134">
                <a:extLst>
                  <a:ext uri="{FF2B5EF4-FFF2-40B4-BE49-F238E27FC236}">
                    <a16:creationId xmlns:a16="http://schemas.microsoft.com/office/drawing/2014/main" id="{0C53CF90-2668-4CB0-8925-27A104F460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8" y="2013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23" name="Rectangle 135">
                <a:extLst>
                  <a:ext uri="{FF2B5EF4-FFF2-40B4-BE49-F238E27FC236}">
                    <a16:creationId xmlns:a16="http://schemas.microsoft.com/office/drawing/2014/main" id="{2B0C7918-2C0F-41ED-8EE4-7A92A9339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4" y="2013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24" name="Rectangle 136">
                <a:extLst>
                  <a:ext uri="{FF2B5EF4-FFF2-40B4-BE49-F238E27FC236}">
                    <a16:creationId xmlns:a16="http://schemas.microsoft.com/office/drawing/2014/main" id="{71C610D5-0EFB-43BA-AB85-0C127CED82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2" y="2013"/>
                <a:ext cx="45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25" name="Rectangle 137">
                <a:extLst>
                  <a:ext uri="{FF2B5EF4-FFF2-40B4-BE49-F238E27FC236}">
                    <a16:creationId xmlns:a16="http://schemas.microsoft.com/office/drawing/2014/main" id="{398D7FB4-2906-4D30-A3B4-8EA97E670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6" y="2013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26" name="Rectangle 138">
                <a:extLst>
                  <a:ext uri="{FF2B5EF4-FFF2-40B4-BE49-F238E27FC236}">
                    <a16:creationId xmlns:a16="http://schemas.microsoft.com/office/drawing/2014/main" id="{4DBBCD58-8D47-4427-932A-B034B04699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0" y="2013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27" name="Rectangle 139">
                <a:extLst>
                  <a:ext uri="{FF2B5EF4-FFF2-40B4-BE49-F238E27FC236}">
                    <a16:creationId xmlns:a16="http://schemas.microsoft.com/office/drawing/2014/main" id="{B756871C-D999-443D-BC69-53848AEE90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8" y="2013"/>
                <a:ext cx="45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28" name="Rectangle 140">
                <a:extLst>
                  <a:ext uri="{FF2B5EF4-FFF2-40B4-BE49-F238E27FC236}">
                    <a16:creationId xmlns:a16="http://schemas.microsoft.com/office/drawing/2014/main" id="{B54E11B1-FD4B-4561-8046-6E09885AD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3" y="2013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29" name="Rectangle 141">
                <a:extLst>
                  <a:ext uri="{FF2B5EF4-FFF2-40B4-BE49-F238E27FC236}">
                    <a16:creationId xmlns:a16="http://schemas.microsoft.com/office/drawing/2014/main" id="{8B1B918E-B0CC-4029-96C1-B3764EB12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2013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30" name="Rectangle 142">
                <a:extLst>
                  <a:ext uri="{FF2B5EF4-FFF2-40B4-BE49-F238E27FC236}">
                    <a16:creationId xmlns:a16="http://schemas.microsoft.com/office/drawing/2014/main" id="{5BDE4BE6-5BBE-4FFA-8A36-87A3DE0BD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4" y="2013"/>
                <a:ext cx="45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31" name="Rectangle 143">
                <a:extLst>
                  <a:ext uri="{FF2B5EF4-FFF2-40B4-BE49-F238E27FC236}">
                    <a16:creationId xmlns:a16="http://schemas.microsoft.com/office/drawing/2014/main" id="{CF8B4563-1726-4AEC-8271-E5982A316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9" y="2013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32" name="Rectangle 144">
                <a:extLst>
                  <a:ext uri="{FF2B5EF4-FFF2-40B4-BE49-F238E27FC236}">
                    <a16:creationId xmlns:a16="http://schemas.microsoft.com/office/drawing/2014/main" id="{8497AB51-C6DF-4547-8FF4-C82A216B2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" y="2137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33" name="Rectangle 145">
                <a:extLst>
                  <a:ext uri="{FF2B5EF4-FFF2-40B4-BE49-F238E27FC236}">
                    <a16:creationId xmlns:a16="http://schemas.microsoft.com/office/drawing/2014/main" id="{8628C911-8C51-4115-BAB1-39BCDBB295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6" y="2137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34" name="Rectangle 146">
                <a:extLst>
                  <a:ext uri="{FF2B5EF4-FFF2-40B4-BE49-F238E27FC236}">
                    <a16:creationId xmlns:a16="http://schemas.microsoft.com/office/drawing/2014/main" id="{97CC5BE3-40B0-4F1C-9D39-7E5B6A12B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" y="2340"/>
                <a:ext cx="159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0.00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35" name="Rectangle 147">
                <a:extLst>
                  <a:ext uri="{FF2B5EF4-FFF2-40B4-BE49-F238E27FC236}">
                    <a16:creationId xmlns:a16="http://schemas.microsoft.com/office/drawing/2014/main" id="{9B22D416-B047-4F14-BF20-BE8C2BA41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5" y="2340"/>
                <a:ext cx="91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44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36" name="Rectangle 148">
                <a:extLst>
                  <a:ext uri="{FF2B5EF4-FFF2-40B4-BE49-F238E27FC236}">
                    <a16:creationId xmlns:a16="http://schemas.microsoft.com/office/drawing/2014/main" id="{44566739-A47C-423C-91CA-8300DD238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3" y="2340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37" name="Rectangle 149">
                <a:extLst>
                  <a:ext uri="{FF2B5EF4-FFF2-40B4-BE49-F238E27FC236}">
                    <a16:creationId xmlns:a16="http://schemas.microsoft.com/office/drawing/2014/main" id="{1E8DBFBA-B64E-4379-AFE5-CAFFA7725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6" y="2340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38" name="Rectangle 150">
                <a:extLst>
                  <a:ext uri="{FF2B5EF4-FFF2-40B4-BE49-F238E27FC236}">
                    <a16:creationId xmlns:a16="http://schemas.microsoft.com/office/drawing/2014/main" id="{CF90BAAA-73CB-456C-9210-FCDDDB042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" y="2340"/>
                <a:ext cx="343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incidence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39" name="Rectangle 151">
                <a:extLst>
                  <a:ext uri="{FF2B5EF4-FFF2-40B4-BE49-F238E27FC236}">
                    <a16:creationId xmlns:a16="http://schemas.microsoft.com/office/drawing/2014/main" id="{831A3D7B-13AB-47FF-9050-196970386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5" y="2340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40" name="Rectangle 152">
                <a:extLst>
                  <a:ext uri="{FF2B5EF4-FFF2-40B4-BE49-F238E27FC236}">
                    <a16:creationId xmlns:a16="http://schemas.microsoft.com/office/drawing/2014/main" id="{C368EA89-8DDF-41FB-BF46-337357380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" y="2340"/>
                <a:ext cx="244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Screen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41" name="Rectangle 153">
                <a:extLst>
                  <a:ext uri="{FF2B5EF4-FFF2-40B4-BE49-F238E27FC236}">
                    <a16:creationId xmlns:a16="http://schemas.microsoft.com/office/drawing/2014/main" id="{E7A87F93-9CC6-4B3F-B0DE-B555B18D4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2" y="2340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42" name="Rectangle 154">
                <a:extLst>
                  <a:ext uri="{FF2B5EF4-FFF2-40B4-BE49-F238E27FC236}">
                    <a16:creationId xmlns:a16="http://schemas.microsoft.com/office/drawing/2014/main" id="{DD00ACDC-4F79-437F-AD31-60387B3E3C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8" y="2340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43" name="Rectangle 155">
                <a:extLst>
                  <a:ext uri="{FF2B5EF4-FFF2-40B4-BE49-F238E27FC236}">
                    <a16:creationId xmlns:a16="http://schemas.microsoft.com/office/drawing/2014/main" id="{10F0BBC2-64ED-4A06-8A6A-F84308C0C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2340"/>
                <a:ext cx="249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141.30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44" name="Rectangle 156">
                <a:extLst>
                  <a:ext uri="{FF2B5EF4-FFF2-40B4-BE49-F238E27FC236}">
                    <a16:creationId xmlns:a16="http://schemas.microsoft.com/office/drawing/2014/main" id="{64E6AB56-AC2E-4BC6-A956-68D38313D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340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45" name="Rectangle 157">
                <a:extLst>
                  <a:ext uri="{FF2B5EF4-FFF2-40B4-BE49-F238E27FC236}">
                    <a16:creationId xmlns:a16="http://schemas.microsoft.com/office/drawing/2014/main" id="{91ADADB5-C565-4C13-87D9-0C51607792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340"/>
                <a:ext cx="204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16.87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46" name="Rectangle 158">
                <a:extLst>
                  <a:ext uri="{FF2B5EF4-FFF2-40B4-BE49-F238E27FC236}">
                    <a16:creationId xmlns:a16="http://schemas.microsoft.com/office/drawing/2014/main" id="{135E1FD0-A8C8-4DBF-9D1F-6C68B8A7F8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2" y="2340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47" name="Rectangle 159">
                <a:extLst>
                  <a:ext uri="{FF2B5EF4-FFF2-40B4-BE49-F238E27FC236}">
                    <a16:creationId xmlns:a16="http://schemas.microsoft.com/office/drawing/2014/main" id="{2A609BFB-FE92-47B2-8112-0F7537FDC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8" y="2340"/>
                <a:ext cx="204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8.372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48" name="Rectangle 160">
                <a:extLst>
                  <a:ext uri="{FF2B5EF4-FFF2-40B4-BE49-F238E27FC236}">
                    <a16:creationId xmlns:a16="http://schemas.microsoft.com/office/drawing/2014/main" id="{29FB7967-41C1-4586-BB87-F06E4B33C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8" y="2340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49" name="Rectangle 161">
                <a:extLst>
                  <a:ext uri="{FF2B5EF4-FFF2-40B4-BE49-F238E27FC236}">
                    <a16:creationId xmlns:a16="http://schemas.microsoft.com/office/drawing/2014/main" id="{3C27FBB0-F6A5-4982-9299-524FA68FA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4" y="2340"/>
                <a:ext cx="249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138.41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50" name="Rectangle 162">
                <a:extLst>
                  <a:ext uri="{FF2B5EF4-FFF2-40B4-BE49-F238E27FC236}">
                    <a16:creationId xmlns:a16="http://schemas.microsoft.com/office/drawing/2014/main" id="{2030A958-F2F9-4F33-9EED-4F7BF79B3F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40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51" name="Rectangle 163">
                <a:extLst>
                  <a:ext uri="{FF2B5EF4-FFF2-40B4-BE49-F238E27FC236}">
                    <a16:creationId xmlns:a16="http://schemas.microsoft.com/office/drawing/2014/main" id="{76EF3215-70E8-46B1-9511-517CD4115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0" y="2340"/>
                <a:ext cx="295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0.00744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52" name="Rectangle 164">
                <a:extLst>
                  <a:ext uri="{FF2B5EF4-FFF2-40B4-BE49-F238E27FC236}">
                    <a16:creationId xmlns:a16="http://schemas.microsoft.com/office/drawing/2014/main" id="{94B6A695-516D-486C-9A66-2D4FFA9FC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0" y="2340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53" name="Rectangle 165">
                <a:extLst>
                  <a:ext uri="{FF2B5EF4-FFF2-40B4-BE49-F238E27FC236}">
                    <a16:creationId xmlns:a16="http://schemas.microsoft.com/office/drawing/2014/main" id="{30A54E21-B890-46FD-9CA3-7846A352E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2340"/>
                <a:ext cx="249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18,600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54" name="Rectangle 166">
                <a:extLst>
                  <a:ext uri="{FF2B5EF4-FFF2-40B4-BE49-F238E27FC236}">
                    <a16:creationId xmlns:a16="http://schemas.microsoft.com/office/drawing/2014/main" id="{FE035E6B-A48F-4B17-92CD-885C443DBA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5" y="2340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55" name="Rectangle 167">
                <a:extLst>
                  <a:ext uri="{FF2B5EF4-FFF2-40B4-BE49-F238E27FC236}">
                    <a16:creationId xmlns:a16="http://schemas.microsoft.com/office/drawing/2014/main" id="{3D605843-7B05-4E79-BCE8-248AB21B3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" y="2464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56" name="Rectangle 168">
                <a:extLst>
                  <a:ext uri="{FF2B5EF4-FFF2-40B4-BE49-F238E27FC236}">
                    <a16:creationId xmlns:a16="http://schemas.microsoft.com/office/drawing/2014/main" id="{A184DBD0-422A-45F0-8939-B0189290A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6" y="2464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57" name="Rectangle 169">
                <a:extLst>
                  <a:ext uri="{FF2B5EF4-FFF2-40B4-BE49-F238E27FC236}">
                    <a16:creationId xmlns:a16="http://schemas.microsoft.com/office/drawing/2014/main" id="{D9A68C55-5DC8-4BCC-98B5-27D5A0D96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" y="2667"/>
                <a:ext cx="295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0.00572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58" name="Rectangle 170">
                <a:extLst>
                  <a:ext uri="{FF2B5EF4-FFF2-40B4-BE49-F238E27FC236}">
                    <a16:creationId xmlns:a16="http://schemas.microsoft.com/office/drawing/2014/main" id="{EDD32500-F3DB-465D-BD5D-52E15A5B5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8" y="2667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59" name="Rectangle 171">
                <a:extLst>
                  <a:ext uri="{FF2B5EF4-FFF2-40B4-BE49-F238E27FC236}">
                    <a16:creationId xmlns:a16="http://schemas.microsoft.com/office/drawing/2014/main" id="{A7746E46-EF04-4CB3-B035-BD3DED38B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" y="2667"/>
                <a:ext cx="343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incidence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60" name="Rectangle 172">
                <a:extLst>
                  <a:ext uri="{FF2B5EF4-FFF2-40B4-BE49-F238E27FC236}">
                    <a16:creationId xmlns:a16="http://schemas.microsoft.com/office/drawing/2014/main" id="{D253F76E-C5DD-476B-B0FE-FA6C6D349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5" y="2667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61" name="Rectangle 173">
                <a:extLst>
                  <a:ext uri="{FF2B5EF4-FFF2-40B4-BE49-F238E27FC236}">
                    <a16:creationId xmlns:a16="http://schemas.microsoft.com/office/drawing/2014/main" id="{6AEB9C3E-4971-4FBF-B428-4B5A691D3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" y="2667"/>
                <a:ext cx="369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No Screen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62" name="Rectangle 174">
                <a:extLst>
                  <a:ext uri="{FF2B5EF4-FFF2-40B4-BE49-F238E27FC236}">
                    <a16:creationId xmlns:a16="http://schemas.microsoft.com/office/drawing/2014/main" id="{EFE82C81-00F7-489F-B9E0-E8F9D1AC8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" y="2667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63" name="Rectangle 175">
                <a:extLst>
                  <a:ext uri="{FF2B5EF4-FFF2-40B4-BE49-F238E27FC236}">
                    <a16:creationId xmlns:a16="http://schemas.microsoft.com/office/drawing/2014/main" id="{02CFD819-57A7-4A8B-96A0-B050F0BBC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2667"/>
                <a:ext cx="159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3.75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64" name="Rectangle 176">
                <a:extLst>
                  <a:ext uri="{FF2B5EF4-FFF2-40B4-BE49-F238E27FC236}">
                    <a16:creationId xmlns:a16="http://schemas.microsoft.com/office/drawing/2014/main" id="{F8D3FCE5-C83B-4DE3-8E04-697C512E8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6" y="2667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65" name="Rectangle 177">
                <a:extLst>
                  <a:ext uri="{FF2B5EF4-FFF2-40B4-BE49-F238E27FC236}">
                    <a16:creationId xmlns:a16="http://schemas.microsoft.com/office/drawing/2014/main" id="{6DDFFC65-C09E-42BE-BC46-D0DDF68F3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667"/>
                <a:ext cx="34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16.85977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66" name="Rectangle 178">
                <a:extLst>
                  <a:ext uri="{FF2B5EF4-FFF2-40B4-BE49-F238E27FC236}">
                    <a16:creationId xmlns:a16="http://schemas.microsoft.com/office/drawing/2014/main" id="{749405DF-17EB-42EC-8FBB-809BCB507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6" y="2667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67" name="Rectangle 179">
                <a:extLst>
                  <a:ext uri="{FF2B5EF4-FFF2-40B4-BE49-F238E27FC236}">
                    <a16:creationId xmlns:a16="http://schemas.microsoft.com/office/drawing/2014/main" id="{AF53101F-9473-4FB0-85EE-E5C35F953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8" y="2667"/>
                <a:ext cx="204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0.222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68" name="Rectangle 180">
                <a:extLst>
                  <a:ext uri="{FF2B5EF4-FFF2-40B4-BE49-F238E27FC236}">
                    <a16:creationId xmlns:a16="http://schemas.microsoft.com/office/drawing/2014/main" id="{0D0E583A-6AF4-4C0C-BC39-AC2849CDE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3" y="2667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69" name="Rectangle 181">
                <a:extLst>
                  <a:ext uri="{FF2B5EF4-FFF2-40B4-BE49-F238E27FC236}">
                    <a16:creationId xmlns:a16="http://schemas.microsoft.com/office/drawing/2014/main" id="{92DB6799-4ED2-4709-B522-E9B77BC57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6" y="2667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70" name="Rectangle 182">
                <a:extLst>
                  <a:ext uri="{FF2B5EF4-FFF2-40B4-BE49-F238E27FC236}">
                    <a16:creationId xmlns:a16="http://schemas.microsoft.com/office/drawing/2014/main" id="{5E5CBC8D-F960-436D-9849-886B0B020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4" y="2667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71" name="Rectangle 183">
                <a:extLst>
                  <a:ext uri="{FF2B5EF4-FFF2-40B4-BE49-F238E27FC236}">
                    <a16:creationId xmlns:a16="http://schemas.microsoft.com/office/drawing/2014/main" id="{9124B94E-324A-44AE-81ED-AD7622CD3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2" y="2667"/>
                <a:ext cx="45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72" name="Rectangle 184">
                <a:extLst>
                  <a:ext uri="{FF2B5EF4-FFF2-40B4-BE49-F238E27FC236}">
                    <a16:creationId xmlns:a16="http://schemas.microsoft.com/office/drawing/2014/main" id="{C58FFD59-F0C3-4169-9DC5-6F357DE4C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6" y="2667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73" name="Rectangle 185">
                <a:extLst>
                  <a:ext uri="{FF2B5EF4-FFF2-40B4-BE49-F238E27FC236}">
                    <a16:creationId xmlns:a16="http://schemas.microsoft.com/office/drawing/2014/main" id="{D4EB86C2-EE99-4184-8866-086C503372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0" y="2667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74" name="Rectangle 186">
                <a:extLst>
                  <a:ext uri="{FF2B5EF4-FFF2-40B4-BE49-F238E27FC236}">
                    <a16:creationId xmlns:a16="http://schemas.microsoft.com/office/drawing/2014/main" id="{C1FF72F2-7CD7-4A1E-B537-7E6E7C55ED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8" y="2667"/>
                <a:ext cx="45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75" name="Rectangle 187">
                <a:extLst>
                  <a:ext uri="{FF2B5EF4-FFF2-40B4-BE49-F238E27FC236}">
                    <a16:creationId xmlns:a16="http://schemas.microsoft.com/office/drawing/2014/main" id="{7B7E1017-889B-40D8-839C-6F95AA408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3" y="2667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76" name="Rectangle 188">
                <a:extLst>
                  <a:ext uri="{FF2B5EF4-FFF2-40B4-BE49-F238E27FC236}">
                    <a16:creationId xmlns:a16="http://schemas.microsoft.com/office/drawing/2014/main" id="{5DB01082-19B1-4A0B-8E2C-05A33921F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2667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77" name="Rectangle 189">
                <a:extLst>
                  <a:ext uri="{FF2B5EF4-FFF2-40B4-BE49-F238E27FC236}">
                    <a16:creationId xmlns:a16="http://schemas.microsoft.com/office/drawing/2014/main" id="{C91BB911-1617-44F1-85EC-6A63907CE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4" y="2667"/>
                <a:ext cx="45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78" name="Rectangle 190">
                <a:extLst>
                  <a:ext uri="{FF2B5EF4-FFF2-40B4-BE49-F238E27FC236}">
                    <a16:creationId xmlns:a16="http://schemas.microsoft.com/office/drawing/2014/main" id="{C54AFED7-C5D6-4BF1-85BB-823A08682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9" y="2667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79" name="Rectangle 191">
                <a:extLst>
                  <a:ext uri="{FF2B5EF4-FFF2-40B4-BE49-F238E27FC236}">
                    <a16:creationId xmlns:a16="http://schemas.microsoft.com/office/drawing/2014/main" id="{47C41F0C-3100-4432-957D-5FAC74304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" y="2791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80" name="Rectangle 192">
                <a:extLst>
                  <a:ext uri="{FF2B5EF4-FFF2-40B4-BE49-F238E27FC236}">
                    <a16:creationId xmlns:a16="http://schemas.microsoft.com/office/drawing/2014/main" id="{7B12BC85-C047-4B40-849C-292CB56BA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6" y="2791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81" name="Rectangle 193">
                <a:extLst>
                  <a:ext uri="{FF2B5EF4-FFF2-40B4-BE49-F238E27FC236}">
                    <a16:creationId xmlns:a16="http://schemas.microsoft.com/office/drawing/2014/main" id="{99FA85AC-2775-4136-9C77-85B7D8B9F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" y="2994"/>
                <a:ext cx="295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0.00572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82" name="Rectangle 194">
                <a:extLst>
                  <a:ext uri="{FF2B5EF4-FFF2-40B4-BE49-F238E27FC236}">
                    <a16:creationId xmlns:a16="http://schemas.microsoft.com/office/drawing/2014/main" id="{5E6673F6-E1AA-49C2-8846-3B38CFF41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8" y="2994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83" name="Rectangle 195">
                <a:extLst>
                  <a:ext uri="{FF2B5EF4-FFF2-40B4-BE49-F238E27FC236}">
                    <a16:creationId xmlns:a16="http://schemas.microsoft.com/office/drawing/2014/main" id="{B44124DD-4557-44A7-8AB2-8C6FABEFA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" y="2994"/>
                <a:ext cx="343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incidence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84" name="Rectangle 196">
                <a:extLst>
                  <a:ext uri="{FF2B5EF4-FFF2-40B4-BE49-F238E27FC236}">
                    <a16:creationId xmlns:a16="http://schemas.microsoft.com/office/drawing/2014/main" id="{BCA22F43-ABBF-451D-B26C-A94770635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5" y="2994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85" name="Rectangle 197">
                <a:extLst>
                  <a:ext uri="{FF2B5EF4-FFF2-40B4-BE49-F238E27FC236}">
                    <a16:creationId xmlns:a16="http://schemas.microsoft.com/office/drawing/2014/main" id="{6EFB824C-D9CD-412B-A5EB-E6B88735A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" y="2994"/>
                <a:ext cx="244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Screen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86" name="Rectangle 198">
                <a:extLst>
                  <a:ext uri="{FF2B5EF4-FFF2-40B4-BE49-F238E27FC236}">
                    <a16:creationId xmlns:a16="http://schemas.microsoft.com/office/drawing/2014/main" id="{338E7FF6-6AC6-40F2-B331-18A4CEFDA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2" y="2994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87" name="Rectangle 199">
                <a:extLst>
                  <a:ext uri="{FF2B5EF4-FFF2-40B4-BE49-F238E27FC236}">
                    <a16:creationId xmlns:a16="http://schemas.microsoft.com/office/drawing/2014/main" id="{C242671E-4E7F-4A94-A99B-5D9548D65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8" y="2994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88" name="Rectangle 200">
                <a:extLst>
                  <a:ext uri="{FF2B5EF4-FFF2-40B4-BE49-F238E27FC236}">
                    <a16:creationId xmlns:a16="http://schemas.microsoft.com/office/drawing/2014/main" id="{FA19E0AE-9B82-4C3B-89E9-24F43EC90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2994"/>
                <a:ext cx="249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142.08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89" name="Rectangle 201">
                <a:extLst>
                  <a:ext uri="{FF2B5EF4-FFF2-40B4-BE49-F238E27FC236}">
                    <a16:creationId xmlns:a16="http://schemas.microsoft.com/office/drawing/2014/main" id="{45162A58-C25D-4BD6-B699-510F14ACD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994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90" name="Rectangle 202">
                <a:extLst>
                  <a:ext uri="{FF2B5EF4-FFF2-40B4-BE49-F238E27FC236}">
                    <a16:creationId xmlns:a16="http://schemas.microsoft.com/office/drawing/2014/main" id="{F600B78E-6963-456E-8ABE-0F621FA70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994"/>
                <a:ext cx="34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16.86945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91" name="Rectangle 203">
                <a:extLst>
                  <a:ext uri="{FF2B5EF4-FFF2-40B4-BE49-F238E27FC236}">
                    <a16:creationId xmlns:a16="http://schemas.microsoft.com/office/drawing/2014/main" id="{928A1C60-596C-46DE-94D3-915A722C5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6" y="2994"/>
                <a:ext cx="20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63692" name="Rectangle 204">
                <a:extLst>
                  <a:ext uri="{FF2B5EF4-FFF2-40B4-BE49-F238E27FC236}">
                    <a16:creationId xmlns:a16="http://schemas.microsoft.com/office/drawing/2014/main" id="{75CB4B42-7584-424D-9149-E1DCD5EED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8" y="2994"/>
                <a:ext cx="204" cy="107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8.422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effectLst/>
                </a:endParaRPr>
              </a:p>
            </p:txBody>
          </p:sp>
        </p:grpSp>
        <p:sp>
          <p:nvSpPr>
            <p:cNvPr id="15" name="Rectangle 206">
              <a:extLst>
                <a:ext uri="{FF2B5EF4-FFF2-40B4-BE49-F238E27FC236}">
                  <a16:creationId xmlns:a16="http://schemas.microsoft.com/office/drawing/2014/main" id="{8B20EBDA-9325-4B92-A8CB-80DA62A2F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" y="2994"/>
              <a:ext cx="20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6" name="Rectangle 207">
              <a:extLst>
                <a:ext uri="{FF2B5EF4-FFF2-40B4-BE49-F238E27FC236}">
                  <a16:creationId xmlns:a16="http://schemas.microsoft.com/office/drawing/2014/main" id="{D327A633-5994-4585-BF93-1871C630E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2994"/>
              <a:ext cx="249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138.32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17" name="Rectangle 208">
              <a:extLst>
                <a:ext uri="{FF2B5EF4-FFF2-40B4-BE49-F238E27FC236}">
                  <a16:creationId xmlns:a16="http://schemas.microsoft.com/office/drawing/2014/main" id="{2190EAD9-ED55-4C65-B1B3-0A8D4022D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8" y="2994"/>
              <a:ext cx="20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8" name="Rectangle 209">
              <a:extLst>
                <a:ext uri="{FF2B5EF4-FFF2-40B4-BE49-F238E27FC236}">
                  <a16:creationId xmlns:a16="http://schemas.microsoft.com/office/drawing/2014/main" id="{8C49F4F6-0E44-4FCD-BBB5-49B63908A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2994"/>
              <a:ext cx="295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rPr>
                <a:t>0.00967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9" name="Rectangle 210">
              <a:extLst>
                <a:ext uri="{FF2B5EF4-FFF2-40B4-BE49-F238E27FC236}">
                  <a16:creationId xmlns:a16="http://schemas.microsoft.com/office/drawing/2014/main" id="{D7CCF29C-77F4-4121-A31E-60E7DAF82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0" y="2994"/>
              <a:ext cx="20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20" name="Rectangle 211">
              <a:extLst>
                <a:ext uri="{FF2B5EF4-FFF2-40B4-BE49-F238E27FC236}">
                  <a16:creationId xmlns:a16="http://schemas.microsoft.com/office/drawing/2014/main" id="{EAD6251D-CF49-4B64-9247-BEBE8C507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" y="2994"/>
              <a:ext cx="272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14,299,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21" name="Rectangle 212">
              <a:extLst>
                <a:ext uri="{FF2B5EF4-FFF2-40B4-BE49-F238E27FC236}">
                  <a16:creationId xmlns:a16="http://schemas.microsoft.com/office/drawing/2014/main" id="{266E9301-E9CC-46D4-A099-6437B0C82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5" y="2994"/>
              <a:ext cx="20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22" name="Rectangle 213">
              <a:extLst>
                <a:ext uri="{FF2B5EF4-FFF2-40B4-BE49-F238E27FC236}">
                  <a16:creationId xmlns:a16="http://schemas.microsoft.com/office/drawing/2014/main" id="{463D5FC3-A599-4C01-985E-F0F12C00F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3119"/>
              <a:ext cx="20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23" name="Rectangle 214">
              <a:extLst>
                <a:ext uri="{FF2B5EF4-FFF2-40B4-BE49-F238E27FC236}">
                  <a16:creationId xmlns:a16="http://schemas.microsoft.com/office/drawing/2014/main" id="{82D0233B-0811-4D39-AAED-00C40FD25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3119"/>
              <a:ext cx="20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24" name="Rectangle 215">
              <a:extLst>
                <a:ext uri="{FF2B5EF4-FFF2-40B4-BE49-F238E27FC236}">
                  <a16:creationId xmlns:a16="http://schemas.microsoft.com/office/drawing/2014/main" id="{95FC6741-8C6C-4A27-8594-6902E45F9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3321"/>
              <a:ext cx="295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rPr>
                <a:t>0.00704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25" name="Rectangle 216">
              <a:extLst>
                <a:ext uri="{FF2B5EF4-FFF2-40B4-BE49-F238E27FC236}">
                  <a16:creationId xmlns:a16="http://schemas.microsoft.com/office/drawing/2014/main" id="{795D212D-0991-4B58-AE15-744C0EC37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" y="3321"/>
              <a:ext cx="20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26" name="Rectangle 217">
              <a:extLst>
                <a:ext uri="{FF2B5EF4-FFF2-40B4-BE49-F238E27FC236}">
                  <a16:creationId xmlns:a16="http://schemas.microsoft.com/office/drawing/2014/main" id="{C7486354-3335-49E2-B2ED-73B435B34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3321"/>
              <a:ext cx="343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rPr>
                <a:t>incidence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27" name="Rectangle 218">
              <a:extLst>
                <a:ext uri="{FF2B5EF4-FFF2-40B4-BE49-F238E27FC236}">
                  <a16:creationId xmlns:a16="http://schemas.microsoft.com/office/drawing/2014/main" id="{5F66ED66-1A65-4125-87FF-510FDEC48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3321"/>
              <a:ext cx="20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28" name="Rectangle 219">
              <a:extLst>
                <a:ext uri="{FF2B5EF4-FFF2-40B4-BE49-F238E27FC236}">
                  <a16:creationId xmlns:a16="http://schemas.microsoft.com/office/drawing/2014/main" id="{6F35B354-E9BC-45FA-BCE4-DCD7B62A4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" y="3321"/>
              <a:ext cx="369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rPr>
                <a:t>No Screen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29" name="Rectangle 220">
              <a:extLst>
                <a:ext uri="{FF2B5EF4-FFF2-40B4-BE49-F238E27FC236}">
                  <a16:creationId xmlns:a16="http://schemas.microsoft.com/office/drawing/2014/main" id="{040A3419-BF62-4F04-9937-1EA2A151D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3321"/>
              <a:ext cx="20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30" name="Rectangle 221">
              <a:extLst>
                <a:ext uri="{FF2B5EF4-FFF2-40B4-BE49-F238E27FC236}">
                  <a16:creationId xmlns:a16="http://schemas.microsoft.com/office/drawing/2014/main" id="{A4BFD823-245E-4663-8879-D52D8F0EA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3321"/>
              <a:ext cx="159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4.62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31" name="Rectangle 222">
              <a:extLst>
                <a:ext uri="{FF2B5EF4-FFF2-40B4-BE49-F238E27FC236}">
                  <a16:creationId xmlns:a16="http://schemas.microsoft.com/office/drawing/2014/main" id="{2C99541F-EF0D-46D2-8093-56D714CAB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6" y="3321"/>
              <a:ext cx="20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32" name="Rectangle 223">
              <a:extLst>
                <a:ext uri="{FF2B5EF4-FFF2-40B4-BE49-F238E27FC236}">
                  <a16:creationId xmlns:a16="http://schemas.microsoft.com/office/drawing/2014/main" id="{553236EB-CBC1-4DA9-9D80-A26025E0C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3321"/>
              <a:ext cx="340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rPr>
                <a:t>16.85049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33" name="Rectangle 224">
              <a:extLst>
                <a:ext uri="{FF2B5EF4-FFF2-40B4-BE49-F238E27FC236}">
                  <a16:creationId xmlns:a16="http://schemas.microsoft.com/office/drawing/2014/main" id="{89E0CC64-663C-47CB-9EB7-29BAA3C28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3321"/>
              <a:ext cx="20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34" name="Rectangle 225">
              <a:extLst>
                <a:ext uri="{FF2B5EF4-FFF2-40B4-BE49-F238E27FC236}">
                  <a16:creationId xmlns:a16="http://schemas.microsoft.com/office/drawing/2014/main" id="{1DFA2821-5166-49D2-863F-A8E4BA252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8" y="3321"/>
              <a:ext cx="204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0.274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35" name="Rectangle 226">
              <a:extLst>
                <a:ext uri="{FF2B5EF4-FFF2-40B4-BE49-F238E27FC236}">
                  <a16:creationId xmlns:a16="http://schemas.microsoft.com/office/drawing/2014/main" id="{A82AF746-A33C-4451-BFBF-72CC5A517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" y="3321"/>
              <a:ext cx="20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36" name="Rectangle 227">
              <a:extLst>
                <a:ext uri="{FF2B5EF4-FFF2-40B4-BE49-F238E27FC236}">
                  <a16:creationId xmlns:a16="http://schemas.microsoft.com/office/drawing/2014/main" id="{1551F629-DC09-437E-BB01-FBA44DB3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3321"/>
              <a:ext cx="20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37" name="Rectangle 228">
              <a:extLst>
                <a:ext uri="{FF2B5EF4-FFF2-40B4-BE49-F238E27FC236}">
                  <a16:creationId xmlns:a16="http://schemas.microsoft.com/office/drawing/2014/main" id="{FB71803F-9B33-4F4A-9BCE-238FB53B2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2" y="3321"/>
              <a:ext cx="45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38" name="Rectangle 229">
              <a:extLst>
                <a:ext uri="{FF2B5EF4-FFF2-40B4-BE49-F238E27FC236}">
                  <a16:creationId xmlns:a16="http://schemas.microsoft.com/office/drawing/2014/main" id="{D5168A1A-B1E1-4294-89C7-B6C5DEF4A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6" y="3321"/>
              <a:ext cx="20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39" name="Rectangle 230">
              <a:extLst>
                <a:ext uri="{FF2B5EF4-FFF2-40B4-BE49-F238E27FC236}">
                  <a16:creationId xmlns:a16="http://schemas.microsoft.com/office/drawing/2014/main" id="{5D7E2BC0-4129-4AE9-807C-18B5D00B0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3321"/>
              <a:ext cx="20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40" name="Rectangle 231">
              <a:extLst>
                <a:ext uri="{FF2B5EF4-FFF2-40B4-BE49-F238E27FC236}">
                  <a16:creationId xmlns:a16="http://schemas.microsoft.com/office/drawing/2014/main" id="{A3075CA2-5911-4610-8CCB-5B8FF15F2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" y="3321"/>
              <a:ext cx="45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41" name="Rectangle 232">
              <a:extLst>
                <a:ext uri="{FF2B5EF4-FFF2-40B4-BE49-F238E27FC236}">
                  <a16:creationId xmlns:a16="http://schemas.microsoft.com/office/drawing/2014/main" id="{8D94B98C-4BA9-4341-9BB8-5B974ECB5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3" y="3321"/>
              <a:ext cx="20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42" name="Rectangle 233">
              <a:extLst>
                <a:ext uri="{FF2B5EF4-FFF2-40B4-BE49-F238E27FC236}">
                  <a16:creationId xmlns:a16="http://schemas.microsoft.com/office/drawing/2014/main" id="{2516411D-907A-443E-A97E-91AE5F68C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" y="3321"/>
              <a:ext cx="20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43" name="Rectangle 234">
              <a:extLst>
                <a:ext uri="{FF2B5EF4-FFF2-40B4-BE49-F238E27FC236}">
                  <a16:creationId xmlns:a16="http://schemas.microsoft.com/office/drawing/2014/main" id="{0431AC09-E47B-4C3C-9BDC-1CFA1B193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4" y="3321"/>
              <a:ext cx="45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44" name="Rectangle 235">
              <a:extLst>
                <a:ext uri="{FF2B5EF4-FFF2-40B4-BE49-F238E27FC236}">
                  <a16:creationId xmlns:a16="http://schemas.microsoft.com/office/drawing/2014/main" id="{D1F0498C-617B-4773-AF44-6DB23D71B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9" y="3321"/>
              <a:ext cx="20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45" name="Rectangle 236">
              <a:extLst>
                <a:ext uri="{FF2B5EF4-FFF2-40B4-BE49-F238E27FC236}">
                  <a16:creationId xmlns:a16="http://schemas.microsoft.com/office/drawing/2014/main" id="{530AF1DE-7983-4982-8D9B-E6EE83DDA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3445"/>
              <a:ext cx="20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46" name="Rectangle 237">
              <a:extLst>
                <a:ext uri="{FF2B5EF4-FFF2-40B4-BE49-F238E27FC236}">
                  <a16:creationId xmlns:a16="http://schemas.microsoft.com/office/drawing/2014/main" id="{A7B7D08A-E359-47C0-9687-392318E63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3445"/>
              <a:ext cx="20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47" name="Rectangle 238">
              <a:extLst>
                <a:ext uri="{FF2B5EF4-FFF2-40B4-BE49-F238E27FC236}">
                  <a16:creationId xmlns:a16="http://schemas.microsoft.com/office/drawing/2014/main" id="{556A744C-5058-4951-A34F-ECC9A6A36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3649"/>
              <a:ext cx="295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rPr>
                <a:t>0.00704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48" name="Rectangle 239">
              <a:extLst>
                <a:ext uri="{FF2B5EF4-FFF2-40B4-BE49-F238E27FC236}">
                  <a16:creationId xmlns:a16="http://schemas.microsoft.com/office/drawing/2014/main" id="{68544281-C620-48D8-AF7E-28A73C06E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" y="3649"/>
              <a:ext cx="20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49" name="Rectangle 240">
              <a:extLst>
                <a:ext uri="{FF2B5EF4-FFF2-40B4-BE49-F238E27FC236}">
                  <a16:creationId xmlns:a16="http://schemas.microsoft.com/office/drawing/2014/main" id="{36EA7EAB-1C38-4887-9700-D02FDFEA9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3649"/>
              <a:ext cx="343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rPr>
                <a:t>incidence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50" name="Rectangle 241">
              <a:extLst>
                <a:ext uri="{FF2B5EF4-FFF2-40B4-BE49-F238E27FC236}">
                  <a16:creationId xmlns:a16="http://schemas.microsoft.com/office/drawing/2014/main" id="{0F112E81-14D0-42EB-AB77-1551C67FF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3649"/>
              <a:ext cx="20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51" name="Rectangle 242">
              <a:extLst>
                <a:ext uri="{FF2B5EF4-FFF2-40B4-BE49-F238E27FC236}">
                  <a16:creationId xmlns:a16="http://schemas.microsoft.com/office/drawing/2014/main" id="{E3A3068A-9721-4B00-9742-9BCC07AD3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" y="3649"/>
              <a:ext cx="244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rPr>
                <a:t>Screen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52" name="Rectangle 243">
              <a:extLst>
                <a:ext uri="{FF2B5EF4-FFF2-40B4-BE49-F238E27FC236}">
                  <a16:creationId xmlns:a16="http://schemas.microsoft.com/office/drawing/2014/main" id="{A19BED09-DE34-4D43-A592-F750428AA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" y="3649"/>
              <a:ext cx="20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53" name="Rectangle 244">
              <a:extLst>
                <a:ext uri="{FF2B5EF4-FFF2-40B4-BE49-F238E27FC236}">
                  <a16:creationId xmlns:a16="http://schemas.microsoft.com/office/drawing/2014/main" id="{8C85DC9E-33DD-4476-87ED-9F3ADABA4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3649"/>
              <a:ext cx="20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54" name="Rectangle 245">
              <a:extLst>
                <a:ext uri="{FF2B5EF4-FFF2-40B4-BE49-F238E27FC236}">
                  <a16:creationId xmlns:a16="http://schemas.microsoft.com/office/drawing/2014/main" id="{BFC3E918-A51B-4F8F-8D5F-E3F23A44F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3649"/>
              <a:ext cx="249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142.86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55" name="Rectangle 246">
              <a:extLst>
                <a:ext uri="{FF2B5EF4-FFF2-40B4-BE49-F238E27FC236}">
                  <a16:creationId xmlns:a16="http://schemas.microsoft.com/office/drawing/2014/main" id="{18B31990-452E-44B7-8BBE-FFA5DB147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" y="3649"/>
              <a:ext cx="20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56" name="Rectangle 247">
              <a:extLst>
                <a:ext uri="{FF2B5EF4-FFF2-40B4-BE49-F238E27FC236}">
                  <a16:creationId xmlns:a16="http://schemas.microsoft.com/office/drawing/2014/main" id="{4C158607-35A8-4AF7-B910-0699DEFB2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3649"/>
              <a:ext cx="295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rPr>
                <a:t>16.8624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57" name="Rectangle 248">
              <a:extLst>
                <a:ext uri="{FF2B5EF4-FFF2-40B4-BE49-F238E27FC236}">
                  <a16:creationId xmlns:a16="http://schemas.microsoft.com/office/drawing/2014/main" id="{EE716147-E7C2-40ED-BD0B-DB0B4D548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" y="3649"/>
              <a:ext cx="20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58" name="Rectangle 249">
              <a:extLst>
                <a:ext uri="{FF2B5EF4-FFF2-40B4-BE49-F238E27FC236}">
                  <a16:creationId xmlns:a16="http://schemas.microsoft.com/office/drawing/2014/main" id="{9A83A4E4-0BF1-419C-A1E1-5783E9F0D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8" y="3649"/>
              <a:ext cx="204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8.472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59" name="Rectangle 250">
              <a:extLst>
                <a:ext uri="{FF2B5EF4-FFF2-40B4-BE49-F238E27FC236}">
                  <a16:creationId xmlns:a16="http://schemas.microsoft.com/office/drawing/2014/main" id="{C7E5F6EE-0B9A-41CD-B0A9-6B02C025C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" y="3649"/>
              <a:ext cx="20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60" name="Rectangle 251">
              <a:extLst>
                <a:ext uri="{FF2B5EF4-FFF2-40B4-BE49-F238E27FC236}">
                  <a16:creationId xmlns:a16="http://schemas.microsoft.com/office/drawing/2014/main" id="{45D58D12-4C23-4755-BE42-C7C7C492A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3649"/>
              <a:ext cx="249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138.23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61" name="Rectangle 252">
              <a:extLst>
                <a:ext uri="{FF2B5EF4-FFF2-40B4-BE49-F238E27FC236}">
                  <a16:creationId xmlns:a16="http://schemas.microsoft.com/office/drawing/2014/main" id="{16E0B76E-BFFB-4D9F-A6B0-BCDE0C8D7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3649"/>
              <a:ext cx="20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62" name="Rectangle 253">
              <a:extLst>
                <a:ext uri="{FF2B5EF4-FFF2-40B4-BE49-F238E27FC236}">
                  <a16:creationId xmlns:a16="http://schemas.microsoft.com/office/drawing/2014/main" id="{9E58F65E-45E5-4EDE-A149-7A505AACC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3649"/>
              <a:ext cx="295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rPr>
                <a:t>0.01191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63" name="Rectangle 254">
              <a:extLst>
                <a:ext uri="{FF2B5EF4-FFF2-40B4-BE49-F238E27FC236}">
                  <a16:creationId xmlns:a16="http://schemas.microsoft.com/office/drawing/2014/main" id="{527F2875-ED15-47BB-B392-775028072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0" y="3649"/>
              <a:ext cx="20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63488" name="Rectangle 255">
              <a:extLst>
                <a:ext uri="{FF2B5EF4-FFF2-40B4-BE49-F238E27FC236}">
                  <a16:creationId xmlns:a16="http://schemas.microsoft.com/office/drawing/2014/main" id="{8DEB9DB1-67BA-4F35-941A-357E7EB94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" y="3649"/>
              <a:ext cx="249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effectLst/>
                  <a:latin typeface="Calibri" panose="020F0502020204030204" pitchFamily="34" charset="0"/>
                </a:rPr>
                <a:t>11,610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63489" name="Rectangle 256">
              <a:extLst>
                <a:ext uri="{FF2B5EF4-FFF2-40B4-BE49-F238E27FC236}">
                  <a16:creationId xmlns:a16="http://schemas.microsoft.com/office/drawing/2014/main" id="{0044A49E-6DD3-4D3C-95EE-A0F364436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0" y="3649"/>
              <a:ext cx="20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63490" name="Rectangle 257">
              <a:extLst>
                <a:ext uri="{FF2B5EF4-FFF2-40B4-BE49-F238E27FC236}">
                  <a16:creationId xmlns:a16="http://schemas.microsoft.com/office/drawing/2014/main" id="{622D3B24-6EAF-43EA-B1E5-23708BA4E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2" y="3649"/>
              <a:ext cx="20" cy="10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63491" name="Rectangle 258">
              <a:extLst>
                <a:ext uri="{FF2B5EF4-FFF2-40B4-BE49-F238E27FC236}">
                  <a16:creationId xmlns:a16="http://schemas.microsoft.com/office/drawing/2014/main" id="{C580D25A-FC82-44E7-BCB5-A1F704614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" y="3782"/>
              <a:ext cx="5207" cy="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693" name="Arrow: Right 63692">
            <a:extLst>
              <a:ext uri="{FF2B5EF4-FFF2-40B4-BE49-F238E27FC236}">
                <a16:creationId xmlns:a16="http://schemas.microsoft.com/office/drawing/2014/main" id="{699A341C-C9C2-9386-6821-1BF1406764C8}"/>
              </a:ext>
            </a:extLst>
          </p:cNvPr>
          <p:cNvSpPr/>
          <p:nvPr/>
        </p:nvSpPr>
        <p:spPr>
          <a:xfrm>
            <a:off x="342900" y="2873375"/>
            <a:ext cx="645579" cy="2524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94" name="TextBox 63693">
            <a:extLst>
              <a:ext uri="{FF2B5EF4-FFF2-40B4-BE49-F238E27FC236}">
                <a16:creationId xmlns:a16="http://schemas.microsoft.com/office/drawing/2014/main" id="{0940CBA0-3E14-6186-44CF-0E3BB6155619}"/>
              </a:ext>
            </a:extLst>
          </p:cNvPr>
          <p:cNvSpPr txBox="1"/>
          <p:nvPr/>
        </p:nvSpPr>
        <p:spPr>
          <a:xfrm>
            <a:off x="-32286" y="1305660"/>
            <a:ext cx="11948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Base Case Incidence= 0.00352</a:t>
            </a:r>
          </a:p>
        </p:txBody>
      </p:sp>
      <p:sp>
        <p:nvSpPr>
          <p:cNvPr id="63695" name="TextBox 63694">
            <a:extLst>
              <a:ext uri="{FF2B5EF4-FFF2-40B4-BE49-F238E27FC236}">
                <a16:creationId xmlns:a16="http://schemas.microsoft.com/office/drawing/2014/main" id="{9DB2633C-B473-67BB-6274-4A2FB9B9325C}"/>
              </a:ext>
            </a:extLst>
          </p:cNvPr>
          <p:cNvSpPr txBox="1"/>
          <p:nvPr/>
        </p:nvSpPr>
        <p:spPr>
          <a:xfrm>
            <a:off x="9260440" y="1600200"/>
            <a:ext cx="10324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Base Case ICER= $23,080</a:t>
            </a:r>
          </a:p>
        </p:txBody>
      </p:sp>
      <p:sp>
        <p:nvSpPr>
          <p:cNvPr id="63696" name="Arrow: Right 63695">
            <a:extLst>
              <a:ext uri="{FF2B5EF4-FFF2-40B4-BE49-F238E27FC236}">
                <a16:creationId xmlns:a16="http://schemas.microsoft.com/office/drawing/2014/main" id="{EAA67EA3-FA15-4362-B923-8780AF9BA8C2}"/>
              </a:ext>
            </a:extLst>
          </p:cNvPr>
          <p:cNvSpPr/>
          <p:nvPr/>
        </p:nvSpPr>
        <p:spPr>
          <a:xfrm rot="10800000">
            <a:off x="9222321" y="2819401"/>
            <a:ext cx="645579" cy="2524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824C-800C-2B14-A5FD-C74C1CF2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Example I: Optimal Radiation Therapy for early-stage (I/II) breast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7C401-FD0E-F4F4-D227-A23545889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Breast cancer account for highest number of incident cases of cancer in the U.S.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Economic burden is over $158 billion as of 2020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Almost 60% of 250,000 incident cases of breast cancer is early stage (stage I/II) disease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Source: Deshmukh et al., 2017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F8CC1D-E370-5D84-EA84-3927E404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239" y="6492875"/>
            <a:ext cx="1107021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BCA85FE-9DD3-4755-96B5-1CCB12C8EC7B}" type="slidenum">
              <a:rPr lang="en-US" altLang="en-US" sz="1400"/>
              <a:pPr>
                <a:spcBef>
                  <a:spcPct val="50000"/>
                </a:spcBef>
                <a:buClr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5CCE57B8-F4D2-AE4E-81CE-CE2B73D9C7FC}"/>
              </a:ext>
            </a:extLst>
          </p:cNvPr>
          <p:cNvSpPr txBox="1"/>
          <p:nvPr/>
        </p:nvSpPr>
        <p:spPr>
          <a:xfrm>
            <a:off x="-10391" y="5828566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3">
            <a:extLst>
              <a:ext uri="{FF2B5EF4-FFF2-40B4-BE49-F238E27FC236}">
                <a16:creationId xmlns:a16="http://schemas.microsoft.com/office/drawing/2014/main" id="{BBD9F351-6EE9-6EB7-F748-33D15C96F02A}"/>
              </a:ext>
            </a:extLst>
          </p:cNvPr>
          <p:cNvSpPr txBox="1"/>
          <p:nvPr/>
        </p:nvSpPr>
        <p:spPr>
          <a:xfrm>
            <a:off x="1945816" y="5819899"/>
            <a:ext cx="2432759" cy="523220"/>
          </a:xfrm>
          <a:prstGeom prst="rect">
            <a:avLst/>
          </a:prstGeom>
          <a:solidFill>
            <a:srgbClr val="FFC40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Rads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Surgery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21">
            <a:extLst>
              <a:ext uri="{FF2B5EF4-FFF2-40B4-BE49-F238E27FC236}">
                <a16:creationId xmlns:a16="http://schemas.microsoft.com/office/drawing/2014/main" id="{8B20E476-D1C0-F8C7-A36E-3414643543DB}"/>
              </a:ext>
            </a:extLst>
          </p:cNvPr>
          <p:cNvSpPr txBox="1"/>
          <p:nvPr/>
        </p:nvSpPr>
        <p:spPr>
          <a:xfrm>
            <a:off x="8570347" y="5819899"/>
            <a:ext cx="17527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CEA,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Review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13">
            <a:extLst>
              <a:ext uri="{FF2B5EF4-FFF2-40B4-BE49-F238E27FC236}">
                <a16:creationId xmlns:a16="http://schemas.microsoft.com/office/drawing/2014/main" id="{51C26F53-E5EB-54C3-725E-32AF5EA482E3}"/>
              </a:ext>
            </a:extLst>
          </p:cNvPr>
          <p:cNvSpPr txBox="1"/>
          <p:nvPr/>
        </p:nvSpPr>
        <p:spPr>
          <a:xfrm>
            <a:off x="4397424" y="5826779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II: HPV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Vaccination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13">
            <a:extLst>
              <a:ext uri="{FF2B5EF4-FFF2-40B4-BE49-F238E27FC236}">
                <a16:creationId xmlns:a16="http://schemas.microsoft.com/office/drawing/2014/main" id="{57CA4A6E-568C-ACF6-E187-6E013CAC0558}"/>
              </a:ext>
            </a:extLst>
          </p:cNvPr>
          <p:cNvSpPr txBox="1"/>
          <p:nvPr/>
        </p:nvSpPr>
        <p:spPr>
          <a:xfrm>
            <a:off x="6331319" y="5826779"/>
            <a:ext cx="22390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Screening</a:t>
            </a:r>
          </a:p>
        </p:txBody>
      </p:sp>
    </p:spTree>
    <p:extLst>
      <p:ext uri="{BB962C8B-B14F-4D97-AF65-F5344CB8AC3E}">
        <p14:creationId xmlns:p14="http://schemas.microsoft.com/office/powerpoint/2010/main" val="26788302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>
                <a:solidFill>
                  <a:srgbClr val="FFC000"/>
                </a:solidFill>
              </a:rPr>
              <a:t>Replicate for 85+ Age Group with Major </a:t>
            </a:r>
            <a:r>
              <a:rPr lang="en-US" sz="4000" dirty="0" err="1">
                <a:solidFill>
                  <a:srgbClr val="FFC000"/>
                </a:solidFill>
              </a:rPr>
              <a:t>Comorbidity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Calculate Probabilities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Roll Back to Estimate Expected Life Years of Screeners  and </a:t>
            </a:r>
            <a:r>
              <a:rPr lang="en-US" sz="2400" dirty="0" err="1"/>
              <a:t>Nonscreeners</a:t>
            </a:r>
            <a:endParaRPr lang="en-US" sz="2400" dirty="0"/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Assume Incremental Cost of Screening = $140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Calculate C/E ratio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6A833BC-3963-DB43-2B46-1173A8BEF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239" y="6492875"/>
            <a:ext cx="1107021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BCA85FE-9DD3-4755-96B5-1CCB12C8EC7B}" type="slidenum">
              <a:rPr lang="en-US" altLang="en-US" sz="1400"/>
              <a:pPr>
                <a:spcBef>
                  <a:spcPct val="50000"/>
                </a:spcBef>
                <a:buClrTx/>
                <a:buFontTx/>
                <a:buNone/>
              </a:pPr>
              <a:t>50</a:t>
            </a:fld>
            <a:endParaRPr lang="en-US" altLang="en-US" sz="1400"/>
          </a:p>
        </p:txBody>
      </p:sp>
      <p:sp>
        <p:nvSpPr>
          <p:cNvPr id="3" name="CuadroTexto 8">
            <a:extLst>
              <a:ext uri="{FF2B5EF4-FFF2-40B4-BE49-F238E27FC236}">
                <a16:creationId xmlns:a16="http://schemas.microsoft.com/office/drawing/2014/main" id="{202A41CF-8C04-78A6-D181-DC6820BA7E9B}"/>
              </a:ext>
            </a:extLst>
          </p:cNvPr>
          <p:cNvSpPr txBox="1"/>
          <p:nvPr/>
        </p:nvSpPr>
        <p:spPr>
          <a:xfrm>
            <a:off x="-10391" y="5828566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CuadroTexto 13">
            <a:extLst>
              <a:ext uri="{FF2B5EF4-FFF2-40B4-BE49-F238E27FC236}">
                <a16:creationId xmlns:a16="http://schemas.microsoft.com/office/drawing/2014/main" id="{4B8E2A08-AC13-F6F9-12F5-2B2DF2530684}"/>
              </a:ext>
            </a:extLst>
          </p:cNvPr>
          <p:cNvSpPr txBox="1"/>
          <p:nvPr/>
        </p:nvSpPr>
        <p:spPr>
          <a:xfrm>
            <a:off x="1945816" y="5819899"/>
            <a:ext cx="24327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Rads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Surgery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21">
            <a:extLst>
              <a:ext uri="{FF2B5EF4-FFF2-40B4-BE49-F238E27FC236}">
                <a16:creationId xmlns:a16="http://schemas.microsoft.com/office/drawing/2014/main" id="{3AA52D11-1F21-D853-6687-9792CC5A9909}"/>
              </a:ext>
            </a:extLst>
          </p:cNvPr>
          <p:cNvSpPr txBox="1"/>
          <p:nvPr/>
        </p:nvSpPr>
        <p:spPr>
          <a:xfrm>
            <a:off x="8570347" y="5819899"/>
            <a:ext cx="17527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CEA,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Review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3">
            <a:extLst>
              <a:ext uri="{FF2B5EF4-FFF2-40B4-BE49-F238E27FC236}">
                <a16:creationId xmlns:a16="http://schemas.microsoft.com/office/drawing/2014/main" id="{D8E301E7-4F19-06B5-7A37-A5BC1443A352}"/>
              </a:ext>
            </a:extLst>
          </p:cNvPr>
          <p:cNvSpPr txBox="1"/>
          <p:nvPr/>
        </p:nvSpPr>
        <p:spPr>
          <a:xfrm>
            <a:off x="4397424" y="5826779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II: HPV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Vaccination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13">
            <a:extLst>
              <a:ext uri="{FF2B5EF4-FFF2-40B4-BE49-F238E27FC236}">
                <a16:creationId xmlns:a16="http://schemas.microsoft.com/office/drawing/2014/main" id="{E4A03D12-7F1C-F746-2BF3-C1E64EAB5068}"/>
              </a:ext>
            </a:extLst>
          </p:cNvPr>
          <p:cNvSpPr txBox="1"/>
          <p:nvPr/>
        </p:nvSpPr>
        <p:spPr>
          <a:xfrm>
            <a:off x="6331319" y="5826779"/>
            <a:ext cx="2239028" cy="523220"/>
          </a:xfrm>
          <a:prstGeom prst="rect">
            <a:avLst/>
          </a:prstGeom>
          <a:solidFill>
            <a:srgbClr val="FFC40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Screening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FFC000"/>
                </a:solidFill>
              </a:rPr>
              <a:t>Value of Screening 85+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/>
              <a:t>Increase in Expected Life Years=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/>
              <a:t>			      4.9958 - 4.9944 =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/>
              <a:t>                           .0014 years =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/>
              <a:t>                            .0014*365 = .51 days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1313A60-B217-CDD8-A85D-E63BEA39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239" y="6492875"/>
            <a:ext cx="1107021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BCA85FE-9DD3-4755-96B5-1CCB12C8EC7B}" type="slidenum">
              <a:rPr lang="en-US" altLang="en-US" sz="1400"/>
              <a:pPr>
                <a:spcBef>
                  <a:spcPct val="50000"/>
                </a:spcBef>
                <a:buClrTx/>
                <a:buFontTx/>
                <a:buNone/>
              </a:pPr>
              <a:t>51</a:t>
            </a:fld>
            <a:endParaRPr lang="en-US" altLang="en-US" sz="1400"/>
          </a:p>
        </p:txBody>
      </p:sp>
      <p:sp>
        <p:nvSpPr>
          <p:cNvPr id="3" name="CuadroTexto 8">
            <a:extLst>
              <a:ext uri="{FF2B5EF4-FFF2-40B4-BE49-F238E27FC236}">
                <a16:creationId xmlns:a16="http://schemas.microsoft.com/office/drawing/2014/main" id="{8CE4EBE2-924A-C7FB-3FC9-89F33415225A}"/>
              </a:ext>
            </a:extLst>
          </p:cNvPr>
          <p:cNvSpPr txBox="1"/>
          <p:nvPr/>
        </p:nvSpPr>
        <p:spPr>
          <a:xfrm>
            <a:off x="-10391" y="5828566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CuadroTexto 13">
            <a:extLst>
              <a:ext uri="{FF2B5EF4-FFF2-40B4-BE49-F238E27FC236}">
                <a16:creationId xmlns:a16="http://schemas.microsoft.com/office/drawing/2014/main" id="{B6101E2B-B0F1-8B23-4BBD-23EB4D0960D3}"/>
              </a:ext>
            </a:extLst>
          </p:cNvPr>
          <p:cNvSpPr txBox="1"/>
          <p:nvPr/>
        </p:nvSpPr>
        <p:spPr>
          <a:xfrm>
            <a:off x="1945816" y="5819899"/>
            <a:ext cx="24327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Rads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Surgery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21">
            <a:extLst>
              <a:ext uri="{FF2B5EF4-FFF2-40B4-BE49-F238E27FC236}">
                <a16:creationId xmlns:a16="http://schemas.microsoft.com/office/drawing/2014/main" id="{901C409F-7AC9-CB27-3273-899DCA8A25B8}"/>
              </a:ext>
            </a:extLst>
          </p:cNvPr>
          <p:cNvSpPr txBox="1"/>
          <p:nvPr/>
        </p:nvSpPr>
        <p:spPr>
          <a:xfrm>
            <a:off x="8570347" y="5819899"/>
            <a:ext cx="17527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CEA,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Review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3">
            <a:extLst>
              <a:ext uri="{FF2B5EF4-FFF2-40B4-BE49-F238E27FC236}">
                <a16:creationId xmlns:a16="http://schemas.microsoft.com/office/drawing/2014/main" id="{AE45F2F8-D016-6940-7F9A-07ECE2D66609}"/>
              </a:ext>
            </a:extLst>
          </p:cNvPr>
          <p:cNvSpPr txBox="1"/>
          <p:nvPr/>
        </p:nvSpPr>
        <p:spPr>
          <a:xfrm>
            <a:off x="4397424" y="5826779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II: HPV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Vaccination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13">
            <a:extLst>
              <a:ext uri="{FF2B5EF4-FFF2-40B4-BE49-F238E27FC236}">
                <a16:creationId xmlns:a16="http://schemas.microsoft.com/office/drawing/2014/main" id="{03FF45CF-7FB9-29B6-13C7-6C3C396445CB}"/>
              </a:ext>
            </a:extLst>
          </p:cNvPr>
          <p:cNvSpPr txBox="1"/>
          <p:nvPr/>
        </p:nvSpPr>
        <p:spPr>
          <a:xfrm>
            <a:off x="6331319" y="5826779"/>
            <a:ext cx="2239028" cy="523220"/>
          </a:xfrm>
          <a:prstGeom prst="rect">
            <a:avLst/>
          </a:prstGeom>
          <a:solidFill>
            <a:srgbClr val="FFC40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Screening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FFC000"/>
                </a:solidFill>
              </a:rPr>
              <a:t>Results 85+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tx1"/>
                </a:solidFill>
              </a:rPr>
              <a:t>  Compared with no screening, the incremental cost-effectiveness of screening a 85+ year old woman with major co-morbidity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tx1"/>
                </a:solidFill>
              </a:rPr>
              <a:t>		Incremental C/E ratio =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tx1"/>
                </a:solidFill>
              </a:rPr>
              <a:t>	                   $140/.0014 = $100,000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0F0A73C-8E2B-EBB2-0770-74C15D42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239" y="6492875"/>
            <a:ext cx="1107021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BCA85FE-9DD3-4755-96B5-1CCB12C8EC7B}" type="slidenum">
              <a:rPr lang="en-US" altLang="en-US" sz="1400"/>
              <a:pPr>
                <a:spcBef>
                  <a:spcPct val="50000"/>
                </a:spcBef>
                <a:buClrTx/>
                <a:buFontTx/>
                <a:buNone/>
              </a:pPr>
              <a:t>52</a:t>
            </a:fld>
            <a:endParaRPr lang="en-US" altLang="en-US" sz="1400"/>
          </a:p>
        </p:txBody>
      </p:sp>
      <p:sp>
        <p:nvSpPr>
          <p:cNvPr id="3" name="CuadroTexto 8">
            <a:extLst>
              <a:ext uri="{FF2B5EF4-FFF2-40B4-BE49-F238E27FC236}">
                <a16:creationId xmlns:a16="http://schemas.microsoft.com/office/drawing/2014/main" id="{EAB681E1-CA2F-8EAA-1819-A694BB6AEC06}"/>
              </a:ext>
            </a:extLst>
          </p:cNvPr>
          <p:cNvSpPr txBox="1"/>
          <p:nvPr/>
        </p:nvSpPr>
        <p:spPr>
          <a:xfrm>
            <a:off x="-10391" y="5828566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CuadroTexto 13">
            <a:extLst>
              <a:ext uri="{FF2B5EF4-FFF2-40B4-BE49-F238E27FC236}">
                <a16:creationId xmlns:a16="http://schemas.microsoft.com/office/drawing/2014/main" id="{9008D9C8-4C1C-52B4-8F17-B38C33BC7BCF}"/>
              </a:ext>
            </a:extLst>
          </p:cNvPr>
          <p:cNvSpPr txBox="1"/>
          <p:nvPr/>
        </p:nvSpPr>
        <p:spPr>
          <a:xfrm>
            <a:off x="1945816" y="5819899"/>
            <a:ext cx="24327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Rads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Surgery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21">
            <a:extLst>
              <a:ext uri="{FF2B5EF4-FFF2-40B4-BE49-F238E27FC236}">
                <a16:creationId xmlns:a16="http://schemas.microsoft.com/office/drawing/2014/main" id="{06661A4C-264C-DCCC-AE14-83BA0C4C18FA}"/>
              </a:ext>
            </a:extLst>
          </p:cNvPr>
          <p:cNvSpPr txBox="1"/>
          <p:nvPr/>
        </p:nvSpPr>
        <p:spPr>
          <a:xfrm>
            <a:off x="8570347" y="5819899"/>
            <a:ext cx="17527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CEA,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Review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3">
            <a:extLst>
              <a:ext uri="{FF2B5EF4-FFF2-40B4-BE49-F238E27FC236}">
                <a16:creationId xmlns:a16="http://schemas.microsoft.com/office/drawing/2014/main" id="{183AF2C1-2679-F58E-5F3B-7C8116A04182}"/>
              </a:ext>
            </a:extLst>
          </p:cNvPr>
          <p:cNvSpPr txBox="1"/>
          <p:nvPr/>
        </p:nvSpPr>
        <p:spPr>
          <a:xfrm>
            <a:off x="4397424" y="5826779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II: HPV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Vaccination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13">
            <a:extLst>
              <a:ext uri="{FF2B5EF4-FFF2-40B4-BE49-F238E27FC236}">
                <a16:creationId xmlns:a16="http://schemas.microsoft.com/office/drawing/2014/main" id="{7C94C845-3120-6B8E-EDDB-039B01B2D3D2}"/>
              </a:ext>
            </a:extLst>
          </p:cNvPr>
          <p:cNvSpPr txBox="1"/>
          <p:nvPr/>
        </p:nvSpPr>
        <p:spPr>
          <a:xfrm>
            <a:off x="6331319" y="5826779"/>
            <a:ext cx="2239028" cy="523220"/>
          </a:xfrm>
          <a:prstGeom prst="rect">
            <a:avLst/>
          </a:prstGeom>
          <a:solidFill>
            <a:srgbClr val="FFC40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Screening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C000"/>
                </a:solidFill>
              </a:rPr>
              <a:t>Sensitivity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Results were </a:t>
            </a:r>
            <a:r>
              <a:rPr lang="en-US" sz="2400" u="sng" dirty="0"/>
              <a:t>most sensitive </a:t>
            </a:r>
            <a:r>
              <a:rPr lang="en-US" sz="2400" dirty="0"/>
              <a:t>to:</a:t>
            </a:r>
          </a:p>
          <a:p>
            <a:pPr lvl="1">
              <a:defRPr/>
            </a:pPr>
            <a:r>
              <a:rPr lang="en-US" sz="2400" dirty="0"/>
              <a:t>The incidence of cancer  </a:t>
            </a:r>
          </a:p>
          <a:p>
            <a:pPr lvl="1">
              <a:defRPr/>
            </a:pPr>
            <a:r>
              <a:rPr lang="en-US" sz="2400" dirty="0"/>
              <a:t>Quality of life adjustments.</a:t>
            </a:r>
          </a:p>
          <a:p>
            <a:pPr>
              <a:defRPr/>
            </a:pPr>
            <a:r>
              <a:rPr lang="en-US" sz="2400" dirty="0"/>
              <a:t>Results were </a:t>
            </a:r>
            <a:r>
              <a:rPr lang="en-US" sz="2400" u="sng" dirty="0"/>
              <a:t>less sensitive </a:t>
            </a:r>
            <a:r>
              <a:rPr lang="en-US" sz="2400" dirty="0"/>
              <a:t>to:</a:t>
            </a:r>
          </a:p>
          <a:p>
            <a:pPr lvl="1">
              <a:defRPr/>
            </a:pPr>
            <a:r>
              <a:rPr lang="en-US" sz="2400" dirty="0"/>
              <a:t>Perioperative mortality</a:t>
            </a:r>
          </a:p>
          <a:p>
            <a:pPr lvl="1">
              <a:defRPr/>
            </a:pPr>
            <a:r>
              <a:rPr lang="en-US" sz="2400" dirty="0"/>
              <a:t>Test characteristics (e.g., PPV, NPV, Specificity, Sensitivity)</a:t>
            </a:r>
          </a:p>
          <a:p>
            <a:pPr lvl="1">
              <a:defRPr/>
            </a:pPr>
            <a:r>
              <a:rPr lang="en-US" sz="2400" dirty="0"/>
              <a:t>Stage distribution with false negative screening results.</a:t>
            </a:r>
          </a:p>
          <a:p>
            <a:pPr lvl="1">
              <a:defRPr/>
            </a:pPr>
            <a:endParaRPr lang="en-US" sz="24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1142036-B301-A4E5-37D2-E1F28D96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239" y="6492875"/>
            <a:ext cx="1107021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BCA85FE-9DD3-4755-96B5-1CCB12C8EC7B}" type="slidenum">
              <a:rPr lang="en-US" altLang="en-US" sz="1400"/>
              <a:pPr>
                <a:spcBef>
                  <a:spcPct val="50000"/>
                </a:spcBef>
                <a:buClrTx/>
                <a:buFontTx/>
                <a:buNone/>
              </a:pPr>
              <a:t>53</a:t>
            </a:fld>
            <a:endParaRPr lang="en-US" altLang="en-US" sz="1400"/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9A5C23E2-0133-2635-DFEE-FB6F380C964C}"/>
              </a:ext>
            </a:extLst>
          </p:cNvPr>
          <p:cNvSpPr txBox="1"/>
          <p:nvPr/>
        </p:nvSpPr>
        <p:spPr>
          <a:xfrm>
            <a:off x="-10391" y="5828566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3">
            <a:extLst>
              <a:ext uri="{FF2B5EF4-FFF2-40B4-BE49-F238E27FC236}">
                <a16:creationId xmlns:a16="http://schemas.microsoft.com/office/drawing/2014/main" id="{C915FACE-4A90-BF3C-480F-D45451DDC3BA}"/>
              </a:ext>
            </a:extLst>
          </p:cNvPr>
          <p:cNvSpPr txBox="1"/>
          <p:nvPr/>
        </p:nvSpPr>
        <p:spPr>
          <a:xfrm>
            <a:off x="1945816" y="5819899"/>
            <a:ext cx="24327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Rads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Surgery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21">
            <a:extLst>
              <a:ext uri="{FF2B5EF4-FFF2-40B4-BE49-F238E27FC236}">
                <a16:creationId xmlns:a16="http://schemas.microsoft.com/office/drawing/2014/main" id="{299BA40A-A260-DDD0-B3CC-6FD7F00856EC}"/>
              </a:ext>
            </a:extLst>
          </p:cNvPr>
          <p:cNvSpPr txBox="1"/>
          <p:nvPr/>
        </p:nvSpPr>
        <p:spPr>
          <a:xfrm>
            <a:off x="8570347" y="5819899"/>
            <a:ext cx="17527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CEA,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Review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13">
            <a:extLst>
              <a:ext uri="{FF2B5EF4-FFF2-40B4-BE49-F238E27FC236}">
                <a16:creationId xmlns:a16="http://schemas.microsoft.com/office/drawing/2014/main" id="{A56CB947-435D-09AC-43BD-075F3A1928A4}"/>
              </a:ext>
            </a:extLst>
          </p:cNvPr>
          <p:cNvSpPr txBox="1"/>
          <p:nvPr/>
        </p:nvSpPr>
        <p:spPr>
          <a:xfrm>
            <a:off x="4397424" y="5826779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II: HPV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Vaccination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13">
            <a:extLst>
              <a:ext uri="{FF2B5EF4-FFF2-40B4-BE49-F238E27FC236}">
                <a16:creationId xmlns:a16="http://schemas.microsoft.com/office/drawing/2014/main" id="{0C236763-7F98-4999-5F28-D784885B0BD7}"/>
              </a:ext>
            </a:extLst>
          </p:cNvPr>
          <p:cNvSpPr txBox="1"/>
          <p:nvPr/>
        </p:nvSpPr>
        <p:spPr>
          <a:xfrm>
            <a:off x="6331319" y="5826779"/>
            <a:ext cx="2239028" cy="523220"/>
          </a:xfrm>
          <a:prstGeom prst="rect">
            <a:avLst/>
          </a:prstGeom>
          <a:solidFill>
            <a:srgbClr val="FFC40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Screening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FFC000"/>
                </a:solidFill>
              </a:rPr>
              <a:t>Sensitivity Analysis (quality of life)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rgbClr val="FFC000"/>
                </a:solidFill>
              </a:rPr>
              <a:t>Impact of Long-Term Quality of Life Adjustments </a:t>
            </a:r>
            <a:r>
              <a:rPr lang="en-US" sz="2800" dirty="0"/>
              <a:t>(Mandelblatt et al. Table 4)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b="1" dirty="0"/>
              <a:t>Savings gained from screening persisted for all age, race, and health groups.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rgbClr val="FFC000"/>
                </a:solidFill>
              </a:rPr>
              <a:t>Impact of Short- and Long-Term Quality of Life Adjustment</a:t>
            </a:r>
            <a:r>
              <a:rPr lang="en-US" sz="2800" dirty="0">
                <a:solidFill>
                  <a:srgbClr val="FFC409"/>
                </a:solidFill>
              </a:rPr>
              <a:t>s </a:t>
            </a:r>
            <a:r>
              <a:rPr lang="en-US" sz="2800" dirty="0"/>
              <a:t>(Mandelblatt et al. Table 5)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All QALYS were about .5 days lower than in unadjusted model. This resulted in a net loss in QALYS due to screening for women ≥ 85 years old.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5356E4D-4E73-7D28-2355-1CFCF153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239" y="6492875"/>
            <a:ext cx="1107021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BCA85FE-9DD3-4755-96B5-1CCB12C8EC7B}" type="slidenum">
              <a:rPr lang="en-US" altLang="en-US" sz="1400"/>
              <a:pPr>
                <a:spcBef>
                  <a:spcPct val="50000"/>
                </a:spcBef>
                <a:buClrTx/>
                <a:buFontTx/>
                <a:buNone/>
              </a:pPr>
              <a:t>54</a:t>
            </a:fld>
            <a:endParaRPr lang="en-US" altLang="en-US" sz="1400"/>
          </a:p>
        </p:txBody>
      </p:sp>
      <p:sp>
        <p:nvSpPr>
          <p:cNvPr id="3" name="CuadroTexto 8">
            <a:extLst>
              <a:ext uri="{FF2B5EF4-FFF2-40B4-BE49-F238E27FC236}">
                <a16:creationId xmlns:a16="http://schemas.microsoft.com/office/drawing/2014/main" id="{CCB87A3D-4DE2-0CED-A063-FC203A0973FC}"/>
              </a:ext>
            </a:extLst>
          </p:cNvPr>
          <p:cNvSpPr txBox="1"/>
          <p:nvPr/>
        </p:nvSpPr>
        <p:spPr>
          <a:xfrm>
            <a:off x="-10391" y="5828566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CuadroTexto 13">
            <a:extLst>
              <a:ext uri="{FF2B5EF4-FFF2-40B4-BE49-F238E27FC236}">
                <a16:creationId xmlns:a16="http://schemas.microsoft.com/office/drawing/2014/main" id="{50A577CE-58FB-375B-6802-7CB1C43BB195}"/>
              </a:ext>
            </a:extLst>
          </p:cNvPr>
          <p:cNvSpPr txBox="1"/>
          <p:nvPr/>
        </p:nvSpPr>
        <p:spPr>
          <a:xfrm>
            <a:off x="1945816" y="5819899"/>
            <a:ext cx="24327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Rads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Surgery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21">
            <a:extLst>
              <a:ext uri="{FF2B5EF4-FFF2-40B4-BE49-F238E27FC236}">
                <a16:creationId xmlns:a16="http://schemas.microsoft.com/office/drawing/2014/main" id="{46C7EC83-6628-A3FB-F155-A294F5D11497}"/>
              </a:ext>
            </a:extLst>
          </p:cNvPr>
          <p:cNvSpPr txBox="1"/>
          <p:nvPr/>
        </p:nvSpPr>
        <p:spPr>
          <a:xfrm>
            <a:off x="8570347" y="5819899"/>
            <a:ext cx="17527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CEA,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Review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3">
            <a:extLst>
              <a:ext uri="{FF2B5EF4-FFF2-40B4-BE49-F238E27FC236}">
                <a16:creationId xmlns:a16="http://schemas.microsoft.com/office/drawing/2014/main" id="{E3905F7C-BC2F-7650-57EC-45E880FAF3ED}"/>
              </a:ext>
            </a:extLst>
          </p:cNvPr>
          <p:cNvSpPr txBox="1"/>
          <p:nvPr/>
        </p:nvSpPr>
        <p:spPr>
          <a:xfrm>
            <a:off x="4397424" y="5826779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II: HPV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Vaccination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13">
            <a:extLst>
              <a:ext uri="{FF2B5EF4-FFF2-40B4-BE49-F238E27FC236}">
                <a16:creationId xmlns:a16="http://schemas.microsoft.com/office/drawing/2014/main" id="{27E10271-D9D7-4879-EEEB-5D7692997676}"/>
              </a:ext>
            </a:extLst>
          </p:cNvPr>
          <p:cNvSpPr txBox="1"/>
          <p:nvPr/>
        </p:nvSpPr>
        <p:spPr>
          <a:xfrm>
            <a:off x="6331319" y="5826779"/>
            <a:ext cx="2239028" cy="523220"/>
          </a:xfrm>
          <a:prstGeom prst="rect">
            <a:avLst/>
          </a:prstGeom>
          <a:solidFill>
            <a:srgbClr val="FFC40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Screening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Study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u="sng" dirty="0"/>
              <a:t>Assumed 100% adherence to screening</a:t>
            </a:r>
            <a:r>
              <a:rPr lang="en-US" sz="2800" dirty="0"/>
              <a:t>.</a:t>
            </a:r>
          </a:p>
          <a:p>
            <a:r>
              <a:rPr lang="en-US" sz="2800" dirty="0"/>
              <a:t>Quality of life assumed, not measured.</a:t>
            </a:r>
          </a:p>
          <a:p>
            <a:r>
              <a:rPr lang="en-US" sz="2800" dirty="0"/>
              <a:t>Screen test estimates from studies of younger women.</a:t>
            </a:r>
          </a:p>
          <a:p>
            <a:pPr lvl="0">
              <a:buClr>
                <a:srgbClr val="00CCFF"/>
              </a:buClr>
            </a:pPr>
            <a:r>
              <a:rPr lang="en-US" sz="2800" b="1" dirty="0">
                <a:solidFill>
                  <a:srgbClr val="FFC409"/>
                </a:solidFill>
              </a:rPr>
              <a:t>Cost of cancer treatment not included.  </a:t>
            </a:r>
          </a:p>
          <a:p>
            <a:pPr lvl="0">
              <a:buClr>
                <a:srgbClr val="00CCFF"/>
              </a:buClr>
            </a:pPr>
            <a:r>
              <a:rPr lang="en-US" sz="2800" dirty="0">
                <a:solidFill>
                  <a:srgbClr val="FFFFFF"/>
                </a:solidFill>
              </a:rPr>
              <a:t>One time screening.  Dynamic model required to model repeat screening over time.</a:t>
            </a:r>
          </a:p>
          <a:p>
            <a:pPr lvl="1">
              <a:buClr>
                <a:srgbClr val="00CCFF"/>
              </a:buClr>
            </a:pPr>
            <a:r>
              <a:rPr lang="en-US" sz="2400" dirty="0">
                <a:solidFill>
                  <a:srgbClr val="FFFFFF"/>
                </a:solidFill>
              </a:rPr>
              <a:t>Current models based on Markov process or micro simulation.</a:t>
            </a:r>
          </a:p>
          <a:p>
            <a:endParaRPr lang="en-US" sz="28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1C91C4C-FC68-051D-7DFF-124E5DA89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239" y="6492875"/>
            <a:ext cx="1107021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BCA85FE-9DD3-4755-96B5-1CCB12C8EC7B}" type="slidenum">
              <a:rPr lang="en-US" altLang="en-US" sz="1400"/>
              <a:pPr>
                <a:spcBef>
                  <a:spcPct val="50000"/>
                </a:spcBef>
                <a:buClrTx/>
                <a:buFontTx/>
                <a:buNone/>
              </a:pPr>
              <a:t>55</a:t>
            </a:fld>
            <a:endParaRPr lang="en-US" altLang="en-US" sz="1400"/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8437849B-8B6B-1AFA-3004-FDFFE54F314B}"/>
              </a:ext>
            </a:extLst>
          </p:cNvPr>
          <p:cNvSpPr txBox="1"/>
          <p:nvPr/>
        </p:nvSpPr>
        <p:spPr>
          <a:xfrm>
            <a:off x="-10391" y="5828566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3">
            <a:extLst>
              <a:ext uri="{FF2B5EF4-FFF2-40B4-BE49-F238E27FC236}">
                <a16:creationId xmlns:a16="http://schemas.microsoft.com/office/drawing/2014/main" id="{B312907D-E25A-EE07-3739-E7D57663FD3C}"/>
              </a:ext>
            </a:extLst>
          </p:cNvPr>
          <p:cNvSpPr txBox="1"/>
          <p:nvPr/>
        </p:nvSpPr>
        <p:spPr>
          <a:xfrm>
            <a:off x="1945816" y="5819899"/>
            <a:ext cx="24327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Rads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Surgery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21">
            <a:extLst>
              <a:ext uri="{FF2B5EF4-FFF2-40B4-BE49-F238E27FC236}">
                <a16:creationId xmlns:a16="http://schemas.microsoft.com/office/drawing/2014/main" id="{6C01587A-4650-9AB8-C8F5-5DFE1735D3DD}"/>
              </a:ext>
            </a:extLst>
          </p:cNvPr>
          <p:cNvSpPr txBox="1"/>
          <p:nvPr/>
        </p:nvSpPr>
        <p:spPr>
          <a:xfrm>
            <a:off x="8570347" y="5819899"/>
            <a:ext cx="17527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CEA,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Review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13">
            <a:extLst>
              <a:ext uri="{FF2B5EF4-FFF2-40B4-BE49-F238E27FC236}">
                <a16:creationId xmlns:a16="http://schemas.microsoft.com/office/drawing/2014/main" id="{D246D503-4292-041D-22CD-D80638D9665F}"/>
              </a:ext>
            </a:extLst>
          </p:cNvPr>
          <p:cNvSpPr txBox="1"/>
          <p:nvPr/>
        </p:nvSpPr>
        <p:spPr>
          <a:xfrm>
            <a:off x="4397424" y="5826779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II: HPV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Vaccination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13">
            <a:extLst>
              <a:ext uri="{FF2B5EF4-FFF2-40B4-BE49-F238E27FC236}">
                <a16:creationId xmlns:a16="http://schemas.microsoft.com/office/drawing/2014/main" id="{84E6C970-2A83-4455-B14A-77C8A22ACF2D}"/>
              </a:ext>
            </a:extLst>
          </p:cNvPr>
          <p:cNvSpPr txBox="1"/>
          <p:nvPr/>
        </p:nvSpPr>
        <p:spPr>
          <a:xfrm>
            <a:off x="6331319" y="5826779"/>
            <a:ext cx="2239028" cy="523220"/>
          </a:xfrm>
          <a:prstGeom prst="rect">
            <a:avLst/>
          </a:prstGeom>
          <a:solidFill>
            <a:srgbClr val="FFC40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Screening</a:t>
            </a:r>
          </a:p>
        </p:txBody>
      </p:sp>
    </p:spTree>
    <p:extLst>
      <p:ext uri="{BB962C8B-B14F-4D97-AF65-F5344CB8AC3E}">
        <p14:creationId xmlns:p14="http://schemas.microsoft.com/office/powerpoint/2010/main" val="9613537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FFC000"/>
                </a:solidFill>
              </a:rPr>
              <a:t>Summary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Screening is effective for older women with and without comorbidity.</a:t>
            </a:r>
          </a:p>
          <a:p>
            <a:pPr eaLnBrk="1" hangingPunct="1">
              <a:defRPr/>
            </a:pPr>
            <a:r>
              <a:rPr lang="en-US" sz="2800" dirty="0">
                <a:solidFill>
                  <a:srgbClr val="FFC000"/>
                </a:solidFill>
              </a:rPr>
              <a:t>Screening is more cost-effective in Black women and less cost-effective in oldest women and women with comorbidity</a:t>
            </a:r>
            <a:r>
              <a:rPr lang="en-US" sz="2800" dirty="0"/>
              <a:t>.</a:t>
            </a:r>
          </a:p>
          <a:p>
            <a:pPr eaLnBrk="1" hangingPunct="1">
              <a:defRPr/>
            </a:pPr>
            <a:r>
              <a:rPr lang="en-US" sz="2800" dirty="0"/>
              <a:t>The cost-effectiveness of screening ranges from $23,000 for a 65-69 year old with average health to $100,000 for a 85+ year old woman with major co-morbidity.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E6C9A932-B0AD-0763-8223-BCE83C128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239" y="6492875"/>
            <a:ext cx="1107021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BCA85FE-9DD3-4755-96B5-1CCB12C8EC7B}" type="slidenum">
              <a:rPr lang="en-US" altLang="en-US" sz="1400"/>
              <a:pPr>
                <a:spcBef>
                  <a:spcPct val="50000"/>
                </a:spcBef>
                <a:buClrTx/>
                <a:buFontTx/>
                <a:buNone/>
              </a:pPr>
              <a:t>56</a:t>
            </a:fld>
            <a:endParaRPr lang="en-US" altLang="en-US" sz="1400"/>
          </a:p>
        </p:txBody>
      </p:sp>
      <p:sp>
        <p:nvSpPr>
          <p:cNvPr id="3" name="CuadroTexto 8">
            <a:extLst>
              <a:ext uri="{FF2B5EF4-FFF2-40B4-BE49-F238E27FC236}">
                <a16:creationId xmlns:a16="http://schemas.microsoft.com/office/drawing/2014/main" id="{ADFD4024-4F36-05D9-2D62-D8D3AF7082B0}"/>
              </a:ext>
            </a:extLst>
          </p:cNvPr>
          <p:cNvSpPr txBox="1"/>
          <p:nvPr/>
        </p:nvSpPr>
        <p:spPr>
          <a:xfrm>
            <a:off x="-10391" y="5828566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CuadroTexto 13">
            <a:extLst>
              <a:ext uri="{FF2B5EF4-FFF2-40B4-BE49-F238E27FC236}">
                <a16:creationId xmlns:a16="http://schemas.microsoft.com/office/drawing/2014/main" id="{51DBB611-A242-C629-3152-0ABF9F7EB310}"/>
              </a:ext>
            </a:extLst>
          </p:cNvPr>
          <p:cNvSpPr txBox="1"/>
          <p:nvPr/>
        </p:nvSpPr>
        <p:spPr>
          <a:xfrm>
            <a:off x="1945816" y="5819899"/>
            <a:ext cx="24327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Rads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Surgery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21">
            <a:extLst>
              <a:ext uri="{FF2B5EF4-FFF2-40B4-BE49-F238E27FC236}">
                <a16:creationId xmlns:a16="http://schemas.microsoft.com/office/drawing/2014/main" id="{97E7AA19-0D6C-2411-714A-3E06F385A7E6}"/>
              </a:ext>
            </a:extLst>
          </p:cNvPr>
          <p:cNvSpPr txBox="1"/>
          <p:nvPr/>
        </p:nvSpPr>
        <p:spPr>
          <a:xfrm>
            <a:off x="8570347" y="5819899"/>
            <a:ext cx="17527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CEA,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Review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3">
            <a:extLst>
              <a:ext uri="{FF2B5EF4-FFF2-40B4-BE49-F238E27FC236}">
                <a16:creationId xmlns:a16="http://schemas.microsoft.com/office/drawing/2014/main" id="{633CFE82-0534-7954-8A44-0F6B217F76B0}"/>
              </a:ext>
            </a:extLst>
          </p:cNvPr>
          <p:cNvSpPr txBox="1"/>
          <p:nvPr/>
        </p:nvSpPr>
        <p:spPr>
          <a:xfrm>
            <a:off x="4397424" y="5826779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II: HPV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Vaccination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13">
            <a:extLst>
              <a:ext uri="{FF2B5EF4-FFF2-40B4-BE49-F238E27FC236}">
                <a16:creationId xmlns:a16="http://schemas.microsoft.com/office/drawing/2014/main" id="{8069449D-F92E-0F74-8C85-9DB1C34D45CD}"/>
              </a:ext>
            </a:extLst>
          </p:cNvPr>
          <p:cNvSpPr txBox="1"/>
          <p:nvPr/>
        </p:nvSpPr>
        <p:spPr>
          <a:xfrm>
            <a:off x="6331319" y="5826779"/>
            <a:ext cx="2239028" cy="523220"/>
          </a:xfrm>
          <a:prstGeom prst="rect">
            <a:avLst/>
          </a:prstGeom>
          <a:solidFill>
            <a:srgbClr val="FFC40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Screening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6A20-99EF-FCA7-4521-86C47951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CEA Review (Again)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28D8D-8463-09B1-FE76-9721F686E9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7231" y="2076153"/>
                <a:ext cx="9194006" cy="3671441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ICER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𝐶𝑜𝑠𝑡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𝑎𝑙𝑡𝑒𝑟𝑛𝑎𝑡𝑖𝑣𝑒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𝐶𝑜𝑠𝑡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𝑠𝑡𝑎𝑡𝑢𝑠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𝑞𝑢𝑜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𝐸𝑓𝑓𝑒𝑐𝑡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𝑎𝑙𝑡𝑒𝑟𝑛𝑎𝑡𝑖𝑣𝑒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𝐸𝑓𝑓𝑒𝑐𝑡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𝑠𝑡𝑎𝑡𝑢𝑠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𝑞𝑢𝑜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Use literature-defined standard of willingness-to-pay (WTP) threshold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Dependent upon country, disease, and time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In U.S., we use $100,000/QALY (older papers may use $50,000 and newer papers use up to $150,000)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Cost-effective if ICER &lt; WTP threshold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Cost-saving (best scenario: alternative absolutely dominates) if: 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𝐶𝑜𝑠𝑡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𝑎𝑙𝑡𝑒𝑟𝑛𝑎𝑡𝑖𝑣𝑒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𝐶𝑜𝑠𝑡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𝑠𝑡𝑎𝑡𝑢𝑠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𝑞𝑢𝑜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𝑄𝐴𝐿𝑌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𝑎𝑙𝑡𝑒𝑟𝑛𝑎𝑡𝑖𝑣𝑒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𝑄𝐴𝐿𝑌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𝑠𝑡𝑎𝑡𝑢𝑠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𝑞𝑢𝑜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28D8D-8463-09B1-FE76-9721F686E9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7231" y="2076153"/>
                <a:ext cx="9194006" cy="3671441"/>
              </a:xfrm>
              <a:blipFill>
                <a:blip r:embed="rId2"/>
                <a:stretch>
                  <a:fillRect l="-1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D38C893-9D32-E150-A3B8-3C0BFFE5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24280" y="5613417"/>
            <a:ext cx="288800" cy="230150"/>
          </a:xfrm>
        </p:spPr>
        <p:txBody>
          <a:bodyPr/>
          <a:lstStyle/>
          <a:p>
            <a:fld id="{D637F8FC-4B86-4690-8888-22AB2F781BEF}" type="slidenum">
              <a:rPr lang="en-US" smtClean="0">
                <a:latin typeface="Georgia" panose="02040502050405020303" pitchFamily="18" charset="0"/>
              </a:rPr>
              <a:t>57</a:t>
            </a:fld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9344557-DE51-0A40-9448-169980149E86}"/>
              </a:ext>
            </a:extLst>
          </p:cNvPr>
          <p:cNvSpPr txBox="1">
            <a:spLocks/>
          </p:cNvSpPr>
          <p:nvPr/>
        </p:nvSpPr>
        <p:spPr>
          <a:xfrm>
            <a:off x="9068239" y="6492875"/>
            <a:ext cx="1107021" cy="365125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95000"/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BCA85FE-9DD3-4755-96B5-1CCB12C8EC7B}" type="slidenum">
              <a:rPr lang="en-US" altLang="en-US" sz="1400" smtClean="0"/>
              <a:pPr>
                <a:spcBef>
                  <a:spcPct val="50000"/>
                </a:spcBef>
                <a:buClrTx/>
                <a:buFontTx/>
                <a:buNone/>
              </a:pPr>
              <a:t>57</a:t>
            </a:fld>
            <a:endParaRPr lang="en-US" altLang="en-US" sz="1400"/>
          </a:p>
        </p:txBody>
      </p:sp>
      <p:sp>
        <p:nvSpPr>
          <p:cNvPr id="13" name="CuadroTexto 8">
            <a:extLst>
              <a:ext uri="{FF2B5EF4-FFF2-40B4-BE49-F238E27FC236}">
                <a16:creationId xmlns:a16="http://schemas.microsoft.com/office/drawing/2014/main" id="{92E5708B-63B7-4E1C-796B-66A697D726E8}"/>
              </a:ext>
            </a:extLst>
          </p:cNvPr>
          <p:cNvSpPr txBox="1"/>
          <p:nvPr/>
        </p:nvSpPr>
        <p:spPr>
          <a:xfrm>
            <a:off x="-10391" y="5828566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51F4903-B032-8518-C74C-EC5EAC1A9FB3}"/>
              </a:ext>
            </a:extLst>
          </p:cNvPr>
          <p:cNvSpPr txBox="1"/>
          <p:nvPr/>
        </p:nvSpPr>
        <p:spPr>
          <a:xfrm>
            <a:off x="1945816" y="5819899"/>
            <a:ext cx="24327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Rads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Surgery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5" name="CuadroTexto 21">
            <a:extLst>
              <a:ext uri="{FF2B5EF4-FFF2-40B4-BE49-F238E27FC236}">
                <a16:creationId xmlns:a16="http://schemas.microsoft.com/office/drawing/2014/main" id="{DDF9A923-963D-E555-C240-BCF71C00AF48}"/>
              </a:ext>
            </a:extLst>
          </p:cNvPr>
          <p:cNvSpPr txBox="1"/>
          <p:nvPr/>
        </p:nvSpPr>
        <p:spPr>
          <a:xfrm>
            <a:off x="8570347" y="5819899"/>
            <a:ext cx="1716653" cy="523220"/>
          </a:xfrm>
          <a:prstGeom prst="rect">
            <a:avLst/>
          </a:prstGeom>
          <a:solidFill>
            <a:srgbClr val="FFC409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CEA,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Review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CuadroTexto 13">
            <a:extLst>
              <a:ext uri="{FF2B5EF4-FFF2-40B4-BE49-F238E27FC236}">
                <a16:creationId xmlns:a16="http://schemas.microsoft.com/office/drawing/2014/main" id="{9774776A-BDAE-1853-351D-9BF87C42E462}"/>
              </a:ext>
            </a:extLst>
          </p:cNvPr>
          <p:cNvSpPr txBox="1"/>
          <p:nvPr/>
        </p:nvSpPr>
        <p:spPr>
          <a:xfrm>
            <a:off x="4397424" y="5826779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II: HPV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Vaccination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CuadroTexto 13">
            <a:extLst>
              <a:ext uri="{FF2B5EF4-FFF2-40B4-BE49-F238E27FC236}">
                <a16:creationId xmlns:a16="http://schemas.microsoft.com/office/drawing/2014/main" id="{42BA5ADA-7054-F8FF-EC2E-B7939658BCE8}"/>
              </a:ext>
            </a:extLst>
          </p:cNvPr>
          <p:cNvSpPr txBox="1"/>
          <p:nvPr/>
        </p:nvSpPr>
        <p:spPr>
          <a:xfrm>
            <a:off x="6331319" y="5826779"/>
            <a:ext cx="22390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Screening</a:t>
            </a:r>
          </a:p>
        </p:txBody>
      </p:sp>
    </p:spTree>
    <p:extLst>
      <p:ext uri="{BB962C8B-B14F-4D97-AF65-F5344CB8AC3E}">
        <p14:creationId xmlns:p14="http://schemas.microsoft.com/office/powerpoint/2010/main" val="34090708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50C9-DED9-9809-4970-33468BC1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Clinical Decision Science Review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D656E-F775-8A6E-A2CA-EE4641F86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231" y="1881664"/>
            <a:ext cx="8872538" cy="38659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quantitative method for evaluating decisions between multiple alternatives under conditions of uncertainty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Is this like real life?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Why use decision science analytics?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To </a:t>
            </a:r>
            <a:r>
              <a:rPr lang="en-US" b="1" u="sng" dirty="0"/>
              <a:t>project</a:t>
            </a:r>
            <a:r>
              <a:rPr lang="en-US" dirty="0"/>
              <a:t> the future effects (and costs) of an intervention vs. status-quo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When it is </a:t>
            </a:r>
            <a:r>
              <a:rPr lang="en-US" b="1" u="sng" dirty="0"/>
              <a:t>unethical or impractical</a:t>
            </a:r>
            <a:r>
              <a:rPr lang="en-US" dirty="0"/>
              <a:t> to run a clinical trial</a:t>
            </a:r>
          </a:p>
        </p:txBody>
      </p:sp>
      <p:sp>
        <p:nvSpPr>
          <p:cNvPr id="20" name="Slide Number Placeholder 11">
            <a:extLst>
              <a:ext uri="{FF2B5EF4-FFF2-40B4-BE49-F238E27FC236}">
                <a16:creationId xmlns:a16="http://schemas.microsoft.com/office/drawing/2014/main" id="{2A4D195F-893E-8516-B641-1E2A9417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24280" y="5613417"/>
            <a:ext cx="288800" cy="230150"/>
          </a:xfrm>
        </p:spPr>
        <p:txBody>
          <a:bodyPr/>
          <a:lstStyle/>
          <a:p>
            <a:fld id="{D637F8FC-4B86-4690-8888-22AB2F781BEF}" type="slidenum">
              <a:rPr lang="en-US" smtClean="0">
                <a:latin typeface="Georgia" panose="02040502050405020303" pitchFamily="18" charset="0"/>
              </a:rPr>
              <a:t>58</a:t>
            </a:fld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63CB301-270C-107A-1EBC-43674F65F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975" y="2855685"/>
            <a:ext cx="6134487" cy="1729618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5BB0BF6-69EF-F37B-FA89-AAEAB6699EF7}"/>
              </a:ext>
            </a:extLst>
          </p:cNvPr>
          <p:cNvSpPr txBox="1">
            <a:spLocks/>
          </p:cNvSpPr>
          <p:nvPr/>
        </p:nvSpPr>
        <p:spPr>
          <a:xfrm>
            <a:off x="9068239" y="6492875"/>
            <a:ext cx="1107021" cy="365125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95000"/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BCA85FE-9DD3-4755-96B5-1CCB12C8EC7B}" type="slidenum">
              <a:rPr lang="en-US" altLang="en-US" sz="1400" smtClean="0"/>
              <a:pPr>
                <a:spcBef>
                  <a:spcPct val="50000"/>
                </a:spcBef>
                <a:buClrTx/>
                <a:buFontTx/>
                <a:buNone/>
              </a:pPr>
              <a:t>58</a:t>
            </a:fld>
            <a:endParaRPr lang="en-US" altLang="en-US" sz="1400"/>
          </a:p>
        </p:txBody>
      </p:sp>
      <p:sp>
        <p:nvSpPr>
          <p:cNvPr id="5" name="CuadroTexto 8">
            <a:extLst>
              <a:ext uri="{FF2B5EF4-FFF2-40B4-BE49-F238E27FC236}">
                <a16:creationId xmlns:a16="http://schemas.microsoft.com/office/drawing/2014/main" id="{CC72EA38-A7EB-5E22-6599-40809140CC3D}"/>
              </a:ext>
            </a:extLst>
          </p:cNvPr>
          <p:cNvSpPr txBox="1"/>
          <p:nvPr/>
        </p:nvSpPr>
        <p:spPr>
          <a:xfrm>
            <a:off x="-10391" y="5828566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13">
            <a:extLst>
              <a:ext uri="{FF2B5EF4-FFF2-40B4-BE49-F238E27FC236}">
                <a16:creationId xmlns:a16="http://schemas.microsoft.com/office/drawing/2014/main" id="{CA784E4B-B1EC-8F44-6539-522F973E9F59}"/>
              </a:ext>
            </a:extLst>
          </p:cNvPr>
          <p:cNvSpPr txBox="1"/>
          <p:nvPr/>
        </p:nvSpPr>
        <p:spPr>
          <a:xfrm>
            <a:off x="1945816" y="5819899"/>
            <a:ext cx="24327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Rads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Surgery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21">
            <a:extLst>
              <a:ext uri="{FF2B5EF4-FFF2-40B4-BE49-F238E27FC236}">
                <a16:creationId xmlns:a16="http://schemas.microsoft.com/office/drawing/2014/main" id="{9890E1E8-B106-96C2-C0A6-A3EC384CC863}"/>
              </a:ext>
            </a:extLst>
          </p:cNvPr>
          <p:cNvSpPr txBox="1"/>
          <p:nvPr/>
        </p:nvSpPr>
        <p:spPr>
          <a:xfrm>
            <a:off x="8570347" y="5819899"/>
            <a:ext cx="1716653" cy="523220"/>
          </a:xfrm>
          <a:prstGeom prst="rect">
            <a:avLst/>
          </a:prstGeom>
          <a:solidFill>
            <a:srgbClr val="FFC409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CEA,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Review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13">
            <a:extLst>
              <a:ext uri="{FF2B5EF4-FFF2-40B4-BE49-F238E27FC236}">
                <a16:creationId xmlns:a16="http://schemas.microsoft.com/office/drawing/2014/main" id="{64C086AC-6B49-C22F-6367-BEBCF6B84FD3}"/>
              </a:ext>
            </a:extLst>
          </p:cNvPr>
          <p:cNvSpPr txBox="1"/>
          <p:nvPr/>
        </p:nvSpPr>
        <p:spPr>
          <a:xfrm>
            <a:off x="4397424" y="5826779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II: HPV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Vaccination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13">
            <a:extLst>
              <a:ext uri="{FF2B5EF4-FFF2-40B4-BE49-F238E27FC236}">
                <a16:creationId xmlns:a16="http://schemas.microsoft.com/office/drawing/2014/main" id="{1E466B89-FAA7-BF3F-EF4F-F52A51C2A01C}"/>
              </a:ext>
            </a:extLst>
          </p:cNvPr>
          <p:cNvSpPr txBox="1"/>
          <p:nvPr/>
        </p:nvSpPr>
        <p:spPr>
          <a:xfrm>
            <a:off x="6331319" y="5826779"/>
            <a:ext cx="22390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Screening</a:t>
            </a:r>
          </a:p>
        </p:txBody>
      </p:sp>
    </p:spTree>
    <p:extLst>
      <p:ext uri="{BB962C8B-B14F-4D97-AF65-F5344CB8AC3E}">
        <p14:creationId xmlns:p14="http://schemas.microsoft.com/office/powerpoint/2010/main" val="12915332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02E7-5B3E-9320-71CD-42566B76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Decision Science Modeling Review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BD3AB-EF7D-BE98-A57C-66E373A05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231" y="1847374"/>
            <a:ext cx="8872538" cy="390022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Mathematical model framework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Disease natural history: disease progression without intervention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Clinical course of disease: Disease prognosis and treatment outcomes after disease is initially diagnosed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Epidemiological outcomes: Disease prevalence, incidence, burden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Economic outcomes: Resource utilization for disease treatment, lifetime costs of treatment, cost-effectiveness, QALYs gained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5ED4262-E578-4E9D-8196-8B2044880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68" y="2151783"/>
            <a:ext cx="6366266" cy="1645701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0E15615-7C82-0A9C-A0F0-529B51DA8BA8}"/>
              </a:ext>
            </a:extLst>
          </p:cNvPr>
          <p:cNvSpPr txBox="1">
            <a:spLocks/>
          </p:cNvSpPr>
          <p:nvPr/>
        </p:nvSpPr>
        <p:spPr>
          <a:xfrm>
            <a:off x="9068239" y="6492875"/>
            <a:ext cx="1107021" cy="365125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95000"/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BCA85FE-9DD3-4755-96B5-1CCB12C8EC7B}" type="slidenum">
              <a:rPr lang="en-US" altLang="en-US" sz="1400" smtClean="0"/>
              <a:pPr>
                <a:spcBef>
                  <a:spcPct val="50000"/>
                </a:spcBef>
                <a:buClrTx/>
                <a:buFontTx/>
                <a:buNone/>
              </a:pPr>
              <a:t>59</a:t>
            </a:fld>
            <a:endParaRPr lang="en-US" altLang="en-US" sz="1400"/>
          </a:p>
        </p:txBody>
      </p:sp>
      <p:sp>
        <p:nvSpPr>
          <p:cNvPr id="5" name="CuadroTexto 8">
            <a:extLst>
              <a:ext uri="{FF2B5EF4-FFF2-40B4-BE49-F238E27FC236}">
                <a16:creationId xmlns:a16="http://schemas.microsoft.com/office/drawing/2014/main" id="{2CE17984-A57F-2227-8B59-5312259AE31E}"/>
              </a:ext>
            </a:extLst>
          </p:cNvPr>
          <p:cNvSpPr txBox="1"/>
          <p:nvPr/>
        </p:nvSpPr>
        <p:spPr>
          <a:xfrm>
            <a:off x="-10391" y="5828566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13">
            <a:extLst>
              <a:ext uri="{FF2B5EF4-FFF2-40B4-BE49-F238E27FC236}">
                <a16:creationId xmlns:a16="http://schemas.microsoft.com/office/drawing/2014/main" id="{433DD5B6-6215-36C7-58B6-AB9F8812D92D}"/>
              </a:ext>
            </a:extLst>
          </p:cNvPr>
          <p:cNvSpPr txBox="1"/>
          <p:nvPr/>
        </p:nvSpPr>
        <p:spPr>
          <a:xfrm>
            <a:off x="1945816" y="5819899"/>
            <a:ext cx="24327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Rads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Surgery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21">
            <a:extLst>
              <a:ext uri="{FF2B5EF4-FFF2-40B4-BE49-F238E27FC236}">
                <a16:creationId xmlns:a16="http://schemas.microsoft.com/office/drawing/2014/main" id="{689B06E8-973D-30EF-6CA6-5DE3A9920BA2}"/>
              </a:ext>
            </a:extLst>
          </p:cNvPr>
          <p:cNvSpPr txBox="1"/>
          <p:nvPr/>
        </p:nvSpPr>
        <p:spPr>
          <a:xfrm>
            <a:off x="8570347" y="5819899"/>
            <a:ext cx="1716653" cy="523220"/>
          </a:xfrm>
          <a:prstGeom prst="rect">
            <a:avLst/>
          </a:prstGeom>
          <a:solidFill>
            <a:srgbClr val="FFC409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CEA,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Review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13">
            <a:extLst>
              <a:ext uri="{FF2B5EF4-FFF2-40B4-BE49-F238E27FC236}">
                <a16:creationId xmlns:a16="http://schemas.microsoft.com/office/drawing/2014/main" id="{F48D8DD9-754B-7241-EB77-CD36100D5948}"/>
              </a:ext>
            </a:extLst>
          </p:cNvPr>
          <p:cNvSpPr txBox="1"/>
          <p:nvPr/>
        </p:nvSpPr>
        <p:spPr>
          <a:xfrm>
            <a:off x="4397424" y="5826779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II: HPV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Vaccination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13">
            <a:extLst>
              <a:ext uri="{FF2B5EF4-FFF2-40B4-BE49-F238E27FC236}">
                <a16:creationId xmlns:a16="http://schemas.microsoft.com/office/drawing/2014/main" id="{67B43277-CEAD-37AD-CE01-11DFD6177DD2}"/>
              </a:ext>
            </a:extLst>
          </p:cNvPr>
          <p:cNvSpPr txBox="1"/>
          <p:nvPr/>
        </p:nvSpPr>
        <p:spPr>
          <a:xfrm>
            <a:off x="6331319" y="5826779"/>
            <a:ext cx="22390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Screening</a:t>
            </a:r>
          </a:p>
        </p:txBody>
      </p:sp>
    </p:spTree>
    <p:extLst>
      <p:ext uri="{BB962C8B-B14F-4D97-AF65-F5344CB8AC3E}">
        <p14:creationId xmlns:p14="http://schemas.microsoft.com/office/powerpoint/2010/main" val="96693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76EB-1A44-0ABF-A12F-EA4C84D26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Treatment choices after lumpectomy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2A76D-6D9B-E468-C2C8-15ADD4BF2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845734"/>
            <a:ext cx="9069705" cy="432646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Conventional fractionated whole breast irradiation (CF-WBI)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>
                <a:highlight>
                  <a:srgbClr val="FFFF00"/>
                </a:highlight>
              </a:rPr>
              <a:t>Main adjuvant radiation modality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/>
              <a:t>Externally delivered whole breast radiation treatment (50 </a:t>
            </a:r>
            <a:r>
              <a:rPr lang="en-US" sz="2600" dirty="0" err="1"/>
              <a:t>Gy</a:t>
            </a:r>
            <a:r>
              <a:rPr lang="en-US" sz="2600" dirty="0"/>
              <a:t> in 25 fractions)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/>
              <a:t>Daily treatment for 5-7 weeks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200" dirty="0"/>
              <a:t>Associated with side-effects, hardships for certain patients (e.g. rural)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/>
              <a:t>Hypofrationated</a:t>
            </a:r>
            <a:r>
              <a:rPr lang="en-US" sz="2800" dirty="0"/>
              <a:t> whole breast irradiation (HF-WBI)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/>
              <a:t>Larger dose over shorter time (42.5Gy in 16 fractions)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/>
              <a:t>Equally efficacious with less toxic side-effects vs. CF-WBI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/>
              <a:t>Needs 15-20 sessions of daily treatment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B0CE05A-2587-9EF4-C6CB-D724492B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239" y="6492875"/>
            <a:ext cx="1107021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BCA85FE-9DD3-4755-96B5-1CCB12C8EC7B}" type="slidenum">
              <a:rPr lang="en-US" altLang="en-US" sz="1400"/>
              <a:pPr>
                <a:spcBef>
                  <a:spcPct val="50000"/>
                </a:spcBef>
                <a:buClr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0B67115A-89E9-322D-4690-8113FB961052}"/>
              </a:ext>
            </a:extLst>
          </p:cNvPr>
          <p:cNvSpPr txBox="1"/>
          <p:nvPr/>
        </p:nvSpPr>
        <p:spPr>
          <a:xfrm>
            <a:off x="-10391" y="5828566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3">
            <a:extLst>
              <a:ext uri="{FF2B5EF4-FFF2-40B4-BE49-F238E27FC236}">
                <a16:creationId xmlns:a16="http://schemas.microsoft.com/office/drawing/2014/main" id="{008071A2-16D2-22B3-6CCD-BF50B47EB701}"/>
              </a:ext>
            </a:extLst>
          </p:cNvPr>
          <p:cNvSpPr txBox="1"/>
          <p:nvPr/>
        </p:nvSpPr>
        <p:spPr>
          <a:xfrm>
            <a:off x="1945816" y="5819899"/>
            <a:ext cx="2432759" cy="523220"/>
          </a:xfrm>
          <a:prstGeom prst="rect">
            <a:avLst/>
          </a:prstGeom>
          <a:solidFill>
            <a:srgbClr val="FFC40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Rads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Surgery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21">
            <a:extLst>
              <a:ext uri="{FF2B5EF4-FFF2-40B4-BE49-F238E27FC236}">
                <a16:creationId xmlns:a16="http://schemas.microsoft.com/office/drawing/2014/main" id="{0B7CDECC-05EA-DE1A-96AD-3401799B487B}"/>
              </a:ext>
            </a:extLst>
          </p:cNvPr>
          <p:cNvSpPr txBox="1"/>
          <p:nvPr/>
        </p:nvSpPr>
        <p:spPr>
          <a:xfrm>
            <a:off x="8570347" y="5819899"/>
            <a:ext cx="17527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CEA,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Review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13">
            <a:extLst>
              <a:ext uri="{FF2B5EF4-FFF2-40B4-BE49-F238E27FC236}">
                <a16:creationId xmlns:a16="http://schemas.microsoft.com/office/drawing/2014/main" id="{D8DEE634-90D9-EBA7-6E54-3D6A3F3E1FC4}"/>
              </a:ext>
            </a:extLst>
          </p:cNvPr>
          <p:cNvSpPr txBox="1"/>
          <p:nvPr/>
        </p:nvSpPr>
        <p:spPr>
          <a:xfrm>
            <a:off x="4397424" y="5826779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II: HPV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Vaccination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13">
            <a:extLst>
              <a:ext uri="{FF2B5EF4-FFF2-40B4-BE49-F238E27FC236}">
                <a16:creationId xmlns:a16="http://schemas.microsoft.com/office/drawing/2014/main" id="{8BE1EB05-C9A6-80DB-F47A-DF4006F1F3D7}"/>
              </a:ext>
            </a:extLst>
          </p:cNvPr>
          <p:cNvSpPr txBox="1"/>
          <p:nvPr/>
        </p:nvSpPr>
        <p:spPr>
          <a:xfrm>
            <a:off x="6331319" y="5826779"/>
            <a:ext cx="22390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Screening</a:t>
            </a:r>
          </a:p>
        </p:txBody>
      </p:sp>
    </p:spTree>
    <p:extLst>
      <p:ext uri="{BB962C8B-B14F-4D97-AF65-F5344CB8AC3E}">
        <p14:creationId xmlns:p14="http://schemas.microsoft.com/office/powerpoint/2010/main" val="22583000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63FC-CDD1-9A8A-2B31-C9C15DCD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211" y="211970"/>
            <a:ext cx="8872538" cy="901855"/>
          </a:xfrm>
        </p:spPr>
        <p:txBody>
          <a:bodyPr/>
          <a:lstStyle/>
          <a:p>
            <a:pPr algn="ctr"/>
            <a:r>
              <a:rPr lang="en-US" dirty="0"/>
              <a:t>Decision Analytic Modeling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835F-8FA0-2026-EDB4-94B284A2B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991" y="1154121"/>
            <a:ext cx="9914773" cy="44231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Determine what is your ultimate goal for the model?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The model is a PLATFORM for you to achieve your goal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Goals can change with increasing insight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Conceptual model: determine your alternatives, health states, outcomes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Collect data (e.g. literature) from populate model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Develop simulation model using Excel, Treeage,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Ensure that model results make sense. Computation = specification model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Compare results to another model or population data, other models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2B90EB0-715A-B051-5346-A2EB67B7301D}"/>
              </a:ext>
            </a:extLst>
          </p:cNvPr>
          <p:cNvSpPr txBox="1">
            <a:spLocks/>
          </p:cNvSpPr>
          <p:nvPr/>
        </p:nvSpPr>
        <p:spPr>
          <a:xfrm>
            <a:off x="9965099" y="5613417"/>
            <a:ext cx="347982" cy="134177"/>
          </a:xfrm>
          <a:prstGeom prst="rect">
            <a:avLst/>
          </a:prstGeom>
        </p:spPr>
        <p:txBody>
          <a:bodyPr vert="horz" lIns="77153" tIns="38576" rIns="77153" bIns="38576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13" dirty="0">
              <a:latin typeface="Georgia" panose="02040502050405020303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750B23-192D-48B1-7A81-B2462E469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20" y="4405760"/>
            <a:ext cx="7993514" cy="1372623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914FC03-38F0-0E7F-0F19-1CAFDBEF14E4}"/>
              </a:ext>
            </a:extLst>
          </p:cNvPr>
          <p:cNvSpPr txBox="1">
            <a:spLocks/>
          </p:cNvSpPr>
          <p:nvPr/>
        </p:nvSpPr>
        <p:spPr>
          <a:xfrm>
            <a:off x="9068239" y="6492875"/>
            <a:ext cx="1107021" cy="365125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95000"/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BCA85FE-9DD3-4755-96B5-1CCB12C8EC7B}" type="slidenum">
              <a:rPr lang="en-US" altLang="en-US" sz="1400" smtClean="0"/>
              <a:pPr>
                <a:spcBef>
                  <a:spcPct val="50000"/>
                </a:spcBef>
                <a:buClrTx/>
                <a:buFontTx/>
                <a:buNone/>
              </a:pPr>
              <a:t>60</a:t>
            </a:fld>
            <a:endParaRPr lang="en-US" altLang="en-US" sz="1400"/>
          </a:p>
        </p:txBody>
      </p:sp>
      <p:sp>
        <p:nvSpPr>
          <p:cNvPr id="13" name="CuadroTexto 8">
            <a:extLst>
              <a:ext uri="{FF2B5EF4-FFF2-40B4-BE49-F238E27FC236}">
                <a16:creationId xmlns:a16="http://schemas.microsoft.com/office/drawing/2014/main" id="{68376B10-9B7E-97CB-6FF7-06082F353590}"/>
              </a:ext>
            </a:extLst>
          </p:cNvPr>
          <p:cNvSpPr txBox="1"/>
          <p:nvPr/>
        </p:nvSpPr>
        <p:spPr>
          <a:xfrm>
            <a:off x="-10391" y="5828566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5" name="CuadroTexto 13">
            <a:extLst>
              <a:ext uri="{FF2B5EF4-FFF2-40B4-BE49-F238E27FC236}">
                <a16:creationId xmlns:a16="http://schemas.microsoft.com/office/drawing/2014/main" id="{F99B3A92-F7D4-76CD-FBA6-9E1EF29B1E9A}"/>
              </a:ext>
            </a:extLst>
          </p:cNvPr>
          <p:cNvSpPr txBox="1"/>
          <p:nvPr/>
        </p:nvSpPr>
        <p:spPr>
          <a:xfrm>
            <a:off x="1945816" y="5819899"/>
            <a:ext cx="24327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Rads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Surgery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CuadroTexto 21">
            <a:extLst>
              <a:ext uri="{FF2B5EF4-FFF2-40B4-BE49-F238E27FC236}">
                <a16:creationId xmlns:a16="http://schemas.microsoft.com/office/drawing/2014/main" id="{EAE75DA9-1496-F2BC-469E-F91832E430D2}"/>
              </a:ext>
            </a:extLst>
          </p:cNvPr>
          <p:cNvSpPr txBox="1"/>
          <p:nvPr/>
        </p:nvSpPr>
        <p:spPr>
          <a:xfrm>
            <a:off x="8570347" y="5819899"/>
            <a:ext cx="1716653" cy="523220"/>
          </a:xfrm>
          <a:prstGeom prst="rect">
            <a:avLst/>
          </a:prstGeom>
          <a:solidFill>
            <a:srgbClr val="FFC409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CEA,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Review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CuadroTexto 13">
            <a:extLst>
              <a:ext uri="{FF2B5EF4-FFF2-40B4-BE49-F238E27FC236}">
                <a16:creationId xmlns:a16="http://schemas.microsoft.com/office/drawing/2014/main" id="{E82609E1-446C-6397-5C6D-CFEB3613944F}"/>
              </a:ext>
            </a:extLst>
          </p:cNvPr>
          <p:cNvSpPr txBox="1"/>
          <p:nvPr/>
        </p:nvSpPr>
        <p:spPr>
          <a:xfrm>
            <a:off x="4397424" y="5826779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II: HPV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Vaccination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CuadroTexto 13">
            <a:extLst>
              <a:ext uri="{FF2B5EF4-FFF2-40B4-BE49-F238E27FC236}">
                <a16:creationId xmlns:a16="http://schemas.microsoft.com/office/drawing/2014/main" id="{832CDA05-ED1A-2AB6-42F0-65F4E69B6331}"/>
              </a:ext>
            </a:extLst>
          </p:cNvPr>
          <p:cNvSpPr txBox="1"/>
          <p:nvPr/>
        </p:nvSpPr>
        <p:spPr>
          <a:xfrm>
            <a:off x="6331319" y="5826779"/>
            <a:ext cx="22390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Screening</a:t>
            </a:r>
          </a:p>
        </p:txBody>
      </p:sp>
    </p:spTree>
    <p:extLst>
      <p:ext uri="{BB962C8B-B14F-4D97-AF65-F5344CB8AC3E}">
        <p14:creationId xmlns:p14="http://schemas.microsoft.com/office/powerpoint/2010/main" val="412138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C3B3A-C986-7507-B8E6-D76DBDE4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Treatment choices after lumpectomy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A45A3-2B7A-9FC2-F388-B34C09AA4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1" y="1828800"/>
            <a:ext cx="27432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Intraoperative radiotherapy (IORT)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/>
              <a:t>Single-dose radiation given during breast cancer surgery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/>
              <a:t>More convenient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/>
              <a:t>Cost-saving?</a:t>
            </a:r>
          </a:p>
        </p:txBody>
      </p:sp>
      <p:pic>
        <p:nvPicPr>
          <p:cNvPr id="1026" name="Picture 2" descr="About TARGIT-IORT Treatment - Target Breast Cancer">
            <a:extLst>
              <a:ext uri="{FF2B5EF4-FFF2-40B4-BE49-F238E27FC236}">
                <a16:creationId xmlns:a16="http://schemas.microsoft.com/office/drawing/2014/main" id="{55633A5F-B954-789E-27A9-A95930B1A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612" y="2390137"/>
            <a:ext cx="7087648" cy="290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58BD41C-41BC-9416-1BE5-1F8B1973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239" y="6492875"/>
            <a:ext cx="1107021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BCA85FE-9DD3-4755-96B5-1CCB12C8EC7B}" type="slidenum">
              <a:rPr lang="en-US" altLang="en-US" sz="1400"/>
              <a:pPr>
                <a:spcBef>
                  <a:spcPct val="50000"/>
                </a:spcBef>
                <a:buClr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B2EBC7B0-6BB8-10F0-C2BD-51141FB396B1}"/>
              </a:ext>
            </a:extLst>
          </p:cNvPr>
          <p:cNvSpPr txBox="1"/>
          <p:nvPr/>
        </p:nvSpPr>
        <p:spPr>
          <a:xfrm>
            <a:off x="-10391" y="5828566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3">
            <a:extLst>
              <a:ext uri="{FF2B5EF4-FFF2-40B4-BE49-F238E27FC236}">
                <a16:creationId xmlns:a16="http://schemas.microsoft.com/office/drawing/2014/main" id="{1D469F03-1EB0-9DDD-360B-E3EFD3E4A92F}"/>
              </a:ext>
            </a:extLst>
          </p:cNvPr>
          <p:cNvSpPr txBox="1"/>
          <p:nvPr/>
        </p:nvSpPr>
        <p:spPr>
          <a:xfrm>
            <a:off x="1945816" y="5819899"/>
            <a:ext cx="2432759" cy="523220"/>
          </a:xfrm>
          <a:prstGeom prst="rect">
            <a:avLst/>
          </a:prstGeom>
          <a:solidFill>
            <a:srgbClr val="FFC40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Rads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Surgery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21">
            <a:extLst>
              <a:ext uri="{FF2B5EF4-FFF2-40B4-BE49-F238E27FC236}">
                <a16:creationId xmlns:a16="http://schemas.microsoft.com/office/drawing/2014/main" id="{F8420735-4577-DB18-081A-90BB1216A59C}"/>
              </a:ext>
            </a:extLst>
          </p:cNvPr>
          <p:cNvSpPr txBox="1"/>
          <p:nvPr/>
        </p:nvSpPr>
        <p:spPr>
          <a:xfrm>
            <a:off x="8570347" y="5819899"/>
            <a:ext cx="17527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CEA,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Review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13">
            <a:extLst>
              <a:ext uri="{FF2B5EF4-FFF2-40B4-BE49-F238E27FC236}">
                <a16:creationId xmlns:a16="http://schemas.microsoft.com/office/drawing/2014/main" id="{D29111A2-D2E8-AAD4-01FE-80F8202781DC}"/>
              </a:ext>
            </a:extLst>
          </p:cNvPr>
          <p:cNvSpPr txBox="1"/>
          <p:nvPr/>
        </p:nvSpPr>
        <p:spPr>
          <a:xfrm>
            <a:off x="4397424" y="5826779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II: HPV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Vaccination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13">
            <a:extLst>
              <a:ext uri="{FF2B5EF4-FFF2-40B4-BE49-F238E27FC236}">
                <a16:creationId xmlns:a16="http://schemas.microsoft.com/office/drawing/2014/main" id="{9868E57B-4A11-483E-FFB4-CD5B4FE7F1D1}"/>
              </a:ext>
            </a:extLst>
          </p:cNvPr>
          <p:cNvSpPr txBox="1"/>
          <p:nvPr/>
        </p:nvSpPr>
        <p:spPr>
          <a:xfrm>
            <a:off x="6331319" y="5826779"/>
            <a:ext cx="22390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Screening</a:t>
            </a:r>
          </a:p>
        </p:txBody>
      </p:sp>
    </p:spTree>
    <p:extLst>
      <p:ext uri="{BB962C8B-B14F-4D97-AF65-F5344CB8AC3E}">
        <p14:creationId xmlns:p14="http://schemas.microsoft.com/office/powerpoint/2010/main" val="1068231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C3A1-616C-DF35-FAEB-01282972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830" y="286605"/>
            <a:ext cx="8486775" cy="10990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Optimal radiation therapy cost-effectiveness simulation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466266-4E83-65CE-3C07-2B779CBE3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396" y="1351002"/>
            <a:ext cx="9084944" cy="4874354"/>
          </a:xfr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635DDE1-ACFD-8A99-36BD-2201AF2C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239" y="6492875"/>
            <a:ext cx="1107021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BCA85FE-9DD3-4755-96B5-1CCB12C8EC7B}" type="slidenum">
              <a:rPr lang="en-US" altLang="en-US" sz="1400"/>
              <a:pPr>
                <a:spcBef>
                  <a:spcPct val="50000"/>
                </a:spcBef>
                <a:buClr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5" name="CuadroTexto 8">
            <a:extLst>
              <a:ext uri="{FF2B5EF4-FFF2-40B4-BE49-F238E27FC236}">
                <a16:creationId xmlns:a16="http://schemas.microsoft.com/office/drawing/2014/main" id="{EAA4E3C9-F807-FB0B-E686-E03EC7FB29F5}"/>
              </a:ext>
            </a:extLst>
          </p:cNvPr>
          <p:cNvSpPr txBox="1"/>
          <p:nvPr/>
        </p:nvSpPr>
        <p:spPr>
          <a:xfrm>
            <a:off x="-10391" y="5828566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3">
            <a:extLst>
              <a:ext uri="{FF2B5EF4-FFF2-40B4-BE49-F238E27FC236}">
                <a16:creationId xmlns:a16="http://schemas.microsoft.com/office/drawing/2014/main" id="{64782437-F579-B9FB-08B3-365083D7768C}"/>
              </a:ext>
            </a:extLst>
          </p:cNvPr>
          <p:cNvSpPr txBox="1"/>
          <p:nvPr/>
        </p:nvSpPr>
        <p:spPr>
          <a:xfrm>
            <a:off x="1945816" y="5819899"/>
            <a:ext cx="2432759" cy="523220"/>
          </a:xfrm>
          <a:prstGeom prst="rect">
            <a:avLst/>
          </a:prstGeom>
          <a:solidFill>
            <a:srgbClr val="FFC40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Rads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Surgery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21">
            <a:extLst>
              <a:ext uri="{FF2B5EF4-FFF2-40B4-BE49-F238E27FC236}">
                <a16:creationId xmlns:a16="http://schemas.microsoft.com/office/drawing/2014/main" id="{E497D6F0-883B-97F9-3EFF-CE058F350D71}"/>
              </a:ext>
            </a:extLst>
          </p:cNvPr>
          <p:cNvSpPr txBox="1"/>
          <p:nvPr/>
        </p:nvSpPr>
        <p:spPr>
          <a:xfrm>
            <a:off x="8570347" y="5819899"/>
            <a:ext cx="17527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CEA,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Review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13">
            <a:extLst>
              <a:ext uri="{FF2B5EF4-FFF2-40B4-BE49-F238E27FC236}">
                <a16:creationId xmlns:a16="http://schemas.microsoft.com/office/drawing/2014/main" id="{A5F24942-2E55-0FCF-A614-1A5E5E9A11AF}"/>
              </a:ext>
            </a:extLst>
          </p:cNvPr>
          <p:cNvSpPr txBox="1"/>
          <p:nvPr/>
        </p:nvSpPr>
        <p:spPr>
          <a:xfrm>
            <a:off x="4397424" y="5826779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II: HPV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Vaccination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13">
            <a:extLst>
              <a:ext uri="{FF2B5EF4-FFF2-40B4-BE49-F238E27FC236}">
                <a16:creationId xmlns:a16="http://schemas.microsoft.com/office/drawing/2014/main" id="{B5889E1C-40DD-0144-B320-774004132B58}"/>
              </a:ext>
            </a:extLst>
          </p:cNvPr>
          <p:cNvSpPr txBox="1"/>
          <p:nvPr/>
        </p:nvSpPr>
        <p:spPr>
          <a:xfrm>
            <a:off x="6331319" y="5826779"/>
            <a:ext cx="22390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Screening</a:t>
            </a:r>
          </a:p>
        </p:txBody>
      </p:sp>
    </p:spTree>
    <p:extLst>
      <p:ext uri="{BB962C8B-B14F-4D97-AF65-F5344CB8AC3E}">
        <p14:creationId xmlns:p14="http://schemas.microsoft.com/office/powerpoint/2010/main" val="3923625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8DC2-0A15-9CAD-C708-854873560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3D536-4C42-0793-FFF7-124AAFA1B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8EACEF-2BCE-BD3B-CE0C-890FE227C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7223"/>
            <a:ext cx="9601200" cy="5918278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2FA9CE5-475D-0BFB-5EC1-3D63C6C43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239" y="6492875"/>
            <a:ext cx="1107021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BCA85FE-9DD3-4755-96B5-1CCB12C8EC7B}" type="slidenum">
              <a:rPr lang="en-US" altLang="en-US" sz="1400"/>
              <a:pPr>
                <a:spcBef>
                  <a:spcPct val="50000"/>
                </a:spcBef>
                <a:buClr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7" name="CuadroTexto 8">
            <a:extLst>
              <a:ext uri="{FF2B5EF4-FFF2-40B4-BE49-F238E27FC236}">
                <a16:creationId xmlns:a16="http://schemas.microsoft.com/office/drawing/2014/main" id="{3333D49D-7A22-7E6D-9A73-6BC76A0BDB39}"/>
              </a:ext>
            </a:extLst>
          </p:cNvPr>
          <p:cNvSpPr txBox="1"/>
          <p:nvPr/>
        </p:nvSpPr>
        <p:spPr>
          <a:xfrm>
            <a:off x="-10391" y="5828566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13">
            <a:extLst>
              <a:ext uri="{FF2B5EF4-FFF2-40B4-BE49-F238E27FC236}">
                <a16:creationId xmlns:a16="http://schemas.microsoft.com/office/drawing/2014/main" id="{51E5D377-B99B-7978-04AF-459FADE86929}"/>
              </a:ext>
            </a:extLst>
          </p:cNvPr>
          <p:cNvSpPr txBox="1"/>
          <p:nvPr/>
        </p:nvSpPr>
        <p:spPr>
          <a:xfrm>
            <a:off x="1945816" y="5819899"/>
            <a:ext cx="2432759" cy="523220"/>
          </a:xfrm>
          <a:prstGeom prst="rect">
            <a:avLst/>
          </a:prstGeom>
          <a:solidFill>
            <a:srgbClr val="FFC40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Rads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Surgery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21">
            <a:extLst>
              <a:ext uri="{FF2B5EF4-FFF2-40B4-BE49-F238E27FC236}">
                <a16:creationId xmlns:a16="http://schemas.microsoft.com/office/drawing/2014/main" id="{63C93C2D-FB19-DC01-31F1-9F2026BE8AC6}"/>
              </a:ext>
            </a:extLst>
          </p:cNvPr>
          <p:cNvSpPr txBox="1"/>
          <p:nvPr/>
        </p:nvSpPr>
        <p:spPr>
          <a:xfrm>
            <a:off x="8570347" y="5819899"/>
            <a:ext cx="17527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CEA,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Review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13">
            <a:extLst>
              <a:ext uri="{FF2B5EF4-FFF2-40B4-BE49-F238E27FC236}">
                <a16:creationId xmlns:a16="http://schemas.microsoft.com/office/drawing/2014/main" id="{A75B7932-CA8A-6DA0-9393-E725B200407F}"/>
              </a:ext>
            </a:extLst>
          </p:cNvPr>
          <p:cNvSpPr txBox="1"/>
          <p:nvPr/>
        </p:nvSpPr>
        <p:spPr>
          <a:xfrm>
            <a:off x="4397424" y="5826779"/>
            <a:ext cx="1937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II: HPV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Vaccination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CuadroTexto 13">
            <a:extLst>
              <a:ext uri="{FF2B5EF4-FFF2-40B4-BE49-F238E27FC236}">
                <a16:creationId xmlns:a16="http://schemas.microsoft.com/office/drawing/2014/main" id="{16FF604E-CCAE-3275-EBE2-3AAD9FA13CEA}"/>
              </a:ext>
            </a:extLst>
          </p:cNvPr>
          <p:cNvSpPr txBox="1"/>
          <p:nvPr/>
        </p:nvSpPr>
        <p:spPr>
          <a:xfrm>
            <a:off x="6331319" y="5826779"/>
            <a:ext cx="22390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Example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III: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Breast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Cancer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Screening</a:t>
            </a:r>
          </a:p>
        </p:txBody>
      </p:sp>
    </p:spTree>
    <p:extLst>
      <p:ext uri="{BB962C8B-B14F-4D97-AF65-F5344CB8AC3E}">
        <p14:creationId xmlns:p14="http://schemas.microsoft.com/office/powerpoint/2010/main" val="5851936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23329</TotalTime>
  <Words>4337</Words>
  <Application>Microsoft Office PowerPoint</Application>
  <PresentationFormat>35mm Slides</PresentationFormat>
  <Paragraphs>907</Paragraphs>
  <Slides>60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Georgia</vt:lpstr>
      <vt:lpstr>Oswald</vt:lpstr>
      <vt:lpstr>Tahoma</vt:lpstr>
      <vt:lpstr>Times</vt:lpstr>
      <vt:lpstr>Times New Roman</vt:lpstr>
      <vt:lpstr>Wingdings</vt:lpstr>
      <vt:lpstr>Retrospect</vt:lpstr>
      <vt:lpstr>Document</vt:lpstr>
      <vt:lpstr>Decision Analysis: Clinical Examples</vt:lpstr>
      <vt:lpstr>Readings</vt:lpstr>
      <vt:lpstr>Objectives of Economic Evaluation using Decision Analytic Modeling (Review)</vt:lpstr>
      <vt:lpstr>Example I</vt:lpstr>
      <vt:lpstr>Example I: Optimal Radiation Therapy for early-stage (I/II) breast cancer</vt:lpstr>
      <vt:lpstr>Treatment choices after lumpectomy</vt:lpstr>
      <vt:lpstr>Treatment choices after lumpectomy continued</vt:lpstr>
      <vt:lpstr>Optimal radiation therapy cost-effectiveness simulation model</vt:lpstr>
      <vt:lpstr>PowerPoint Presentation</vt:lpstr>
      <vt:lpstr>Cost-effectiveness results</vt:lpstr>
      <vt:lpstr>Sensitivity Analyses: Tornado diagrams</vt:lpstr>
      <vt:lpstr>Sensitivity Analyses: Probabilistic sensitivity analysis</vt:lpstr>
      <vt:lpstr>Conclusions of Breast Cancer Radiation Study</vt:lpstr>
      <vt:lpstr>Example II</vt:lpstr>
      <vt:lpstr>Long-term impact of HPV vaccination on oral HPV infection and oropharyngeal cancer</vt:lpstr>
      <vt:lpstr>Oropharyngeal cancer simulation model: framework</vt:lpstr>
      <vt:lpstr>Oropharyngeal cancer simulation model: parameters</vt:lpstr>
      <vt:lpstr>Oropharyngeal cancer simulation model: parameters</vt:lpstr>
      <vt:lpstr>PowerPoint Presentation</vt:lpstr>
      <vt:lpstr>Validating the model</vt:lpstr>
      <vt:lpstr>PowerPoint Presentation</vt:lpstr>
      <vt:lpstr>PowerPoint Presentation</vt:lpstr>
      <vt:lpstr>PowerPoint Presentation</vt:lpstr>
      <vt:lpstr>Conclusion of Study Example II</vt:lpstr>
      <vt:lpstr>Example III</vt:lpstr>
      <vt:lpstr>Breast Cancer Scrn. Background </vt:lpstr>
      <vt:lpstr>Background (cont.)</vt:lpstr>
      <vt:lpstr>Background (cont.)</vt:lpstr>
      <vt:lpstr>Policy Issue</vt:lpstr>
      <vt:lpstr>Mandelblatt et al. Study Objectives</vt:lpstr>
      <vt:lpstr>Basic Decision Tree Model </vt:lpstr>
      <vt:lpstr>PowerPoint Presentation</vt:lpstr>
      <vt:lpstr>PowerPoint Presentation</vt:lpstr>
      <vt:lpstr>Screening Test Parameters</vt:lpstr>
      <vt:lpstr>Probabilities for Decision Tree</vt:lpstr>
      <vt:lpstr>Screening Test Probabilities</vt:lpstr>
      <vt:lpstr>PowerPoint Presentation</vt:lpstr>
      <vt:lpstr>PowerPoint Presentation</vt:lpstr>
      <vt:lpstr>PowerPoint Presentation</vt:lpstr>
      <vt:lpstr>PowerPoint Presentation</vt:lpstr>
      <vt:lpstr>Outcomes</vt:lpstr>
      <vt:lpstr>PowerPoint Presentation</vt:lpstr>
      <vt:lpstr>Calculation of Expected Survival for Screening</vt:lpstr>
      <vt:lpstr>Value of Screening: Practical</vt:lpstr>
      <vt:lpstr>Costs of Screening, 1992 USD</vt:lpstr>
      <vt:lpstr>Expected Incremental  Cost of Screening per Individual</vt:lpstr>
      <vt:lpstr>PowerPoint Presentation</vt:lpstr>
      <vt:lpstr>Results</vt:lpstr>
      <vt:lpstr>PowerPoint Presentation</vt:lpstr>
      <vt:lpstr>Replicate for 85+ Age Group with Major Comorbidity</vt:lpstr>
      <vt:lpstr>Value of Screening 85+</vt:lpstr>
      <vt:lpstr>Results 85+</vt:lpstr>
      <vt:lpstr>Sensitivity Analysis</vt:lpstr>
      <vt:lpstr>Sensitivity Analysis (quality of life)</vt:lpstr>
      <vt:lpstr>Study Limitations</vt:lpstr>
      <vt:lpstr>Summary</vt:lpstr>
      <vt:lpstr>CEA Review (Again)</vt:lpstr>
      <vt:lpstr>Clinical Decision Science Review Again</vt:lpstr>
      <vt:lpstr>Decision Science Modeling Review Again</vt:lpstr>
      <vt:lpstr>Decision Analytic Modeling Review</vt:lpstr>
    </vt:vector>
  </TitlesOfParts>
  <Company>Jaeb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Maenell Mhamdi</dc:creator>
  <cp:lastModifiedBy>Paul Gerardo Yeh</cp:lastModifiedBy>
  <cp:revision>227</cp:revision>
  <cp:lastPrinted>2018-10-30T19:40:33Z</cp:lastPrinted>
  <dcterms:created xsi:type="dcterms:W3CDTF">1998-04-24T14:17:40Z</dcterms:created>
  <dcterms:modified xsi:type="dcterms:W3CDTF">2023-11-06T18:56:59Z</dcterms:modified>
</cp:coreProperties>
</file>