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6"/>
  </p:notesMasterIdLst>
  <p:handoutMasterIdLst>
    <p:handoutMasterId r:id="rId17"/>
  </p:handoutMasterIdLst>
  <p:sldIdLst>
    <p:sldId id="529" r:id="rId2"/>
    <p:sldId id="515" r:id="rId3"/>
    <p:sldId id="516" r:id="rId4"/>
    <p:sldId id="517" r:id="rId5"/>
    <p:sldId id="518" r:id="rId6"/>
    <p:sldId id="519" r:id="rId7"/>
    <p:sldId id="520" r:id="rId8"/>
    <p:sldId id="527" r:id="rId9"/>
    <p:sldId id="521" r:id="rId10"/>
    <p:sldId id="522" r:id="rId11"/>
    <p:sldId id="523" r:id="rId12"/>
    <p:sldId id="528" r:id="rId13"/>
    <p:sldId id="526" r:id="rId14"/>
    <p:sldId id="525" r:id="rId1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A44A7A0-34BC-40DF-90AC-DD483FDB438B}">
          <p14:sldIdLst>
            <p14:sldId id="529"/>
            <p14:sldId id="515"/>
            <p14:sldId id="516"/>
            <p14:sldId id="517"/>
            <p14:sldId id="518"/>
            <p14:sldId id="519"/>
            <p14:sldId id="520"/>
            <p14:sldId id="527"/>
            <p14:sldId id="521"/>
            <p14:sldId id="522"/>
            <p14:sldId id="523"/>
            <p14:sldId id="528"/>
            <p14:sldId id="526"/>
            <p14:sldId id="525"/>
          </p14:sldIdLst>
        </p14:section>
      </p14:sectionLst>
    </p:ext>
    <p:ext uri="{EFAFB233-063F-42B5-8137-9DF3F51BA10A}">
      <p15:sldGuideLst xmlns:p15="http://schemas.microsoft.com/office/powerpoint/2012/main">
        <p15:guide id="1" orient="horz" pos="3551">
          <p15:clr>
            <a:srgbClr val="A4A3A4"/>
          </p15:clr>
        </p15:guide>
        <p15:guide id="2" pos="4596">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0000"/>
    <a:srgbClr val="FFFF66"/>
    <a:srgbClr val="FFFF99"/>
    <a:srgbClr val="FFFFCC"/>
    <a:srgbClr val="006600"/>
    <a:srgbClr val="003300"/>
    <a:srgbClr val="660033"/>
    <a:srgbClr val="6600CC"/>
    <a:srgbClr val="C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87194" autoAdjust="0"/>
  </p:normalViewPr>
  <p:slideViewPr>
    <p:cSldViewPr snapToGrid="0" snapToObjects="1" showGuides="1">
      <p:cViewPr varScale="1">
        <p:scale>
          <a:sx n="63" d="100"/>
          <a:sy n="63" d="100"/>
        </p:scale>
        <p:origin x="1596" y="72"/>
      </p:cViewPr>
      <p:guideLst>
        <p:guide orient="horz" pos="3551"/>
        <p:guide pos="4596"/>
      </p:guideLst>
    </p:cSldViewPr>
  </p:slideViewPr>
  <p:notesTextViewPr>
    <p:cViewPr>
      <p:scale>
        <a:sx n="3" d="2"/>
        <a:sy n="3" d="2"/>
      </p:scale>
      <p:origin x="0" y="0"/>
    </p:cViewPr>
  </p:notesTextViewPr>
  <p:sorterViewPr>
    <p:cViewPr varScale="1">
      <p:scale>
        <a:sx n="1" d="1"/>
        <a:sy n="1" d="1"/>
      </p:scale>
      <p:origin x="0" y="0"/>
    </p:cViewPr>
  </p:sorterViewPr>
  <p:notesViewPr>
    <p:cSldViewPr snapToGrid="0" snapToObjects="1">
      <p:cViewPr varScale="1">
        <p:scale>
          <a:sx n="80" d="100"/>
          <a:sy n="80" d="100"/>
        </p:scale>
        <p:origin x="-3114"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C95C3BAE-9115-48E7-81FA-CA107389FBE2}" type="datetimeFigureOut">
              <a:rPr lang="en-US" smtClean="0"/>
              <a:pPr/>
              <a:t>9/25/2023</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A9F778FB-1834-4BD2-BB2F-46B5B483C2ED}" type="slidenum">
              <a:rPr lang="en-US" smtClean="0"/>
              <a:pPr/>
              <a:t>‹#›</a:t>
            </a:fld>
            <a:endParaRPr lang="en-US"/>
          </a:p>
        </p:txBody>
      </p:sp>
    </p:spTree>
    <p:extLst>
      <p:ext uri="{BB962C8B-B14F-4D97-AF65-F5344CB8AC3E}">
        <p14:creationId xmlns:p14="http://schemas.microsoft.com/office/powerpoint/2010/main" val="3765437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4" tIns="46586" rIns="93174" bIns="46586"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4" tIns="46586" rIns="93174" bIns="46586" rtlCol="0"/>
          <a:lstStyle>
            <a:lvl1pPr algn="r">
              <a:defRPr sz="1200"/>
            </a:lvl1pPr>
          </a:lstStyle>
          <a:p>
            <a:fld id="{17A34D0C-7582-4BE4-A50F-4C17D50ED503}" type="datetimeFigureOut">
              <a:rPr lang="en-US" smtClean="0"/>
              <a:pPr/>
              <a:t>9/25/2023</a:t>
            </a:fld>
            <a:endParaRPr lang="en-US"/>
          </a:p>
        </p:txBody>
      </p:sp>
      <p:sp>
        <p:nvSpPr>
          <p:cNvPr id="4" name="Slide Image Placeholder 3"/>
          <p:cNvSpPr>
            <a:spLocks noGrp="1" noRot="1" noChangeAspect="1"/>
          </p:cNvSpPr>
          <p:nvPr>
            <p:ph type="sldImg" idx="2"/>
          </p:nvPr>
        </p:nvSpPr>
        <p:spPr>
          <a:xfrm>
            <a:off x="1182688" y="698500"/>
            <a:ext cx="4645025" cy="3484563"/>
          </a:xfrm>
          <a:prstGeom prst="rect">
            <a:avLst/>
          </a:prstGeom>
          <a:noFill/>
          <a:ln w="12700">
            <a:solidFill>
              <a:prstClr val="black"/>
            </a:solidFill>
          </a:ln>
        </p:spPr>
        <p:txBody>
          <a:bodyPr vert="horz" lIns="93174" tIns="46586" rIns="93174" bIns="46586"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4" tIns="46586" rIns="93174" bIns="4658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4" tIns="46586" rIns="93174" bIns="46586"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4" tIns="46586" rIns="93174" bIns="46586" rtlCol="0" anchor="b"/>
          <a:lstStyle>
            <a:lvl1pPr algn="r">
              <a:defRPr sz="1200"/>
            </a:lvl1pPr>
          </a:lstStyle>
          <a:p>
            <a:fld id="{9F87D796-A991-4C96-A591-454BD19C98C3}" type="slidenum">
              <a:rPr lang="en-US" smtClean="0"/>
              <a:pPr/>
              <a:t>‹#›</a:t>
            </a:fld>
            <a:endParaRPr lang="en-US"/>
          </a:p>
        </p:txBody>
      </p:sp>
    </p:spTree>
    <p:extLst>
      <p:ext uri="{BB962C8B-B14F-4D97-AF65-F5344CB8AC3E}">
        <p14:creationId xmlns:p14="http://schemas.microsoft.com/office/powerpoint/2010/main" val="2211934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a:p>
            <a:pPr>
              <a:spcBef>
                <a:spcPct val="0"/>
              </a:spcBef>
            </a:pPr>
            <a:endParaRPr lang="en-US" altLang="en-US" dirty="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4629" indent="-282550">
              <a:defRPr>
                <a:solidFill>
                  <a:schemeClr val="tx1"/>
                </a:solidFill>
                <a:latin typeface="Calibri" pitchFamily="34" charset="0"/>
              </a:defRPr>
            </a:lvl2pPr>
            <a:lvl3pPr marL="1130198" indent="-226040">
              <a:defRPr>
                <a:solidFill>
                  <a:schemeClr val="tx1"/>
                </a:solidFill>
                <a:latin typeface="Calibri" pitchFamily="34" charset="0"/>
              </a:defRPr>
            </a:lvl3pPr>
            <a:lvl4pPr marL="1582278" indent="-226040">
              <a:defRPr>
                <a:solidFill>
                  <a:schemeClr val="tx1"/>
                </a:solidFill>
                <a:latin typeface="Calibri" pitchFamily="34" charset="0"/>
              </a:defRPr>
            </a:lvl4pPr>
            <a:lvl5pPr marL="2034357" indent="-226040">
              <a:defRPr>
                <a:solidFill>
                  <a:schemeClr val="tx1"/>
                </a:solidFill>
                <a:latin typeface="Calibri" pitchFamily="34" charset="0"/>
              </a:defRPr>
            </a:lvl5pPr>
            <a:lvl6pPr marL="2486436" indent="-226040" fontAlgn="base">
              <a:spcBef>
                <a:spcPct val="0"/>
              </a:spcBef>
              <a:spcAft>
                <a:spcPct val="0"/>
              </a:spcAft>
              <a:defRPr>
                <a:solidFill>
                  <a:schemeClr val="tx1"/>
                </a:solidFill>
                <a:latin typeface="Calibri" pitchFamily="34" charset="0"/>
              </a:defRPr>
            </a:lvl6pPr>
            <a:lvl7pPr marL="2938516" indent="-226040" fontAlgn="base">
              <a:spcBef>
                <a:spcPct val="0"/>
              </a:spcBef>
              <a:spcAft>
                <a:spcPct val="0"/>
              </a:spcAft>
              <a:defRPr>
                <a:solidFill>
                  <a:schemeClr val="tx1"/>
                </a:solidFill>
                <a:latin typeface="Calibri" pitchFamily="34" charset="0"/>
              </a:defRPr>
            </a:lvl7pPr>
            <a:lvl8pPr marL="3390595" indent="-226040" fontAlgn="base">
              <a:spcBef>
                <a:spcPct val="0"/>
              </a:spcBef>
              <a:spcAft>
                <a:spcPct val="0"/>
              </a:spcAft>
              <a:defRPr>
                <a:solidFill>
                  <a:schemeClr val="tx1"/>
                </a:solidFill>
                <a:latin typeface="Calibri" pitchFamily="34" charset="0"/>
              </a:defRPr>
            </a:lvl8pPr>
            <a:lvl9pPr marL="3842675" indent="-22604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5E12E7D4-B935-470A-AA14-F67AE50CE2A2}" type="slidenum">
              <a:rPr lang="en-US" altLang="en-US"/>
              <a:pPr fontAlgn="base">
                <a:spcBef>
                  <a:spcPct val="0"/>
                </a:spcBef>
                <a:spcAft>
                  <a:spcPct val="0"/>
                </a:spcAft>
              </a:pPr>
              <a:t>2</a:t>
            </a:fld>
            <a:endParaRPr lang="en-US" altLang="en-US" dirty="0"/>
          </a:p>
        </p:txBody>
      </p:sp>
    </p:spTree>
    <p:extLst>
      <p:ext uri="{BB962C8B-B14F-4D97-AF65-F5344CB8AC3E}">
        <p14:creationId xmlns:p14="http://schemas.microsoft.com/office/powerpoint/2010/main" val="1451380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a:p>
            <a:pPr>
              <a:spcBef>
                <a:spcPct val="0"/>
              </a:spcBef>
            </a:pPr>
            <a:endParaRPr lang="en-US" altLang="en-US" dirty="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4629" indent="-282550">
              <a:defRPr>
                <a:solidFill>
                  <a:schemeClr val="tx1"/>
                </a:solidFill>
                <a:latin typeface="Calibri" pitchFamily="34" charset="0"/>
              </a:defRPr>
            </a:lvl2pPr>
            <a:lvl3pPr marL="1130198" indent="-226040">
              <a:defRPr>
                <a:solidFill>
                  <a:schemeClr val="tx1"/>
                </a:solidFill>
                <a:latin typeface="Calibri" pitchFamily="34" charset="0"/>
              </a:defRPr>
            </a:lvl3pPr>
            <a:lvl4pPr marL="1582278" indent="-226040">
              <a:defRPr>
                <a:solidFill>
                  <a:schemeClr val="tx1"/>
                </a:solidFill>
                <a:latin typeface="Calibri" pitchFamily="34" charset="0"/>
              </a:defRPr>
            </a:lvl4pPr>
            <a:lvl5pPr marL="2034357" indent="-226040">
              <a:defRPr>
                <a:solidFill>
                  <a:schemeClr val="tx1"/>
                </a:solidFill>
                <a:latin typeface="Calibri" pitchFamily="34" charset="0"/>
              </a:defRPr>
            </a:lvl5pPr>
            <a:lvl6pPr marL="2486436" indent="-226040" fontAlgn="base">
              <a:spcBef>
                <a:spcPct val="0"/>
              </a:spcBef>
              <a:spcAft>
                <a:spcPct val="0"/>
              </a:spcAft>
              <a:defRPr>
                <a:solidFill>
                  <a:schemeClr val="tx1"/>
                </a:solidFill>
                <a:latin typeface="Calibri" pitchFamily="34" charset="0"/>
              </a:defRPr>
            </a:lvl6pPr>
            <a:lvl7pPr marL="2938516" indent="-226040" fontAlgn="base">
              <a:spcBef>
                <a:spcPct val="0"/>
              </a:spcBef>
              <a:spcAft>
                <a:spcPct val="0"/>
              </a:spcAft>
              <a:defRPr>
                <a:solidFill>
                  <a:schemeClr val="tx1"/>
                </a:solidFill>
                <a:latin typeface="Calibri" pitchFamily="34" charset="0"/>
              </a:defRPr>
            </a:lvl7pPr>
            <a:lvl8pPr marL="3390595" indent="-226040" fontAlgn="base">
              <a:spcBef>
                <a:spcPct val="0"/>
              </a:spcBef>
              <a:spcAft>
                <a:spcPct val="0"/>
              </a:spcAft>
              <a:defRPr>
                <a:solidFill>
                  <a:schemeClr val="tx1"/>
                </a:solidFill>
                <a:latin typeface="Calibri" pitchFamily="34" charset="0"/>
              </a:defRPr>
            </a:lvl8pPr>
            <a:lvl9pPr marL="3842675" indent="-22604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5E12E7D4-B935-470A-AA14-F67AE50CE2A2}" type="slidenum">
              <a:rPr lang="en-US" altLang="en-US"/>
              <a:pPr fontAlgn="base">
                <a:spcBef>
                  <a:spcPct val="0"/>
                </a:spcBef>
                <a:spcAft>
                  <a:spcPct val="0"/>
                </a:spcAft>
              </a:pPr>
              <a:t>12</a:t>
            </a:fld>
            <a:endParaRPr lang="en-US" altLang="en-US" dirty="0"/>
          </a:p>
        </p:txBody>
      </p:sp>
    </p:spTree>
    <p:extLst>
      <p:ext uri="{BB962C8B-B14F-4D97-AF65-F5344CB8AC3E}">
        <p14:creationId xmlns:p14="http://schemas.microsoft.com/office/powerpoint/2010/main" val="958872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a:p>
            <a:pPr>
              <a:spcBef>
                <a:spcPct val="0"/>
              </a:spcBef>
            </a:pPr>
            <a:endParaRPr lang="en-US" altLang="en-US" dirty="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4629" indent="-282550">
              <a:defRPr>
                <a:solidFill>
                  <a:schemeClr val="tx1"/>
                </a:solidFill>
                <a:latin typeface="Calibri" pitchFamily="34" charset="0"/>
              </a:defRPr>
            </a:lvl2pPr>
            <a:lvl3pPr marL="1130198" indent="-226040">
              <a:defRPr>
                <a:solidFill>
                  <a:schemeClr val="tx1"/>
                </a:solidFill>
                <a:latin typeface="Calibri" pitchFamily="34" charset="0"/>
              </a:defRPr>
            </a:lvl3pPr>
            <a:lvl4pPr marL="1582278" indent="-226040">
              <a:defRPr>
                <a:solidFill>
                  <a:schemeClr val="tx1"/>
                </a:solidFill>
                <a:latin typeface="Calibri" pitchFamily="34" charset="0"/>
              </a:defRPr>
            </a:lvl4pPr>
            <a:lvl5pPr marL="2034357" indent="-226040">
              <a:defRPr>
                <a:solidFill>
                  <a:schemeClr val="tx1"/>
                </a:solidFill>
                <a:latin typeface="Calibri" pitchFamily="34" charset="0"/>
              </a:defRPr>
            </a:lvl5pPr>
            <a:lvl6pPr marL="2486436" indent="-226040" fontAlgn="base">
              <a:spcBef>
                <a:spcPct val="0"/>
              </a:spcBef>
              <a:spcAft>
                <a:spcPct val="0"/>
              </a:spcAft>
              <a:defRPr>
                <a:solidFill>
                  <a:schemeClr val="tx1"/>
                </a:solidFill>
                <a:latin typeface="Calibri" pitchFamily="34" charset="0"/>
              </a:defRPr>
            </a:lvl6pPr>
            <a:lvl7pPr marL="2938516" indent="-226040" fontAlgn="base">
              <a:spcBef>
                <a:spcPct val="0"/>
              </a:spcBef>
              <a:spcAft>
                <a:spcPct val="0"/>
              </a:spcAft>
              <a:defRPr>
                <a:solidFill>
                  <a:schemeClr val="tx1"/>
                </a:solidFill>
                <a:latin typeface="Calibri" pitchFamily="34" charset="0"/>
              </a:defRPr>
            </a:lvl7pPr>
            <a:lvl8pPr marL="3390595" indent="-226040" fontAlgn="base">
              <a:spcBef>
                <a:spcPct val="0"/>
              </a:spcBef>
              <a:spcAft>
                <a:spcPct val="0"/>
              </a:spcAft>
              <a:defRPr>
                <a:solidFill>
                  <a:schemeClr val="tx1"/>
                </a:solidFill>
                <a:latin typeface="Calibri" pitchFamily="34" charset="0"/>
              </a:defRPr>
            </a:lvl8pPr>
            <a:lvl9pPr marL="3842675" indent="-22604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5E12E7D4-B935-470A-AA14-F67AE50CE2A2}" type="slidenum">
              <a:rPr lang="en-US" altLang="en-US"/>
              <a:pPr fontAlgn="base">
                <a:spcBef>
                  <a:spcPct val="0"/>
                </a:spcBef>
                <a:spcAft>
                  <a:spcPct val="0"/>
                </a:spcAft>
              </a:pPr>
              <a:t>13</a:t>
            </a:fld>
            <a:endParaRPr lang="en-US" altLang="en-US" dirty="0"/>
          </a:p>
        </p:txBody>
      </p:sp>
    </p:spTree>
    <p:extLst>
      <p:ext uri="{BB962C8B-B14F-4D97-AF65-F5344CB8AC3E}">
        <p14:creationId xmlns:p14="http://schemas.microsoft.com/office/powerpoint/2010/main" val="1145489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a:p>
            <a:pPr>
              <a:spcBef>
                <a:spcPct val="0"/>
              </a:spcBef>
            </a:pPr>
            <a:endParaRPr lang="en-US" altLang="en-US" dirty="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4629" indent="-282550">
              <a:defRPr>
                <a:solidFill>
                  <a:schemeClr val="tx1"/>
                </a:solidFill>
                <a:latin typeface="Calibri" pitchFamily="34" charset="0"/>
              </a:defRPr>
            </a:lvl2pPr>
            <a:lvl3pPr marL="1130198" indent="-226040">
              <a:defRPr>
                <a:solidFill>
                  <a:schemeClr val="tx1"/>
                </a:solidFill>
                <a:latin typeface="Calibri" pitchFamily="34" charset="0"/>
              </a:defRPr>
            </a:lvl3pPr>
            <a:lvl4pPr marL="1582278" indent="-226040">
              <a:defRPr>
                <a:solidFill>
                  <a:schemeClr val="tx1"/>
                </a:solidFill>
                <a:latin typeface="Calibri" pitchFamily="34" charset="0"/>
              </a:defRPr>
            </a:lvl4pPr>
            <a:lvl5pPr marL="2034357" indent="-226040">
              <a:defRPr>
                <a:solidFill>
                  <a:schemeClr val="tx1"/>
                </a:solidFill>
                <a:latin typeface="Calibri" pitchFamily="34" charset="0"/>
              </a:defRPr>
            </a:lvl5pPr>
            <a:lvl6pPr marL="2486436" indent="-226040" fontAlgn="base">
              <a:spcBef>
                <a:spcPct val="0"/>
              </a:spcBef>
              <a:spcAft>
                <a:spcPct val="0"/>
              </a:spcAft>
              <a:defRPr>
                <a:solidFill>
                  <a:schemeClr val="tx1"/>
                </a:solidFill>
                <a:latin typeface="Calibri" pitchFamily="34" charset="0"/>
              </a:defRPr>
            </a:lvl6pPr>
            <a:lvl7pPr marL="2938516" indent="-226040" fontAlgn="base">
              <a:spcBef>
                <a:spcPct val="0"/>
              </a:spcBef>
              <a:spcAft>
                <a:spcPct val="0"/>
              </a:spcAft>
              <a:defRPr>
                <a:solidFill>
                  <a:schemeClr val="tx1"/>
                </a:solidFill>
                <a:latin typeface="Calibri" pitchFamily="34" charset="0"/>
              </a:defRPr>
            </a:lvl7pPr>
            <a:lvl8pPr marL="3390595" indent="-226040" fontAlgn="base">
              <a:spcBef>
                <a:spcPct val="0"/>
              </a:spcBef>
              <a:spcAft>
                <a:spcPct val="0"/>
              </a:spcAft>
              <a:defRPr>
                <a:solidFill>
                  <a:schemeClr val="tx1"/>
                </a:solidFill>
                <a:latin typeface="Calibri" pitchFamily="34" charset="0"/>
              </a:defRPr>
            </a:lvl8pPr>
            <a:lvl9pPr marL="3842675" indent="-22604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5E12E7D4-B935-470A-AA14-F67AE50CE2A2}" type="slidenum">
              <a:rPr lang="en-US" altLang="en-US"/>
              <a:pPr fontAlgn="base">
                <a:spcBef>
                  <a:spcPct val="0"/>
                </a:spcBef>
                <a:spcAft>
                  <a:spcPct val="0"/>
                </a:spcAft>
              </a:pPr>
              <a:t>14</a:t>
            </a:fld>
            <a:endParaRPr lang="en-US" altLang="en-US" dirty="0"/>
          </a:p>
        </p:txBody>
      </p:sp>
    </p:spTree>
    <p:extLst>
      <p:ext uri="{BB962C8B-B14F-4D97-AF65-F5344CB8AC3E}">
        <p14:creationId xmlns:p14="http://schemas.microsoft.com/office/powerpoint/2010/main" val="4226039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a:p>
            <a:pPr>
              <a:spcBef>
                <a:spcPct val="0"/>
              </a:spcBef>
            </a:pPr>
            <a:endParaRPr lang="en-US" altLang="en-US" dirty="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4629" indent="-282550">
              <a:defRPr>
                <a:solidFill>
                  <a:schemeClr val="tx1"/>
                </a:solidFill>
                <a:latin typeface="Calibri" pitchFamily="34" charset="0"/>
              </a:defRPr>
            </a:lvl2pPr>
            <a:lvl3pPr marL="1130198" indent="-226040">
              <a:defRPr>
                <a:solidFill>
                  <a:schemeClr val="tx1"/>
                </a:solidFill>
                <a:latin typeface="Calibri" pitchFamily="34" charset="0"/>
              </a:defRPr>
            </a:lvl3pPr>
            <a:lvl4pPr marL="1582278" indent="-226040">
              <a:defRPr>
                <a:solidFill>
                  <a:schemeClr val="tx1"/>
                </a:solidFill>
                <a:latin typeface="Calibri" pitchFamily="34" charset="0"/>
              </a:defRPr>
            </a:lvl4pPr>
            <a:lvl5pPr marL="2034357" indent="-226040">
              <a:defRPr>
                <a:solidFill>
                  <a:schemeClr val="tx1"/>
                </a:solidFill>
                <a:latin typeface="Calibri" pitchFamily="34" charset="0"/>
              </a:defRPr>
            </a:lvl5pPr>
            <a:lvl6pPr marL="2486436" indent="-226040" fontAlgn="base">
              <a:spcBef>
                <a:spcPct val="0"/>
              </a:spcBef>
              <a:spcAft>
                <a:spcPct val="0"/>
              </a:spcAft>
              <a:defRPr>
                <a:solidFill>
                  <a:schemeClr val="tx1"/>
                </a:solidFill>
                <a:latin typeface="Calibri" pitchFamily="34" charset="0"/>
              </a:defRPr>
            </a:lvl6pPr>
            <a:lvl7pPr marL="2938516" indent="-226040" fontAlgn="base">
              <a:spcBef>
                <a:spcPct val="0"/>
              </a:spcBef>
              <a:spcAft>
                <a:spcPct val="0"/>
              </a:spcAft>
              <a:defRPr>
                <a:solidFill>
                  <a:schemeClr val="tx1"/>
                </a:solidFill>
                <a:latin typeface="Calibri" pitchFamily="34" charset="0"/>
              </a:defRPr>
            </a:lvl7pPr>
            <a:lvl8pPr marL="3390595" indent="-226040" fontAlgn="base">
              <a:spcBef>
                <a:spcPct val="0"/>
              </a:spcBef>
              <a:spcAft>
                <a:spcPct val="0"/>
              </a:spcAft>
              <a:defRPr>
                <a:solidFill>
                  <a:schemeClr val="tx1"/>
                </a:solidFill>
                <a:latin typeface="Calibri" pitchFamily="34" charset="0"/>
              </a:defRPr>
            </a:lvl8pPr>
            <a:lvl9pPr marL="3842675" indent="-22604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5E12E7D4-B935-470A-AA14-F67AE50CE2A2}" type="slidenum">
              <a:rPr lang="en-US" altLang="en-US"/>
              <a:pPr fontAlgn="base">
                <a:spcBef>
                  <a:spcPct val="0"/>
                </a:spcBef>
                <a:spcAft>
                  <a:spcPct val="0"/>
                </a:spcAft>
              </a:pPr>
              <a:t>3</a:t>
            </a:fld>
            <a:endParaRPr lang="en-US" altLang="en-US" dirty="0"/>
          </a:p>
        </p:txBody>
      </p:sp>
    </p:spTree>
    <p:extLst>
      <p:ext uri="{BB962C8B-B14F-4D97-AF65-F5344CB8AC3E}">
        <p14:creationId xmlns:p14="http://schemas.microsoft.com/office/powerpoint/2010/main" val="335326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a:p>
            <a:pPr>
              <a:spcBef>
                <a:spcPct val="0"/>
              </a:spcBef>
            </a:pPr>
            <a:endParaRPr lang="en-US" altLang="en-US" dirty="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4629" indent="-282550">
              <a:defRPr>
                <a:solidFill>
                  <a:schemeClr val="tx1"/>
                </a:solidFill>
                <a:latin typeface="Calibri" pitchFamily="34" charset="0"/>
              </a:defRPr>
            </a:lvl2pPr>
            <a:lvl3pPr marL="1130198" indent="-226040">
              <a:defRPr>
                <a:solidFill>
                  <a:schemeClr val="tx1"/>
                </a:solidFill>
                <a:latin typeface="Calibri" pitchFamily="34" charset="0"/>
              </a:defRPr>
            </a:lvl3pPr>
            <a:lvl4pPr marL="1582278" indent="-226040">
              <a:defRPr>
                <a:solidFill>
                  <a:schemeClr val="tx1"/>
                </a:solidFill>
                <a:latin typeface="Calibri" pitchFamily="34" charset="0"/>
              </a:defRPr>
            </a:lvl4pPr>
            <a:lvl5pPr marL="2034357" indent="-226040">
              <a:defRPr>
                <a:solidFill>
                  <a:schemeClr val="tx1"/>
                </a:solidFill>
                <a:latin typeface="Calibri" pitchFamily="34" charset="0"/>
              </a:defRPr>
            </a:lvl5pPr>
            <a:lvl6pPr marL="2486436" indent="-226040" fontAlgn="base">
              <a:spcBef>
                <a:spcPct val="0"/>
              </a:spcBef>
              <a:spcAft>
                <a:spcPct val="0"/>
              </a:spcAft>
              <a:defRPr>
                <a:solidFill>
                  <a:schemeClr val="tx1"/>
                </a:solidFill>
                <a:latin typeface="Calibri" pitchFamily="34" charset="0"/>
              </a:defRPr>
            </a:lvl6pPr>
            <a:lvl7pPr marL="2938516" indent="-226040" fontAlgn="base">
              <a:spcBef>
                <a:spcPct val="0"/>
              </a:spcBef>
              <a:spcAft>
                <a:spcPct val="0"/>
              </a:spcAft>
              <a:defRPr>
                <a:solidFill>
                  <a:schemeClr val="tx1"/>
                </a:solidFill>
                <a:latin typeface="Calibri" pitchFamily="34" charset="0"/>
              </a:defRPr>
            </a:lvl7pPr>
            <a:lvl8pPr marL="3390595" indent="-226040" fontAlgn="base">
              <a:spcBef>
                <a:spcPct val="0"/>
              </a:spcBef>
              <a:spcAft>
                <a:spcPct val="0"/>
              </a:spcAft>
              <a:defRPr>
                <a:solidFill>
                  <a:schemeClr val="tx1"/>
                </a:solidFill>
                <a:latin typeface="Calibri" pitchFamily="34" charset="0"/>
              </a:defRPr>
            </a:lvl8pPr>
            <a:lvl9pPr marL="3842675" indent="-22604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5E12E7D4-B935-470A-AA14-F67AE50CE2A2}" type="slidenum">
              <a:rPr lang="en-US" altLang="en-US"/>
              <a:pPr fontAlgn="base">
                <a:spcBef>
                  <a:spcPct val="0"/>
                </a:spcBef>
                <a:spcAft>
                  <a:spcPct val="0"/>
                </a:spcAft>
              </a:pPr>
              <a:t>4</a:t>
            </a:fld>
            <a:endParaRPr lang="en-US" altLang="en-US" dirty="0"/>
          </a:p>
        </p:txBody>
      </p:sp>
    </p:spTree>
    <p:extLst>
      <p:ext uri="{BB962C8B-B14F-4D97-AF65-F5344CB8AC3E}">
        <p14:creationId xmlns:p14="http://schemas.microsoft.com/office/powerpoint/2010/main" val="3956459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a:p>
            <a:pPr>
              <a:spcBef>
                <a:spcPct val="0"/>
              </a:spcBef>
            </a:pPr>
            <a:endParaRPr lang="en-US" altLang="en-US" dirty="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4629" indent="-282550">
              <a:defRPr>
                <a:solidFill>
                  <a:schemeClr val="tx1"/>
                </a:solidFill>
                <a:latin typeface="Calibri" pitchFamily="34" charset="0"/>
              </a:defRPr>
            </a:lvl2pPr>
            <a:lvl3pPr marL="1130198" indent="-226040">
              <a:defRPr>
                <a:solidFill>
                  <a:schemeClr val="tx1"/>
                </a:solidFill>
                <a:latin typeface="Calibri" pitchFamily="34" charset="0"/>
              </a:defRPr>
            </a:lvl3pPr>
            <a:lvl4pPr marL="1582278" indent="-226040">
              <a:defRPr>
                <a:solidFill>
                  <a:schemeClr val="tx1"/>
                </a:solidFill>
                <a:latin typeface="Calibri" pitchFamily="34" charset="0"/>
              </a:defRPr>
            </a:lvl4pPr>
            <a:lvl5pPr marL="2034357" indent="-226040">
              <a:defRPr>
                <a:solidFill>
                  <a:schemeClr val="tx1"/>
                </a:solidFill>
                <a:latin typeface="Calibri" pitchFamily="34" charset="0"/>
              </a:defRPr>
            </a:lvl5pPr>
            <a:lvl6pPr marL="2486436" indent="-226040" fontAlgn="base">
              <a:spcBef>
                <a:spcPct val="0"/>
              </a:spcBef>
              <a:spcAft>
                <a:spcPct val="0"/>
              </a:spcAft>
              <a:defRPr>
                <a:solidFill>
                  <a:schemeClr val="tx1"/>
                </a:solidFill>
                <a:latin typeface="Calibri" pitchFamily="34" charset="0"/>
              </a:defRPr>
            </a:lvl6pPr>
            <a:lvl7pPr marL="2938516" indent="-226040" fontAlgn="base">
              <a:spcBef>
                <a:spcPct val="0"/>
              </a:spcBef>
              <a:spcAft>
                <a:spcPct val="0"/>
              </a:spcAft>
              <a:defRPr>
                <a:solidFill>
                  <a:schemeClr val="tx1"/>
                </a:solidFill>
                <a:latin typeface="Calibri" pitchFamily="34" charset="0"/>
              </a:defRPr>
            </a:lvl7pPr>
            <a:lvl8pPr marL="3390595" indent="-226040" fontAlgn="base">
              <a:spcBef>
                <a:spcPct val="0"/>
              </a:spcBef>
              <a:spcAft>
                <a:spcPct val="0"/>
              </a:spcAft>
              <a:defRPr>
                <a:solidFill>
                  <a:schemeClr val="tx1"/>
                </a:solidFill>
                <a:latin typeface="Calibri" pitchFamily="34" charset="0"/>
              </a:defRPr>
            </a:lvl8pPr>
            <a:lvl9pPr marL="3842675" indent="-22604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5E12E7D4-B935-470A-AA14-F67AE50CE2A2}" type="slidenum">
              <a:rPr lang="en-US" altLang="en-US"/>
              <a:pPr fontAlgn="base">
                <a:spcBef>
                  <a:spcPct val="0"/>
                </a:spcBef>
                <a:spcAft>
                  <a:spcPct val="0"/>
                </a:spcAft>
              </a:pPr>
              <a:t>5</a:t>
            </a:fld>
            <a:endParaRPr lang="en-US" altLang="en-US" dirty="0"/>
          </a:p>
        </p:txBody>
      </p:sp>
    </p:spTree>
    <p:extLst>
      <p:ext uri="{BB962C8B-B14F-4D97-AF65-F5344CB8AC3E}">
        <p14:creationId xmlns:p14="http://schemas.microsoft.com/office/powerpoint/2010/main" val="3564093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a:p>
            <a:pPr>
              <a:spcBef>
                <a:spcPct val="0"/>
              </a:spcBef>
            </a:pPr>
            <a:endParaRPr lang="en-US" altLang="en-US" dirty="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4629" indent="-282550">
              <a:defRPr>
                <a:solidFill>
                  <a:schemeClr val="tx1"/>
                </a:solidFill>
                <a:latin typeface="Calibri" pitchFamily="34" charset="0"/>
              </a:defRPr>
            </a:lvl2pPr>
            <a:lvl3pPr marL="1130198" indent="-226040">
              <a:defRPr>
                <a:solidFill>
                  <a:schemeClr val="tx1"/>
                </a:solidFill>
                <a:latin typeface="Calibri" pitchFamily="34" charset="0"/>
              </a:defRPr>
            </a:lvl3pPr>
            <a:lvl4pPr marL="1582278" indent="-226040">
              <a:defRPr>
                <a:solidFill>
                  <a:schemeClr val="tx1"/>
                </a:solidFill>
                <a:latin typeface="Calibri" pitchFamily="34" charset="0"/>
              </a:defRPr>
            </a:lvl4pPr>
            <a:lvl5pPr marL="2034357" indent="-226040">
              <a:defRPr>
                <a:solidFill>
                  <a:schemeClr val="tx1"/>
                </a:solidFill>
                <a:latin typeface="Calibri" pitchFamily="34" charset="0"/>
              </a:defRPr>
            </a:lvl5pPr>
            <a:lvl6pPr marL="2486436" indent="-226040" fontAlgn="base">
              <a:spcBef>
                <a:spcPct val="0"/>
              </a:spcBef>
              <a:spcAft>
                <a:spcPct val="0"/>
              </a:spcAft>
              <a:defRPr>
                <a:solidFill>
                  <a:schemeClr val="tx1"/>
                </a:solidFill>
                <a:latin typeface="Calibri" pitchFamily="34" charset="0"/>
              </a:defRPr>
            </a:lvl6pPr>
            <a:lvl7pPr marL="2938516" indent="-226040" fontAlgn="base">
              <a:spcBef>
                <a:spcPct val="0"/>
              </a:spcBef>
              <a:spcAft>
                <a:spcPct val="0"/>
              </a:spcAft>
              <a:defRPr>
                <a:solidFill>
                  <a:schemeClr val="tx1"/>
                </a:solidFill>
                <a:latin typeface="Calibri" pitchFamily="34" charset="0"/>
              </a:defRPr>
            </a:lvl7pPr>
            <a:lvl8pPr marL="3390595" indent="-226040" fontAlgn="base">
              <a:spcBef>
                <a:spcPct val="0"/>
              </a:spcBef>
              <a:spcAft>
                <a:spcPct val="0"/>
              </a:spcAft>
              <a:defRPr>
                <a:solidFill>
                  <a:schemeClr val="tx1"/>
                </a:solidFill>
                <a:latin typeface="Calibri" pitchFamily="34" charset="0"/>
              </a:defRPr>
            </a:lvl8pPr>
            <a:lvl9pPr marL="3842675" indent="-22604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5E12E7D4-B935-470A-AA14-F67AE50CE2A2}" type="slidenum">
              <a:rPr lang="en-US" altLang="en-US"/>
              <a:pPr fontAlgn="base">
                <a:spcBef>
                  <a:spcPct val="0"/>
                </a:spcBef>
                <a:spcAft>
                  <a:spcPct val="0"/>
                </a:spcAft>
              </a:pPr>
              <a:t>6</a:t>
            </a:fld>
            <a:endParaRPr lang="en-US" altLang="en-US" dirty="0"/>
          </a:p>
        </p:txBody>
      </p:sp>
    </p:spTree>
    <p:extLst>
      <p:ext uri="{BB962C8B-B14F-4D97-AF65-F5344CB8AC3E}">
        <p14:creationId xmlns:p14="http://schemas.microsoft.com/office/powerpoint/2010/main" val="2943832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a:p>
            <a:pPr>
              <a:spcBef>
                <a:spcPct val="0"/>
              </a:spcBef>
            </a:pPr>
            <a:endParaRPr lang="en-US" altLang="en-US" dirty="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4629" indent="-282550">
              <a:defRPr>
                <a:solidFill>
                  <a:schemeClr val="tx1"/>
                </a:solidFill>
                <a:latin typeface="Calibri" pitchFamily="34" charset="0"/>
              </a:defRPr>
            </a:lvl2pPr>
            <a:lvl3pPr marL="1130198" indent="-226040">
              <a:defRPr>
                <a:solidFill>
                  <a:schemeClr val="tx1"/>
                </a:solidFill>
                <a:latin typeface="Calibri" pitchFamily="34" charset="0"/>
              </a:defRPr>
            </a:lvl3pPr>
            <a:lvl4pPr marL="1582278" indent="-226040">
              <a:defRPr>
                <a:solidFill>
                  <a:schemeClr val="tx1"/>
                </a:solidFill>
                <a:latin typeface="Calibri" pitchFamily="34" charset="0"/>
              </a:defRPr>
            </a:lvl4pPr>
            <a:lvl5pPr marL="2034357" indent="-226040">
              <a:defRPr>
                <a:solidFill>
                  <a:schemeClr val="tx1"/>
                </a:solidFill>
                <a:latin typeface="Calibri" pitchFamily="34" charset="0"/>
              </a:defRPr>
            </a:lvl5pPr>
            <a:lvl6pPr marL="2486436" indent="-226040" fontAlgn="base">
              <a:spcBef>
                <a:spcPct val="0"/>
              </a:spcBef>
              <a:spcAft>
                <a:spcPct val="0"/>
              </a:spcAft>
              <a:defRPr>
                <a:solidFill>
                  <a:schemeClr val="tx1"/>
                </a:solidFill>
                <a:latin typeface="Calibri" pitchFamily="34" charset="0"/>
              </a:defRPr>
            </a:lvl6pPr>
            <a:lvl7pPr marL="2938516" indent="-226040" fontAlgn="base">
              <a:spcBef>
                <a:spcPct val="0"/>
              </a:spcBef>
              <a:spcAft>
                <a:spcPct val="0"/>
              </a:spcAft>
              <a:defRPr>
                <a:solidFill>
                  <a:schemeClr val="tx1"/>
                </a:solidFill>
                <a:latin typeface="Calibri" pitchFamily="34" charset="0"/>
              </a:defRPr>
            </a:lvl7pPr>
            <a:lvl8pPr marL="3390595" indent="-226040" fontAlgn="base">
              <a:spcBef>
                <a:spcPct val="0"/>
              </a:spcBef>
              <a:spcAft>
                <a:spcPct val="0"/>
              </a:spcAft>
              <a:defRPr>
                <a:solidFill>
                  <a:schemeClr val="tx1"/>
                </a:solidFill>
                <a:latin typeface="Calibri" pitchFamily="34" charset="0"/>
              </a:defRPr>
            </a:lvl8pPr>
            <a:lvl9pPr marL="3842675" indent="-22604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5E12E7D4-B935-470A-AA14-F67AE50CE2A2}" type="slidenum">
              <a:rPr lang="en-US" altLang="en-US"/>
              <a:pPr fontAlgn="base">
                <a:spcBef>
                  <a:spcPct val="0"/>
                </a:spcBef>
                <a:spcAft>
                  <a:spcPct val="0"/>
                </a:spcAft>
              </a:pPr>
              <a:t>7</a:t>
            </a:fld>
            <a:endParaRPr lang="en-US" altLang="en-US" dirty="0"/>
          </a:p>
        </p:txBody>
      </p:sp>
    </p:spTree>
    <p:extLst>
      <p:ext uri="{BB962C8B-B14F-4D97-AF65-F5344CB8AC3E}">
        <p14:creationId xmlns:p14="http://schemas.microsoft.com/office/powerpoint/2010/main" val="90061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a:p>
            <a:pPr>
              <a:spcBef>
                <a:spcPct val="0"/>
              </a:spcBef>
            </a:pPr>
            <a:endParaRPr lang="en-US" altLang="en-US" dirty="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4629" indent="-282550">
              <a:defRPr>
                <a:solidFill>
                  <a:schemeClr val="tx1"/>
                </a:solidFill>
                <a:latin typeface="Calibri" pitchFamily="34" charset="0"/>
              </a:defRPr>
            </a:lvl2pPr>
            <a:lvl3pPr marL="1130198" indent="-226040">
              <a:defRPr>
                <a:solidFill>
                  <a:schemeClr val="tx1"/>
                </a:solidFill>
                <a:latin typeface="Calibri" pitchFamily="34" charset="0"/>
              </a:defRPr>
            </a:lvl3pPr>
            <a:lvl4pPr marL="1582278" indent="-226040">
              <a:defRPr>
                <a:solidFill>
                  <a:schemeClr val="tx1"/>
                </a:solidFill>
                <a:latin typeface="Calibri" pitchFamily="34" charset="0"/>
              </a:defRPr>
            </a:lvl4pPr>
            <a:lvl5pPr marL="2034357" indent="-226040">
              <a:defRPr>
                <a:solidFill>
                  <a:schemeClr val="tx1"/>
                </a:solidFill>
                <a:latin typeface="Calibri" pitchFamily="34" charset="0"/>
              </a:defRPr>
            </a:lvl5pPr>
            <a:lvl6pPr marL="2486436" indent="-226040" fontAlgn="base">
              <a:spcBef>
                <a:spcPct val="0"/>
              </a:spcBef>
              <a:spcAft>
                <a:spcPct val="0"/>
              </a:spcAft>
              <a:defRPr>
                <a:solidFill>
                  <a:schemeClr val="tx1"/>
                </a:solidFill>
                <a:latin typeface="Calibri" pitchFamily="34" charset="0"/>
              </a:defRPr>
            </a:lvl6pPr>
            <a:lvl7pPr marL="2938516" indent="-226040" fontAlgn="base">
              <a:spcBef>
                <a:spcPct val="0"/>
              </a:spcBef>
              <a:spcAft>
                <a:spcPct val="0"/>
              </a:spcAft>
              <a:defRPr>
                <a:solidFill>
                  <a:schemeClr val="tx1"/>
                </a:solidFill>
                <a:latin typeface="Calibri" pitchFamily="34" charset="0"/>
              </a:defRPr>
            </a:lvl7pPr>
            <a:lvl8pPr marL="3390595" indent="-226040" fontAlgn="base">
              <a:spcBef>
                <a:spcPct val="0"/>
              </a:spcBef>
              <a:spcAft>
                <a:spcPct val="0"/>
              </a:spcAft>
              <a:defRPr>
                <a:solidFill>
                  <a:schemeClr val="tx1"/>
                </a:solidFill>
                <a:latin typeface="Calibri" pitchFamily="34" charset="0"/>
              </a:defRPr>
            </a:lvl8pPr>
            <a:lvl9pPr marL="3842675" indent="-22604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5E12E7D4-B935-470A-AA14-F67AE50CE2A2}" type="slidenum">
              <a:rPr lang="en-US" altLang="en-US"/>
              <a:pPr fontAlgn="base">
                <a:spcBef>
                  <a:spcPct val="0"/>
                </a:spcBef>
                <a:spcAft>
                  <a:spcPct val="0"/>
                </a:spcAft>
              </a:pPr>
              <a:t>9</a:t>
            </a:fld>
            <a:endParaRPr lang="en-US" altLang="en-US" dirty="0"/>
          </a:p>
        </p:txBody>
      </p:sp>
    </p:spTree>
    <p:extLst>
      <p:ext uri="{BB962C8B-B14F-4D97-AF65-F5344CB8AC3E}">
        <p14:creationId xmlns:p14="http://schemas.microsoft.com/office/powerpoint/2010/main" val="2153055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a:p>
            <a:pPr>
              <a:spcBef>
                <a:spcPct val="0"/>
              </a:spcBef>
            </a:pPr>
            <a:endParaRPr lang="en-US" altLang="en-US" dirty="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4629" indent="-282550">
              <a:defRPr>
                <a:solidFill>
                  <a:schemeClr val="tx1"/>
                </a:solidFill>
                <a:latin typeface="Calibri" pitchFamily="34" charset="0"/>
              </a:defRPr>
            </a:lvl2pPr>
            <a:lvl3pPr marL="1130198" indent="-226040">
              <a:defRPr>
                <a:solidFill>
                  <a:schemeClr val="tx1"/>
                </a:solidFill>
                <a:latin typeface="Calibri" pitchFamily="34" charset="0"/>
              </a:defRPr>
            </a:lvl3pPr>
            <a:lvl4pPr marL="1582278" indent="-226040">
              <a:defRPr>
                <a:solidFill>
                  <a:schemeClr val="tx1"/>
                </a:solidFill>
                <a:latin typeface="Calibri" pitchFamily="34" charset="0"/>
              </a:defRPr>
            </a:lvl4pPr>
            <a:lvl5pPr marL="2034357" indent="-226040">
              <a:defRPr>
                <a:solidFill>
                  <a:schemeClr val="tx1"/>
                </a:solidFill>
                <a:latin typeface="Calibri" pitchFamily="34" charset="0"/>
              </a:defRPr>
            </a:lvl5pPr>
            <a:lvl6pPr marL="2486436" indent="-226040" fontAlgn="base">
              <a:spcBef>
                <a:spcPct val="0"/>
              </a:spcBef>
              <a:spcAft>
                <a:spcPct val="0"/>
              </a:spcAft>
              <a:defRPr>
                <a:solidFill>
                  <a:schemeClr val="tx1"/>
                </a:solidFill>
                <a:latin typeface="Calibri" pitchFamily="34" charset="0"/>
              </a:defRPr>
            </a:lvl6pPr>
            <a:lvl7pPr marL="2938516" indent="-226040" fontAlgn="base">
              <a:spcBef>
                <a:spcPct val="0"/>
              </a:spcBef>
              <a:spcAft>
                <a:spcPct val="0"/>
              </a:spcAft>
              <a:defRPr>
                <a:solidFill>
                  <a:schemeClr val="tx1"/>
                </a:solidFill>
                <a:latin typeface="Calibri" pitchFamily="34" charset="0"/>
              </a:defRPr>
            </a:lvl7pPr>
            <a:lvl8pPr marL="3390595" indent="-226040" fontAlgn="base">
              <a:spcBef>
                <a:spcPct val="0"/>
              </a:spcBef>
              <a:spcAft>
                <a:spcPct val="0"/>
              </a:spcAft>
              <a:defRPr>
                <a:solidFill>
                  <a:schemeClr val="tx1"/>
                </a:solidFill>
                <a:latin typeface="Calibri" pitchFamily="34" charset="0"/>
              </a:defRPr>
            </a:lvl8pPr>
            <a:lvl9pPr marL="3842675" indent="-22604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5E12E7D4-B935-470A-AA14-F67AE50CE2A2}" type="slidenum">
              <a:rPr lang="en-US" altLang="en-US"/>
              <a:pPr fontAlgn="base">
                <a:spcBef>
                  <a:spcPct val="0"/>
                </a:spcBef>
                <a:spcAft>
                  <a:spcPct val="0"/>
                </a:spcAft>
              </a:pPr>
              <a:t>10</a:t>
            </a:fld>
            <a:endParaRPr lang="en-US" altLang="en-US" dirty="0"/>
          </a:p>
        </p:txBody>
      </p:sp>
    </p:spTree>
    <p:extLst>
      <p:ext uri="{BB962C8B-B14F-4D97-AF65-F5344CB8AC3E}">
        <p14:creationId xmlns:p14="http://schemas.microsoft.com/office/powerpoint/2010/main" val="3293540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a:p>
            <a:pPr>
              <a:spcBef>
                <a:spcPct val="0"/>
              </a:spcBef>
            </a:pPr>
            <a:endParaRPr lang="en-US" altLang="en-US" dirty="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34629" indent="-282550">
              <a:defRPr>
                <a:solidFill>
                  <a:schemeClr val="tx1"/>
                </a:solidFill>
                <a:latin typeface="Calibri" pitchFamily="34" charset="0"/>
              </a:defRPr>
            </a:lvl2pPr>
            <a:lvl3pPr marL="1130198" indent="-226040">
              <a:defRPr>
                <a:solidFill>
                  <a:schemeClr val="tx1"/>
                </a:solidFill>
                <a:latin typeface="Calibri" pitchFamily="34" charset="0"/>
              </a:defRPr>
            </a:lvl3pPr>
            <a:lvl4pPr marL="1582278" indent="-226040">
              <a:defRPr>
                <a:solidFill>
                  <a:schemeClr val="tx1"/>
                </a:solidFill>
                <a:latin typeface="Calibri" pitchFamily="34" charset="0"/>
              </a:defRPr>
            </a:lvl4pPr>
            <a:lvl5pPr marL="2034357" indent="-226040">
              <a:defRPr>
                <a:solidFill>
                  <a:schemeClr val="tx1"/>
                </a:solidFill>
                <a:latin typeface="Calibri" pitchFamily="34" charset="0"/>
              </a:defRPr>
            </a:lvl5pPr>
            <a:lvl6pPr marL="2486436" indent="-226040" fontAlgn="base">
              <a:spcBef>
                <a:spcPct val="0"/>
              </a:spcBef>
              <a:spcAft>
                <a:spcPct val="0"/>
              </a:spcAft>
              <a:defRPr>
                <a:solidFill>
                  <a:schemeClr val="tx1"/>
                </a:solidFill>
                <a:latin typeface="Calibri" pitchFamily="34" charset="0"/>
              </a:defRPr>
            </a:lvl6pPr>
            <a:lvl7pPr marL="2938516" indent="-226040" fontAlgn="base">
              <a:spcBef>
                <a:spcPct val="0"/>
              </a:spcBef>
              <a:spcAft>
                <a:spcPct val="0"/>
              </a:spcAft>
              <a:defRPr>
                <a:solidFill>
                  <a:schemeClr val="tx1"/>
                </a:solidFill>
                <a:latin typeface="Calibri" pitchFamily="34" charset="0"/>
              </a:defRPr>
            </a:lvl7pPr>
            <a:lvl8pPr marL="3390595" indent="-226040" fontAlgn="base">
              <a:spcBef>
                <a:spcPct val="0"/>
              </a:spcBef>
              <a:spcAft>
                <a:spcPct val="0"/>
              </a:spcAft>
              <a:defRPr>
                <a:solidFill>
                  <a:schemeClr val="tx1"/>
                </a:solidFill>
                <a:latin typeface="Calibri" pitchFamily="34" charset="0"/>
              </a:defRPr>
            </a:lvl8pPr>
            <a:lvl9pPr marL="3842675" indent="-22604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5E12E7D4-B935-470A-AA14-F67AE50CE2A2}" type="slidenum">
              <a:rPr lang="en-US" altLang="en-US"/>
              <a:pPr fontAlgn="base">
                <a:spcBef>
                  <a:spcPct val="0"/>
                </a:spcBef>
                <a:spcAft>
                  <a:spcPct val="0"/>
                </a:spcAft>
              </a:pPr>
              <a:t>11</a:t>
            </a:fld>
            <a:endParaRPr lang="en-US" altLang="en-US" dirty="0"/>
          </a:p>
        </p:txBody>
      </p:sp>
    </p:spTree>
    <p:extLst>
      <p:ext uri="{BB962C8B-B14F-4D97-AF65-F5344CB8AC3E}">
        <p14:creationId xmlns:p14="http://schemas.microsoft.com/office/powerpoint/2010/main" val="120944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3614BD-C11D-4292-AFB9-59CBDC38806D}"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95609C-9F30-4ECB-B7D8-997302E635A2}"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6561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3614BD-C11D-4292-AFB9-59CBDC38806D}"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95609C-9F30-4ECB-B7D8-997302E635A2}" type="slidenum">
              <a:rPr lang="en-US" smtClean="0"/>
              <a:pPr/>
              <a:t>‹#›</a:t>
            </a:fld>
            <a:endParaRPr lang="en-US"/>
          </a:p>
        </p:txBody>
      </p:sp>
    </p:spTree>
    <p:extLst>
      <p:ext uri="{BB962C8B-B14F-4D97-AF65-F5344CB8AC3E}">
        <p14:creationId xmlns:p14="http://schemas.microsoft.com/office/powerpoint/2010/main" val="1814474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3614BD-C11D-4292-AFB9-59CBDC38806D}"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95609C-9F30-4ECB-B7D8-997302E635A2}" type="slidenum">
              <a:rPr lang="en-US" smtClean="0"/>
              <a:pPr/>
              <a:t>‹#›</a:t>
            </a:fld>
            <a:endParaRPr lang="en-US"/>
          </a:p>
        </p:txBody>
      </p:sp>
    </p:spTree>
    <p:extLst>
      <p:ext uri="{BB962C8B-B14F-4D97-AF65-F5344CB8AC3E}">
        <p14:creationId xmlns:p14="http://schemas.microsoft.com/office/powerpoint/2010/main" val="810999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3614BD-C11D-4292-AFB9-59CBDC38806D}"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95609C-9F30-4ECB-B7D8-997302E635A2}" type="slidenum">
              <a:rPr lang="en-US" smtClean="0"/>
              <a:pPr/>
              <a:t>‹#›</a:t>
            </a:fld>
            <a:endParaRPr lang="en-US"/>
          </a:p>
        </p:txBody>
      </p:sp>
    </p:spTree>
    <p:extLst>
      <p:ext uri="{BB962C8B-B14F-4D97-AF65-F5344CB8AC3E}">
        <p14:creationId xmlns:p14="http://schemas.microsoft.com/office/powerpoint/2010/main" val="1234169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3614BD-C11D-4292-AFB9-59CBDC38806D}"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95609C-9F30-4ECB-B7D8-997302E635A2}"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8218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3614BD-C11D-4292-AFB9-59CBDC38806D}" type="datetimeFigureOut">
              <a:rPr lang="en-US" smtClean="0"/>
              <a:pPr/>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95609C-9F30-4ECB-B7D8-997302E635A2}" type="slidenum">
              <a:rPr lang="en-US" smtClean="0"/>
              <a:pPr/>
              <a:t>‹#›</a:t>
            </a:fld>
            <a:endParaRPr lang="en-US"/>
          </a:p>
        </p:txBody>
      </p:sp>
    </p:spTree>
    <p:extLst>
      <p:ext uri="{BB962C8B-B14F-4D97-AF65-F5344CB8AC3E}">
        <p14:creationId xmlns:p14="http://schemas.microsoft.com/office/powerpoint/2010/main" val="29785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3614BD-C11D-4292-AFB9-59CBDC38806D}" type="datetimeFigureOut">
              <a:rPr lang="en-US" smtClean="0"/>
              <a:pPr/>
              <a:t>9/25/2023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95609C-9F30-4ECB-B7D8-997302E635A2}" type="slidenum">
              <a:rPr lang="en-US" smtClean="0"/>
              <a:pPr/>
              <a:t>‹#›</a:t>
            </a:fld>
            <a:endParaRPr lang="en-US"/>
          </a:p>
        </p:txBody>
      </p:sp>
    </p:spTree>
    <p:extLst>
      <p:ext uri="{BB962C8B-B14F-4D97-AF65-F5344CB8AC3E}">
        <p14:creationId xmlns:p14="http://schemas.microsoft.com/office/powerpoint/2010/main" val="4034207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3614BD-C11D-4292-AFB9-59CBDC38806D}" type="datetimeFigureOut">
              <a:rPr lang="en-US" smtClean="0"/>
              <a:pPr/>
              <a:t>9/25/2023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95609C-9F30-4ECB-B7D8-997302E635A2}" type="slidenum">
              <a:rPr lang="en-US" smtClean="0"/>
              <a:pPr/>
              <a:t>‹#›</a:t>
            </a:fld>
            <a:endParaRPr lang="en-US"/>
          </a:p>
        </p:txBody>
      </p:sp>
    </p:spTree>
    <p:extLst>
      <p:ext uri="{BB962C8B-B14F-4D97-AF65-F5344CB8AC3E}">
        <p14:creationId xmlns:p14="http://schemas.microsoft.com/office/powerpoint/2010/main" val="870789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73614BD-C11D-4292-AFB9-59CBDC38806D}" type="datetimeFigureOut">
              <a:rPr lang="en-US" smtClean="0"/>
              <a:pPr/>
              <a:t>9/25/2023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695609C-9F30-4ECB-B7D8-997302E635A2}" type="slidenum">
              <a:rPr lang="en-US" smtClean="0"/>
              <a:pPr/>
              <a:t>‹#›</a:t>
            </a:fld>
            <a:endParaRPr lang="en-US"/>
          </a:p>
        </p:txBody>
      </p:sp>
    </p:spTree>
    <p:extLst>
      <p:ext uri="{BB962C8B-B14F-4D97-AF65-F5344CB8AC3E}">
        <p14:creationId xmlns:p14="http://schemas.microsoft.com/office/powerpoint/2010/main" val="4201954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F73614BD-C11D-4292-AFB9-59CBDC38806D}" type="datetimeFigureOut">
              <a:rPr lang="en-US" smtClean="0"/>
              <a:pPr/>
              <a:t>9/25/2023</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695609C-9F30-4ECB-B7D8-997302E635A2}" type="slidenum">
              <a:rPr lang="en-US" smtClean="0"/>
              <a:pPr/>
              <a:t>‹#›</a:t>
            </a:fld>
            <a:endParaRPr lang="en-US"/>
          </a:p>
        </p:txBody>
      </p:sp>
    </p:spTree>
    <p:extLst>
      <p:ext uri="{BB962C8B-B14F-4D97-AF65-F5344CB8AC3E}">
        <p14:creationId xmlns:p14="http://schemas.microsoft.com/office/powerpoint/2010/main" val="301533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3614BD-C11D-4292-AFB9-59CBDC38806D}" type="datetimeFigureOut">
              <a:rPr lang="en-US" smtClean="0"/>
              <a:pPr/>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95609C-9F30-4ECB-B7D8-997302E635A2}" type="slidenum">
              <a:rPr lang="en-US" smtClean="0"/>
              <a:pPr/>
              <a:t>‹#›</a:t>
            </a:fld>
            <a:endParaRPr lang="en-US"/>
          </a:p>
        </p:txBody>
      </p:sp>
    </p:spTree>
    <p:extLst>
      <p:ext uri="{BB962C8B-B14F-4D97-AF65-F5344CB8AC3E}">
        <p14:creationId xmlns:p14="http://schemas.microsoft.com/office/powerpoint/2010/main" val="1182897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695609C-9F30-4ECB-B7D8-997302E635A2}"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16860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2960" y="758952"/>
            <a:ext cx="7543800" cy="2360029"/>
          </a:xfrm>
        </p:spPr>
        <p:txBody>
          <a:bodyPr>
            <a:noAutofit/>
          </a:bodyPr>
          <a:lstStyle/>
          <a:p>
            <a:pPr algn="ctr"/>
            <a:r>
              <a:rPr lang="en-US" sz="6000" b="1" dirty="0">
                <a:solidFill>
                  <a:srgbClr val="0000FF"/>
                </a:solidFill>
                <a:latin typeface="Times New Roman" pitchFamily="18" charset="0"/>
                <a:cs typeface="Times New Roman" pitchFamily="18" charset="0"/>
              </a:rPr>
              <a:t>Economic Evaluation Studies: Checklist</a:t>
            </a:r>
          </a:p>
        </p:txBody>
      </p:sp>
      <p:sp>
        <p:nvSpPr>
          <p:cNvPr id="3" name="Subtitle 2"/>
          <p:cNvSpPr>
            <a:spLocks noGrp="1"/>
          </p:cNvSpPr>
          <p:nvPr>
            <p:ph type="subTitle" idx="1"/>
          </p:nvPr>
        </p:nvSpPr>
        <p:spPr/>
        <p:txBody>
          <a:bodyPr>
            <a:normAutofit fontScale="92500"/>
          </a:bodyPr>
          <a:lstStyle/>
          <a:p>
            <a:r>
              <a:rPr lang="en-US" b="1" dirty="0">
                <a:solidFill>
                  <a:srgbClr val="CC0000"/>
                </a:solidFill>
                <a:latin typeface="Times New Roman" panose="02020603050405020304" pitchFamily="18" charset="0"/>
                <a:cs typeface="Times New Roman" panose="02020603050405020304" pitchFamily="18" charset="0"/>
              </a:rPr>
              <a:t>Source: Drummond, et al.,</a:t>
            </a:r>
            <a:r>
              <a:rPr lang="en-US" b="1" i="1" dirty="0">
                <a:solidFill>
                  <a:srgbClr val="CC0000"/>
                </a:solidFill>
                <a:latin typeface="Times New Roman" panose="02020603050405020304" pitchFamily="18" charset="0"/>
                <a:cs typeface="Times New Roman" panose="02020603050405020304" pitchFamily="18" charset="0"/>
              </a:rPr>
              <a:t> Methods for the Economic Evaluation of Health Care </a:t>
            </a:r>
            <a:r>
              <a:rPr lang="en-US" b="1" i="1" dirty="0" err="1">
                <a:solidFill>
                  <a:srgbClr val="CC0000"/>
                </a:solidFill>
                <a:latin typeface="Times New Roman" panose="02020603050405020304" pitchFamily="18" charset="0"/>
                <a:cs typeface="Times New Roman" panose="02020603050405020304" pitchFamily="18" charset="0"/>
              </a:rPr>
              <a:t>Programmes</a:t>
            </a:r>
            <a:r>
              <a:rPr lang="en-US" b="1" dirty="0">
                <a:solidFill>
                  <a:srgbClr val="CC0000"/>
                </a:solidFill>
                <a:latin typeface="Times New Roman" panose="02020603050405020304" pitchFamily="18" charset="0"/>
                <a:cs typeface="Times New Roman" panose="02020603050405020304" pitchFamily="18" charset="0"/>
              </a:rPr>
              <a:t>, 4th edition, 2015</a:t>
            </a:r>
            <a:endParaRPr lang="en-US" altLang="en-US" b="1" dirty="0">
              <a:solidFill>
                <a:srgbClr val="CC0000"/>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5" name="TextBox 20"/>
          <p:cNvSpPr txBox="1">
            <a:spLocks noChangeArrowheads="1"/>
          </p:cNvSpPr>
          <p:nvPr/>
        </p:nvSpPr>
        <p:spPr bwMode="auto">
          <a:xfrm>
            <a:off x="252413" y="688975"/>
            <a:ext cx="8570912"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dirty="0"/>
          </a:p>
        </p:txBody>
      </p:sp>
      <p:sp>
        <p:nvSpPr>
          <p:cNvPr id="3" name="Title 2"/>
          <p:cNvSpPr>
            <a:spLocks noGrp="1"/>
          </p:cNvSpPr>
          <p:nvPr>
            <p:ph type="title"/>
          </p:nvPr>
        </p:nvSpPr>
        <p:spPr>
          <a:xfrm>
            <a:off x="69575" y="574385"/>
            <a:ext cx="8875642" cy="1143000"/>
          </a:xfrm>
        </p:spPr>
        <p:txBody>
          <a:bodyPr>
            <a:noAutofit/>
          </a:bodyPr>
          <a:lstStyle/>
          <a:p>
            <a:pPr algn="l"/>
            <a:r>
              <a:rPr lang="en-US" sz="3600" b="1" dirty="0">
                <a:solidFill>
                  <a:srgbClr val="0000FF"/>
                </a:solidFill>
                <a:latin typeface="Times New Roman" panose="02020603050405020304" pitchFamily="18" charset="0"/>
                <a:cs typeface="Times New Roman" panose="02020603050405020304" pitchFamily="18" charset="0"/>
              </a:rPr>
              <a:t>Was uncertainty in the estimates of costs and consequences adequately characterized?</a:t>
            </a:r>
            <a:br>
              <a:rPr lang="en-US" sz="3600" b="1" dirty="0">
                <a:solidFill>
                  <a:srgbClr val="0000FF"/>
                </a:solidFill>
                <a:latin typeface="Times New Roman" panose="02020603050405020304" pitchFamily="18" charset="0"/>
                <a:cs typeface="Times New Roman" panose="02020603050405020304" pitchFamily="18" charset="0"/>
              </a:rPr>
            </a:br>
            <a:endParaRPr lang="en-US" sz="3600" b="1" dirty="0">
              <a:solidFill>
                <a:srgbClr val="0000FF"/>
              </a:solidFill>
              <a:latin typeface="Times New Roman" panose="02020603050405020304" pitchFamily="18" charset="0"/>
              <a:cs typeface="Times New Roman" panose="02020603050405020304" pitchFamily="18" charset="0"/>
            </a:endParaRPr>
          </a:p>
        </p:txBody>
      </p:sp>
      <p:sp>
        <p:nvSpPr>
          <p:cNvPr id="4" name="Rectangle 3"/>
          <p:cNvSpPr/>
          <p:nvPr/>
        </p:nvSpPr>
        <p:spPr>
          <a:xfrm>
            <a:off x="308115" y="1503848"/>
            <a:ext cx="8438320" cy="4524315"/>
          </a:xfrm>
          <a:prstGeom prst="rect">
            <a:avLst/>
          </a:prstGeom>
        </p:spPr>
        <p:txBody>
          <a:bodyPr wrap="square">
            <a:spAutoFit/>
          </a:bodyPr>
          <a:lstStyle/>
          <a:p>
            <a:r>
              <a:rPr lang="en-US" sz="2600" dirty="0">
                <a:latin typeface="Times New Roman" panose="02020603050405020304" pitchFamily="18" charset="0"/>
                <a:cs typeface="Times New Roman" panose="02020603050405020304" pitchFamily="18" charset="0"/>
              </a:rPr>
              <a:t>1. If patient-level data on costs or consequences were available, were appropriate statistical analyses performed?</a:t>
            </a:r>
          </a:p>
          <a:p>
            <a:r>
              <a:rPr lang="en-US" sz="2600" dirty="0">
                <a:latin typeface="Times New Roman" panose="02020603050405020304" pitchFamily="18" charset="0"/>
                <a:cs typeface="Times New Roman" panose="02020603050405020304" pitchFamily="18" charset="0"/>
              </a:rPr>
              <a:t>2. If a sensitivity analysis was employed, was justification provided for the forms of sensitivity analysis employed and the ranges or distributions of values (for key study parameters)?</a:t>
            </a:r>
          </a:p>
          <a:p>
            <a:r>
              <a:rPr lang="en-US" sz="2600" dirty="0">
                <a:latin typeface="Times New Roman" panose="02020603050405020304" pitchFamily="18" charset="0"/>
                <a:cs typeface="Times New Roman" panose="02020603050405020304" pitchFamily="18" charset="0"/>
              </a:rPr>
              <a:t>3. Were the conclusions of the study sensitive to the uncertainty in the results, as quantified by the statistical and/or sensitivity analysis?</a:t>
            </a:r>
          </a:p>
          <a:p>
            <a:r>
              <a:rPr lang="en-US" sz="2600" dirty="0">
                <a:latin typeface="Times New Roman" panose="02020603050405020304" pitchFamily="18" charset="0"/>
                <a:cs typeface="Times New Roman" panose="02020603050405020304" pitchFamily="18" charset="0"/>
              </a:rPr>
              <a:t>4. Was heterogeneity in the patient population recognized, for example by presenting study results for relevant subgroups</a:t>
            </a:r>
            <a:r>
              <a:rPr lang="en-US" sz="2800" dirty="0">
                <a:latin typeface="Times New Roman" panose="02020603050405020304" pitchFamily="18" charset="0"/>
                <a:cs typeface="Times New Roman" panose="02020603050405020304" pitchFamily="18" charset="0"/>
              </a:rPr>
              <a:t>?</a:t>
            </a:r>
          </a:p>
        </p:txBody>
      </p:sp>
      <p:sp>
        <p:nvSpPr>
          <p:cNvPr id="8" name="TextBox 19"/>
          <p:cNvSpPr txBox="1">
            <a:spLocks noChangeArrowheads="1"/>
          </p:cNvSpPr>
          <p:nvPr/>
        </p:nvSpPr>
        <p:spPr bwMode="auto">
          <a:xfrm>
            <a:off x="23815" y="6221968"/>
            <a:ext cx="6496257"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1600" dirty="0">
                <a:solidFill>
                  <a:srgbClr val="CC0000"/>
                </a:solidFill>
                <a:latin typeface="Times New Roman" panose="02020603050405020304" pitchFamily="18" charset="0"/>
                <a:cs typeface="Times New Roman" panose="02020603050405020304" pitchFamily="18" charset="0"/>
              </a:rPr>
              <a:t>Source: Drummond, et al.,</a:t>
            </a:r>
            <a:r>
              <a:rPr lang="en-US" sz="1600" i="1" dirty="0">
                <a:solidFill>
                  <a:srgbClr val="CC0000"/>
                </a:solidFill>
                <a:latin typeface="Times New Roman" panose="02020603050405020304" pitchFamily="18" charset="0"/>
                <a:cs typeface="Times New Roman" panose="02020603050405020304" pitchFamily="18" charset="0"/>
              </a:rPr>
              <a:t> Methods for the Economic Evaluation of Health Care Programmes</a:t>
            </a:r>
            <a:r>
              <a:rPr lang="en-US" sz="1600" dirty="0">
                <a:solidFill>
                  <a:srgbClr val="CC0000"/>
                </a:solidFill>
                <a:latin typeface="Times New Roman" panose="02020603050405020304" pitchFamily="18" charset="0"/>
                <a:cs typeface="Times New Roman" panose="02020603050405020304" pitchFamily="18" charset="0"/>
              </a:rPr>
              <a:t>. , 4th edition, 2015</a:t>
            </a:r>
            <a:endParaRPr lang="en-US" altLang="en-US" sz="1600" dirty="0">
              <a:solidFill>
                <a:srgbClr val="CC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3481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5" name="TextBox 20"/>
          <p:cNvSpPr txBox="1">
            <a:spLocks noChangeArrowheads="1"/>
          </p:cNvSpPr>
          <p:nvPr/>
        </p:nvSpPr>
        <p:spPr bwMode="auto">
          <a:xfrm>
            <a:off x="252413" y="688975"/>
            <a:ext cx="8570912"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dirty="0"/>
          </a:p>
        </p:txBody>
      </p:sp>
      <p:sp>
        <p:nvSpPr>
          <p:cNvPr id="3" name="Title 2"/>
          <p:cNvSpPr>
            <a:spLocks noGrp="1"/>
          </p:cNvSpPr>
          <p:nvPr>
            <p:ph type="title"/>
          </p:nvPr>
        </p:nvSpPr>
        <p:spPr>
          <a:xfrm>
            <a:off x="344487" y="226514"/>
            <a:ext cx="8600729" cy="1143000"/>
          </a:xfrm>
        </p:spPr>
        <p:txBody>
          <a:bodyPr>
            <a:noAutofit/>
          </a:bodyPr>
          <a:lstStyle/>
          <a:p>
            <a:pPr algn="l"/>
            <a:r>
              <a:rPr lang="en-US" sz="3600" b="1" dirty="0">
                <a:solidFill>
                  <a:srgbClr val="0000FF"/>
                </a:solidFill>
                <a:latin typeface="Times New Roman" panose="02020603050405020304" pitchFamily="18" charset="0"/>
                <a:cs typeface="Times New Roman" panose="02020603050405020304" pitchFamily="18" charset="0"/>
              </a:rPr>
              <a:t>Did the presentation and discussion of study results include all issues of concern to users?</a:t>
            </a:r>
          </a:p>
        </p:txBody>
      </p:sp>
      <p:sp>
        <p:nvSpPr>
          <p:cNvPr id="4" name="Rectangle 3"/>
          <p:cNvSpPr/>
          <p:nvPr/>
        </p:nvSpPr>
        <p:spPr>
          <a:xfrm>
            <a:off x="344487" y="1521324"/>
            <a:ext cx="8570911" cy="4401205"/>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1. Were the conclusions of the analysis based on some overall index or ratio of costs to consequences (e.g. cost-effectiveness ratio)? If so, was the index interpreted intelligently or in a mechanistic fashion?</a:t>
            </a:r>
          </a:p>
          <a:p>
            <a:r>
              <a:rPr lang="en-US" sz="2800" dirty="0">
                <a:latin typeface="Times New Roman" panose="02020603050405020304" pitchFamily="18" charset="0"/>
                <a:cs typeface="Times New Roman" panose="02020603050405020304" pitchFamily="18" charset="0"/>
              </a:rPr>
              <a:t>2. Were the results compared with those of others who have investigated the same question? If so, were allowanced made for potential differences in study methodology?</a:t>
            </a:r>
          </a:p>
          <a:p>
            <a:r>
              <a:rPr lang="en-US" sz="2800" dirty="0">
                <a:latin typeface="Times New Roman" panose="02020603050405020304" pitchFamily="18" charset="0"/>
                <a:cs typeface="Times New Roman" panose="02020603050405020304" pitchFamily="18" charset="0"/>
              </a:rPr>
              <a:t>3. Did the study discuss the generalizability of the results to other settings and patient/client groups?</a:t>
            </a:r>
          </a:p>
        </p:txBody>
      </p:sp>
      <p:sp>
        <p:nvSpPr>
          <p:cNvPr id="8" name="TextBox 19"/>
          <p:cNvSpPr txBox="1">
            <a:spLocks noChangeArrowheads="1"/>
          </p:cNvSpPr>
          <p:nvPr/>
        </p:nvSpPr>
        <p:spPr bwMode="auto">
          <a:xfrm>
            <a:off x="23815" y="6221968"/>
            <a:ext cx="6496257"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1600" dirty="0">
                <a:solidFill>
                  <a:srgbClr val="CC0000"/>
                </a:solidFill>
                <a:latin typeface="Times New Roman" panose="02020603050405020304" pitchFamily="18" charset="0"/>
                <a:cs typeface="Times New Roman" panose="02020603050405020304" pitchFamily="18" charset="0"/>
              </a:rPr>
              <a:t>Source: Drummond, et al.,</a:t>
            </a:r>
            <a:r>
              <a:rPr lang="en-US" sz="1600" i="1" dirty="0">
                <a:solidFill>
                  <a:srgbClr val="CC0000"/>
                </a:solidFill>
                <a:latin typeface="Times New Roman" panose="02020603050405020304" pitchFamily="18" charset="0"/>
                <a:cs typeface="Times New Roman" panose="02020603050405020304" pitchFamily="18" charset="0"/>
              </a:rPr>
              <a:t> Methods for the Economic Evaluation of Health Care Programmes</a:t>
            </a:r>
            <a:r>
              <a:rPr lang="en-US" sz="1600" dirty="0">
                <a:solidFill>
                  <a:srgbClr val="CC0000"/>
                </a:solidFill>
                <a:latin typeface="Times New Roman" panose="02020603050405020304" pitchFamily="18" charset="0"/>
                <a:cs typeface="Times New Roman" panose="02020603050405020304" pitchFamily="18" charset="0"/>
              </a:rPr>
              <a:t>. , 4th edition, 2015</a:t>
            </a:r>
            <a:endParaRPr lang="en-US" altLang="en-US" sz="1600" dirty="0">
              <a:solidFill>
                <a:srgbClr val="CC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8656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5" name="TextBox 20"/>
          <p:cNvSpPr txBox="1">
            <a:spLocks noChangeArrowheads="1"/>
          </p:cNvSpPr>
          <p:nvPr/>
        </p:nvSpPr>
        <p:spPr bwMode="auto">
          <a:xfrm>
            <a:off x="252413" y="688975"/>
            <a:ext cx="8570912"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dirty="0"/>
          </a:p>
        </p:txBody>
      </p:sp>
      <p:sp>
        <p:nvSpPr>
          <p:cNvPr id="3" name="Title 2"/>
          <p:cNvSpPr>
            <a:spLocks noGrp="1"/>
          </p:cNvSpPr>
          <p:nvPr>
            <p:ph type="title"/>
          </p:nvPr>
        </p:nvSpPr>
        <p:spPr>
          <a:xfrm>
            <a:off x="344487" y="465050"/>
            <a:ext cx="8600729" cy="1143000"/>
          </a:xfrm>
        </p:spPr>
        <p:txBody>
          <a:bodyPr>
            <a:noAutofit/>
          </a:bodyPr>
          <a:lstStyle/>
          <a:p>
            <a:pPr algn="l"/>
            <a:r>
              <a:rPr lang="en-US" sz="3600" b="1" dirty="0">
                <a:solidFill>
                  <a:srgbClr val="0000FF"/>
                </a:solidFill>
                <a:latin typeface="Times New Roman" panose="02020603050405020304" pitchFamily="18" charset="0"/>
                <a:cs typeface="Times New Roman" panose="02020603050405020304" pitchFamily="18" charset="0"/>
              </a:rPr>
              <a:t>Did the presentation and discussion of study results include all issues of concern to users? (cont.)</a:t>
            </a:r>
          </a:p>
        </p:txBody>
      </p:sp>
      <p:sp>
        <p:nvSpPr>
          <p:cNvPr id="4" name="Rectangle 3"/>
          <p:cNvSpPr/>
          <p:nvPr/>
        </p:nvSpPr>
        <p:spPr>
          <a:xfrm>
            <a:off x="344487" y="1600836"/>
            <a:ext cx="8570911" cy="4832092"/>
          </a:xfrm>
          <a:prstGeom prst="rect">
            <a:avLst/>
          </a:prstGeom>
        </p:spPr>
        <p:txBody>
          <a:bodyPr wrap="square">
            <a:spAutoFit/>
          </a:bodyPr>
          <a:lstStyle/>
          <a:p>
            <a:r>
              <a:rPr lang="en-US" sz="2700" dirty="0">
                <a:latin typeface="Times New Roman" panose="02020603050405020304" pitchFamily="18" charset="0"/>
                <a:cs typeface="Times New Roman" panose="02020603050405020304" pitchFamily="18" charset="0"/>
              </a:rPr>
              <a:t>4. Did the study allude to, or take account of, other important factors in the choice or decision under consideration (e.g. distribution of costs and consequences, or relevant ethical issues)?</a:t>
            </a:r>
          </a:p>
          <a:p>
            <a:r>
              <a:rPr lang="en-US" sz="2700" dirty="0">
                <a:latin typeface="Times New Roman" panose="02020603050405020304" pitchFamily="18" charset="0"/>
                <a:cs typeface="Times New Roman" panose="02020603050405020304" pitchFamily="18" charset="0"/>
              </a:rPr>
              <a:t>5. Did the study discuss issues of implementation, such as the feasibility of adopting the ‘preferred’ programme given existing financial or other constraints, and whether any freed resources could be redeployed to other worthwhile programmes?</a:t>
            </a:r>
          </a:p>
          <a:p>
            <a:r>
              <a:rPr lang="en-US" sz="2700" dirty="0">
                <a:latin typeface="Times New Roman" panose="02020603050405020304" pitchFamily="18" charset="0"/>
                <a:cs typeface="Times New Roman" panose="02020603050405020304" pitchFamily="18" charset="0"/>
              </a:rPr>
              <a:t>6. Were the implications of uncertainty for decision-making, including the need for future research, explored?</a:t>
            </a:r>
          </a:p>
        </p:txBody>
      </p:sp>
      <p:sp>
        <p:nvSpPr>
          <p:cNvPr id="8" name="TextBox 19"/>
          <p:cNvSpPr txBox="1">
            <a:spLocks noChangeArrowheads="1"/>
          </p:cNvSpPr>
          <p:nvPr/>
        </p:nvSpPr>
        <p:spPr bwMode="auto">
          <a:xfrm>
            <a:off x="23815" y="6271663"/>
            <a:ext cx="6496257"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1600" dirty="0">
                <a:solidFill>
                  <a:srgbClr val="CC0000"/>
                </a:solidFill>
                <a:latin typeface="Times New Roman" panose="02020603050405020304" pitchFamily="18" charset="0"/>
                <a:cs typeface="Times New Roman" panose="02020603050405020304" pitchFamily="18" charset="0"/>
              </a:rPr>
              <a:t>Source: Drummond, et al.,</a:t>
            </a:r>
            <a:r>
              <a:rPr lang="en-US" sz="1600" i="1" dirty="0">
                <a:solidFill>
                  <a:srgbClr val="CC0000"/>
                </a:solidFill>
                <a:latin typeface="Times New Roman" panose="02020603050405020304" pitchFamily="18" charset="0"/>
                <a:cs typeface="Times New Roman" panose="02020603050405020304" pitchFamily="18" charset="0"/>
              </a:rPr>
              <a:t> Methods for the Economic Evaluation of Health Care Programmes</a:t>
            </a:r>
            <a:r>
              <a:rPr lang="en-US" sz="1600" dirty="0">
                <a:solidFill>
                  <a:srgbClr val="CC0000"/>
                </a:solidFill>
                <a:latin typeface="Times New Roman" panose="02020603050405020304" pitchFamily="18" charset="0"/>
                <a:cs typeface="Times New Roman" panose="02020603050405020304" pitchFamily="18" charset="0"/>
              </a:rPr>
              <a:t>. , 4th edition, 2015</a:t>
            </a:r>
            <a:endParaRPr lang="en-US" altLang="en-US" sz="1600" dirty="0">
              <a:solidFill>
                <a:srgbClr val="CC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670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5" name="TextBox 20"/>
          <p:cNvSpPr txBox="1">
            <a:spLocks noChangeArrowheads="1"/>
          </p:cNvSpPr>
          <p:nvPr/>
        </p:nvSpPr>
        <p:spPr bwMode="auto">
          <a:xfrm>
            <a:off x="252413" y="688975"/>
            <a:ext cx="8570912"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dirty="0"/>
          </a:p>
        </p:txBody>
      </p:sp>
      <p:sp>
        <p:nvSpPr>
          <p:cNvPr id="3" name="Title 2"/>
          <p:cNvSpPr>
            <a:spLocks noGrp="1"/>
          </p:cNvSpPr>
          <p:nvPr>
            <p:ph type="title"/>
          </p:nvPr>
        </p:nvSpPr>
        <p:spPr>
          <a:xfrm>
            <a:off x="344487" y="216580"/>
            <a:ext cx="8600729" cy="1143000"/>
          </a:xfrm>
        </p:spPr>
        <p:txBody>
          <a:bodyPr>
            <a:noAutofit/>
          </a:bodyPr>
          <a:lstStyle/>
          <a:p>
            <a:pPr algn="l"/>
            <a:r>
              <a:rPr lang="en-US" sz="3600" b="1" dirty="0">
                <a:solidFill>
                  <a:srgbClr val="0000FF"/>
                </a:solidFill>
                <a:latin typeface="Times New Roman" panose="02020603050405020304" pitchFamily="18" charset="0"/>
                <a:cs typeface="Times New Roman" panose="02020603050405020304" pitchFamily="18" charset="0"/>
              </a:rPr>
              <a:t>Developing guidelines for the presentation of results: specifying a ‘reference case’</a:t>
            </a:r>
          </a:p>
        </p:txBody>
      </p:sp>
      <p:sp>
        <p:nvSpPr>
          <p:cNvPr id="4" name="Rectangle 3"/>
          <p:cNvSpPr/>
          <p:nvPr/>
        </p:nvSpPr>
        <p:spPr>
          <a:xfrm>
            <a:off x="252412" y="1745503"/>
            <a:ext cx="8692803" cy="3970318"/>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1. The societal perspective should be adopted.</a:t>
            </a:r>
          </a:p>
          <a:p>
            <a:r>
              <a:rPr lang="en-US" sz="2800" dirty="0">
                <a:latin typeface="Times New Roman" panose="02020603050405020304" pitchFamily="18" charset="0"/>
                <a:cs typeface="Times New Roman" panose="02020603050405020304" pitchFamily="18" charset="0"/>
              </a:rPr>
              <a:t>2. Effectiveness estimates should incorporate benefits and harms.</a:t>
            </a:r>
          </a:p>
          <a:p>
            <a:r>
              <a:rPr lang="en-US" sz="2800" dirty="0">
                <a:latin typeface="Times New Roman" panose="02020603050405020304" pitchFamily="18" charset="0"/>
                <a:cs typeface="Times New Roman" panose="02020603050405020304" pitchFamily="18" charset="0"/>
              </a:rPr>
              <a:t>3. Mortality and morbidity consequences should be combined using QALYs.</a:t>
            </a:r>
          </a:p>
          <a:p>
            <a:r>
              <a:rPr lang="en-US" sz="2800" dirty="0">
                <a:latin typeface="Times New Roman" panose="02020603050405020304" pitchFamily="18" charset="0"/>
                <a:cs typeface="Times New Roman" panose="02020603050405020304" pitchFamily="18" charset="0"/>
              </a:rPr>
              <a:t>4. Effectiveness estimates from best-designed and least-biased sources should be used.</a:t>
            </a:r>
          </a:p>
          <a:p>
            <a:r>
              <a:rPr lang="en-US" sz="2800" dirty="0">
                <a:latin typeface="Times New Roman" panose="02020603050405020304" pitchFamily="18" charset="0"/>
                <a:cs typeface="Times New Roman" panose="02020603050405020304" pitchFamily="18" charset="0"/>
              </a:rPr>
              <a:t>5. Costs should include health care services, patient and caregiver time, and costs of non-health impacts.</a:t>
            </a:r>
          </a:p>
        </p:txBody>
      </p:sp>
      <p:sp>
        <p:nvSpPr>
          <p:cNvPr id="8" name="TextBox 19"/>
          <p:cNvSpPr txBox="1">
            <a:spLocks noChangeArrowheads="1"/>
          </p:cNvSpPr>
          <p:nvPr/>
        </p:nvSpPr>
        <p:spPr bwMode="auto">
          <a:xfrm>
            <a:off x="23815" y="6261724"/>
            <a:ext cx="6496257"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1600" dirty="0">
                <a:solidFill>
                  <a:srgbClr val="CC0000"/>
                </a:solidFill>
                <a:latin typeface="Times New Roman" panose="02020603050405020304" pitchFamily="18" charset="0"/>
                <a:cs typeface="Times New Roman" panose="02020603050405020304" pitchFamily="18" charset="0"/>
              </a:rPr>
              <a:t>Source: Gold, M.R, et al. </a:t>
            </a:r>
            <a:r>
              <a:rPr lang="en-US" sz="1600" i="1" dirty="0">
                <a:solidFill>
                  <a:srgbClr val="CC0000"/>
                </a:solidFill>
                <a:latin typeface="Times New Roman" panose="02020603050405020304" pitchFamily="18" charset="0"/>
                <a:cs typeface="Times New Roman" panose="02020603050405020304" pitchFamily="18" charset="0"/>
              </a:rPr>
              <a:t>Cost-effectiveness in health and medicine</a:t>
            </a:r>
            <a:r>
              <a:rPr lang="en-US" sz="1600" dirty="0">
                <a:solidFill>
                  <a:srgbClr val="CC0000"/>
                </a:solidFill>
                <a:latin typeface="Times New Roman" panose="02020603050405020304" pitchFamily="18" charset="0"/>
                <a:cs typeface="Times New Roman" panose="02020603050405020304" pitchFamily="18" charset="0"/>
              </a:rPr>
              <a:t>, Oxford University Press, New York, USA</a:t>
            </a:r>
            <a:endParaRPr lang="en-US" altLang="en-US" sz="1600" dirty="0">
              <a:solidFill>
                <a:srgbClr val="CC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5567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344487" y="1919234"/>
            <a:ext cx="8700122" cy="3970318"/>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6. Comparison should be made with existing practice and (if necessary) a viable low-cost alternative.</a:t>
            </a:r>
          </a:p>
          <a:p>
            <a:r>
              <a:rPr lang="en-US" sz="2800" dirty="0">
                <a:latin typeface="Times New Roman" panose="02020603050405020304" pitchFamily="18" charset="0"/>
                <a:cs typeface="Times New Roman" panose="02020603050405020304" pitchFamily="18" charset="0"/>
              </a:rPr>
              <a:t>7. Discounting of costs and health outcomes should be undertaken at a real rate of 3% per annum (plus 5% for comparison for existing studies).</a:t>
            </a:r>
          </a:p>
          <a:p>
            <a:r>
              <a:rPr lang="en-US" sz="2800" dirty="0">
                <a:latin typeface="Times New Roman" panose="02020603050405020304" pitchFamily="18" charset="0"/>
                <a:cs typeface="Times New Roman" panose="02020603050405020304" pitchFamily="18" charset="0"/>
              </a:rPr>
              <a:t>8. One-way and multiway sensitivity analysis (for important parameters) should be undertaken.</a:t>
            </a:r>
          </a:p>
          <a:p>
            <a:r>
              <a:rPr lang="en-US" sz="2800" dirty="0">
                <a:latin typeface="Times New Roman" panose="02020603050405020304" pitchFamily="18" charset="0"/>
                <a:cs typeface="Times New Roman" panose="02020603050405020304" pitchFamily="18" charset="0"/>
              </a:rPr>
              <a:t>9. Comparison of the ICER should be made with those for other relevant interventions.</a:t>
            </a:r>
          </a:p>
        </p:txBody>
      </p:sp>
      <p:sp>
        <p:nvSpPr>
          <p:cNvPr id="9" name="Title 2"/>
          <p:cNvSpPr txBox="1">
            <a:spLocks/>
          </p:cNvSpPr>
          <p:nvPr/>
        </p:nvSpPr>
        <p:spPr>
          <a:xfrm>
            <a:off x="198783" y="276214"/>
            <a:ext cx="8746433" cy="1143000"/>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b="1" dirty="0">
                <a:solidFill>
                  <a:srgbClr val="0000FF"/>
                </a:solidFill>
                <a:latin typeface="Times New Roman" panose="02020603050405020304" pitchFamily="18" charset="0"/>
                <a:cs typeface="Times New Roman" panose="02020603050405020304" pitchFamily="18" charset="0"/>
              </a:rPr>
              <a:t>Developing guidelines for the presentation of results: specifying a ‘reference case’ (cont.)</a:t>
            </a:r>
          </a:p>
        </p:txBody>
      </p:sp>
      <p:sp>
        <p:nvSpPr>
          <p:cNvPr id="10" name="TextBox 19"/>
          <p:cNvSpPr txBox="1">
            <a:spLocks noChangeArrowheads="1"/>
          </p:cNvSpPr>
          <p:nvPr/>
        </p:nvSpPr>
        <p:spPr bwMode="auto">
          <a:xfrm>
            <a:off x="23815" y="6291541"/>
            <a:ext cx="6496257"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1600" dirty="0">
                <a:solidFill>
                  <a:srgbClr val="CC0000"/>
                </a:solidFill>
                <a:latin typeface="Times New Roman" panose="02020603050405020304" pitchFamily="18" charset="0"/>
                <a:cs typeface="Times New Roman" panose="02020603050405020304" pitchFamily="18" charset="0"/>
              </a:rPr>
              <a:t>Source: Gold, M.R, et al. </a:t>
            </a:r>
            <a:r>
              <a:rPr lang="en-US" sz="1600" i="1" dirty="0">
                <a:solidFill>
                  <a:srgbClr val="CC0000"/>
                </a:solidFill>
                <a:latin typeface="Times New Roman" panose="02020603050405020304" pitchFamily="18" charset="0"/>
                <a:cs typeface="Times New Roman" panose="02020603050405020304" pitchFamily="18" charset="0"/>
              </a:rPr>
              <a:t>Cost-effectiveness in health and medicine</a:t>
            </a:r>
            <a:r>
              <a:rPr lang="en-US" sz="1600" dirty="0">
                <a:solidFill>
                  <a:srgbClr val="CC0000"/>
                </a:solidFill>
                <a:latin typeface="Times New Roman" panose="02020603050405020304" pitchFamily="18" charset="0"/>
                <a:cs typeface="Times New Roman" panose="02020603050405020304" pitchFamily="18" charset="0"/>
              </a:rPr>
              <a:t>, Oxford University Press, New York, USA</a:t>
            </a:r>
            <a:endParaRPr lang="en-US" altLang="en-US" sz="1600" dirty="0">
              <a:solidFill>
                <a:srgbClr val="CC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5059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TextBox 19"/>
          <p:cNvSpPr txBox="1">
            <a:spLocks noChangeArrowheads="1"/>
          </p:cNvSpPr>
          <p:nvPr/>
        </p:nvSpPr>
        <p:spPr bwMode="auto">
          <a:xfrm>
            <a:off x="252413" y="6223000"/>
            <a:ext cx="8321675" cy="368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dirty="0"/>
          </a:p>
        </p:txBody>
      </p:sp>
      <p:sp>
        <p:nvSpPr>
          <p:cNvPr id="28675" name="TextBox 20"/>
          <p:cNvSpPr txBox="1">
            <a:spLocks noChangeArrowheads="1"/>
          </p:cNvSpPr>
          <p:nvPr/>
        </p:nvSpPr>
        <p:spPr bwMode="auto">
          <a:xfrm>
            <a:off x="252413" y="688975"/>
            <a:ext cx="8570912"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dirty="0"/>
          </a:p>
        </p:txBody>
      </p:sp>
      <p:sp>
        <p:nvSpPr>
          <p:cNvPr id="3" name="Title 2"/>
          <p:cNvSpPr>
            <a:spLocks noGrp="1"/>
          </p:cNvSpPr>
          <p:nvPr>
            <p:ph type="title"/>
          </p:nvPr>
        </p:nvSpPr>
        <p:spPr>
          <a:xfrm>
            <a:off x="457200" y="303145"/>
            <a:ext cx="8438322" cy="1143000"/>
          </a:xfrm>
        </p:spPr>
        <p:txBody>
          <a:bodyPr>
            <a:normAutofit/>
          </a:bodyPr>
          <a:lstStyle/>
          <a:p>
            <a:pPr algn="l"/>
            <a:r>
              <a:rPr lang="en-US" sz="3600" b="1" dirty="0">
                <a:solidFill>
                  <a:srgbClr val="0000FF"/>
                </a:solidFill>
                <a:latin typeface="Times New Roman" panose="02020603050405020304" pitchFamily="18" charset="0"/>
                <a:cs typeface="Times New Roman" panose="02020603050405020304" pitchFamily="18" charset="0"/>
              </a:rPr>
              <a:t>Was a well-defined question posed in answerable form?</a:t>
            </a:r>
          </a:p>
        </p:txBody>
      </p:sp>
      <p:sp>
        <p:nvSpPr>
          <p:cNvPr id="4" name="TextBox 3"/>
          <p:cNvSpPr txBox="1"/>
          <p:nvPr/>
        </p:nvSpPr>
        <p:spPr>
          <a:xfrm>
            <a:off x="318385" y="1896369"/>
            <a:ext cx="8504940" cy="381642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 Did the study examine both costs and effects of the service(s) or program(s) over an appropriate time horizon?</a:t>
            </a:r>
          </a:p>
          <a:p>
            <a:r>
              <a:rPr lang="en-US" sz="2800" dirty="0">
                <a:latin typeface="Times New Roman" panose="02020603050405020304" pitchFamily="18" charset="0"/>
                <a:cs typeface="Times New Roman" panose="02020603050405020304" pitchFamily="18" charset="0"/>
              </a:rPr>
              <a:t>2. Did the study involve a comparison of alternatives?</a:t>
            </a:r>
          </a:p>
          <a:p>
            <a:r>
              <a:rPr lang="en-US" sz="2800" dirty="0">
                <a:latin typeface="Times New Roman" panose="02020603050405020304" pitchFamily="18" charset="0"/>
                <a:cs typeface="Times New Roman" panose="02020603050405020304" pitchFamily="18" charset="0"/>
              </a:rPr>
              <a:t>3. Was a perspective for the analysis stated and was the study placed in any particular decision-making context?</a:t>
            </a:r>
          </a:p>
          <a:p>
            <a:r>
              <a:rPr lang="en-US" sz="2800" dirty="0">
                <a:latin typeface="Times New Roman" panose="02020603050405020304" pitchFamily="18" charset="0"/>
                <a:cs typeface="Times New Roman" panose="02020603050405020304" pitchFamily="18" charset="0"/>
              </a:rPr>
              <a:t>4. Were the patient population and any relevant subgroups adequately defined?</a:t>
            </a:r>
          </a:p>
          <a:p>
            <a:endParaRPr lang="en-US" dirty="0"/>
          </a:p>
        </p:txBody>
      </p:sp>
      <p:sp>
        <p:nvSpPr>
          <p:cNvPr id="17" name="TextBox 19"/>
          <p:cNvSpPr txBox="1">
            <a:spLocks noChangeArrowheads="1"/>
          </p:cNvSpPr>
          <p:nvPr/>
        </p:nvSpPr>
        <p:spPr bwMode="auto">
          <a:xfrm>
            <a:off x="23815" y="6221968"/>
            <a:ext cx="6496257"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1600" dirty="0">
                <a:solidFill>
                  <a:srgbClr val="CC0000"/>
                </a:solidFill>
                <a:latin typeface="Times New Roman" panose="02020603050405020304" pitchFamily="18" charset="0"/>
                <a:cs typeface="Times New Roman" panose="02020603050405020304" pitchFamily="18" charset="0"/>
              </a:rPr>
              <a:t>Source: Drummond, et al.,</a:t>
            </a:r>
            <a:r>
              <a:rPr lang="en-US" sz="1600" i="1" dirty="0">
                <a:solidFill>
                  <a:srgbClr val="CC0000"/>
                </a:solidFill>
                <a:latin typeface="Times New Roman" panose="02020603050405020304" pitchFamily="18" charset="0"/>
                <a:cs typeface="Times New Roman" panose="02020603050405020304" pitchFamily="18" charset="0"/>
              </a:rPr>
              <a:t> Methods for the Economic Evaluation of Health Care Programmes</a:t>
            </a:r>
            <a:r>
              <a:rPr lang="en-US" sz="1600" dirty="0">
                <a:solidFill>
                  <a:srgbClr val="CC0000"/>
                </a:solidFill>
                <a:latin typeface="Times New Roman" panose="02020603050405020304" pitchFamily="18" charset="0"/>
                <a:cs typeface="Times New Roman" panose="02020603050405020304" pitchFamily="18" charset="0"/>
              </a:rPr>
              <a:t>. , 4th edition, 2015</a:t>
            </a:r>
            <a:endParaRPr lang="en-US" altLang="en-US" sz="1600" dirty="0">
              <a:solidFill>
                <a:srgbClr val="CC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9386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5" name="TextBox 20"/>
          <p:cNvSpPr txBox="1">
            <a:spLocks noChangeArrowheads="1"/>
          </p:cNvSpPr>
          <p:nvPr/>
        </p:nvSpPr>
        <p:spPr bwMode="auto">
          <a:xfrm>
            <a:off x="252413" y="688975"/>
            <a:ext cx="8570912"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dirty="0"/>
          </a:p>
        </p:txBody>
      </p:sp>
      <p:sp>
        <p:nvSpPr>
          <p:cNvPr id="3" name="Title 2"/>
          <p:cNvSpPr>
            <a:spLocks noGrp="1"/>
          </p:cNvSpPr>
          <p:nvPr>
            <p:ph type="title"/>
          </p:nvPr>
        </p:nvSpPr>
        <p:spPr>
          <a:xfrm>
            <a:off x="463756" y="311292"/>
            <a:ext cx="8229600" cy="1143000"/>
          </a:xfrm>
        </p:spPr>
        <p:txBody>
          <a:bodyPr>
            <a:normAutofit/>
          </a:bodyPr>
          <a:lstStyle/>
          <a:p>
            <a:pPr algn="l"/>
            <a:r>
              <a:rPr lang="en-US" sz="3600" b="1" dirty="0">
                <a:solidFill>
                  <a:srgbClr val="0000FF"/>
                </a:solidFill>
                <a:latin typeface="Times New Roman" panose="02020603050405020304" pitchFamily="18" charset="0"/>
                <a:cs typeface="Times New Roman" panose="02020603050405020304" pitchFamily="18" charset="0"/>
              </a:rPr>
              <a:t>Was a comprehensive description of the competing alternatives given?</a:t>
            </a:r>
            <a:r>
              <a:rPr lang="en-US" sz="3600" dirty="0">
                <a:solidFill>
                  <a:srgbClr val="0000FF"/>
                </a:solidFill>
                <a:latin typeface="Times New Roman" panose="02020603050405020304" pitchFamily="18" charset="0"/>
                <a:cs typeface="Times New Roman" panose="02020603050405020304" pitchFamily="18" charset="0"/>
              </a:rPr>
              <a:t> </a:t>
            </a:r>
          </a:p>
        </p:txBody>
      </p:sp>
      <p:sp>
        <p:nvSpPr>
          <p:cNvPr id="4" name="Rectangle 3"/>
          <p:cNvSpPr/>
          <p:nvPr/>
        </p:nvSpPr>
        <p:spPr>
          <a:xfrm>
            <a:off x="556590" y="2207891"/>
            <a:ext cx="7838593" cy="2554545"/>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1. Were any relevant alternatives omitted?</a:t>
            </a:r>
          </a:p>
          <a:p>
            <a:r>
              <a:rPr lang="en-US" sz="3200" dirty="0">
                <a:latin typeface="Times New Roman" panose="02020603050405020304" pitchFamily="18" charset="0"/>
                <a:cs typeface="Times New Roman" panose="02020603050405020304" pitchFamily="18" charset="0"/>
              </a:rPr>
              <a:t>2. Was (should) a “do nothing” alternative (be) considered?</a:t>
            </a:r>
          </a:p>
          <a:p>
            <a:r>
              <a:rPr lang="en-US" sz="3200" dirty="0">
                <a:latin typeface="Times New Roman" panose="02020603050405020304" pitchFamily="18" charset="0"/>
                <a:cs typeface="Times New Roman" panose="02020603050405020304" pitchFamily="18" charset="0"/>
              </a:rPr>
              <a:t>3. Were relevant alternatives identified for the patient subgroups?</a:t>
            </a:r>
          </a:p>
        </p:txBody>
      </p:sp>
      <p:sp>
        <p:nvSpPr>
          <p:cNvPr id="8" name="TextBox 19"/>
          <p:cNvSpPr txBox="1">
            <a:spLocks noChangeArrowheads="1"/>
          </p:cNvSpPr>
          <p:nvPr/>
        </p:nvSpPr>
        <p:spPr bwMode="auto">
          <a:xfrm>
            <a:off x="23815" y="6221968"/>
            <a:ext cx="6496257"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1600" dirty="0">
                <a:solidFill>
                  <a:srgbClr val="CC0000"/>
                </a:solidFill>
                <a:latin typeface="Times New Roman" panose="02020603050405020304" pitchFamily="18" charset="0"/>
                <a:cs typeface="Times New Roman" panose="02020603050405020304" pitchFamily="18" charset="0"/>
              </a:rPr>
              <a:t>Source: Drummond, et al.,</a:t>
            </a:r>
            <a:r>
              <a:rPr lang="en-US" sz="1600" i="1" dirty="0">
                <a:solidFill>
                  <a:srgbClr val="CC0000"/>
                </a:solidFill>
                <a:latin typeface="Times New Roman" panose="02020603050405020304" pitchFamily="18" charset="0"/>
                <a:cs typeface="Times New Roman" panose="02020603050405020304" pitchFamily="18" charset="0"/>
              </a:rPr>
              <a:t> Methods for the Economic Evaluation of Health Care Programmes</a:t>
            </a:r>
            <a:r>
              <a:rPr lang="en-US" sz="1600" dirty="0">
                <a:solidFill>
                  <a:srgbClr val="CC0000"/>
                </a:solidFill>
                <a:latin typeface="Times New Roman" panose="02020603050405020304" pitchFamily="18" charset="0"/>
                <a:cs typeface="Times New Roman" panose="02020603050405020304" pitchFamily="18" charset="0"/>
              </a:rPr>
              <a:t>. , 4th edition, 2015</a:t>
            </a:r>
            <a:endParaRPr lang="en-US" altLang="en-US" sz="1600" dirty="0">
              <a:solidFill>
                <a:srgbClr val="CC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1494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5" name="TextBox 20"/>
          <p:cNvSpPr txBox="1">
            <a:spLocks noChangeArrowheads="1"/>
          </p:cNvSpPr>
          <p:nvPr/>
        </p:nvSpPr>
        <p:spPr bwMode="auto">
          <a:xfrm>
            <a:off x="252413" y="688975"/>
            <a:ext cx="8570912"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dirty="0"/>
          </a:p>
        </p:txBody>
      </p:sp>
      <p:sp>
        <p:nvSpPr>
          <p:cNvPr id="3" name="Title 2"/>
          <p:cNvSpPr>
            <a:spLocks noGrp="1"/>
          </p:cNvSpPr>
          <p:nvPr>
            <p:ph type="title"/>
          </p:nvPr>
        </p:nvSpPr>
        <p:spPr>
          <a:xfrm>
            <a:off x="423069" y="139498"/>
            <a:ext cx="8229600" cy="1143000"/>
          </a:xfrm>
        </p:spPr>
        <p:txBody>
          <a:bodyPr>
            <a:normAutofit/>
          </a:bodyPr>
          <a:lstStyle/>
          <a:p>
            <a:pPr algn="l"/>
            <a:r>
              <a:rPr lang="en-US" sz="3600" b="1" dirty="0">
                <a:solidFill>
                  <a:srgbClr val="0000FF"/>
                </a:solidFill>
                <a:latin typeface="Times New Roman" panose="02020603050405020304" pitchFamily="18" charset="0"/>
                <a:cs typeface="Times New Roman" panose="02020603050405020304" pitchFamily="18" charset="0"/>
              </a:rPr>
              <a:t>Was the effectiveness of the programmes or services established?</a:t>
            </a:r>
          </a:p>
        </p:txBody>
      </p:sp>
      <p:sp>
        <p:nvSpPr>
          <p:cNvPr id="4" name="Rectangle 3"/>
          <p:cNvSpPr/>
          <p:nvPr/>
        </p:nvSpPr>
        <p:spPr>
          <a:xfrm>
            <a:off x="462826" y="1441946"/>
            <a:ext cx="8283608" cy="4713663"/>
          </a:xfrm>
          <a:prstGeom prst="rect">
            <a:avLst/>
          </a:prstGeom>
        </p:spPr>
        <p:txBody>
          <a:bodyPr wrap="square">
            <a:spAutoFit/>
          </a:bodyPr>
          <a:lstStyle/>
          <a:p>
            <a:pPr>
              <a:lnSpc>
                <a:spcPct val="107000"/>
              </a:lnSpc>
              <a:spcAft>
                <a:spcPts val="800"/>
              </a:spcAft>
            </a:pPr>
            <a:r>
              <a:rPr lang="en-US" sz="2700" dirty="0">
                <a:latin typeface="Times New Roman" panose="02020603050405020304" pitchFamily="18" charset="0"/>
                <a:ea typeface="宋体" panose="02010600030101010101" pitchFamily="2" charset="-122"/>
                <a:cs typeface="Times New Roman" panose="02020603050405020304" pitchFamily="18" charset="0"/>
              </a:rPr>
              <a:t>1. Was this done through a randomized controlled clinical trial? If so, did the trial protocol reflect what would happen in regular practice?</a:t>
            </a:r>
          </a:p>
          <a:p>
            <a:pPr>
              <a:lnSpc>
                <a:spcPct val="107000"/>
              </a:lnSpc>
              <a:spcAft>
                <a:spcPts val="800"/>
              </a:spcAft>
            </a:pPr>
            <a:r>
              <a:rPr lang="en-US" sz="2700" dirty="0">
                <a:latin typeface="Times New Roman" panose="02020603050405020304" pitchFamily="18" charset="0"/>
                <a:ea typeface="宋体" panose="02010600030101010101" pitchFamily="2" charset="-122"/>
                <a:cs typeface="Times New Roman" panose="02020603050405020304" pitchFamily="18" charset="0"/>
              </a:rPr>
              <a:t>2. Were effectiveness data collected and summarized through a systematic overview of clinical studies? If so, were the search strategy and rules for inclusion or exclusion outlined?</a:t>
            </a:r>
          </a:p>
          <a:p>
            <a:pPr>
              <a:lnSpc>
                <a:spcPct val="107000"/>
              </a:lnSpc>
              <a:spcAft>
                <a:spcPts val="800"/>
              </a:spcAft>
            </a:pPr>
            <a:r>
              <a:rPr lang="en-US" sz="2700" dirty="0">
                <a:latin typeface="Times New Roman" panose="02020603050405020304" pitchFamily="18" charset="0"/>
                <a:ea typeface="宋体" panose="02010600030101010101" pitchFamily="2" charset="-122"/>
                <a:cs typeface="Times New Roman" panose="02020603050405020304" pitchFamily="18" charset="0"/>
              </a:rPr>
              <a:t>3. Were observational data or assumptions used to establish effectiveness? If so, were any potential biases recognized?</a:t>
            </a:r>
            <a:endParaRPr lang="en-US" sz="27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TextBox 19"/>
          <p:cNvSpPr txBox="1">
            <a:spLocks noChangeArrowheads="1"/>
          </p:cNvSpPr>
          <p:nvPr/>
        </p:nvSpPr>
        <p:spPr bwMode="auto">
          <a:xfrm>
            <a:off x="23815" y="6261724"/>
            <a:ext cx="6496257"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1600" dirty="0">
                <a:solidFill>
                  <a:srgbClr val="CC0000"/>
                </a:solidFill>
                <a:latin typeface="Times New Roman" panose="02020603050405020304" pitchFamily="18" charset="0"/>
                <a:cs typeface="Times New Roman" panose="02020603050405020304" pitchFamily="18" charset="0"/>
              </a:rPr>
              <a:t>Source: Drummond, et al.,</a:t>
            </a:r>
            <a:r>
              <a:rPr lang="en-US" sz="1600" i="1" dirty="0">
                <a:solidFill>
                  <a:srgbClr val="CC0000"/>
                </a:solidFill>
                <a:latin typeface="Times New Roman" panose="02020603050405020304" pitchFamily="18" charset="0"/>
                <a:cs typeface="Times New Roman" panose="02020603050405020304" pitchFamily="18" charset="0"/>
              </a:rPr>
              <a:t> Methods for the Economic Evaluation of Health Care Programmes</a:t>
            </a:r>
            <a:r>
              <a:rPr lang="en-US" sz="1600" dirty="0">
                <a:solidFill>
                  <a:srgbClr val="CC0000"/>
                </a:solidFill>
                <a:latin typeface="Times New Roman" panose="02020603050405020304" pitchFamily="18" charset="0"/>
                <a:cs typeface="Times New Roman" panose="02020603050405020304" pitchFamily="18" charset="0"/>
              </a:rPr>
              <a:t>. , 4th edition, 2015</a:t>
            </a:r>
            <a:endParaRPr lang="en-US" altLang="en-US" sz="1600" dirty="0">
              <a:solidFill>
                <a:srgbClr val="CC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5179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5" name="TextBox 20"/>
          <p:cNvSpPr txBox="1">
            <a:spLocks noChangeArrowheads="1"/>
          </p:cNvSpPr>
          <p:nvPr/>
        </p:nvSpPr>
        <p:spPr bwMode="auto">
          <a:xfrm>
            <a:off x="252413" y="688975"/>
            <a:ext cx="8570912"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dirty="0"/>
          </a:p>
        </p:txBody>
      </p:sp>
      <p:sp>
        <p:nvSpPr>
          <p:cNvPr id="3" name="Title 2"/>
          <p:cNvSpPr>
            <a:spLocks noGrp="1"/>
          </p:cNvSpPr>
          <p:nvPr>
            <p:ph type="title"/>
          </p:nvPr>
        </p:nvSpPr>
        <p:spPr>
          <a:xfrm>
            <a:off x="344487" y="494872"/>
            <a:ext cx="8600729" cy="1143000"/>
          </a:xfrm>
        </p:spPr>
        <p:txBody>
          <a:bodyPr>
            <a:noAutofit/>
          </a:bodyPr>
          <a:lstStyle/>
          <a:p>
            <a:pPr algn="l"/>
            <a:r>
              <a:rPr lang="en-US" sz="3600" b="1" dirty="0">
                <a:solidFill>
                  <a:srgbClr val="0000FF"/>
                </a:solidFill>
                <a:latin typeface="Times New Roman" panose="02020603050405020304" pitchFamily="18" charset="0"/>
                <a:cs typeface="Times New Roman" panose="02020603050405020304" pitchFamily="18" charset="0"/>
              </a:rPr>
              <a:t>Were all the important and relevant costs and consequences for each alternative identified?</a:t>
            </a:r>
          </a:p>
        </p:txBody>
      </p:sp>
      <p:sp>
        <p:nvSpPr>
          <p:cNvPr id="4" name="Rectangle 3"/>
          <p:cNvSpPr/>
          <p:nvPr/>
        </p:nvSpPr>
        <p:spPr>
          <a:xfrm>
            <a:off x="437323" y="1787123"/>
            <a:ext cx="8408503" cy="3985706"/>
          </a:xfrm>
          <a:prstGeom prst="rect">
            <a:avLst/>
          </a:prstGeom>
        </p:spPr>
        <p:txBody>
          <a:bodyPr wrap="square">
            <a:spAutoFit/>
          </a:bodyPr>
          <a:lstStyle/>
          <a:p>
            <a:pPr>
              <a:lnSpc>
                <a:spcPct val="107000"/>
              </a:lnSpc>
              <a:spcAft>
                <a:spcPts val="800"/>
              </a:spcAft>
            </a:pPr>
            <a:r>
              <a:rPr lang="en-US" sz="2800" dirty="0">
                <a:latin typeface="Times New Roman" panose="02020603050405020304" pitchFamily="18" charset="0"/>
                <a:ea typeface="宋体" panose="02010600030101010101" pitchFamily="2" charset="-122"/>
                <a:cs typeface="Times New Roman" panose="02020603050405020304" pitchFamily="18" charset="0"/>
              </a:rPr>
              <a:t>1. Was the range wide enough for the research question at hand?</a:t>
            </a:r>
          </a:p>
          <a:p>
            <a:pPr>
              <a:lnSpc>
                <a:spcPct val="107000"/>
              </a:lnSpc>
              <a:spcAft>
                <a:spcPts val="800"/>
              </a:spcAft>
            </a:pPr>
            <a:r>
              <a:rPr lang="en-US" sz="2800" dirty="0">
                <a:latin typeface="Times New Roman" panose="02020603050405020304" pitchFamily="18" charset="0"/>
                <a:ea typeface="宋体" panose="02010600030101010101" pitchFamily="2" charset="-122"/>
                <a:cs typeface="Times New Roman" panose="02020603050405020304" pitchFamily="18" charset="0"/>
              </a:rPr>
              <a:t>2. Did it cover all relevant perspectives? (Possible perspectives include those of patients and third-party payers; other perspectives may also be relevant depending on the particular analysis.)</a:t>
            </a:r>
          </a:p>
          <a:p>
            <a:pPr>
              <a:lnSpc>
                <a:spcPct val="107000"/>
              </a:lnSpc>
              <a:spcAft>
                <a:spcPts val="800"/>
              </a:spcAft>
            </a:pPr>
            <a:r>
              <a:rPr lang="en-US" sz="2800" dirty="0">
                <a:latin typeface="Times New Roman" panose="02020603050405020304" pitchFamily="18" charset="0"/>
                <a:ea typeface="宋体" panose="02010600030101010101" pitchFamily="2" charset="-122"/>
                <a:cs typeface="Times New Roman" panose="02020603050405020304" pitchFamily="18" charset="0"/>
              </a:rPr>
              <a:t>3. Were capital costs, as well as operating costs, included?</a:t>
            </a:r>
            <a:endParaRPr lang="en-US" sz="28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TextBox 19"/>
          <p:cNvSpPr txBox="1">
            <a:spLocks noChangeArrowheads="1"/>
          </p:cNvSpPr>
          <p:nvPr/>
        </p:nvSpPr>
        <p:spPr bwMode="auto">
          <a:xfrm>
            <a:off x="23815" y="6221968"/>
            <a:ext cx="6496257"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1600" dirty="0">
                <a:solidFill>
                  <a:srgbClr val="CC0000"/>
                </a:solidFill>
                <a:latin typeface="Times New Roman" panose="02020603050405020304" pitchFamily="18" charset="0"/>
                <a:cs typeface="Times New Roman" panose="02020603050405020304" pitchFamily="18" charset="0"/>
              </a:rPr>
              <a:t>Source: Drummond, et al.,</a:t>
            </a:r>
            <a:r>
              <a:rPr lang="en-US" sz="1600" i="1" dirty="0">
                <a:solidFill>
                  <a:srgbClr val="CC0000"/>
                </a:solidFill>
                <a:latin typeface="Times New Roman" panose="02020603050405020304" pitchFamily="18" charset="0"/>
                <a:cs typeface="Times New Roman" panose="02020603050405020304" pitchFamily="18" charset="0"/>
              </a:rPr>
              <a:t> Methods for the Economic Evaluation of Health Care Programmes</a:t>
            </a:r>
            <a:r>
              <a:rPr lang="en-US" sz="1600" dirty="0">
                <a:solidFill>
                  <a:srgbClr val="CC0000"/>
                </a:solidFill>
                <a:latin typeface="Times New Roman" panose="02020603050405020304" pitchFamily="18" charset="0"/>
                <a:cs typeface="Times New Roman" panose="02020603050405020304" pitchFamily="18" charset="0"/>
              </a:rPr>
              <a:t>. , 4th edition, 2015</a:t>
            </a:r>
            <a:endParaRPr lang="en-US" altLang="en-US" sz="1600" dirty="0">
              <a:solidFill>
                <a:srgbClr val="CC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0773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5" name="TextBox 20"/>
          <p:cNvSpPr txBox="1">
            <a:spLocks noChangeArrowheads="1"/>
          </p:cNvSpPr>
          <p:nvPr/>
        </p:nvSpPr>
        <p:spPr bwMode="auto">
          <a:xfrm>
            <a:off x="252413" y="688975"/>
            <a:ext cx="8570912"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dirty="0"/>
          </a:p>
        </p:txBody>
      </p:sp>
      <p:sp>
        <p:nvSpPr>
          <p:cNvPr id="3" name="Title 2"/>
          <p:cNvSpPr>
            <a:spLocks noGrp="1"/>
          </p:cNvSpPr>
          <p:nvPr>
            <p:ph type="title"/>
          </p:nvPr>
        </p:nvSpPr>
        <p:spPr>
          <a:xfrm>
            <a:off x="404122" y="534629"/>
            <a:ext cx="8478838" cy="1143000"/>
          </a:xfrm>
        </p:spPr>
        <p:txBody>
          <a:bodyPr>
            <a:noAutofit/>
          </a:bodyPr>
          <a:lstStyle/>
          <a:p>
            <a:pPr algn="l"/>
            <a:r>
              <a:rPr lang="en-US" sz="3600" b="1" dirty="0">
                <a:solidFill>
                  <a:srgbClr val="0000FF"/>
                </a:solidFill>
                <a:latin typeface="Times New Roman" panose="02020603050405020304" pitchFamily="18" charset="0"/>
                <a:cs typeface="Times New Roman" panose="02020603050405020304" pitchFamily="18" charset="0"/>
              </a:rPr>
              <a:t>Were costs and consequences measured accurately in appropriate physical units prior to valuation ?</a:t>
            </a:r>
          </a:p>
        </p:txBody>
      </p:sp>
      <p:sp>
        <p:nvSpPr>
          <p:cNvPr id="5" name="Rectangle 4"/>
          <p:cNvSpPr/>
          <p:nvPr/>
        </p:nvSpPr>
        <p:spPr>
          <a:xfrm>
            <a:off x="477079" y="1953964"/>
            <a:ext cx="7981122" cy="3539430"/>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1. Were the sources of resource utilization described and justified?</a:t>
            </a:r>
          </a:p>
          <a:p>
            <a:r>
              <a:rPr lang="en-US" sz="2800" dirty="0">
                <a:latin typeface="Times New Roman" panose="02020603050405020304" pitchFamily="18" charset="0"/>
                <a:cs typeface="Times New Roman" panose="02020603050405020304" pitchFamily="18" charset="0"/>
              </a:rPr>
              <a:t>2. Were any of the identified items omitted from measurement? If so, does this mean that they carried no weight in the subsequent analysis?</a:t>
            </a:r>
          </a:p>
          <a:p>
            <a:r>
              <a:rPr lang="en-US" sz="2800" dirty="0">
                <a:latin typeface="Times New Roman" panose="02020603050405020304" pitchFamily="18" charset="0"/>
                <a:cs typeface="Times New Roman" panose="02020603050405020304" pitchFamily="18" charset="0"/>
              </a:rPr>
              <a:t>3. Were there any special circumstances (e.g. joint use of resources) that made measurement difficult? Were these circumstances handled appropriately?</a:t>
            </a:r>
          </a:p>
        </p:txBody>
      </p:sp>
      <p:sp>
        <p:nvSpPr>
          <p:cNvPr id="9" name="TextBox 19"/>
          <p:cNvSpPr txBox="1">
            <a:spLocks noChangeArrowheads="1"/>
          </p:cNvSpPr>
          <p:nvPr/>
        </p:nvSpPr>
        <p:spPr bwMode="auto">
          <a:xfrm>
            <a:off x="23815" y="6221968"/>
            <a:ext cx="6496257"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1600" dirty="0">
                <a:solidFill>
                  <a:srgbClr val="CC0000"/>
                </a:solidFill>
                <a:latin typeface="Times New Roman" panose="02020603050405020304" pitchFamily="18" charset="0"/>
                <a:cs typeface="Times New Roman" panose="02020603050405020304" pitchFamily="18" charset="0"/>
              </a:rPr>
              <a:t>Source: Drummond, et al.,</a:t>
            </a:r>
            <a:r>
              <a:rPr lang="en-US" sz="1600" i="1" dirty="0">
                <a:solidFill>
                  <a:srgbClr val="CC0000"/>
                </a:solidFill>
                <a:latin typeface="Times New Roman" panose="02020603050405020304" pitchFamily="18" charset="0"/>
                <a:cs typeface="Times New Roman" panose="02020603050405020304" pitchFamily="18" charset="0"/>
              </a:rPr>
              <a:t> Methods for the Economic Evaluation of Health Care Programmes</a:t>
            </a:r>
            <a:r>
              <a:rPr lang="en-US" sz="1600" dirty="0">
                <a:solidFill>
                  <a:srgbClr val="CC0000"/>
                </a:solidFill>
                <a:latin typeface="Times New Roman" panose="02020603050405020304" pitchFamily="18" charset="0"/>
                <a:cs typeface="Times New Roman" panose="02020603050405020304" pitchFamily="18" charset="0"/>
              </a:rPr>
              <a:t>. , 4th edition, 2015</a:t>
            </a:r>
            <a:endParaRPr lang="en-US" altLang="en-US" sz="1600" dirty="0">
              <a:solidFill>
                <a:srgbClr val="CC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1170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5" name="TextBox 20"/>
          <p:cNvSpPr txBox="1">
            <a:spLocks noChangeArrowheads="1"/>
          </p:cNvSpPr>
          <p:nvPr/>
        </p:nvSpPr>
        <p:spPr bwMode="auto">
          <a:xfrm>
            <a:off x="252413" y="688975"/>
            <a:ext cx="8570912"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dirty="0"/>
          </a:p>
        </p:txBody>
      </p:sp>
      <p:sp>
        <p:nvSpPr>
          <p:cNvPr id="3" name="Title 2"/>
          <p:cNvSpPr>
            <a:spLocks noGrp="1"/>
          </p:cNvSpPr>
          <p:nvPr>
            <p:ph type="title"/>
          </p:nvPr>
        </p:nvSpPr>
        <p:spPr>
          <a:xfrm>
            <a:off x="344487" y="743346"/>
            <a:ext cx="8600729" cy="1143000"/>
          </a:xfrm>
        </p:spPr>
        <p:txBody>
          <a:bodyPr>
            <a:noAutofit/>
          </a:bodyPr>
          <a:lstStyle/>
          <a:p>
            <a:pPr algn="l"/>
            <a:r>
              <a:rPr lang="en-US" sz="3600" b="1" dirty="0">
                <a:solidFill>
                  <a:srgbClr val="0000FF"/>
                </a:solidFill>
                <a:latin typeface="Times New Roman" panose="02020603050405020304" pitchFamily="18" charset="0"/>
                <a:cs typeface="Times New Roman" panose="02020603050405020304" pitchFamily="18" charset="0"/>
              </a:rPr>
              <a:t>Were costs and consequences valued credibly?</a:t>
            </a:r>
            <a:br>
              <a:rPr lang="en-US" sz="3600" b="1" dirty="0">
                <a:solidFill>
                  <a:srgbClr val="0000FF"/>
                </a:solidFill>
                <a:latin typeface="Times New Roman" panose="02020603050405020304" pitchFamily="18" charset="0"/>
                <a:cs typeface="Times New Roman" panose="02020603050405020304" pitchFamily="18" charset="0"/>
              </a:rPr>
            </a:br>
            <a:endParaRPr lang="en-US" sz="3600" b="1" dirty="0">
              <a:solidFill>
                <a:srgbClr val="0000FF"/>
              </a:solidFill>
              <a:latin typeface="Times New Roman" panose="02020603050405020304" pitchFamily="18" charset="0"/>
              <a:cs typeface="Times New Roman" panose="02020603050405020304" pitchFamily="18" charset="0"/>
            </a:endParaRPr>
          </a:p>
        </p:txBody>
      </p:sp>
      <p:sp>
        <p:nvSpPr>
          <p:cNvPr id="4" name="Rectangle 3"/>
          <p:cNvSpPr/>
          <p:nvPr/>
        </p:nvSpPr>
        <p:spPr>
          <a:xfrm>
            <a:off x="344488" y="1926117"/>
            <a:ext cx="8213104" cy="3754874"/>
          </a:xfrm>
          <a:prstGeom prst="rect">
            <a:avLst/>
          </a:prstGeom>
        </p:spPr>
        <p:txBody>
          <a:bodyPr wrap="square">
            <a:spAutoFit/>
          </a:bodyPr>
          <a:lstStyle/>
          <a:p>
            <a:r>
              <a:rPr lang="en-US" sz="3000" dirty="0">
                <a:latin typeface="Times New Roman" panose="02020603050405020304" pitchFamily="18" charset="0"/>
                <a:cs typeface="Times New Roman" panose="02020603050405020304" pitchFamily="18" charset="0"/>
              </a:rPr>
              <a:t>1. Were the sources of all values clearly identified? (Possible sources include market values, patient or client preferences and views, policy makers’ views, and health professionals’ judgements.)</a:t>
            </a:r>
          </a:p>
          <a:p>
            <a:endParaRPr lang="en-US"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2. Were market values employed for changes involving resources gained or depleted?</a:t>
            </a:r>
          </a:p>
          <a:p>
            <a:endParaRPr lang="en-US" sz="2800" dirty="0">
              <a:latin typeface="Times New Roman" panose="02020603050405020304" pitchFamily="18" charset="0"/>
              <a:cs typeface="Times New Roman" panose="02020603050405020304" pitchFamily="18" charset="0"/>
            </a:endParaRPr>
          </a:p>
        </p:txBody>
      </p:sp>
      <p:sp>
        <p:nvSpPr>
          <p:cNvPr id="8" name="TextBox 19"/>
          <p:cNvSpPr txBox="1">
            <a:spLocks noChangeArrowheads="1"/>
          </p:cNvSpPr>
          <p:nvPr/>
        </p:nvSpPr>
        <p:spPr bwMode="auto">
          <a:xfrm>
            <a:off x="23815" y="6221968"/>
            <a:ext cx="6496257"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1600" dirty="0">
                <a:solidFill>
                  <a:srgbClr val="CC0000"/>
                </a:solidFill>
                <a:latin typeface="Times New Roman" panose="02020603050405020304" pitchFamily="18" charset="0"/>
                <a:cs typeface="Times New Roman" panose="02020603050405020304" pitchFamily="18" charset="0"/>
              </a:rPr>
              <a:t>Source: Drummond, et al.,</a:t>
            </a:r>
            <a:r>
              <a:rPr lang="en-US" sz="1600" i="1" dirty="0">
                <a:solidFill>
                  <a:srgbClr val="CC0000"/>
                </a:solidFill>
                <a:latin typeface="Times New Roman" panose="02020603050405020304" pitchFamily="18" charset="0"/>
                <a:cs typeface="Times New Roman" panose="02020603050405020304" pitchFamily="18" charset="0"/>
              </a:rPr>
              <a:t> Methods for the Economic Evaluation of Health Care Programmes</a:t>
            </a:r>
            <a:r>
              <a:rPr lang="en-US" sz="1600" dirty="0">
                <a:solidFill>
                  <a:srgbClr val="CC0000"/>
                </a:solidFill>
                <a:latin typeface="Times New Roman" panose="02020603050405020304" pitchFamily="18" charset="0"/>
                <a:cs typeface="Times New Roman" panose="02020603050405020304" pitchFamily="18" charset="0"/>
              </a:rPr>
              <a:t>. , 4th edition, 2015</a:t>
            </a:r>
            <a:endParaRPr lang="en-US" altLang="en-US" sz="1600" dirty="0">
              <a:solidFill>
                <a:srgbClr val="CC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719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215" y="387629"/>
            <a:ext cx="8549640" cy="1021744"/>
          </a:xfrm>
        </p:spPr>
        <p:txBody>
          <a:bodyPr>
            <a:noAutofit/>
          </a:bodyPr>
          <a:lstStyle/>
          <a:p>
            <a:r>
              <a:rPr lang="en-US" sz="3600" b="1" dirty="0">
                <a:solidFill>
                  <a:srgbClr val="0000FF"/>
                </a:solidFill>
                <a:latin typeface="Times New Roman" panose="02020603050405020304" pitchFamily="18" charset="0"/>
                <a:cs typeface="Times New Roman" panose="02020603050405020304" pitchFamily="18" charset="0"/>
              </a:rPr>
              <a:t>Were costs and consequences valued credibly? (cont.)</a:t>
            </a:r>
            <a:endParaRPr lang="en-US" sz="3600" dirty="0"/>
          </a:p>
        </p:txBody>
      </p:sp>
      <p:sp>
        <p:nvSpPr>
          <p:cNvPr id="3" name="Content Placeholder 2"/>
          <p:cNvSpPr>
            <a:spLocks noGrp="1"/>
          </p:cNvSpPr>
          <p:nvPr>
            <p:ph idx="1"/>
          </p:nvPr>
        </p:nvSpPr>
        <p:spPr>
          <a:xfrm>
            <a:off x="325999" y="1895425"/>
            <a:ext cx="8271349" cy="3789754"/>
          </a:xfrm>
        </p:spPr>
        <p:txBody>
          <a:bodyPr>
            <a:noAutofit/>
          </a:bodyPr>
          <a:lstStyle/>
          <a:p>
            <a:r>
              <a:rPr lang="en-US" sz="3000" dirty="0">
                <a:latin typeface="Times New Roman" panose="02020603050405020304" pitchFamily="18" charset="0"/>
                <a:cs typeface="Times New Roman" panose="02020603050405020304" pitchFamily="18" charset="0"/>
              </a:rPr>
              <a:t>3. Where market values were absent (e.g. volunteer labor), or market values did not reflect actual values (e.g. clinic space donated at a reduced rate), were adjustments made to approximate market values?</a:t>
            </a:r>
          </a:p>
          <a:p>
            <a:r>
              <a:rPr lang="en-US" sz="3000" dirty="0">
                <a:latin typeface="Times New Roman" panose="02020603050405020304" pitchFamily="18" charset="0"/>
                <a:cs typeface="Times New Roman" panose="02020603050405020304" pitchFamily="18" charset="0"/>
              </a:rPr>
              <a:t>4.  Was the evaluation of consequences appropriate for the question posed (i.e. has the appropriate type or types of analysis—cost-effectiveness, cost-benefit—been selected)?</a:t>
            </a:r>
          </a:p>
        </p:txBody>
      </p:sp>
      <p:sp>
        <p:nvSpPr>
          <p:cNvPr id="4" name="TextBox 19"/>
          <p:cNvSpPr txBox="1">
            <a:spLocks noChangeArrowheads="1"/>
          </p:cNvSpPr>
          <p:nvPr/>
        </p:nvSpPr>
        <p:spPr bwMode="auto">
          <a:xfrm>
            <a:off x="23815" y="6221968"/>
            <a:ext cx="6496257"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1600" dirty="0">
                <a:solidFill>
                  <a:srgbClr val="CC0000"/>
                </a:solidFill>
                <a:latin typeface="Times New Roman" panose="02020603050405020304" pitchFamily="18" charset="0"/>
                <a:cs typeface="Times New Roman" panose="02020603050405020304" pitchFamily="18" charset="0"/>
              </a:rPr>
              <a:t>Source: Drummond, et al.,</a:t>
            </a:r>
            <a:r>
              <a:rPr lang="en-US" sz="1600" i="1" dirty="0">
                <a:solidFill>
                  <a:srgbClr val="CC0000"/>
                </a:solidFill>
                <a:latin typeface="Times New Roman" panose="02020603050405020304" pitchFamily="18" charset="0"/>
                <a:cs typeface="Times New Roman" panose="02020603050405020304" pitchFamily="18" charset="0"/>
              </a:rPr>
              <a:t> Methods for the Economic Evaluation of Health Care Programmes</a:t>
            </a:r>
            <a:r>
              <a:rPr lang="en-US" sz="1600" dirty="0">
                <a:solidFill>
                  <a:srgbClr val="CC0000"/>
                </a:solidFill>
                <a:latin typeface="Times New Roman" panose="02020603050405020304" pitchFamily="18" charset="0"/>
                <a:cs typeface="Times New Roman" panose="02020603050405020304" pitchFamily="18" charset="0"/>
              </a:rPr>
              <a:t>. , 4th edition, 2015</a:t>
            </a:r>
            <a:endParaRPr lang="en-US" altLang="en-US" sz="1600" dirty="0">
              <a:solidFill>
                <a:srgbClr val="CC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2251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5" name="TextBox 20"/>
          <p:cNvSpPr txBox="1">
            <a:spLocks noChangeArrowheads="1"/>
          </p:cNvSpPr>
          <p:nvPr/>
        </p:nvSpPr>
        <p:spPr bwMode="auto">
          <a:xfrm>
            <a:off x="252413" y="688975"/>
            <a:ext cx="8570912"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dirty="0"/>
          </a:p>
        </p:txBody>
      </p:sp>
      <p:sp>
        <p:nvSpPr>
          <p:cNvPr id="3" name="Title 2"/>
          <p:cNvSpPr>
            <a:spLocks noGrp="1"/>
          </p:cNvSpPr>
          <p:nvPr>
            <p:ph type="title"/>
          </p:nvPr>
        </p:nvSpPr>
        <p:spPr>
          <a:xfrm>
            <a:off x="344487" y="256336"/>
            <a:ext cx="8600729" cy="1143000"/>
          </a:xfrm>
        </p:spPr>
        <p:txBody>
          <a:bodyPr>
            <a:noAutofit/>
          </a:bodyPr>
          <a:lstStyle/>
          <a:p>
            <a:pPr algn="l"/>
            <a:r>
              <a:rPr lang="en-US" sz="3600" b="1" dirty="0">
                <a:solidFill>
                  <a:srgbClr val="0000FF"/>
                </a:solidFill>
                <a:latin typeface="Times New Roman" panose="02020603050405020304" pitchFamily="18" charset="0"/>
                <a:cs typeface="Times New Roman" panose="02020603050405020304" pitchFamily="18" charset="0"/>
              </a:rPr>
              <a:t>Were costs and consequences adjusted for differential timing?</a:t>
            </a:r>
          </a:p>
        </p:txBody>
      </p:sp>
      <p:sp>
        <p:nvSpPr>
          <p:cNvPr id="4" name="Rectangle 3"/>
          <p:cNvSpPr/>
          <p:nvPr/>
        </p:nvSpPr>
        <p:spPr>
          <a:xfrm>
            <a:off x="344487" y="1519152"/>
            <a:ext cx="8478838" cy="1384995"/>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1. Were costs and consequences that occur in the future ‘discounted’ to their present values?</a:t>
            </a:r>
          </a:p>
          <a:p>
            <a:r>
              <a:rPr lang="en-US" sz="2800" dirty="0">
                <a:latin typeface="Times New Roman" panose="02020603050405020304" pitchFamily="18" charset="0"/>
                <a:cs typeface="Times New Roman" panose="02020603050405020304" pitchFamily="18" charset="0"/>
              </a:rPr>
              <a:t>2. Was any justification given for the discount rates used?</a:t>
            </a:r>
          </a:p>
        </p:txBody>
      </p:sp>
      <p:sp>
        <p:nvSpPr>
          <p:cNvPr id="5" name="Rectangle 4"/>
          <p:cNvSpPr/>
          <p:nvPr/>
        </p:nvSpPr>
        <p:spPr>
          <a:xfrm>
            <a:off x="380964" y="3242953"/>
            <a:ext cx="8527773" cy="1200329"/>
          </a:xfrm>
          <a:prstGeom prst="rect">
            <a:avLst/>
          </a:prstGeom>
        </p:spPr>
        <p:txBody>
          <a:bodyPr wrap="square">
            <a:spAutoFit/>
          </a:bodyPr>
          <a:lstStyle/>
          <a:p>
            <a:r>
              <a:rPr lang="en-US" sz="3600" b="1" dirty="0">
                <a:solidFill>
                  <a:srgbClr val="0000FF"/>
                </a:solidFill>
                <a:latin typeface="Times New Roman" panose="02020603050405020304" pitchFamily="18" charset="0"/>
                <a:cs typeface="Times New Roman" panose="02020603050405020304" pitchFamily="18" charset="0"/>
              </a:rPr>
              <a:t>Was an incremental analysis of costs and consequences of alternatives performed?</a:t>
            </a:r>
          </a:p>
        </p:txBody>
      </p:sp>
      <p:sp>
        <p:nvSpPr>
          <p:cNvPr id="6" name="Rectangle 5"/>
          <p:cNvSpPr/>
          <p:nvPr/>
        </p:nvSpPr>
        <p:spPr>
          <a:xfrm>
            <a:off x="377685" y="4557333"/>
            <a:ext cx="8222937" cy="1384995"/>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Were the additional (incremental) costs generated by one alternative over another compared to the additional effects, benefits, or utilities generated?</a:t>
            </a:r>
          </a:p>
        </p:txBody>
      </p:sp>
      <p:sp>
        <p:nvSpPr>
          <p:cNvPr id="10" name="TextBox 19"/>
          <p:cNvSpPr txBox="1">
            <a:spLocks noChangeArrowheads="1"/>
          </p:cNvSpPr>
          <p:nvPr/>
        </p:nvSpPr>
        <p:spPr bwMode="auto">
          <a:xfrm>
            <a:off x="23815" y="6221968"/>
            <a:ext cx="6496257"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1600" dirty="0">
                <a:solidFill>
                  <a:srgbClr val="CC0000"/>
                </a:solidFill>
                <a:latin typeface="Times New Roman" panose="02020603050405020304" pitchFamily="18" charset="0"/>
                <a:cs typeface="Times New Roman" panose="02020603050405020304" pitchFamily="18" charset="0"/>
              </a:rPr>
              <a:t>Source: Drummond, et al.,</a:t>
            </a:r>
            <a:r>
              <a:rPr lang="en-US" sz="1600" i="1" dirty="0">
                <a:solidFill>
                  <a:srgbClr val="CC0000"/>
                </a:solidFill>
                <a:latin typeface="Times New Roman" panose="02020603050405020304" pitchFamily="18" charset="0"/>
                <a:cs typeface="Times New Roman" panose="02020603050405020304" pitchFamily="18" charset="0"/>
              </a:rPr>
              <a:t> Methods for the Economic Evaluation of Health Care Programmes</a:t>
            </a:r>
            <a:r>
              <a:rPr lang="en-US" sz="1600" dirty="0">
                <a:solidFill>
                  <a:srgbClr val="CC0000"/>
                </a:solidFill>
                <a:latin typeface="Times New Roman" panose="02020603050405020304" pitchFamily="18" charset="0"/>
                <a:cs typeface="Times New Roman" panose="02020603050405020304" pitchFamily="18" charset="0"/>
              </a:rPr>
              <a:t>. , 4th edition, 2015</a:t>
            </a:r>
            <a:endParaRPr lang="en-US" altLang="en-US" sz="1600" dirty="0">
              <a:solidFill>
                <a:srgbClr val="CC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436388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8520</TotalTime>
  <Words>1434</Words>
  <Application>Microsoft Office PowerPoint</Application>
  <PresentationFormat>On-screen Show (4:3)</PresentationFormat>
  <Paragraphs>84</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宋体</vt:lpstr>
      <vt:lpstr>Calibri</vt:lpstr>
      <vt:lpstr>Calibri Light</vt:lpstr>
      <vt:lpstr>Times New Roman</vt:lpstr>
      <vt:lpstr>Retrospect</vt:lpstr>
      <vt:lpstr>Economic Evaluation Studies: Checklist</vt:lpstr>
      <vt:lpstr>Was a well-defined question posed in answerable form?</vt:lpstr>
      <vt:lpstr>Was a comprehensive description of the competing alternatives given? </vt:lpstr>
      <vt:lpstr>Was the effectiveness of the programmes or services established?</vt:lpstr>
      <vt:lpstr>Were all the important and relevant costs and consequences for each alternative identified?</vt:lpstr>
      <vt:lpstr>Were costs and consequences measured accurately in appropriate physical units prior to valuation ?</vt:lpstr>
      <vt:lpstr>Were costs and consequences valued credibly? </vt:lpstr>
      <vt:lpstr>Were costs and consequences valued credibly? (cont.)</vt:lpstr>
      <vt:lpstr>Were costs and consequences adjusted for differential timing?</vt:lpstr>
      <vt:lpstr>Was uncertainty in the estimates of costs and consequences adequately characterized? </vt:lpstr>
      <vt:lpstr>Did the presentation and discussion of study results include all issues of concern to users?</vt:lpstr>
      <vt:lpstr>Did the presentation and discussion of study results include all issues of concern to users? (cont.)</vt:lpstr>
      <vt:lpstr>Developing guidelines for the presentation of results: specifying a ‘reference case’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Robert Trieu</dc:creator>
  <cp:lastModifiedBy>Mike Swint</cp:lastModifiedBy>
  <cp:revision>506</cp:revision>
  <cp:lastPrinted>2016-02-23T00:54:48Z</cp:lastPrinted>
  <dcterms:created xsi:type="dcterms:W3CDTF">2011-07-25T01:50:59Z</dcterms:created>
  <dcterms:modified xsi:type="dcterms:W3CDTF">2023-09-25T19:14:54Z</dcterms:modified>
</cp:coreProperties>
</file>