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298" r:id="rId2"/>
    <p:sldId id="256" r:id="rId3"/>
    <p:sldId id="294" r:id="rId4"/>
    <p:sldId id="301" r:id="rId5"/>
    <p:sldId id="258" r:id="rId6"/>
    <p:sldId id="297" r:id="rId7"/>
    <p:sldId id="259" r:id="rId8"/>
    <p:sldId id="291" r:id="rId9"/>
    <p:sldId id="292" r:id="rId10"/>
    <p:sldId id="260" r:id="rId11"/>
    <p:sldId id="261" r:id="rId12"/>
    <p:sldId id="263" r:id="rId13"/>
    <p:sldId id="262" r:id="rId14"/>
    <p:sldId id="264" r:id="rId15"/>
    <p:sldId id="284" r:id="rId16"/>
    <p:sldId id="265" r:id="rId17"/>
    <p:sldId id="302" r:id="rId18"/>
    <p:sldId id="267" r:id="rId19"/>
    <p:sldId id="268" r:id="rId20"/>
    <p:sldId id="286" r:id="rId21"/>
    <p:sldId id="269" r:id="rId22"/>
    <p:sldId id="270" r:id="rId23"/>
    <p:sldId id="293" r:id="rId24"/>
    <p:sldId id="272" r:id="rId25"/>
    <p:sldId id="273" r:id="rId26"/>
    <p:sldId id="276" r:id="rId27"/>
    <p:sldId id="303" r:id="rId28"/>
    <p:sldId id="278" r:id="rId29"/>
    <p:sldId id="279" r:id="rId30"/>
    <p:sldId id="280" r:id="rId31"/>
    <p:sldId id="281" r:id="rId32"/>
    <p:sldId id="289" r:id="rId33"/>
  </p:sldIdLst>
  <p:sldSz cx="9144000" cy="6858000" type="screen4x3"/>
  <p:notesSz cx="7077075" cy="93630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autoAdjust="0"/>
  </p:normalViewPr>
  <p:slideViewPr>
    <p:cSldViewPr>
      <p:cViewPr varScale="1">
        <p:scale>
          <a:sx n="72" d="100"/>
          <a:sy n="72" d="100"/>
        </p:scale>
        <p:origin x="1368" y="102"/>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82F4886-E498-4BD7-B8BF-C839E8FAC40A}"/>
              </a:ext>
            </a:extLst>
          </p:cNvPr>
          <p:cNvSpPr>
            <a:spLocks noGrp="1" noChangeArrowheads="1"/>
          </p:cNvSpPr>
          <p:nvPr>
            <p:ph type="hdr" sz="quarter"/>
          </p:nvPr>
        </p:nvSpPr>
        <p:spPr bwMode="auto">
          <a:xfrm>
            <a:off x="0" y="0"/>
            <a:ext cx="3067050" cy="468313"/>
          </a:xfrm>
          <a:prstGeom prst="rect">
            <a:avLst/>
          </a:prstGeom>
          <a:noFill/>
          <a:ln w="9525">
            <a:noFill/>
            <a:miter lim="800000"/>
            <a:headEnd/>
            <a:tailEnd/>
          </a:ln>
          <a:effectLst/>
        </p:spPr>
        <p:txBody>
          <a:bodyPr vert="horz" wrap="square" lIns="94336" tIns="47168" rIns="94336" bIns="47168" numCol="1" anchor="t" anchorCtr="0" compatLnSpc="1">
            <a:prstTxWarp prst="textNoShape">
              <a:avLst/>
            </a:prstTxWarp>
          </a:bodyPr>
          <a:lstStyle>
            <a:lvl1pPr eaLnBrk="1" hangingPunct="1">
              <a:defRPr sz="1200"/>
            </a:lvl1pPr>
          </a:lstStyle>
          <a:p>
            <a:pPr>
              <a:defRPr/>
            </a:pPr>
            <a:endParaRPr lang="en-US"/>
          </a:p>
        </p:txBody>
      </p:sp>
      <p:sp>
        <p:nvSpPr>
          <p:cNvPr id="30723" name="Rectangle 3">
            <a:extLst>
              <a:ext uri="{FF2B5EF4-FFF2-40B4-BE49-F238E27FC236}">
                <a16:creationId xmlns:a16="http://schemas.microsoft.com/office/drawing/2014/main" id="{8492B8C8-8620-4F8B-AA9C-6C78353C6CB8}"/>
              </a:ext>
            </a:extLst>
          </p:cNvPr>
          <p:cNvSpPr>
            <a:spLocks noGrp="1" noChangeArrowheads="1"/>
          </p:cNvSpPr>
          <p:nvPr>
            <p:ph type="dt" sz="quarter" idx="1"/>
          </p:nvPr>
        </p:nvSpPr>
        <p:spPr bwMode="auto">
          <a:xfrm>
            <a:off x="4010025" y="0"/>
            <a:ext cx="3067050" cy="468313"/>
          </a:xfrm>
          <a:prstGeom prst="rect">
            <a:avLst/>
          </a:prstGeom>
          <a:noFill/>
          <a:ln w="9525">
            <a:noFill/>
            <a:miter lim="800000"/>
            <a:headEnd/>
            <a:tailEnd/>
          </a:ln>
          <a:effectLst/>
        </p:spPr>
        <p:txBody>
          <a:bodyPr vert="horz" wrap="square" lIns="94336" tIns="47168" rIns="94336" bIns="47168" numCol="1" anchor="t" anchorCtr="0" compatLnSpc="1">
            <a:prstTxWarp prst="textNoShape">
              <a:avLst/>
            </a:prstTxWarp>
          </a:bodyPr>
          <a:lstStyle>
            <a:lvl1pPr algn="r" eaLnBrk="1" hangingPunct="1">
              <a:defRPr sz="1200"/>
            </a:lvl1pPr>
          </a:lstStyle>
          <a:p>
            <a:pPr>
              <a:defRPr/>
            </a:pPr>
            <a:endParaRPr lang="en-US"/>
          </a:p>
        </p:txBody>
      </p:sp>
      <p:sp>
        <p:nvSpPr>
          <p:cNvPr id="30724" name="Rectangle 4">
            <a:extLst>
              <a:ext uri="{FF2B5EF4-FFF2-40B4-BE49-F238E27FC236}">
                <a16:creationId xmlns:a16="http://schemas.microsoft.com/office/drawing/2014/main" id="{EA6AF422-04E7-4EA6-B0EA-64F66EA08335}"/>
              </a:ext>
            </a:extLst>
          </p:cNvPr>
          <p:cNvSpPr>
            <a:spLocks noGrp="1" noChangeArrowheads="1"/>
          </p:cNvSpPr>
          <p:nvPr>
            <p:ph type="ftr" sz="quarter" idx="2"/>
          </p:nvPr>
        </p:nvSpPr>
        <p:spPr bwMode="auto">
          <a:xfrm>
            <a:off x="0" y="8894763"/>
            <a:ext cx="3067050" cy="468312"/>
          </a:xfrm>
          <a:prstGeom prst="rect">
            <a:avLst/>
          </a:prstGeom>
          <a:noFill/>
          <a:ln w="9525">
            <a:noFill/>
            <a:miter lim="800000"/>
            <a:headEnd/>
            <a:tailEnd/>
          </a:ln>
          <a:effectLst/>
        </p:spPr>
        <p:txBody>
          <a:bodyPr vert="horz" wrap="square" lIns="94336" tIns="47168" rIns="94336" bIns="47168" numCol="1" anchor="b" anchorCtr="0" compatLnSpc="1">
            <a:prstTxWarp prst="textNoShape">
              <a:avLst/>
            </a:prstTxWarp>
          </a:bodyPr>
          <a:lstStyle>
            <a:lvl1pPr eaLnBrk="1" hangingPunct="1">
              <a:defRPr sz="1200"/>
            </a:lvl1pPr>
          </a:lstStyle>
          <a:p>
            <a:pPr>
              <a:defRPr/>
            </a:pPr>
            <a:endParaRPr lang="en-US"/>
          </a:p>
        </p:txBody>
      </p:sp>
      <p:sp>
        <p:nvSpPr>
          <p:cNvPr id="30725" name="Rectangle 5">
            <a:extLst>
              <a:ext uri="{FF2B5EF4-FFF2-40B4-BE49-F238E27FC236}">
                <a16:creationId xmlns:a16="http://schemas.microsoft.com/office/drawing/2014/main" id="{5F0E197A-DEFA-4BE8-BFA4-902148C5C86E}"/>
              </a:ext>
            </a:extLst>
          </p:cNvPr>
          <p:cNvSpPr>
            <a:spLocks noGrp="1" noChangeArrowheads="1"/>
          </p:cNvSpPr>
          <p:nvPr>
            <p:ph type="sldNum" sz="quarter" idx="3"/>
          </p:nvPr>
        </p:nvSpPr>
        <p:spPr bwMode="auto">
          <a:xfrm>
            <a:off x="4010025" y="8894763"/>
            <a:ext cx="3067050" cy="468312"/>
          </a:xfrm>
          <a:prstGeom prst="rect">
            <a:avLst/>
          </a:prstGeom>
          <a:noFill/>
          <a:ln w="9525">
            <a:noFill/>
            <a:miter lim="800000"/>
            <a:headEnd/>
            <a:tailEnd/>
          </a:ln>
          <a:effectLst/>
        </p:spPr>
        <p:txBody>
          <a:bodyPr vert="horz" wrap="square" lIns="94336" tIns="47168" rIns="94336" bIns="47168" numCol="1" anchor="b" anchorCtr="0" compatLnSpc="1">
            <a:prstTxWarp prst="textNoShape">
              <a:avLst/>
            </a:prstTxWarp>
          </a:bodyPr>
          <a:lstStyle>
            <a:lvl1pPr algn="r" eaLnBrk="1" hangingPunct="1">
              <a:defRPr sz="1200"/>
            </a:lvl1pPr>
          </a:lstStyle>
          <a:p>
            <a:fld id="{39AD0287-1C35-4C5C-9859-A0F75FB6067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D52A434-CFAA-475A-82B4-1C01669551BD}"/>
              </a:ext>
            </a:extLst>
          </p:cNvPr>
          <p:cNvSpPr>
            <a:spLocks noGrp="1" noChangeArrowheads="1"/>
          </p:cNvSpPr>
          <p:nvPr>
            <p:ph type="hdr" sz="quarter"/>
          </p:nvPr>
        </p:nvSpPr>
        <p:spPr bwMode="auto">
          <a:xfrm>
            <a:off x="0" y="0"/>
            <a:ext cx="3067050" cy="468313"/>
          </a:xfrm>
          <a:prstGeom prst="rect">
            <a:avLst/>
          </a:prstGeom>
          <a:noFill/>
          <a:ln w="9525">
            <a:noFill/>
            <a:miter lim="800000"/>
            <a:headEnd/>
            <a:tailEnd/>
          </a:ln>
          <a:effectLst/>
        </p:spPr>
        <p:txBody>
          <a:bodyPr vert="horz" wrap="square" lIns="94336" tIns="47168" rIns="94336" bIns="47168" numCol="1" anchor="t" anchorCtr="0" compatLnSpc="1">
            <a:prstTxWarp prst="textNoShape">
              <a:avLst/>
            </a:prstTxWarp>
          </a:bodyPr>
          <a:lstStyle>
            <a:lvl1pPr eaLnBrk="1" hangingPunct="1">
              <a:defRPr sz="1200"/>
            </a:lvl1pPr>
          </a:lstStyle>
          <a:p>
            <a:pPr>
              <a:defRPr/>
            </a:pPr>
            <a:endParaRPr lang="en-US"/>
          </a:p>
        </p:txBody>
      </p:sp>
      <p:sp>
        <p:nvSpPr>
          <p:cNvPr id="76803" name="Rectangle 3">
            <a:extLst>
              <a:ext uri="{FF2B5EF4-FFF2-40B4-BE49-F238E27FC236}">
                <a16:creationId xmlns:a16="http://schemas.microsoft.com/office/drawing/2014/main" id="{D589C927-D094-433E-A7CD-E3630D298AC1}"/>
              </a:ext>
            </a:extLst>
          </p:cNvPr>
          <p:cNvSpPr>
            <a:spLocks noGrp="1" noChangeArrowheads="1"/>
          </p:cNvSpPr>
          <p:nvPr>
            <p:ph type="dt" idx="1"/>
          </p:nvPr>
        </p:nvSpPr>
        <p:spPr bwMode="auto">
          <a:xfrm>
            <a:off x="4008438" y="0"/>
            <a:ext cx="3067050" cy="468313"/>
          </a:xfrm>
          <a:prstGeom prst="rect">
            <a:avLst/>
          </a:prstGeom>
          <a:noFill/>
          <a:ln w="9525">
            <a:noFill/>
            <a:miter lim="800000"/>
            <a:headEnd/>
            <a:tailEnd/>
          </a:ln>
          <a:effectLst/>
        </p:spPr>
        <p:txBody>
          <a:bodyPr vert="horz" wrap="square" lIns="94336" tIns="47168" rIns="94336" bIns="47168" numCol="1" anchor="t" anchorCtr="0" compatLnSpc="1">
            <a:prstTxWarp prst="textNoShape">
              <a:avLst/>
            </a:prstTxWarp>
          </a:bodyPr>
          <a:lstStyle>
            <a:lvl1pPr algn="r" eaLnBrk="1" hangingPunct="1">
              <a:defRPr sz="1200"/>
            </a:lvl1pPr>
          </a:lstStyle>
          <a:p>
            <a:pPr>
              <a:defRPr/>
            </a:pPr>
            <a:endParaRPr lang="en-US"/>
          </a:p>
        </p:txBody>
      </p:sp>
      <p:sp>
        <p:nvSpPr>
          <p:cNvPr id="3076" name="Rectangle 4">
            <a:extLst>
              <a:ext uri="{FF2B5EF4-FFF2-40B4-BE49-F238E27FC236}">
                <a16:creationId xmlns:a16="http://schemas.microsoft.com/office/drawing/2014/main" id="{75F21F1D-9C08-E915-7AEB-A16762FFB214}"/>
              </a:ext>
            </a:extLst>
          </p:cNvPr>
          <p:cNvSpPr>
            <a:spLocks noRot="1" noChangeArrowheads="1" noTextEdit="1"/>
          </p:cNvSpPr>
          <p:nvPr>
            <p:ph type="sldImg" idx="2"/>
          </p:nvPr>
        </p:nvSpPr>
        <p:spPr bwMode="auto">
          <a:xfrm>
            <a:off x="1198563" y="703263"/>
            <a:ext cx="4681537" cy="3509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031953BA-DEDC-4436-ADFA-995779D2C759}"/>
              </a:ext>
            </a:extLst>
          </p:cNvPr>
          <p:cNvSpPr>
            <a:spLocks noGrp="1" noChangeArrowheads="1"/>
          </p:cNvSpPr>
          <p:nvPr>
            <p:ph type="body" sz="quarter" idx="3"/>
          </p:nvPr>
        </p:nvSpPr>
        <p:spPr bwMode="auto">
          <a:xfrm>
            <a:off x="708025" y="4446588"/>
            <a:ext cx="5661025" cy="4213225"/>
          </a:xfrm>
          <a:prstGeom prst="rect">
            <a:avLst/>
          </a:prstGeom>
          <a:noFill/>
          <a:ln w="9525">
            <a:noFill/>
            <a:miter lim="800000"/>
            <a:headEnd/>
            <a:tailEnd/>
          </a:ln>
          <a:effectLst/>
        </p:spPr>
        <p:txBody>
          <a:bodyPr vert="horz" wrap="square" lIns="94336" tIns="47168" rIns="94336" bIns="471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6" name="Rectangle 6">
            <a:extLst>
              <a:ext uri="{FF2B5EF4-FFF2-40B4-BE49-F238E27FC236}">
                <a16:creationId xmlns:a16="http://schemas.microsoft.com/office/drawing/2014/main" id="{6D1D2327-EF09-4543-9535-C90F80BFA1B0}"/>
              </a:ext>
            </a:extLst>
          </p:cNvPr>
          <p:cNvSpPr>
            <a:spLocks noGrp="1" noChangeArrowheads="1"/>
          </p:cNvSpPr>
          <p:nvPr>
            <p:ph type="ftr" sz="quarter" idx="4"/>
          </p:nvPr>
        </p:nvSpPr>
        <p:spPr bwMode="auto">
          <a:xfrm>
            <a:off x="0" y="8893175"/>
            <a:ext cx="3067050" cy="468313"/>
          </a:xfrm>
          <a:prstGeom prst="rect">
            <a:avLst/>
          </a:prstGeom>
          <a:noFill/>
          <a:ln w="9525">
            <a:noFill/>
            <a:miter lim="800000"/>
            <a:headEnd/>
            <a:tailEnd/>
          </a:ln>
          <a:effectLst/>
        </p:spPr>
        <p:txBody>
          <a:bodyPr vert="horz" wrap="square" lIns="94336" tIns="47168" rIns="94336" bIns="47168" numCol="1" anchor="b" anchorCtr="0" compatLnSpc="1">
            <a:prstTxWarp prst="textNoShape">
              <a:avLst/>
            </a:prstTxWarp>
          </a:bodyPr>
          <a:lstStyle>
            <a:lvl1pPr eaLnBrk="1" hangingPunct="1">
              <a:defRPr sz="1200"/>
            </a:lvl1pPr>
          </a:lstStyle>
          <a:p>
            <a:pPr>
              <a:defRPr/>
            </a:pPr>
            <a:endParaRPr lang="en-US"/>
          </a:p>
        </p:txBody>
      </p:sp>
      <p:sp>
        <p:nvSpPr>
          <p:cNvPr id="76807" name="Rectangle 7">
            <a:extLst>
              <a:ext uri="{FF2B5EF4-FFF2-40B4-BE49-F238E27FC236}">
                <a16:creationId xmlns:a16="http://schemas.microsoft.com/office/drawing/2014/main" id="{1046979E-EEFF-489E-B337-B5CB6B3706C5}"/>
              </a:ext>
            </a:extLst>
          </p:cNvPr>
          <p:cNvSpPr>
            <a:spLocks noGrp="1" noChangeArrowheads="1"/>
          </p:cNvSpPr>
          <p:nvPr>
            <p:ph type="sldNum" sz="quarter" idx="5"/>
          </p:nvPr>
        </p:nvSpPr>
        <p:spPr bwMode="auto">
          <a:xfrm>
            <a:off x="4008438" y="8893175"/>
            <a:ext cx="3067050" cy="468313"/>
          </a:xfrm>
          <a:prstGeom prst="rect">
            <a:avLst/>
          </a:prstGeom>
          <a:noFill/>
          <a:ln w="9525">
            <a:noFill/>
            <a:miter lim="800000"/>
            <a:headEnd/>
            <a:tailEnd/>
          </a:ln>
          <a:effectLst/>
        </p:spPr>
        <p:txBody>
          <a:bodyPr vert="horz" wrap="square" lIns="94336" tIns="47168" rIns="94336" bIns="47168" numCol="1" anchor="b" anchorCtr="0" compatLnSpc="1">
            <a:prstTxWarp prst="textNoShape">
              <a:avLst/>
            </a:prstTxWarp>
          </a:bodyPr>
          <a:lstStyle>
            <a:lvl1pPr algn="r" eaLnBrk="1" hangingPunct="1">
              <a:defRPr sz="1200"/>
            </a:lvl1pPr>
          </a:lstStyle>
          <a:p>
            <a:fld id="{378335F6-4A11-4D74-981D-5C07CA4D399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5BEE2AA-BA54-2FB8-8FF9-E58C0AD763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7713" indent="-287338">
              <a:spcBef>
                <a:spcPct val="30000"/>
              </a:spcBef>
              <a:defRPr kumimoji="1" sz="1200">
                <a:solidFill>
                  <a:schemeClr val="tx1"/>
                </a:solidFill>
                <a:latin typeface="Times New Roman" panose="02020603050405020304" pitchFamily="18" charset="0"/>
              </a:defRPr>
            </a:lvl2pPr>
            <a:lvl3pPr marL="1150938" indent="-230188">
              <a:spcBef>
                <a:spcPct val="30000"/>
              </a:spcBef>
              <a:defRPr kumimoji="1" sz="1200">
                <a:solidFill>
                  <a:schemeClr val="tx1"/>
                </a:solidFill>
                <a:latin typeface="Times New Roman" panose="02020603050405020304" pitchFamily="18" charset="0"/>
              </a:defRPr>
            </a:lvl3pPr>
            <a:lvl4pPr marL="1611313" indent="-230188">
              <a:spcBef>
                <a:spcPct val="30000"/>
              </a:spcBef>
              <a:defRPr kumimoji="1" sz="1200">
                <a:solidFill>
                  <a:schemeClr val="tx1"/>
                </a:solidFill>
                <a:latin typeface="Times New Roman" panose="02020603050405020304" pitchFamily="18" charset="0"/>
              </a:defRPr>
            </a:lvl4pPr>
            <a:lvl5pPr marL="2071688" indent="-230188">
              <a:spcBef>
                <a:spcPct val="30000"/>
              </a:spcBef>
              <a:defRPr kumimoji="1" sz="1200">
                <a:solidFill>
                  <a:schemeClr val="tx1"/>
                </a:solidFill>
                <a:latin typeface="Times New Roman" panose="02020603050405020304" pitchFamily="18" charset="0"/>
              </a:defRPr>
            </a:lvl5pPr>
            <a:lvl6pPr marL="2528888" indent="-230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86088" indent="-230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43288" indent="-230188" eaLnBrk="0" fontAlgn="base" hangingPunct="0">
              <a:spcBef>
                <a:spcPct val="30000"/>
              </a:spcBef>
              <a:spcAft>
                <a:spcPct val="0"/>
              </a:spcAft>
              <a:defRPr kumimoji="1" sz="1200">
                <a:solidFill>
                  <a:schemeClr val="tx1"/>
                </a:solidFill>
                <a:latin typeface="Times New Roman" panose="02020603050405020304" pitchFamily="18" charset="0"/>
              </a:defRPr>
            </a:lvl8pPr>
            <a:lvl9pPr marL="3900488" indent="-230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889D3C1-BF3F-48BC-860E-B0B2B793ABF5}" type="slidenum">
              <a:rPr kumimoji="0" lang="en-US" altLang="en-US"/>
              <a:pPr>
                <a:spcBef>
                  <a:spcPct val="0"/>
                </a:spcBef>
              </a:pPr>
              <a:t>3</a:t>
            </a:fld>
            <a:endParaRPr kumimoji="0" lang="en-US" altLang="en-US"/>
          </a:p>
        </p:txBody>
      </p:sp>
      <p:sp>
        <p:nvSpPr>
          <p:cNvPr id="8195" name="Rectangle 2">
            <a:extLst>
              <a:ext uri="{FF2B5EF4-FFF2-40B4-BE49-F238E27FC236}">
                <a16:creationId xmlns:a16="http://schemas.microsoft.com/office/drawing/2014/main" id="{76F5F5C7-EAF3-3C71-3F9F-8801EF6FB31A}"/>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90A430B4-E5A2-AD33-1B1F-4F9E8110A167}"/>
              </a:ext>
            </a:extLst>
          </p:cNvPr>
          <p:cNvSpPr>
            <a:spLocks noGrp="1" noChangeArrowheads="1"/>
          </p:cNvSpPr>
          <p:nvPr>
            <p:ph type="body" idx="1"/>
          </p:nvPr>
        </p:nvSpPr>
        <p:spPr>
          <a:xfrm>
            <a:off x="944563" y="4446588"/>
            <a:ext cx="5187950"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t>[read slide]:  However, many of the OECD countries,  France, Germany, Japan and Sweden and others, have combined long life expectancies with very low birth rates, and are experiencing very low rates of population growth. This is already resulting in increased dependency ratios—the ratio of non-workers(mostly retirees) to workers. With the retirement of huge numbers of baby-boomers beginning in the next 5 to 10 years, this ratio will increase significantly. The result is few workers to tax, and more retirees to support in their generous health care and social security systems. </a:t>
            </a:r>
          </a:p>
          <a:p>
            <a:r>
              <a:rPr lang="en-US" altLang="en-US" sz="1600"/>
              <a:t>      Unless their population of workers increases dramatically (and immigration alone could do this), they will have to </a:t>
            </a:r>
            <a:r>
              <a:rPr lang="en-US" altLang="en-US" sz="1600" u="sng"/>
              <a:t>significantly</a:t>
            </a:r>
            <a:r>
              <a:rPr lang="en-US" altLang="en-US" sz="1600"/>
              <a:t> reduce public funding, cut the categories of benefits covered, and/or raise taxes. Reducing public funding and benefit levels violates their solidarity principle, and raising taxes too much will drive out businesses and/or workers. They will have very serious problems, and very difficult decisions to make.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D0DD16E9-DA9E-2DB8-2DA5-2994CD1ACBFF}"/>
              </a:ext>
            </a:extLst>
          </p:cNvPr>
          <p:cNvGrpSpPr>
            <a:grpSpLocks/>
          </p:cNvGrpSpPr>
          <p:nvPr/>
        </p:nvGrpSpPr>
        <p:grpSpPr bwMode="auto">
          <a:xfrm>
            <a:off x="-1035050" y="1552575"/>
            <a:ext cx="10179050" cy="5305425"/>
            <a:chOff x="-652" y="978"/>
            <a:chExt cx="6412" cy="3342"/>
          </a:xfrm>
        </p:grpSpPr>
        <p:sp>
          <p:nvSpPr>
            <p:cNvPr id="3" name="Freeform 3">
              <a:extLst>
                <a:ext uri="{FF2B5EF4-FFF2-40B4-BE49-F238E27FC236}">
                  <a16:creationId xmlns:a16="http://schemas.microsoft.com/office/drawing/2014/main" id="{DFE137CA-51D1-7747-DF6C-FD9F2A75A0AA}"/>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en-US" dirty="0"/>
            </a:p>
          </p:txBody>
        </p:sp>
        <p:sp>
          <p:nvSpPr>
            <p:cNvPr id="4" name="Arc 4">
              <a:extLst>
                <a:ext uri="{FF2B5EF4-FFF2-40B4-BE49-F238E27FC236}">
                  <a16:creationId xmlns:a16="http://schemas.microsoft.com/office/drawing/2014/main" id="{5168511F-9119-A0E4-9346-3573B2AC4871}"/>
                </a:ext>
              </a:extLst>
            </p:cNvPr>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5" name="Rectangle 7">
            <a:extLst>
              <a:ext uri="{FF2B5EF4-FFF2-40B4-BE49-F238E27FC236}">
                <a16:creationId xmlns:a16="http://schemas.microsoft.com/office/drawing/2014/main" id="{7C9E1DFE-5C50-F011-D72F-73F991E49490}"/>
              </a:ext>
            </a:extLst>
          </p:cNvPr>
          <p:cNvSpPr>
            <a:spLocks noGrp="1" noChangeArrowheads="1"/>
          </p:cNvSpPr>
          <p:nvPr>
            <p:ph type="dt" sz="quarter" idx="10"/>
          </p:nvPr>
        </p:nvSpPr>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411B58F-42BB-B02B-84B8-64E0F93869A9}"/>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7462431C-6EE9-B0B0-FE6C-47BE7D1F236F}"/>
              </a:ext>
            </a:extLst>
          </p:cNvPr>
          <p:cNvSpPr>
            <a:spLocks noGrp="1" noChangeArrowheads="1"/>
          </p:cNvSpPr>
          <p:nvPr>
            <p:ph type="sldNum" sz="quarter" idx="12"/>
          </p:nvPr>
        </p:nvSpPr>
        <p:spPr/>
        <p:txBody>
          <a:bodyPr/>
          <a:lstStyle>
            <a:lvl1pPr>
              <a:defRPr/>
            </a:lvl1pPr>
          </a:lstStyle>
          <a:p>
            <a:fld id="{15DF9807-3FE4-4BBC-B3FE-7675CDF34BF3}" type="slidenum">
              <a:rPr lang="en-US" altLang="en-US"/>
              <a:pPr/>
              <a:t>‹#›</a:t>
            </a:fld>
            <a:endParaRPr lang="en-US" altLang="en-US"/>
          </a:p>
        </p:txBody>
      </p:sp>
    </p:spTree>
    <p:extLst>
      <p:ext uri="{BB962C8B-B14F-4D97-AF65-F5344CB8AC3E}">
        <p14:creationId xmlns:p14="http://schemas.microsoft.com/office/powerpoint/2010/main" val="281087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C84B357-E78C-84AA-E7D2-FEC6F3FADF4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DA513847-9C1D-E92C-9953-10A8137C34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A22CAC2E-F72D-DD7A-29CE-7293BB1A9735}"/>
              </a:ext>
            </a:extLst>
          </p:cNvPr>
          <p:cNvSpPr>
            <a:spLocks noGrp="1" noChangeArrowheads="1"/>
          </p:cNvSpPr>
          <p:nvPr>
            <p:ph type="sldNum" sz="quarter" idx="12"/>
          </p:nvPr>
        </p:nvSpPr>
        <p:spPr>
          <a:ln/>
        </p:spPr>
        <p:txBody>
          <a:bodyPr/>
          <a:lstStyle>
            <a:lvl1pPr>
              <a:defRPr/>
            </a:lvl1pPr>
          </a:lstStyle>
          <a:p>
            <a:fld id="{5C21636F-0F40-4A6E-B0F7-13D0EABBD6FD}" type="slidenum">
              <a:rPr lang="en-US" altLang="en-US"/>
              <a:pPr/>
              <a:t>‹#›</a:t>
            </a:fld>
            <a:endParaRPr lang="en-US" altLang="en-US"/>
          </a:p>
        </p:txBody>
      </p:sp>
    </p:spTree>
    <p:extLst>
      <p:ext uri="{BB962C8B-B14F-4D97-AF65-F5344CB8AC3E}">
        <p14:creationId xmlns:p14="http://schemas.microsoft.com/office/powerpoint/2010/main" val="218701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7E1858D-2406-CEEE-F323-4B9691B75BB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DC879561-A452-BAEE-BDB5-BE652968ED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9936E5FB-EE69-92B0-9E7E-56DDF5E756FD}"/>
              </a:ext>
            </a:extLst>
          </p:cNvPr>
          <p:cNvSpPr>
            <a:spLocks noGrp="1" noChangeArrowheads="1"/>
          </p:cNvSpPr>
          <p:nvPr>
            <p:ph type="sldNum" sz="quarter" idx="12"/>
          </p:nvPr>
        </p:nvSpPr>
        <p:spPr>
          <a:ln/>
        </p:spPr>
        <p:txBody>
          <a:bodyPr/>
          <a:lstStyle>
            <a:lvl1pPr>
              <a:defRPr/>
            </a:lvl1pPr>
          </a:lstStyle>
          <a:p>
            <a:fld id="{00DE4C60-4440-41C8-98C6-D134D992BFC7}" type="slidenum">
              <a:rPr lang="en-US" altLang="en-US"/>
              <a:pPr/>
              <a:t>‹#›</a:t>
            </a:fld>
            <a:endParaRPr lang="en-US" altLang="en-US"/>
          </a:p>
        </p:txBody>
      </p:sp>
    </p:spTree>
    <p:extLst>
      <p:ext uri="{BB962C8B-B14F-4D97-AF65-F5344CB8AC3E}">
        <p14:creationId xmlns:p14="http://schemas.microsoft.com/office/powerpoint/2010/main" val="15284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7">
            <a:extLst>
              <a:ext uri="{FF2B5EF4-FFF2-40B4-BE49-F238E27FC236}">
                <a16:creationId xmlns:a16="http://schemas.microsoft.com/office/drawing/2014/main" id="{A20000B8-37E7-6A60-D8C0-E97581852B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57D1B779-9767-75AD-C9F5-CD7A6D40C7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D872DC49-ACDA-CBD1-864C-2C75D2658452}"/>
              </a:ext>
            </a:extLst>
          </p:cNvPr>
          <p:cNvSpPr>
            <a:spLocks noGrp="1" noChangeArrowheads="1"/>
          </p:cNvSpPr>
          <p:nvPr>
            <p:ph type="sldNum" sz="quarter" idx="12"/>
          </p:nvPr>
        </p:nvSpPr>
        <p:spPr>
          <a:ln/>
        </p:spPr>
        <p:txBody>
          <a:bodyPr/>
          <a:lstStyle>
            <a:lvl1pPr>
              <a:defRPr/>
            </a:lvl1pPr>
          </a:lstStyle>
          <a:p>
            <a:fld id="{37466398-0E1E-48D7-B695-19C95CAB876F}" type="slidenum">
              <a:rPr lang="en-US" altLang="en-US"/>
              <a:pPr/>
              <a:t>‹#›</a:t>
            </a:fld>
            <a:endParaRPr lang="en-US" altLang="en-US"/>
          </a:p>
        </p:txBody>
      </p:sp>
    </p:spTree>
    <p:extLst>
      <p:ext uri="{BB962C8B-B14F-4D97-AF65-F5344CB8AC3E}">
        <p14:creationId xmlns:p14="http://schemas.microsoft.com/office/powerpoint/2010/main" val="232217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85AD1AE4-31F4-73A7-DB91-5D5C2CFE9D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27634C48-8DBA-FAE8-DA3A-6F5D6BB47F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BE3EDFBD-3A20-AC26-8C7A-47EB30B4311B}"/>
              </a:ext>
            </a:extLst>
          </p:cNvPr>
          <p:cNvSpPr>
            <a:spLocks noGrp="1" noChangeArrowheads="1"/>
          </p:cNvSpPr>
          <p:nvPr>
            <p:ph type="sldNum" sz="quarter" idx="12"/>
          </p:nvPr>
        </p:nvSpPr>
        <p:spPr>
          <a:ln/>
        </p:spPr>
        <p:txBody>
          <a:bodyPr/>
          <a:lstStyle>
            <a:lvl1pPr>
              <a:defRPr/>
            </a:lvl1pPr>
          </a:lstStyle>
          <a:p>
            <a:fld id="{968F98AB-CC5C-43B0-AEC6-C06BECFFF3E2}" type="slidenum">
              <a:rPr lang="en-US" altLang="en-US"/>
              <a:pPr/>
              <a:t>‹#›</a:t>
            </a:fld>
            <a:endParaRPr lang="en-US" altLang="en-US"/>
          </a:p>
        </p:txBody>
      </p:sp>
    </p:spTree>
    <p:extLst>
      <p:ext uri="{BB962C8B-B14F-4D97-AF65-F5344CB8AC3E}">
        <p14:creationId xmlns:p14="http://schemas.microsoft.com/office/powerpoint/2010/main" val="338399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43D002C2-7D1A-3F42-66CC-3582485D4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960111CA-D2E4-4F4A-6356-06685CC0F3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C4E7C458-E715-A204-D887-901467789A15}"/>
              </a:ext>
            </a:extLst>
          </p:cNvPr>
          <p:cNvSpPr>
            <a:spLocks noGrp="1" noChangeArrowheads="1"/>
          </p:cNvSpPr>
          <p:nvPr>
            <p:ph type="sldNum" sz="quarter" idx="12"/>
          </p:nvPr>
        </p:nvSpPr>
        <p:spPr>
          <a:ln/>
        </p:spPr>
        <p:txBody>
          <a:bodyPr/>
          <a:lstStyle>
            <a:lvl1pPr>
              <a:defRPr/>
            </a:lvl1pPr>
          </a:lstStyle>
          <a:p>
            <a:fld id="{BCEC5934-73BC-4940-B46F-F62E03C8580D}" type="slidenum">
              <a:rPr lang="en-US" altLang="en-US"/>
              <a:pPr/>
              <a:t>‹#›</a:t>
            </a:fld>
            <a:endParaRPr lang="en-US" altLang="en-US"/>
          </a:p>
        </p:txBody>
      </p:sp>
    </p:spTree>
    <p:extLst>
      <p:ext uri="{BB962C8B-B14F-4D97-AF65-F5344CB8AC3E}">
        <p14:creationId xmlns:p14="http://schemas.microsoft.com/office/powerpoint/2010/main" val="393840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7861AD04-C2D6-1E25-7FD6-DF40022B22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08F4DEF1-9219-1BCF-4FA7-A2FFB35251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BED1B5F1-8BB0-B840-C0DF-43764D5608B0}"/>
              </a:ext>
            </a:extLst>
          </p:cNvPr>
          <p:cNvSpPr>
            <a:spLocks noGrp="1" noChangeArrowheads="1"/>
          </p:cNvSpPr>
          <p:nvPr>
            <p:ph type="sldNum" sz="quarter" idx="12"/>
          </p:nvPr>
        </p:nvSpPr>
        <p:spPr>
          <a:ln/>
        </p:spPr>
        <p:txBody>
          <a:bodyPr/>
          <a:lstStyle>
            <a:lvl1pPr>
              <a:defRPr/>
            </a:lvl1pPr>
          </a:lstStyle>
          <a:p>
            <a:fld id="{32DC0347-BE6E-4D6C-92BA-8AA43C46107D}" type="slidenum">
              <a:rPr lang="en-US" altLang="en-US"/>
              <a:pPr/>
              <a:t>‹#›</a:t>
            </a:fld>
            <a:endParaRPr lang="en-US" altLang="en-US"/>
          </a:p>
        </p:txBody>
      </p:sp>
    </p:spTree>
    <p:extLst>
      <p:ext uri="{BB962C8B-B14F-4D97-AF65-F5344CB8AC3E}">
        <p14:creationId xmlns:p14="http://schemas.microsoft.com/office/powerpoint/2010/main" val="288143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41C007D0-6438-F0BE-374B-9E48175EB52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7CF55088-88B6-44E6-F5E7-9E51175A9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9">
            <a:extLst>
              <a:ext uri="{FF2B5EF4-FFF2-40B4-BE49-F238E27FC236}">
                <a16:creationId xmlns:a16="http://schemas.microsoft.com/office/drawing/2014/main" id="{8D3078FB-B667-F7EC-625F-A63F7B240634}"/>
              </a:ext>
            </a:extLst>
          </p:cNvPr>
          <p:cNvSpPr>
            <a:spLocks noGrp="1" noChangeArrowheads="1"/>
          </p:cNvSpPr>
          <p:nvPr>
            <p:ph type="sldNum" sz="quarter" idx="12"/>
          </p:nvPr>
        </p:nvSpPr>
        <p:spPr>
          <a:ln/>
        </p:spPr>
        <p:txBody>
          <a:bodyPr/>
          <a:lstStyle>
            <a:lvl1pPr>
              <a:defRPr/>
            </a:lvl1pPr>
          </a:lstStyle>
          <a:p>
            <a:fld id="{79374DC4-4A4B-4392-B803-320F2A116BBF}" type="slidenum">
              <a:rPr lang="en-US" altLang="en-US"/>
              <a:pPr/>
              <a:t>‹#›</a:t>
            </a:fld>
            <a:endParaRPr lang="en-US" altLang="en-US"/>
          </a:p>
        </p:txBody>
      </p:sp>
    </p:spTree>
    <p:extLst>
      <p:ext uri="{BB962C8B-B14F-4D97-AF65-F5344CB8AC3E}">
        <p14:creationId xmlns:p14="http://schemas.microsoft.com/office/powerpoint/2010/main" val="79753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A98F842F-D58C-CF4F-3FEB-520C4C27DE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CB07B383-BFE5-05DC-FEDD-95B8868AAF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D0B39C07-3A98-7531-7309-D5B863194476}"/>
              </a:ext>
            </a:extLst>
          </p:cNvPr>
          <p:cNvSpPr>
            <a:spLocks noGrp="1" noChangeArrowheads="1"/>
          </p:cNvSpPr>
          <p:nvPr>
            <p:ph type="sldNum" sz="quarter" idx="12"/>
          </p:nvPr>
        </p:nvSpPr>
        <p:spPr>
          <a:ln/>
        </p:spPr>
        <p:txBody>
          <a:bodyPr/>
          <a:lstStyle>
            <a:lvl1pPr>
              <a:defRPr/>
            </a:lvl1pPr>
          </a:lstStyle>
          <a:p>
            <a:fld id="{37D8C820-E964-4BE5-9DB1-41BE76201A06}" type="slidenum">
              <a:rPr lang="en-US" altLang="en-US"/>
              <a:pPr/>
              <a:t>‹#›</a:t>
            </a:fld>
            <a:endParaRPr lang="en-US" altLang="en-US"/>
          </a:p>
        </p:txBody>
      </p:sp>
    </p:spTree>
    <p:extLst>
      <p:ext uri="{BB962C8B-B14F-4D97-AF65-F5344CB8AC3E}">
        <p14:creationId xmlns:p14="http://schemas.microsoft.com/office/powerpoint/2010/main" val="416155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1094BB7-0309-78A2-9714-86BEB7063B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8">
            <a:extLst>
              <a:ext uri="{FF2B5EF4-FFF2-40B4-BE49-F238E27FC236}">
                <a16:creationId xmlns:a16="http://schemas.microsoft.com/office/drawing/2014/main" id="{C335072D-C06F-C561-1936-4C6DE1FD1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9">
            <a:extLst>
              <a:ext uri="{FF2B5EF4-FFF2-40B4-BE49-F238E27FC236}">
                <a16:creationId xmlns:a16="http://schemas.microsoft.com/office/drawing/2014/main" id="{95DC74D1-F11B-4A94-118E-33114B098D8B}"/>
              </a:ext>
            </a:extLst>
          </p:cNvPr>
          <p:cNvSpPr>
            <a:spLocks noGrp="1" noChangeArrowheads="1"/>
          </p:cNvSpPr>
          <p:nvPr>
            <p:ph type="sldNum" sz="quarter" idx="12"/>
          </p:nvPr>
        </p:nvSpPr>
        <p:spPr>
          <a:ln/>
        </p:spPr>
        <p:txBody>
          <a:bodyPr/>
          <a:lstStyle>
            <a:lvl1pPr>
              <a:defRPr/>
            </a:lvl1pPr>
          </a:lstStyle>
          <a:p>
            <a:fld id="{37714A12-E14F-4131-AE53-6056D375C585}" type="slidenum">
              <a:rPr lang="en-US" altLang="en-US"/>
              <a:pPr/>
              <a:t>‹#›</a:t>
            </a:fld>
            <a:endParaRPr lang="en-US" altLang="en-US"/>
          </a:p>
        </p:txBody>
      </p:sp>
    </p:spTree>
    <p:extLst>
      <p:ext uri="{BB962C8B-B14F-4D97-AF65-F5344CB8AC3E}">
        <p14:creationId xmlns:p14="http://schemas.microsoft.com/office/powerpoint/2010/main" val="375406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9E57952F-714F-8D1C-87D7-0871B6BAC4F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09C96AE-F391-0107-84B9-806B456374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C3C60584-9B67-ACCC-4C89-66BE15A35D11}"/>
              </a:ext>
            </a:extLst>
          </p:cNvPr>
          <p:cNvSpPr>
            <a:spLocks noGrp="1" noChangeArrowheads="1"/>
          </p:cNvSpPr>
          <p:nvPr>
            <p:ph type="sldNum" sz="quarter" idx="12"/>
          </p:nvPr>
        </p:nvSpPr>
        <p:spPr>
          <a:ln/>
        </p:spPr>
        <p:txBody>
          <a:bodyPr/>
          <a:lstStyle>
            <a:lvl1pPr>
              <a:defRPr/>
            </a:lvl1pPr>
          </a:lstStyle>
          <a:p>
            <a:fld id="{CF77F42E-37BF-4A11-B9CD-C6286964BDD1}" type="slidenum">
              <a:rPr lang="en-US" altLang="en-US"/>
              <a:pPr/>
              <a:t>‹#›</a:t>
            </a:fld>
            <a:endParaRPr lang="en-US" altLang="en-US"/>
          </a:p>
        </p:txBody>
      </p:sp>
    </p:spTree>
    <p:extLst>
      <p:ext uri="{BB962C8B-B14F-4D97-AF65-F5344CB8AC3E}">
        <p14:creationId xmlns:p14="http://schemas.microsoft.com/office/powerpoint/2010/main" val="180846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447ACD77-3CB0-C90A-2714-FF5E4B1C4F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4AF8B7FA-047D-6CF7-03E7-BEF12C920B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DD5573AE-7A90-F785-229F-C9E21B5CE631}"/>
              </a:ext>
            </a:extLst>
          </p:cNvPr>
          <p:cNvSpPr>
            <a:spLocks noGrp="1" noChangeArrowheads="1"/>
          </p:cNvSpPr>
          <p:nvPr>
            <p:ph type="sldNum" sz="quarter" idx="12"/>
          </p:nvPr>
        </p:nvSpPr>
        <p:spPr>
          <a:ln/>
        </p:spPr>
        <p:txBody>
          <a:bodyPr/>
          <a:lstStyle>
            <a:lvl1pPr>
              <a:defRPr/>
            </a:lvl1pPr>
          </a:lstStyle>
          <a:p>
            <a:fld id="{0444E6BF-857D-49F0-9300-27623EEB73FD}" type="slidenum">
              <a:rPr lang="en-US" altLang="en-US"/>
              <a:pPr/>
              <a:t>‹#›</a:t>
            </a:fld>
            <a:endParaRPr lang="en-US" altLang="en-US"/>
          </a:p>
        </p:txBody>
      </p:sp>
    </p:spTree>
    <p:extLst>
      <p:ext uri="{BB962C8B-B14F-4D97-AF65-F5344CB8AC3E}">
        <p14:creationId xmlns:p14="http://schemas.microsoft.com/office/powerpoint/2010/main" val="126883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10">
            <a:extLst>
              <a:ext uri="{FF2B5EF4-FFF2-40B4-BE49-F238E27FC236}">
                <a16:creationId xmlns:a16="http://schemas.microsoft.com/office/drawing/2014/main" id="{CAE653E4-C062-822A-B67C-4073DF433AE2}"/>
              </a:ext>
            </a:extLst>
          </p:cNvPr>
          <p:cNvGrpSpPr>
            <a:grpSpLocks/>
          </p:cNvGrpSpPr>
          <p:nvPr/>
        </p:nvGrpSpPr>
        <p:grpSpPr bwMode="auto">
          <a:xfrm>
            <a:off x="0" y="1588"/>
            <a:ext cx="9132888" cy="6845300"/>
            <a:chOff x="0" y="1"/>
            <a:chExt cx="5753" cy="4312"/>
          </a:xfrm>
        </p:grpSpPr>
        <p:sp>
          <p:nvSpPr>
            <p:cNvPr id="2051" name="Freeform 3">
              <a:extLst>
                <a:ext uri="{FF2B5EF4-FFF2-40B4-BE49-F238E27FC236}">
                  <a16:creationId xmlns:a16="http://schemas.microsoft.com/office/drawing/2014/main" id="{E7926018-A9CD-4709-B925-E6C6547C11EE}"/>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en-US" dirty="0"/>
            </a:p>
          </p:txBody>
        </p:sp>
        <p:sp>
          <p:nvSpPr>
            <p:cNvPr id="1033" name="Arc 4">
              <a:extLst>
                <a:ext uri="{FF2B5EF4-FFF2-40B4-BE49-F238E27FC236}">
                  <a16:creationId xmlns:a16="http://schemas.microsoft.com/office/drawing/2014/main" id="{D765C7F9-7313-16D8-97DB-B54D684BD4D9}"/>
                </a:ext>
              </a:extLst>
            </p:cNvPr>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sp>
        <p:nvSpPr>
          <p:cNvPr id="2053" name="Rectangle 5">
            <a:extLst>
              <a:ext uri="{FF2B5EF4-FFF2-40B4-BE49-F238E27FC236}">
                <a16:creationId xmlns:a16="http://schemas.microsoft.com/office/drawing/2014/main" id="{83413A88-126C-4F3E-A256-0D61430A9DA2}"/>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5" name="Rectangle 7">
            <a:extLst>
              <a:ext uri="{FF2B5EF4-FFF2-40B4-BE49-F238E27FC236}">
                <a16:creationId xmlns:a16="http://schemas.microsoft.com/office/drawing/2014/main" id="{495A5073-7944-4358-98A4-262F1EB83B6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p>
        </p:txBody>
      </p:sp>
      <p:sp>
        <p:nvSpPr>
          <p:cNvPr id="2056" name="Rectangle 8">
            <a:extLst>
              <a:ext uri="{FF2B5EF4-FFF2-40B4-BE49-F238E27FC236}">
                <a16:creationId xmlns:a16="http://schemas.microsoft.com/office/drawing/2014/main" id="{CE2F71E6-9CD2-47B6-BB31-81F68FBAC2C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sz="1400"/>
            </a:lvl1pPr>
          </a:lstStyle>
          <a:p>
            <a:pPr>
              <a:defRPr/>
            </a:pPr>
            <a:endParaRPr lang="en-US"/>
          </a:p>
        </p:txBody>
      </p:sp>
      <p:sp>
        <p:nvSpPr>
          <p:cNvPr id="2057" name="Rectangle 9">
            <a:extLst>
              <a:ext uri="{FF2B5EF4-FFF2-40B4-BE49-F238E27FC236}">
                <a16:creationId xmlns:a16="http://schemas.microsoft.com/office/drawing/2014/main" id="{06F34F30-120E-4B71-983C-E561C4B62BCB}"/>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sz="1400"/>
            </a:lvl1pPr>
          </a:lstStyle>
          <a:p>
            <a:fld id="{0BD3C5CB-4843-44D9-AC9E-26096D47EA4A}" type="slidenum">
              <a:rPr lang="en-US" altLang="en-US"/>
              <a:pPr/>
              <a:t>‹#›</a:t>
            </a:fld>
            <a:endParaRPr lang="en-US" altLang="en-US"/>
          </a:p>
        </p:txBody>
      </p:sp>
      <p:sp>
        <p:nvSpPr>
          <p:cNvPr id="1031" name="Rectangle 11">
            <a:extLst>
              <a:ext uri="{FF2B5EF4-FFF2-40B4-BE49-F238E27FC236}">
                <a16:creationId xmlns:a16="http://schemas.microsoft.com/office/drawing/2014/main" id="{6EA96D11-FE09-541C-F1D7-D9AE14DCC1E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dk2" tx1="lt1" bg2="dk1" tx2="lt2" accent1="accent1" accent2="accent2" accent3="accent3" accent4="accent4" accent5="accent5" accent6="accent6" hlink="hlink" folHlink="folHlink"/>
  <p:sldLayoutIdLst>
    <p:sldLayoutId id="2147484363"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06B-6F16-41ED-A6F0-32EDD882489B}"/>
              </a:ext>
            </a:extLst>
          </p:cNvPr>
          <p:cNvSpPr>
            <a:spLocks noGrp="1"/>
          </p:cNvSpPr>
          <p:nvPr>
            <p:ph type="title"/>
          </p:nvPr>
        </p:nvSpPr>
        <p:spPr>
          <a:xfrm>
            <a:off x="685800" y="609600"/>
            <a:ext cx="46038" cy="76200"/>
          </a:xfrm>
        </p:spPr>
        <p:txBody>
          <a:bodyPr/>
          <a:lstStyle/>
          <a:p>
            <a:pPr>
              <a:defRPr/>
            </a:pPr>
            <a:endParaRPr lang="en-US" sz="4800" dirty="0"/>
          </a:p>
        </p:txBody>
      </p:sp>
      <p:sp>
        <p:nvSpPr>
          <p:cNvPr id="5123" name="Content Placeholder 2">
            <a:extLst>
              <a:ext uri="{FF2B5EF4-FFF2-40B4-BE49-F238E27FC236}">
                <a16:creationId xmlns:a16="http://schemas.microsoft.com/office/drawing/2014/main" id="{62A6BD9D-6473-CF67-33ED-79894399FA33}"/>
              </a:ext>
            </a:extLst>
          </p:cNvPr>
          <p:cNvSpPr>
            <a:spLocks noGrp="1" noChangeArrowheads="1"/>
          </p:cNvSpPr>
          <p:nvPr>
            <p:ph idx="1"/>
          </p:nvPr>
        </p:nvSpPr>
        <p:spPr>
          <a:xfrm>
            <a:off x="914400" y="685800"/>
            <a:ext cx="7696200" cy="5181600"/>
          </a:xfrm>
        </p:spPr>
        <p:txBody>
          <a:bodyPr/>
          <a:lstStyle/>
          <a:p>
            <a:pPr algn="ctr">
              <a:buFont typeface="Wingdings" panose="05000000000000000000" pitchFamily="2" charset="2"/>
              <a:buNone/>
            </a:pPr>
            <a:r>
              <a:rPr lang="en-US" altLang="en-US" sz="4800"/>
              <a:t>PH3915 </a:t>
            </a:r>
          </a:p>
          <a:p>
            <a:pPr algn="ctr">
              <a:buFont typeface="Wingdings" panose="05000000000000000000" pitchFamily="2" charset="2"/>
              <a:buNone/>
            </a:pPr>
            <a:endParaRPr lang="en-US" altLang="en-US" sz="4800"/>
          </a:p>
          <a:p>
            <a:pPr algn="ctr">
              <a:buFont typeface="Wingdings" panose="05000000000000000000" pitchFamily="2" charset="2"/>
              <a:buNone/>
            </a:pPr>
            <a:r>
              <a:rPr lang="en-US" altLang="en-US" sz="4800"/>
              <a:t>CEA, CUA and CBA</a:t>
            </a:r>
          </a:p>
          <a:p>
            <a:pPr algn="ctr">
              <a:buFont typeface="Wingdings" panose="05000000000000000000" pitchFamily="2" charset="2"/>
              <a:buNone/>
            </a:pPr>
            <a:r>
              <a:rPr lang="en-US" altLang="en-US" sz="4800"/>
              <a:t>in Project Evaluation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26">
            <a:extLst>
              <a:ext uri="{FF2B5EF4-FFF2-40B4-BE49-F238E27FC236}">
                <a16:creationId xmlns:a16="http://schemas.microsoft.com/office/drawing/2014/main" id="{779B1A14-DCAA-9AD3-4D55-4B33FD31BBA4}"/>
              </a:ext>
            </a:extLst>
          </p:cNvPr>
          <p:cNvSpPr txBox="1">
            <a:spLocks noChangeArrowheads="1"/>
          </p:cNvSpPr>
          <p:nvPr/>
        </p:nvSpPr>
        <p:spPr bwMode="auto">
          <a:xfrm>
            <a:off x="685800" y="609600"/>
            <a:ext cx="77724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800" b="1">
                <a:solidFill>
                  <a:schemeClr val="tx2"/>
                </a:solidFill>
              </a:rPr>
              <a:t>Distinguishing Characteristics of Health Care Evaluation</a:t>
            </a:r>
          </a:p>
          <a:p>
            <a:pPr algn="ctr" eaLnBrk="1" hangingPunct="1">
              <a:spcBef>
                <a:spcPct val="50000"/>
              </a:spcBef>
              <a:buClrTx/>
              <a:buSzTx/>
              <a:buFontTx/>
              <a:buNone/>
            </a:pPr>
            <a:r>
              <a:rPr lang="en-US" altLang="en-US" sz="1800"/>
              <a:t>Are both costs (inputs) and consequences (outputs) of the alternatives examined?</a:t>
            </a:r>
          </a:p>
        </p:txBody>
      </p:sp>
      <p:sp>
        <p:nvSpPr>
          <p:cNvPr id="15363" name="Text Box 1027">
            <a:extLst>
              <a:ext uri="{FF2B5EF4-FFF2-40B4-BE49-F238E27FC236}">
                <a16:creationId xmlns:a16="http://schemas.microsoft.com/office/drawing/2014/main" id="{AD484EDD-7644-405D-7454-CEDA778044A6}"/>
              </a:ext>
            </a:extLst>
          </p:cNvPr>
          <p:cNvSpPr txBox="1">
            <a:spLocks noChangeArrowheads="1"/>
          </p:cNvSpPr>
          <p:nvPr/>
        </p:nvSpPr>
        <p:spPr bwMode="auto">
          <a:xfrm>
            <a:off x="762000" y="190500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2400"/>
          </a:p>
        </p:txBody>
      </p:sp>
      <p:graphicFrame>
        <p:nvGraphicFramePr>
          <p:cNvPr id="35150" name="Group 1358">
            <a:extLst>
              <a:ext uri="{FF2B5EF4-FFF2-40B4-BE49-F238E27FC236}">
                <a16:creationId xmlns:a16="http://schemas.microsoft.com/office/drawing/2014/main" id="{056D1FBA-4A04-4B25-8301-317ECC4E7CFC}"/>
              </a:ext>
            </a:extLst>
          </p:cNvPr>
          <p:cNvGraphicFramePr>
            <a:graphicFrameLocks noGrp="1"/>
          </p:cNvGraphicFramePr>
          <p:nvPr/>
        </p:nvGraphicFramePr>
        <p:xfrm>
          <a:off x="609600" y="2057400"/>
          <a:ext cx="7467600" cy="37560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357313">
                  <a:extLst>
                    <a:ext uri="{9D8B030D-6E8A-4147-A177-3AD203B41FA5}">
                      <a16:colId xmlns:a16="http://schemas.microsoft.com/office/drawing/2014/main" val="20003"/>
                    </a:ext>
                  </a:extLst>
                </a:gridCol>
                <a:gridCol w="2605087">
                  <a:extLst>
                    <a:ext uri="{9D8B030D-6E8A-4147-A177-3AD203B41FA5}">
                      <a16:colId xmlns:a16="http://schemas.microsoft.com/office/drawing/2014/main" val="20004"/>
                    </a:ext>
                  </a:extLst>
                </a:gridCol>
              </a:tblGrid>
              <a:tr h="304774">
                <a:tc rowSpan="6">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Is there</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comparison</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of two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or more alternatives?</a:t>
                      </a:r>
                    </a:p>
                  </a:txBody>
                  <a:tcPr marT="45707" marB="45707"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400" b="1" i="0" u="none" strike="noStrike" cap="none" normalizeH="0" baseline="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400" b="1" i="0" u="none" strike="noStrike" cap="none" normalizeH="0" baseline="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400" b="1" i="0" u="none" strike="noStrike" cap="none" normalizeH="0" baseline="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400" b="1" i="0" u="none" strike="noStrike" cap="none" normalizeH="0" baseline="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rPr>
                        <a:t>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NO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rPr>
                        <a:t>YES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23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Examines only consequences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Examines only costs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2117">
                <a:tc vMerge="1">
                  <a:txBody>
                    <a:bodyPr/>
                    <a:lstStyle/>
                    <a:p>
                      <a:endParaRPr lang="en-US"/>
                    </a:p>
                  </a:txBody>
                  <a:tcPr/>
                </a:tc>
                <a:tc v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1A   PARTIAL EVALUATION           1B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Outcome                                 Cost</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Description                             description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2   PARTIAL EVALUATION</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200" b="1" i="0" u="none" strike="noStrike" cap="none" normalizeH="0" baseline="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Cost-income description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74">
                <a:tc v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400" b="1" i="0" u="none" strike="noStrike" cap="none" normalizeH="0" baseline="0">
                        <a:ln>
                          <a:noFill/>
                        </a:ln>
                        <a:solidFill>
                          <a:schemeClr val="tx1"/>
                        </a:solidFill>
                        <a:effectLst/>
                        <a:latin typeface="Times New Roman" pitchFamily="18"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28470">
                <a:tc v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400" b="1" i="0" u="none" strike="noStrike" cap="none" normalizeH="0" baseline="0">
                          <a:ln>
                            <a:noFill/>
                          </a:ln>
                          <a:solidFill>
                            <a:schemeClr val="tx1"/>
                          </a:solidFill>
                          <a:effectLst/>
                          <a:latin typeface="Times New Roman" pitchFamily="18" charset="0"/>
                        </a:rPr>
                        <a:t>YES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3A   PARTIAL  EVALUTION            3B</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4    FULL ECONOMIC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      EVALUATION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932661">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Efficacy or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effectiveness </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evaluation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 analysis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Cost-minimization analysis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Cost-effectiveness analysis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 utility analysis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200" b="1" i="0" u="none" strike="noStrike" cap="none" normalizeH="0" baseline="0">
                          <a:ln>
                            <a:noFill/>
                          </a:ln>
                          <a:solidFill>
                            <a:schemeClr val="tx1"/>
                          </a:solidFill>
                          <a:effectLst/>
                          <a:latin typeface="Times New Roman" pitchFamily="18" charset="0"/>
                        </a:rPr>
                        <a:t>Cost-benefit analysis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395" name="Line 1339">
            <a:extLst>
              <a:ext uri="{FF2B5EF4-FFF2-40B4-BE49-F238E27FC236}">
                <a16:creationId xmlns:a16="http://schemas.microsoft.com/office/drawing/2014/main" id="{F8AF4A93-5F22-45C1-3FDC-5DB57CC8CCC7}"/>
              </a:ext>
            </a:extLst>
          </p:cNvPr>
          <p:cNvSpPr>
            <a:spLocks noChangeShapeType="1"/>
          </p:cNvSpPr>
          <p:nvPr/>
        </p:nvSpPr>
        <p:spPr bwMode="auto">
          <a:xfrm flipH="1">
            <a:off x="4114800" y="3429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GB"/>
          </a:p>
        </p:txBody>
      </p:sp>
      <p:sp>
        <p:nvSpPr>
          <p:cNvPr id="15396" name="Text Box 1350">
            <a:extLst>
              <a:ext uri="{FF2B5EF4-FFF2-40B4-BE49-F238E27FC236}">
                <a16:creationId xmlns:a16="http://schemas.microsoft.com/office/drawing/2014/main" id="{C7A36546-26F5-EBC5-26B6-26FFBA0D94E3}"/>
              </a:ext>
            </a:extLst>
          </p:cNvPr>
          <p:cNvSpPr txBox="1">
            <a:spLocks noChangeArrowheads="1"/>
          </p:cNvSpPr>
          <p:nvPr/>
        </p:nvSpPr>
        <p:spPr bwMode="auto">
          <a:xfrm>
            <a:off x="1219200" y="6248400"/>
            <a:ext cx="6629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000"/>
              <a:t>Source:  Drummond, et al., </a:t>
            </a:r>
            <a:r>
              <a:rPr lang="en-US" altLang="en-US" sz="1000" i="1"/>
              <a:t>Methods for the Economic</a:t>
            </a:r>
            <a:r>
              <a:rPr lang="en-US" altLang="en-US" sz="1000"/>
              <a:t> </a:t>
            </a:r>
            <a:r>
              <a:rPr lang="en-US" altLang="en-US" sz="1000" i="1"/>
              <a:t>Evaluation of Health Care Programmes</a:t>
            </a:r>
            <a:r>
              <a:rPr lang="en-US" altLang="en-US" sz="1000"/>
              <a:t>, Second Edition, 1997.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16513503-EB18-10B4-67D8-28A64CCDB4F0}"/>
              </a:ext>
            </a:extLst>
          </p:cNvPr>
          <p:cNvSpPr txBox="1">
            <a:spLocks noChangeArrowheads="1"/>
          </p:cNvSpPr>
          <p:nvPr/>
        </p:nvSpPr>
        <p:spPr bwMode="auto">
          <a:xfrm>
            <a:off x="3149600" y="17716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1600"/>
          </a:p>
        </p:txBody>
      </p:sp>
      <p:sp>
        <p:nvSpPr>
          <p:cNvPr id="16387" name="Text Box 4">
            <a:extLst>
              <a:ext uri="{FF2B5EF4-FFF2-40B4-BE49-F238E27FC236}">
                <a16:creationId xmlns:a16="http://schemas.microsoft.com/office/drawing/2014/main" id="{523939DC-5482-8C2C-56D6-517C7A7BF8A2}"/>
              </a:ext>
            </a:extLst>
          </p:cNvPr>
          <p:cNvSpPr txBox="1">
            <a:spLocks noChangeArrowheads="1"/>
          </p:cNvSpPr>
          <p:nvPr/>
        </p:nvSpPr>
        <p:spPr bwMode="auto">
          <a:xfrm>
            <a:off x="762000" y="533400"/>
            <a:ext cx="7467600" cy="636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857250" algn="l"/>
                <a:tab pos="1428750" algn="l"/>
                <a:tab pos="1657350" algn="l"/>
                <a:tab pos="1943100" algn="l"/>
                <a:tab pos="228600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857250" algn="l"/>
                <a:tab pos="1428750" algn="l"/>
                <a:tab pos="1657350" algn="l"/>
                <a:tab pos="1943100" algn="l"/>
                <a:tab pos="228600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857250" algn="l"/>
                <a:tab pos="1428750" algn="l"/>
                <a:tab pos="1657350" algn="l"/>
                <a:tab pos="1943100" algn="l"/>
                <a:tab pos="2286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857250" algn="l"/>
                <a:tab pos="1428750" algn="l"/>
                <a:tab pos="1657350" algn="l"/>
                <a:tab pos="1943100" algn="l"/>
                <a:tab pos="2286000" algn="l"/>
              </a:tabLst>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800" b="1" u="sng">
                <a:solidFill>
                  <a:schemeClr val="tx2"/>
                </a:solidFill>
              </a:rPr>
              <a:t>CEA, CUA AND CBA</a:t>
            </a:r>
          </a:p>
          <a:p>
            <a:pPr eaLnBrk="1" hangingPunct="1">
              <a:spcBef>
                <a:spcPct val="50000"/>
              </a:spcBef>
              <a:buClrTx/>
              <a:buSzTx/>
              <a:buFontTx/>
              <a:buNone/>
            </a:pPr>
            <a:r>
              <a:rPr lang="en-US" altLang="en-US" sz="2400"/>
              <a:t>For two or more programs, compare resource costs (which are measured by the same methods for all of these analysis) with the following outcomes.</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		</a:t>
            </a:r>
            <a:r>
              <a:rPr lang="en-US" altLang="en-US" sz="2400" b="1" u="sng"/>
              <a:t>OUTCOMES MEASURES</a:t>
            </a:r>
          </a:p>
          <a:p>
            <a:pPr eaLnBrk="1" hangingPunct="1">
              <a:spcBef>
                <a:spcPct val="50000"/>
              </a:spcBef>
              <a:buClrTx/>
              <a:buSzTx/>
              <a:buFontTx/>
              <a:buNone/>
            </a:pPr>
            <a:r>
              <a:rPr lang="en-US" altLang="en-US" sz="2400"/>
              <a:t>		</a:t>
            </a:r>
            <a:r>
              <a:rPr lang="en-US" altLang="en-US" sz="2400" b="1"/>
              <a:t>1.  	Health Inputs Achieved; e.g</a:t>
            </a:r>
            <a:r>
              <a:rPr lang="en-US" altLang="en-US" sz="2400"/>
              <a:t>.</a:t>
            </a:r>
          </a:p>
          <a:p>
            <a:pPr eaLnBrk="1" hangingPunct="1">
              <a:spcBef>
                <a:spcPct val="50000"/>
              </a:spcBef>
              <a:buClrTx/>
              <a:buSzTx/>
              <a:buFontTx/>
              <a:buNone/>
            </a:pPr>
            <a:r>
              <a:rPr lang="en-US" altLang="en-US" sz="2400" b="1"/>
              <a:t>CEA</a:t>
            </a:r>
            <a:r>
              <a:rPr lang="en-US" altLang="en-US" sz="2400"/>
              <a:t>				</a:t>
            </a:r>
            <a:r>
              <a:rPr lang="en-US" altLang="en-US" sz="2400">
                <a:cs typeface="Times New Roman" panose="02020603050405020304" pitchFamily="18" charset="0"/>
              </a:rPr>
              <a:t>•   number of immunizations given</a:t>
            </a:r>
          </a:p>
          <a:p>
            <a:pPr eaLnBrk="1" hangingPunct="1">
              <a:spcBef>
                <a:spcPct val="50000"/>
              </a:spcBef>
              <a:buClrTx/>
              <a:buSzTx/>
              <a:buFontTx/>
              <a:buNone/>
            </a:pPr>
            <a:r>
              <a:rPr lang="en-US" altLang="en-US" sz="2400">
                <a:cs typeface="Times New Roman" panose="02020603050405020304" pitchFamily="18" charset="0"/>
              </a:rPr>
              <a:t>				• 	number of prenatal visits to 						physician</a:t>
            </a:r>
          </a:p>
          <a:p>
            <a:pPr eaLnBrk="1" hangingPunct="1">
              <a:spcBef>
                <a:spcPct val="50000"/>
              </a:spcBef>
              <a:buClrTx/>
              <a:buSzTx/>
              <a:buFontTx/>
              <a:buNone/>
            </a:pPr>
            <a:r>
              <a:rPr lang="en-US" altLang="en-US" sz="2400">
                <a:cs typeface="Times New Roman" panose="02020603050405020304" pitchFamily="18" charset="0"/>
              </a:rPr>
              <a:t>				•	number of people “reached” with 						a health promotion message</a:t>
            </a:r>
          </a:p>
          <a:p>
            <a:pPr eaLnBrk="1" hangingPunct="1">
              <a:spcBef>
                <a:spcPct val="50000"/>
              </a:spcBef>
              <a:buClrTx/>
              <a:buSzTx/>
              <a:buFontTx/>
              <a:buNone/>
            </a:pPr>
            <a:endParaRPr lang="en-US" altLang="en-US" sz="240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BDB89B51-198C-0F8B-2C0B-70798253A94C}"/>
              </a:ext>
            </a:extLst>
          </p:cNvPr>
          <p:cNvSpPr txBox="1">
            <a:spLocks noChangeArrowheads="1"/>
          </p:cNvSpPr>
          <p:nvPr/>
        </p:nvSpPr>
        <p:spPr bwMode="auto">
          <a:xfrm>
            <a:off x="838200" y="2286000"/>
            <a:ext cx="69723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1485900" algn="l"/>
                <a:tab pos="2286000" algn="l"/>
                <a:tab pos="274320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1485900" algn="l"/>
                <a:tab pos="2286000" algn="l"/>
                <a:tab pos="274320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1485900" algn="l"/>
                <a:tab pos="2286000" algn="l"/>
                <a:tab pos="2743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485900" algn="l"/>
                <a:tab pos="2286000" algn="l"/>
                <a:tab pos="27432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1485900" algn="l"/>
                <a:tab pos="2286000" algn="l"/>
                <a:tab pos="2743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1485900" algn="l"/>
                <a:tab pos="2286000" algn="l"/>
                <a:tab pos="2743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1485900" algn="l"/>
                <a:tab pos="2286000" algn="l"/>
                <a:tab pos="2743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1485900" algn="l"/>
                <a:tab pos="2286000" algn="l"/>
                <a:tab pos="2743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1485900" algn="l"/>
                <a:tab pos="2286000" algn="l"/>
                <a:tab pos="2743200"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cs typeface="Times New Roman" panose="02020603050405020304" pitchFamily="18" charset="0"/>
              </a:rPr>
              <a:t>	</a:t>
            </a:r>
            <a:r>
              <a:rPr lang="en-US" altLang="en-US" sz="2400" b="1">
                <a:cs typeface="Times New Roman" panose="02020603050405020304" pitchFamily="18" charset="0"/>
              </a:rPr>
              <a:t>2A.	Clinical Indicators Achieved; e.g</a:t>
            </a:r>
            <a:r>
              <a:rPr lang="en-US" altLang="en-US" sz="2400">
                <a:cs typeface="Times New Roman" panose="02020603050405020304" pitchFamily="18" charset="0"/>
              </a:rPr>
              <a:t>.</a:t>
            </a:r>
          </a:p>
          <a:p>
            <a:pPr eaLnBrk="1" hangingPunct="1">
              <a:spcBef>
                <a:spcPct val="50000"/>
              </a:spcBef>
              <a:buClrTx/>
              <a:buSzTx/>
              <a:buFontTx/>
              <a:buNone/>
            </a:pPr>
            <a:r>
              <a:rPr lang="en-US" altLang="en-US" sz="2400" b="1">
                <a:cs typeface="Times New Roman" panose="02020603050405020304" pitchFamily="18" charset="0"/>
              </a:rPr>
              <a:t>CEA</a:t>
            </a:r>
            <a:r>
              <a:rPr lang="en-US" altLang="en-US" sz="2400">
                <a:cs typeface="Times New Roman" panose="02020603050405020304" pitchFamily="18" charset="0"/>
              </a:rPr>
              <a:t>		 • 	reduction in cholesterol achieved</a:t>
            </a:r>
          </a:p>
          <a:p>
            <a:pPr eaLnBrk="1" hangingPunct="1">
              <a:spcBef>
                <a:spcPct val="50000"/>
              </a:spcBef>
              <a:buClrTx/>
              <a:buSzTx/>
              <a:buFontTx/>
              <a:buNone/>
            </a:pPr>
            <a:r>
              <a:rPr lang="en-US" altLang="en-US" sz="2400">
                <a:cs typeface="Times New Roman" panose="02020603050405020304" pitchFamily="18" charset="0"/>
              </a:rPr>
              <a:t>		 • 	reduction in blood pressure 				achieved</a:t>
            </a:r>
          </a:p>
          <a:p>
            <a:pPr eaLnBrk="1" hangingPunct="1">
              <a:spcBef>
                <a:spcPct val="50000"/>
              </a:spcBef>
              <a:buClrTx/>
              <a:buSzTx/>
              <a:buFontTx/>
              <a:buNone/>
            </a:pP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C526F11B-2E87-F004-76D9-4E3982184C9D}"/>
              </a:ext>
            </a:extLst>
          </p:cNvPr>
          <p:cNvSpPr txBox="1">
            <a:spLocks noChangeArrowheads="1"/>
          </p:cNvSpPr>
          <p:nvPr/>
        </p:nvSpPr>
        <p:spPr bwMode="auto">
          <a:xfrm>
            <a:off x="1219200" y="1143000"/>
            <a:ext cx="7010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800100" algn="l"/>
                <a:tab pos="1485900" algn="l"/>
                <a:tab pos="1774825"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800100" algn="l"/>
                <a:tab pos="1485900" algn="l"/>
                <a:tab pos="1774825"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800100" algn="l"/>
                <a:tab pos="1485900" algn="l"/>
                <a:tab pos="1774825"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800100" algn="l"/>
                <a:tab pos="1485900" algn="l"/>
                <a:tab pos="1774825"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800100" algn="l"/>
                <a:tab pos="1485900" algn="l"/>
                <a:tab pos="17748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800100" algn="l"/>
                <a:tab pos="1485900" algn="l"/>
                <a:tab pos="17748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800100" algn="l"/>
                <a:tab pos="1485900" algn="l"/>
                <a:tab pos="17748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800100" algn="l"/>
                <a:tab pos="1485900" algn="l"/>
                <a:tab pos="17748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800100" algn="l"/>
                <a:tab pos="1485900" algn="l"/>
                <a:tab pos="1774825"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cs typeface="Times New Roman" panose="02020603050405020304" pitchFamily="18" charset="0"/>
              </a:rPr>
              <a:t>	</a:t>
            </a:r>
            <a:r>
              <a:rPr lang="en-US" altLang="en-US" sz="2400" b="1">
                <a:cs typeface="Times New Roman" panose="02020603050405020304" pitchFamily="18" charset="0"/>
              </a:rPr>
              <a:t>2B.	Health Outcomes Achieved; e.g.</a:t>
            </a:r>
          </a:p>
          <a:p>
            <a:pPr eaLnBrk="1" hangingPunct="1">
              <a:spcBef>
                <a:spcPct val="50000"/>
              </a:spcBef>
              <a:buClrTx/>
              <a:buSzTx/>
              <a:buFontTx/>
              <a:buNone/>
            </a:pPr>
            <a:r>
              <a:rPr lang="en-US" altLang="en-US" sz="2400" b="1">
                <a:cs typeface="Times New Roman" panose="02020603050405020304" pitchFamily="18" charset="0"/>
              </a:rPr>
              <a:t>CEA</a:t>
            </a:r>
            <a:r>
              <a:rPr lang="en-US" altLang="en-US" sz="2400">
                <a:cs typeface="Times New Roman" panose="02020603050405020304" pitchFamily="18" charset="0"/>
              </a:rPr>
              <a:t>		 • 	number of side effects prevented</a:t>
            </a:r>
          </a:p>
          <a:p>
            <a:pPr eaLnBrk="1" hangingPunct="1">
              <a:spcBef>
                <a:spcPct val="50000"/>
              </a:spcBef>
              <a:buClrTx/>
              <a:buSzTx/>
              <a:buFontTx/>
              <a:buNone/>
            </a:pPr>
            <a:r>
              <a:rPr lang="en-US" altLang="en-US" sz="2400">
                <a:cs typeface="Times New Roman" panose="02020603050405020304" pitchFamily="18" charset="0"/>
              </a:rPr>
              <a:t>		 • 	number of cases  prevented</a:t>
            </a:r>
          </a:p>
          <a:p>
            <a:pPr eaLnBrk="1" hangingPunct="1">
              <a:spcBef>
                <a:spcPct val="50000"/>
              </a:spcBef>
              <a:buClrTx/>
              <a:buSzTx/>
              <a:buFontTx/>
              <a:buNone/>
            </a:pPr>
            <a:r>
              <a:rPr lang="en-US" altLang="en-US" sz="2400">
                <a:cs typeface="Times New Roman" panose="02020603050405020304" pitchFamily="18" charset="0"/>
              </a:rPr>
              <a:t>		 • 	number of cases cured</a:t>
            </a:r>
          </a:p>
          <a:p>
            <a:pPr eaLnBrk="1" hangingPunct="1">
              <a:spcBef>
                <a:spcPct val="50000"/>
              </a:spcBef>
              <a:buClrTx/>
              <a:buSzTx/>
              <a:buFontTx/>
              <a:buNone/>
            </a:pPr>
            <a:r>
              <a:rPr lang="en-US" altLang="en-US" sz="2400">
                <a:cs typeface="Times New Roman" panose="02020603050405020304" pitchFamily="18" charset="0"/>
              </a:rPr>
              <a:t>		 • 	number of lives saved</a:t>
            </a:r>
          </a:p>
          <a:p>
            <a:pPr eaLnBrk="1" hangingPunct="1">
              <a:spcBef>
                <a:spcPct val="50000"/>
              </a:spcBef>
              <a:buClrTx/>
              <a:buSzTx/>
              <a:buFontTx/>
              <a:buNone/>
            </a:pPr>
            <a:r>
              <a:rPr lang="en-US" altLang="en-US" sz="2400">
                <a:cs typeface="Times New Roman" panose="02020603050405020304" pitchFamily="18" charset="0"/>
              </a:rPr>
              <a:t>		 • 	number of years of living saved</a:t>
            </a:r>
          </a:p>
          <a:p>
            <a:pPr eaLnBrk="1" hangingPunct="1">
              <a:spcBef>
                <a:spcPct val="50000"/>
              </a:spcBef>
              <a:buClrTx/>
              <a:buSzTx/>
              <a:buFontTx/>
              <a:buNone/>
            </a:pPr>
            <a:r>
              <a:rPr lang="en-US" altLang="en-US" sz="2400">
                <a:cs typeface="Times New Roman" panose="02020603050405020304" pitchFamily="18" charset="0"/>
              </a:rPr>
              <a:t>		</a:t>
            </a:r>
          </a:p>
          <a:p>
            <a:pPr eaLnBrk="1" hangingPunct="1">
              <a:spcBef>
                <a:spcPct val="5000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CDB03D90-0B2A-420C-9917-4BBFCF5BDA00}"/>
              </a:ext>
            </a:extLst>
          </p:cNvPr>
          <p:cNvSpPr txBox="1">
            <a:spLocks noChangeArrowheads="1"/>
          </p:cNvSpPr>
          <p:nvPr/>
        </p:nvSpPr>
        <p:spPr bwMode="auto">
          <a:xfrm>
            <a:off x="304800" y="1371600"/>
            <a:ext cx="7848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793750" algn="l"/>
                <a:tab pos="1485900" algn="l"/>
                <a:tab pos="217170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793750" algn="l"/>
                <a:tab pos="1485900" algn="l"/>
                <a:tab pos="217170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793750" algn="l"/>
                <a:tab pos="1485900" algn="l"/>
                <a:tab pos="2171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793750" algn="l"/>
                <a:tab pos="1485900" algn="l"/>
                <a:tab pos="21717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793750" algn="l"/>
                <a:tab pos="1485900" algn="l"/>
                <a:tab pos="2171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793750" algn="l"/>
                <a:tab pos="1485900" algn="l"/>
                <a:tab pos="2171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793750" algn="l"/>
                <a:tab pos="1485900" algn="l"/>
                <a:tab pos="2171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793750" algn="l"/>
                <a:tab pos="1485900" algn="l"/>
                <a:tab pos="2171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793750" algn="l"/>
                <a:tab pos="1485900" algn="l"/>
                <a:tab pos="2171700"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	</a:t>
            </a:r>
            <a:r>
              <a:rPr lang="en-US" altLang="en-US" sz="2400" b="1"/>
              <a:t>3.	Increase in “Utility” of a Target  Population    		due to Health Outcomes Achieved</a:t>
            </a:r>
          </a:p>
          <a:p>
            <a:pPr eaLnBrk="1" hangingPunct="1">
              <a:spcBef>
                <a:spcPct val="50000"/>
              </a:spcBef>
              <a:buClrTx/>
              <a:buSzTx/>
              <a:buFontTx/>
              <a:buNone/>
            </a:pPr>
            <a:r>
              <a:rPr lang="en-US" altLang="en-US" sz="2400" b="1"/>
              <a:t>CUA</a:t>
            </a:r>
            <a:r>
              <a:rPr lang="en-US" altLang="en-US" sz="2400"/>
              <a:t>		 </a:t>
            </a:r>
            <a:r>
              <a:rPr lang="en-US" altLang="en-US" sz="2400">
                <a:cs typeface="Times New Roman" panose="02020603050405020304" pitchFamily="18" charset="0"/>
              </a:rPr>
              <a:t>• QALYs – Quality adjusted life years</a:t>
            </a:r>
          </a:p>
          <a:p>
            <a:pPr eaLnBrk="1" hangingPunct="1">
              <a:spcBef>
                <a:spcPct val="50000"/>
              </a:spcBef>
              <a:buClrTx/>
              <a:buSzTx/>
              <a:buFontTx/>
              <a:buNone/>
            </a:pPr>
            <a:r>
              <a:rPr lang="en-US" altLang="en-US" sz="2400">
                <a:cs typeface="Times New Roman" panose="02020603050405020304" pitchFamily="18" charset="0"/>
              </a:rPr>
              <a:t>			- current patient</a:t>
            </a:r>
          </a:p>
          <a:p>
            <a:pPr eaLnBrk="1" hangingPunct="1">
              <a:spcBef>
                <a:spcPct val="50000"/>
              </a:spcBef>
              <a:buClrTx/>
              <a:buSzTx/>
              <a:buFontTx/>
              <a:buNone/>
            </a:pPr>
            <a:r>
              <a:rPr lang="en-US" altLang="en-US" sz="2400">
                <a:cs typeface="Times New Roman" panose="02020603050405020304" pitchFamily="18" charset="0"/>
              </a:rPr>
              <a:t>			- prospective patient</a:t>
            </a:r>
          </a:p>
          <a:p>
            <a:pPr eaLnBrk="1" hangingPunct="1">
              <a:spcBef>
                <a:spcPct val="50000"/>
              </a:spcBef>
              <a:buClrTx/>
              <a:buSzTx/>
              <a:buFontTx/>
              <a:buNone/>
            </a:pPr>
            <a:endParaRPr lang="en-US" altLang="en-US" sz="2400">
              <a:cs typeface="Times New Roman" panose="02020603050405020304" pitchFamily="18" charset="0"/>
            </a:endParaRPr>
          </a:p>
          <a:p>
            <a:pPr eaLnBrk="1" hangingPunct="1">
              <a:spcBef>
                <a:spcPct val="50000"/>
              </a:spcBef>
              <a:buClrTx/>
              <a:buSzTx/>
              <a:buFontTx/>
              <a:buNone/>
            </a:pPr>
            <a:r>
              <a:rPr lang="en-US" altLang="en-US" sz="240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0F8FB97F-2FA0-280E-D1B1-8EDC190248A9}"/>
              </a:ext>
            </a:extLst>
          </p:cNvPr>
          <p:cNvSpPr txBox="1">
            <a:spLocks noChangeArrowheads="1"/>
          </p:cNvSpPr>
          <p:nvPr/>
        </p:nvSpPr>
        <p:spPr bwMode="auto">
          <a:xfrm>
            <a:off x="1066800" y="8382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2400"/>
          </a:p>
        </p:txBody>
      </p:sp>
      <p:sp>
        <p:nvSpPr>
          <p:cNvPr id="20483" name="Text Box 3">
            <a:extLst>
              <a:ext uri="{FF2B5EF4-FFF2-40B4-BE49-F238E27FC236}">
                <a16:creationId xmlns:a16="http://schemas.microsoft.com/office/drawing/2014/main" id="{AB0418A8-3AC2-AE2A-E51F-BCBD9527F88D}"/>
              </a:ext>
            </a:extLst>
          </p:cNvPr>
          <p:cNvSpPr txBox="1">
            <a:spLocks noChangeArrowheads="1"/>
          </p:cNvSpPr>
          <p:nvPr/>
        </p:nvSpPr>
        <p:spPr bwMode="auto">
          <a:xfrm>
            <a:off x="304800" y="1447800"/>
            <a:ext cx="8839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1371600" algn="l"/>
                <a:tab pos="2228850" algn="l"/>
                <a:tab pos="2743200" algn="l"/>
                <a:tab pos="320040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1371600" algn="l"/>
                <a:tab pos="2228850" algn="l"/>
                <a:tab pos="2743200" algn="l"/>
                <a:tab pos="320040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1371600" algn="l"/>
                <a:tab pos="2228850" algn="l"/>
                <a:tab pos="2743200" algn="l"/>
                <a:tab pos="32004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371600" algn="l"/>
                <a:tab pos="2228850" algn="l"/>
                <a:tab pos="2743200" algn="l"/>
                <a:tab pos="32004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1371600" algn="l"/>
                <a:tab pos="2228850" algn="l"/>
                <a:tab pos="2743200" algn="l"/>
                <a:tab pos="3200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1371600" algn="l"/>
                <a:tab pos="2228850" algn="l"/>
                <a:tab pos="2743200" algn="l"/>
                <a:tab pos="3200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1371600" algn="l"/>
                <a:tab pos="2228850" algn="l"/>
                <a:tab pos="2743200" algn="l"/>
                <a:tab pos="3200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1371600" algn="l"/>
                <a:tab pos="2228850" algn="l"/>
                <a:tab pos="2743200" algn="l"/>
                <a:tab pos="3200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1371600" algn="l"/>
                <a:tab pos="2228850" algn="l"/>
                <a:tab pos="2743200" algn="l"/>
                <a:tab pos="3200400"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cs typeface="Times New Roman" panose="02020603050405020304" pitchFamily="18" charset="0"/>
              </a:rPr>
              <a:t>	4.	Monetary Value of Having Achieved Health 			Outcomes</a:t>
            </a:r>
          </a:p>
          <a:p>
            <a:pPr eaLnBrk="1" hangingPunct="1">
              <a:spcBef>
                <a:spcPct val="50000"/>
              </a:spcBef>
              <a:buClrTx/>
              <a:buSzTx/>
              <a:buFontTx/>
              <a:buNone/>
            </a:pPr>
            <a:r>
              <a:rPr lang="en-US" altLang="en-US" sz="2400" b="1">
                <a:cs typeface="Times New Roman" panose="02020603050405020304" pitchFamily="18" charset="0"/>
              </a:rPr>
              <a:t>   CBA</a:t>
            </a:r>
            <a:r>
              <a:rPr lang="en-US" altLang="en-US" sz="2400">
                <a:cs typeface="Times New Roman" panose="02020603050405020304" pitchFamily="18" charset="0"/>
              </a:rPr>
              <a:t>		 •   Willingness to pay for a given health 					outcome</a:t>
            </a:r>
          </a:p>
          <a:p>
            <a:pPr eaLnBrk="1" hangingPunct="1">
              <a:spcBef>
                <a:spcPct val="50000"/>
              </a:spcBef>
              <a:buClrTx/>
              <a:buSzTx/>
              <a:buFontTx/>
              <a:buNone/>
            </a:pPr>
            <a:r>
              <a:rPr lang="en-US" altLang="en-US" sz="2400">
                <a:cs typeface="Times New Roman" panose="02020603050405020304" pitchFamily="18" charset="0"/>
              </a:rPr>
              <a:t>				- current patient</a:t>
            </a:r>
          </a:p>
          <a:p>
            <a:pPr eaLnBrk="1" hangingPunct="1">
              <a:spcBef>
                <a:spcPct val="50000"/>
              </a:spcBef>
              <a:buClrTx/>
              <a:buSzTx/>
              <a:buFontTx/>
              <a:buNone/>
            </a:pPr>
            <a:r>
              <a:rPr lang="en-US" altLang="en-US" sz="2400">
                <a:cs typeface="Times New Roman" panose="02020603050405020304" pitchFamily="18" charset="0"/>
              </a:rPr>
              <a:t>				- prospective patient</a:t>
            </a:r>
          </a:p>
          <a:p>
            <a:pPr eaLnBrk="1" hangingPunct="1">
              <a:spcBef>
                <a:spcPct val="50000"/>
              </a:spcBef>
              <a:buClrTx/>
              <a:buSzTx/>
              <a:buFontTx/>
              <a:buNone/>
            </a:pPr>
            <a:r>
              <a:rPr lang="en-US" altLang="en-US" sz="2400">
                <a:cs typeface="Times New Roman" panose="02020603050405020304" pitchFamily="18" charset="0"/>
              </a:rPr>
              <a:t>				- population in general</a:t>
            </a:r>
          </a:p>
          <a:p>
            <a:pPr eaLnBrk="1" hangingPunct="1">
              <a:spcBef>
                <a:spcPct val="50000"/>
              </a:spcBef>
              <a:buClrTx/>
              <a:buSzTx/>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77C869D-029E-4E10-A4FD-C196CBD85184}"/>
              </a:ext>
            </a:extLst>
          </p:cNvPr>
          <p:cNvSpPr>
            <a:spLocks noGrp="1" noChangeArrowheads="1"/>
          </p:cNvSpPr>
          <p:nvPr>
            <p:ph type="title"/>
          </p:nvPr>
        </p:nvSpPr>
        <p:spPr/>
        <p:txBody>
          <a:bodyPr/>
          <a:lstStyle/>
          <a:p>
            <a:pPr eaLnBrk="1" hangingPunct="1">
              <a:tabLst>
                <a:tab pos="2568575" algn="l"/>
              </a:tabLst>
              <a:defRPr/>
            </a:pPr>
            <a:r>
              <a:rPr lang="en-US" sz="2800" b="1" dirty="0"/>
              <a:t>ECONOMIC EVALUATION METHODS</a:t>
            </a:r>
          </a:p>
        </p:txBody>
      </p:sp>
      <p:sp>
        <p:nvSpPr>
          <p:cNvPr id="21507" name="Text Box 4">
            <a:extLst>
              <a:ext uri="{FF2B5EF4-FFF2-40B4-BE49-F238E27FC236}">
                <a16:creationId xmlns:a16="http://schemas.microsoft.com/office/drawing/2014/main" id="{C1C509C0-F9BC-C0F9-810E-A93088D886DB}"/>
              </a:ext>
            </a:extLst>
          </p:cNvPr>
          <p:cNvSpPr txBox="1">
            <a:spLocks noChangeArrowheads="1"/>
          </p:cNvSpPr>
          <p:nvPr/>
        </p:nvSpPr>
        <p:spPr bwMode="auto">
          <a:xfrm>
            <a:off x="1066800" y="1752600"/>
            <a:ext cx="73914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288925"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288925"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288925"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88925"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2889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SOME BASIC POINTS:</a:t>
            </a:r>
          </a:p>
          <a:p>
            <a:pPr eaLnBrk="1" hangingPunct="1">
              <a:spcBef>
                <a:spcPct val="50000"/>
              </a:spcBef>
              <a:buClrTx/>
              <a:buSzTx/>
              <a:buFontTx/>
              <a:buNone/>
            </a:pPr>
            <a:r>
              <a:rPr lang="en-US" altLang="en-US" sz="2400">
                <a:cs typeface="Times New Roman" panose="02020603050405020304" pitchFamily="18" charset="0"/>
              </a:rPr>
              <a:t>•	The results of an economic evaluation are not intended 	to provide the final answer to funding or approval 	questions.  Rather, they provide information </a:t>
            </a:r>
            <a:r>
              <a:rPr lang="en-US" altLang="en-US" sz="2400" u="sng">
                <a:cs typeface="Times New Roman" panose="02020603050405020304" pitchFamily="18" charset="0"/>
              </a:rPr>
              <a:t>to assist</a:t>
            </a:r>
            <a:r>
              <a:rPr lang="en-US" altLang="en-US" sz="2400">
                <a:cs typeface="Times New Roman" panose="02020603050405020304" pitchFamily="18" charset="0"/>
              </a:rPr>
              <a:t> in 	the decision-making process. </a:t>
            </a:r>
          </a:p>
          <a:p>
            <a:pPr eaLnBrk="1" hangingPunct="1">
              <a:spcBef>
                <a:spcPct val="50000"/>
              </a:spcBef>
              <a:buClrTx/>
              <a:buSzTx/>
              <a:buFontTx/>
              <a:buNone/>
            </a:pPr>
            <a:r>
              <a:rPr lang="en-US" altLang="en-US" sz="2400">
                <a:cs typeface="Times New Roman" panose="02020603050405020304" pitchFamily="18" charset="0"/>
              </a:rPr>
              <a:t>    That is, they omit distributional and  intangible items.</a:t>
            </a:r>
          </a:p>
          <a:p>
            <a:pPr eaLnBrk="1" hangingPunct="1">
              <a:spcBef>
                <a:spcPct val="50000"/>
              </a:spcBef>
              <a:buClrTx/>
              <a:buSzTx/>
              <a:buFontTx/>
              <a:buNone/>
            </a:pPr>
            <a:endParaRPr lang="en-US" altLang="en-US" sz="2400">
              <a:cs typeface="Times New Roman" panose="02020603050405020304" pitchFamily="18" charset="0"/>
            </a:endParaRPr>
          </a:p>
          <a:p>
            <a:pPr eaLnBrk="1" hangingPunct="1">
              <a:spcBef>
                <a:spcPct val="50000"/>
              </a:spcBef>
              <a:buClrTx/>
              <a:buSzTx/>
              <a:buFontTx/>
              <a:buNone/>
            </a:pPr>
            <a:r>
              <a:rPr lang="en-US" altLang="en-US" sz="2400">
                <a:cs typeface="Times New Roman" panose="02020603050405020304" pitchFamily="18" charset="0"/>
              </a:rPr>
              <a:t>•	Each method seeks to answer a different question; that 	is, to inform the decision-making process with a 	different type of information.</a:t>
            </a:r>
          </a:p>
          <a:p>
            <a:pPr eaLnBrk="1" hangingPunct="1">
              <a:spcBef>
                <a:spcPct val="50000"/>
              </a:spcBef>
              <a:buClrTx/>
              <a:buSzTx/>
              <a:buFontTx/>
              <a:buNone/>
            </a:pPr>
            <a:endParaRPr lang="en-US" altLang="en-US" sz="2400">
              <a:cs typeface="Times New Roman" panose="02020603050405020304" pitchFamily="18" charset="0"/>
            </a:endParaRPr>
          </a:p>
          <a:p>
            <a:pPr eaLnBrk="1" hangingPunct="1">
              <a:spcBef>
                <a:spcPct val="50000"/>
              </a:spcBef>
              <a:buClrTx/>
              <a:buSzTx/>
              <a:buFontTx/>
              <a:buNone/>
            </a:pPr>
            <a:r>
              <a:rPr lang="en-US" altLang="en-US" sz="2400">
                <a:cs typeface="Times New Roman" panose="02020603050405020304" pitchFamily="18" charset="0"/>
              </a:rPr>
              <a:t> </a:t>
            </a:r>
            <a:endParaRPr lang="en-US" altLang="en-US" sz="2400"/>
          </a:p>
          <a:p>
            <a:pPr eaLnBrk="1" hangingPunct="1">
              <a:spcBef>
                <a:spcPct val="50000"/>
              </a:spcBef>
              <a:buClrTx/>
              <a:buSzTx/>
              <a:buFontTx/>
              <a:buNone/>
            </a:pP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4F9D-4C1A-4D2E-A365-47F8306897F4}"/>
              </a:ext>
            </a:extLst>
          </p:cNvPr>
          <p:cNvSpPr>
            <a:spLocks noGrp="1"/>
          </p:cNvSpPr>
          <p:nvPr>
            <p:ph type="title"/>
          </p:nvPr>
        </p:nvSpPr>
        <p:spPr/>
        <p:txBody>
          <a:bodyPr/>
          <a:lstStyle/>
          <a:p>
            <a:pPr>
              <a:defRPr/>
            </a:pPr>
            <a:r>
              <a:rPr lang="en-US" sz="2800" dirty="0"/>
              <a:t>Economic Evaluation Methods (continued)</a:t>
            </a:r>
          </a:p>
        </p:txBody>
      </p:sp>
      <p:pic>
        <p:nvPicPr>
          <p:cNvPr id="22531" name="Picture 2">
            <a:extLst>
              <a:ext uri="{FF2B5EF4-FFF2-40B4-BE49-F238E27FC236}">
                <a16:creationId xmlns:a16="http://schemas.microsoft.com/office/drawing/2014/main" id="{B3BD30C4-A13B-DD90-DFBC-0F460BFA9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5438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0050292-6019-4096-A2E6-3E91182821DF}"/>
              </a:ext>
            </a:extLst>
          </p:cNvPr>
          <p:cNvSpPr>
            <a:spLocks noGrp="1" noChangeArrowheads="1"/>
          </p:cNvSpPr>
          <p:nvPr>
            <p:ph type="title"/>
          </p:nvPr>
        </p:nvSpPr>
        <p:spPr/>
        <p:txBody>
          <a:bodyPr/>
          <a:lstStyle/>
          <a:p>
            <a:pPr eaLnBrk="1" hangingPunct="1">
              <a:defRPr/>
            </a:pPr>
            <a:r>
              <a:rPr lang="en-US" sz="3200" b="1" dirty="0"/>
              <a:t>What Decision Do You Make?</a:t>
            </a:r>
          </a:p>
        </p:txBody>
      </p:sp>
      <p:sp>
        <p:nvSpPr>
          <p:cNvPr id="23555" name="Text Box 3">
            <a:extLst>
              <a:ext uri="{FF2B5EF4-FFF2-40B4-BE49-F238E27FC236}">
                <a16:creationId xmlns:a16="http://schemas.microsoft.com/office/drawing/2014/main" id="{7AE356A8-6349-E046-A463-0DB8BFB05EC4}"/>
              </a:ext>
            </a:extLst>
          </p:cNvPr>
          <p:cNvSpPr txBox="1">
            <a:spLocks noChangeArrowheads="1"/>
          </p:cNvSpPr>
          <p:nvPr/>
        </p:nvSpPr>
        <p:spPr bwMode="auto">
          <a:xfrm>
            <a:off x="1295400" y="1828800"/>
            <a:ext cx="7010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Budget limit:  $100,000 for this year.</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Physicians can treat patients with therapy X or Y, where X results in 5 added healthy years of life, and Y results in 10 added healthy years of life.</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If therapy X costs $1,000 and Y cost $5,000, which therapy should be used?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9924FDC-B70B-4854-B53F-0D705C0EC83D}"/>
              </a:ext>
            </a:extLst>
          </p:cNvPr>
          <p:cNvSpPr>
            <a:spLocks noGrp="1" noChangeArrowheads="1"/>
          </p:cNvSpPr>
          <p:nvPr>
            <p:ph type="title"/>
          </p:nvPr>
        </p:nvSpPr>
        <p:spPr>
          <a:xfrm>
            <a:off x="685800" y="0"/>
            <a:ext cx="7772400" cy="971550"/>
          </a:xfrm>
        </p:spPr>
        <p:txBody>
          <a:bodyPr/>
          <a:lstStyle/>
          <a:p>
            <a:pPr eaLnBrk="1" hangingPunct="1">
              <a:defRPr/>
            </a:pPr>
            <a:r>
              <a:rPr lang="en-US" sz="2800" b="1" dirty="0"/>
              <a:t>Which is the Right Choice?</a:t>
            </a:r>
            <a:br>
              <a:rPr lang="en-US" sz="2800" b="1" dirty="0"/>
            </a:br>
            <a:r>
              <a:rPr lang="en-US" sz="2800" b="1" dirty="0"/>
              <a:t>Therapy X or Y, $100,000 Budget</a:t>
            </a:r>
          </a:p>
        </p:txBody>
      </p:sp>
      <p:sp>
        <p:nvSpPr>
          <p:cNvPr id="24579" name="Text Box 6">
            <a:extLst>
              <a:ext uri="{FF2B5EF4-FFF2-40B4-BE49-F238E27FC236}">
                <a16:creationId xmlns:a16="http://schemas.microsoft.com/office/drawing/2014/main" id="{60A71D07-A071-6092-704C-F770A9485D29}"/>
              </a:ext>
            </a:extLst>
          </p:cNvPr>
          <p:cNvSpPr txBox="1">
            <a:spLocks noChangeArrowheads="1"/>
          </p:cNvSpPr>
          <p:nvPr/>
        </p:nvSpPr>
        <p:spPr bwMode="auto">
          <a:xfrm>
            <a:off x="5105400" y="1200150"/>
            <a:ext cx="3810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288925"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288925"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288925"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88925"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2889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88925" algn="l"/>
              </a:tabLst>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b="1" u="sng"/>
              <a:t>Clinical Planning </a:t>
            </a:r>
          </a:p>
          <a:p>
            <a:pPr algn="ctr" eaLnBrk="1" hangingPunct="1">
              <a:spcBef>
                <a:spcPct val="0"/>
              </a:spcBef>
              <a:buClrTx/>
              <a:buSzTx/>
              <a:buFontTx/>
              <a:buNone/>
            </a:pPr>
            <a:r>
              <a:rPr lang="en-US" altLang="en-US" sz="2400" b="1" u="sng"/>
              <a:t>Decision</a:t>
            </a:r>
          </a:p>
          <a:p>
            <a:pPr eaLnBrk="1" hangingPunct="1">
              <a:spcBef>
                <a:spcPct val="50000"/>
              </a:spcBef>
              <a:buClrTx/>
              <a:buSzTx/>
              <a:buFontTx/>
              <a:buNone/>
            </a:pPr>
            <a:r>
              <a:rPr lang="en-US" altLang="en-US" sz="2400">
                <a:cs typeface="Times New Roman" panose="02020603050405020304" pitchFamily="18" charset="0"/>
              </a:rPr>
              <a:t>• </a:t>
            </a:r>
            <a:r>
              <a:rPr lang="en-US" altLang="en-US" sz="1800">
                <a:cs typeface="Times New Roman" panose="02020603050405020304" pitchFamily="18" charset="0"/>
              </a:rPr>
              <a:t>	</a:t>
            </a:r>
            <a:r>
              <a:rPr lang="en-US" altLang="en-US" sz="2400">
                <a:cs typeface="Times New Roman" panose="02020603050405020304" pitchFamily="18" charset="0"/>
              </a:rPr>
              <a:t>Lives saved at time of 	treatment:</a:t>
            </a:r>
          </a:p>
          <a:p>
            <a:pPr eaLnBrk="1" hangingPunct="1">
              <a:spcBef>
                <a:spcPct val="50000"/>
              </a:spcBef>
              <a:buClrTx/>
              <a:buSzTx/>
              <a:buFontTx/>
              <a:buNone/>
            </a:pPr>
            <a:r>
              <a:rPr lang="en-US" altLang="en-US" sz="2400">
                <a:cs typeface="Times New Roman" panose="02020603050405020304" pitchFamily="18" charset="0"/>
              </a:rPr>
              <a:t>	Use all $ on X: 100 lives</a:t>
            </a:r>
          </a:p>
          <a:p>
            <a:pPr eaLnBrk="1" hangingPunct="1">
              <a:spcBef>
                <a:spcPct val="50000"/>
              </a:spcBef>
              <a:buClrTx/>
              <a:buSzTx/>
              <a:buFontTx/>
              <a:buNone/>
            </a:pPr>
            <a:r>
              <a:rPr lang="en-US" altLang="en-US" sz="2400">
                <a:cs typeface="Times New Roman" panose="02020603050405020304" pitchFamily="18" charset="0"/>
              </a:rPr>
              <a:t>    Use all $ on Y:   20 lives</a:t>
            </a:r>
          </a:p>
          <a:p>
            <a:pPr eaLnBrk="1" hangingPunct="1">
              <a:spcBef>
                <a:spcPct val="50000"/>
              </a:spcBef>
              <a:buClrTx/>
              <a:buSzTx/>
              <a:buFontTx/>
              <a:buNone/>
            </a:pPr>
            <a:r>
              <a:rPr lang="en-US" altLang="en-US" sz="2400">
                <a:cs typeface="Times New Roman" panose="02020603050405020304" pitchFamily="18" charset="0"/>
              </a:rPr>
              <a:t>		(choose X)</a:t>
            </a:r>
          </a:p>
          <a:p>
            <a:pPr eaLnBrk="1" hangingPunct="1">
              <a:spcBef>
                <a:spcPct val="50000"/>
              </a:spcBef>
              <a:buClrTx/>
              <a:buSzTx/>
              <a:buFontTx/>
              <a:buNone/>
            </a:pPr>
            <a:r>
              <a:rPr lang="en-US" altLang="en-US" sz="2400">
                <a:cs typeface="Times New Roman" panose="02020603050405020304" pitchFamily="18" charset="0"/>
              </a:rPr>
              <a:t>•  	Cost per person saved</a:t>
            </a:r>
          </a:p>
          <a:p>
            <a:pPr eaLnBrk="1" hangingPunct="1">
              <a:spcBef>
                <a:spcPct val="50000"/>
              </a:spcBef>
              <a:buClrTx/>
              <a:buSzTx/>
              <a:buFontTx/>
              <a:buNone/>
            </a:pPr>
            <a:r>
              <a:rPr lang="en-US" altLang="en-US" sz="2400">
                <a:cs typeface="Times New Roman" panose="02020603050405020304" pitchFamily="18" charset="0"/>
              </a:rPr>
              <a:t>		X:  $1,000</a:t>
            </a:r>
          </a:p>
          <a:p>
            <a:pPr eaLnBrk="1" hangingPunct="1">
              <a:spcBef>
                <a:spcPct val="50000"/>
              </a:spcBef>
              <a:buClrTx/>
              <a:buSzTx/>
              <a:buFontTx/>
              <a:buNone/>
            </a:pPr>
            <a:r>
              <a:rPr lang="en-US" altLang="en-US" sz="2400">
                <a:cs typeface="Times New Roman" panose="02020603050405020304" pitchFamily="18" charset="0"/>
              </a:rPr>
              <a:t>		Y:  $5,000</a:t>
            </a:r>
          </a:p>
          <a:p>
            <a:pPr eaLnBrk="1" hangingPunct="1">
              <a:spcBef>
                <a:spcPct val="50000"/>
              </a:spcBef>
              <a:buClrTx/>
              <a:buSzTx/>
              <a:buFontTx/>
              <a:buNone/>
            </a:pPr>
            <a:r>
              <a:rPr lang="en-US" altLang="en-US" sz="2400">
                <a:cs typeface="Times New Roman" panose="02020603050405020304" pitchFamily="18" charset="0"/>
              </a:rPr>
              <a:t>		(choose X)</a:t>
            </a:r>
          </a:p>
        </p:txBody>
      </p:sp>
      <p:sp>
        <p:nvSpPr>
          <p:cNvPr id="24580" name="Text Box 7">
            <a:extLst>
              <a:ext uri="{FF2B5EF4-FFF2-40B4-BE49-F238E27FC236}">
                <a16:creationId xmlns:a16="http://schemas.microsoft.com/office/drawing/2014/main" id="{87345356-3602-FB2F-9686-6C4BD76A989F}"/>
              </a:ext>
            </a:extLst>
          </p:cNvPr>
          <p:cNvSpPr txBox="1">
            <a:spLocks noChangeArrowheads="1"/>
          </p:cNvSpPr>
          <p:nvPr/>
        </p:nvSpPr>
        <p:spPr bwMode="auto">
          <a:xfrm>
            <a:off x="152400" y="990600"/>
            <a:ext cx="434340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288925" algn="l"/>
                <a:tab pos="63500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288925" algn="l"/>
                <a:tab pos="63500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288925" algn="l"/>
                <a:tab pos="635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88925" algn="l"/>
                <a:tab pos="63500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288925" algn="l"/>
                <a:tab pos="635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288925" algn="l"/>
                <a:tab pos="635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288925" algn="l"/>
                <a:tab pos="635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288925" algn="l"/>
                <a:tab pos="635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288925" algn="l"/>
                <a:tab pos="635000" algn="l"/>
              </a:tabLst>
              <a:defRPr sz="2000">
                <a:solidFill>
                  <a:schemeClr val="tx1"/>
                </a:solidFill>
                <a:latin typeface="Times New Roman" panose="02020603050405020304" pitchFamily="18" charset="0"/>
              </a:defRPr>
            </a:lvl9pPr>
          </a:lstStyle>
          <a:p>
            <a:pPr algn="ctr" eaLnBrk="1" hangingPunct="1">
              <a:spcBef>
                <a:spcPct val="10000"/>
              </a:spcBef>
              <a:buClrTx/>
              <a:buSzTx/>
              <a:buFontTx/>
              <a:buNone/>
            </a:pPr>
            <a:endParaRPr lang="en-US" altLang="en-US" sz="2400" b="1" u="sng"/>
          </a:p>
          <a:p>
            <a:pPr algn="ctr" eaLnBrk="1" hangingPunct="1">
              <a:spcBef>
                <a:spcPct val="10000"/>
              </a:spcBef>
              <a:buClrTx/>
              <a:buSzTx/>
              <a:buFontTx/>
              <a:buNone/>
            </a:pPr>
            <a:r>
              <a:rPr lang="en-US" altLang="en-US" sz="2400" b="1" u="sng"/>
              <a:t>Clinical Treatment</a:t>
            </a:r>
          </a:p>
          <a:p>
            <a:pPr algn="ctr" eaLnBrk="1" hangingPunct="1">
              <a:spcBef>
                <a:spcPct val="10000"/>
              </a:spcBef>
              <a:buClrTx/>
              <a:buSzTx/>
              <a:buFontTx/>
              <a:buNone/>
            </a:pPr>
            <a:r>
              <a:rPr lang="en-US" altLang="en-US" sz="2400" b="1" u="sng"/>
              <a:t>Decision</a:t>
            </a:r>
          </a:p>
          <a:p>
            <a:pPr algn="ctr" eaLnBrk="1" hangingPunct="1">
              <a:spcBef>
                <a:spcPct val="10000"/>
              </a:spcBef>
              <a:buClrTx/>
              <a:buSzTx/>
              <a:buFontTx/>
              <a:buNone/>
            </a:pPr>
            <a:endParaRPr lang="en-US" altLang="en-US" sz="2400" b="1" u="sng"/>
          </a:p>
          <a:p>
            <a:pPr eaLnBrk="1" hangingPunct="1">
              <a:spcBef>
                <a:spcPct val="5000"/>
              </a:spcBef>
              <a:buClrTx/>
              <a:buSzTx/>
              <a:buFontTx/>
              <a:buNone/>
            </a:pPr>
            <a:r>
              <a:rPr lang="en-US" altLang="en-US" sz="2400">
                <a:cs typeface="Times New Roman" panose="02020603050405020304" pitchFamily="18" charset="0"/>
              </a:rPr>
              <a:t>       • Years of healthy living 	     </a:t>
            </a:r>
          </a:p>
          <a:p>
            <a:pPr eaLnBrk="1" hangingPunct="1">
              <a:spcBef>
                <a:spcPct val="5000"/>
              </a:spcBef>
              <a:buClrTx/>
              <a:buSzTx/>
              <a:buFontTx/>
              <a:buNone/>
            </a:pPr>
            <a:r>
              <a:rPr lang="en-US" altLang="en-US" sz="2400">
                <a:cs typeface="Times New Roman" panose="02020603050405020304" pitchFamily="18" charset="0"/>
              </a:rPr>
              <a:t>          gained per patient:</a:t>
            </a:r>
          </a:p>
          <a:p>
            <a:pPr eaLnBrk="1" hangingPunct="1">
              <a:spcBef>
                <a:spcPct val="5000"/>
              </a:spcBef>
              <a:buClrTx/>
              <a:buSzTx/>
              <a:buFontTx/>
              <a:buNone/>
            </a:pPr>
            <a:r>
              <a:rPr lang="en-US" altLang="en-US" sz="2400">
                <a:cs typeface="Times New Roman" panose="02020603050405020304" pitchFamily="18" charset="0"/>
              </a:rPr>
              <a:t>		        X:  5 years</a:t>
            </a:r>
          </a:p>
          <a:p>
            <a:pPr eaLnBrk="1" hangingPunct="1">
              <a:spcBef>
                <a:spcPct val="5000"/>
              </a:spcBef>
              <a:buClrTx/>
              <a:buSzTx/>
              <a:buFontTx/>
              <a:buNone/>
            </a:pPr>
            <a:r>
              <a:rPr lang="en-US" altLang="en-US" sz="2400">
                <a:cs typeface="Times New Roman" panose="02020603050405020304" pitchFamily="18" charset="0"/>
              </a:rPr>
              <a:t>		        Y:  10 years</a:t>
            </a:r>
          </a:p>
          <a:p>
            <a:pPr eaLnBrk="1" hangingPunct="1">
              <a:spcBef>
                <a:spcPct val="5000"/>
              </a:spcBef>
              <a:buClrTx/>
              <a:buSzTx/>
              <a:buFontTx/>
              <a:buNone/>
            </a:pPr>
            <a:r>
              <a:rPr lang="en-US" altLang="en-US" sz="2400">
                <a:cs typeface="Times New Roman" panose="02020603050405020304" pitchFamily="18" charset="0"/>
              </a:rPr>
              <a:t>		        (choose Y)</a:t>
            </a:r>
            <a:endParaRPr lang="en-US" altLang="en-US" sz="2400"/>
          </a:p>
          <a:p>
            <a:pPr algn="ctr" eaLnBrk="1" hangingPunct="1">
              <a:spcBef>
                <a:spcPct val="8500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813A1E1-25AE-41D7-A2B2-8F4BDECEE276}"/>
              </a:ext>
            </a:extLst>
          </p:cNvPr>
          <p:cNvSpPr>
            <a:spLocks noGrp="1" noChangeArrowheads="1"/>
          </p:cNvSpPr>
          <p:nvPr>
            <p:ph type="title"/>
          </p:nvPr>
        </p:nvSpPr>
        <p:spPr/>
        <p:txBody>
          <a:bodyPr/>
          <a:lstStyle/>
          <a:p>
            <a:pPr eaLnBrk="1" hangingPunct="1">
              <a:defRPr/>
            </a:pPr>
            <a:r>
              <a:rPr lang="en-US" sz="3600" dirty="0"/>
              <a:t>Stages of Health Care Reform</a:t>
            </a:r>
          </a:p>
        </p:txBody>
      </p:sp>
      <p:sp>
        <p:nvSpPr>
          <p:cNvPr id="6147" name="Rectangle 3">
            <a:extLst>
              <a:ext uri="{FF2B5EF4-FFF2-40B4-BE49-F238E27FC236}">
                <a16:creationId xmlns:a16="http://schemas.microsoft.com/office/drawing/2014/main" id="{E3236A9E-7074-0139-3E0B-5CD44B5F0CA3}"/>
              </a:ext>
            </a:extLst>
          </p:cNvPr>
          <p:cNvSpPr>
            <a:spLocks noGrp="1" noChangeArrowheads="1"/>
          </p:cNvSpPr>
          <p:nvPr>
            <p:ph type="body" idx="1"/>
          </p:nvPr>
        </p:nvSpPr>
        <p:spPr/>
        <p:txBody>
          <a:bodyPr/>
          <a:lstStyle/>
          <a:p>
            <a:pPr eaLnBrk="1" hangingPunct="1">
              <a:lnSpc>
                <a:spcPct val="90000"/>
              </a:lnSpc>
              <a:buClr>
                <a:schemeClr val="bg2"/>
              </a:buClr>
              <a:buFontTx/>
              <a:buChar char="•"/>
            </a:pPr>
            <a:r>
              <a:rPr lang="en-US" altLang="en-US" sz="2800"/>
              <a:t>The extension of public funding or health insurance cover to a high proportion of the population.</a:t>
            </a:r>
          </a:p>
          <a:p>
            <a:pPr eaLnBrk="1" hangingPunct="1">
              <a:lnSpc>
                <a:spcPct val="90000"/>
              </a:lnSpc>
              <a:buClr>
                <a:schemeClr val="bg2"/>
              </a:buClr>
              <a:buFontTx/>
              <a:buNone/>
            </a:pPr>
            <a:endParaRPr lang="en-US" altLang="en-US" sz="2800"/>
          </a:p>
          <a:p>
            <a:pPr eaLnBrk="1" hangingPunct="1">
              <a:lnSpc>
                <a:spcPct val="90000"/>
              </a:lnSpc>
              <a:buClr>
                <a:schemeClr val="bg2"/>
              </a:buClr>
              <a:buFontTx/>
              <a:buChar char="•"/>
            </a:pPr>
            <a:r>
              <a:rPr lang="en-US" altLang="en-US" sz="2800"/>
              <a:t>The control of the subsequent surge in health expenditure.</a:t>
            </a:r>
          </a:p>
          <a:p>
            <a:pPr eaLnBrk="1" hangingPunct="1">
              <a:lnSpc>
                <a:spcPct val="90000"/>
              </a:lnSpc>
              <a:buClr>
                <a:schemeClr val="bg2"/>
              </a:buClr>
              <a:buFontTx/>
              <a:buChar char="•"/>
            </a:pPr>
            <a:endParaRPr lang="en-US" altLang="en-US" sz="2800"/>
          </a:p>
          <a:p>
            <a:pPr eaLnBrk="1" hangingPunct="1">
              <a:lnSpc>
                <a:spcPct val="90000"/>
              </a:lnSpc>
              <a:buClr>
                <a:schemeClr val="bg2"/>
              </a:buClr>
              <a:buFontTx/>
              <a:buChar char="•"/>
            </a:pPr>
            <a:r>
              <a:rPr lang="en-US" altLang="en-US" sz="2800"/>
              <a:t>The focusing of reform on efficiency and    remaining inequities.</a:t>
            </a:r>
          </a:p>
          <a:p>
            <a:pPr eaLnBrk="1" hangingPunct="1">
              <a:lnSpc>
                <a:spcPct val="90000"/>
              </a:lnSpc>
              <a:buClr>
                <a:schemeClr val="bg2"/>
              </a:buClr>
              <a:buFont typeface="Wingdings" panose="05000000000000000000" pitchFamily="2" charset="2"/>
              <a:buChar char="v"/>
            </a:pPr>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026">
            <a:extLst>
              <a:ext uri="{FF2B5EF4-FFF2-40B4-BE49-F238E27FC236}">
                <a16:creationId xmlns:a16="http://schemas.microsoft.com/office/drawing/2014/main" id="{904540E1-39D1-4A58-2A59-B678EB3F3886}"/>
              </a:ext>
            </a:extLst>
          </p:cNvPr>
          <p:cNvSpPr txBox="1">
            <a:spLocks noChangeArrowheads="1"/>
          </p:cNvSpPr>
          <p:nvPr/>
        </p:nvSpPr>
        <p:spPr bwMode="auto">
          <a:xfrm>
            <a:off x="4038600" y="0"/>
            <a:ext cx="44958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tabLst>
                <a:tab pos="457200" algn="l"/>
                <a:tab pos="971550"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457200" algn="l"/>
                <a:tab pos="971550"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457200" algn="l"/>
                <a:tab pos="9715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57200" algn="l"/>
                <a:tab pos="971550"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57200" algn="l"/>
                <a:tab pos="9715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9715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9715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9715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971550" algn="l"/>
              </a:tabLst>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b="1" u="sng"/>
              <a:t>Clinical Planning </a:t>
            </a:r>
          </a:p>
          <a:p>
            <a:pPr algn="ctr" eaLnBrk="1" hangingPunct="1">
              <a:spcBef>
                <a:spcPct val="50000"/>
              </a:spcBef>
              <a:buClrTx/>
              <a:buSzTx/>
              <a:buFontTx/>
              <a:buNone/>
            </a:pPr>
            <a:r>
              <a:rPr lang="en-US" altLang="en-US" sz="2400" b="1" u="sng"/>
              <a:t>Decision</a:t>
            </a:r>
          </a:p>
          <a:p>
            <a:pPr eaLnBrk="1" hangingPunct="1">
              <a:spcBef>
                <a:spcPct val="50000"/>
              </a:spcBef>
              <a:buClrTx/>
              <a:buSzTx/>
              <a:buFontTx/>
              <a:buNone/>
            </a:pPr>
            <a:r>
              <a:rPr lang="en-US" altLang="en-US" sz="2400">
                <a:cs typeface="Times New Roman" panose="02020603050405020304" pitchFamily="18" charset="0"/>
              </a:rPr>
              <a:t>•  Number of years of living saved</a:t>
            </a:r>
          </a:p>
          <a:p>
            <a:pPr eaLnBrk="1" hangingPunct="1">
              <a:spcBef>
                <a:spcPct val="50000"/>
              </a:spcBef>
              <a:buClrTx/>
              <a:buSzTx/>
              <a:buFontTx/>
              <a:buNone/>
            </a:pPr>
            <a:r>
              <a:rPr lang="en-US" altLang="en-US" sz="2400">
                <a:cs typeface="Times New Roman" panose="02020603050405020304" pitchFamily="18" charset="0"/>
              </a:rPr>
              <a:t>    Use all $ on  X:  500 years</a:t>
            </a:r>
          </a:p>
          <a:p>
            <a:pPr eaLnBrk="1" hangingPunct="1">
              <a:spcBef>
                <a:spcPct val="50000"/>
              </a:spcBef>
              <a:buClrTx/>
              <a:buSzTx/>
              <a:buFontTx/>
              <a:buNone/>
            </a:pPr>
            <a:r>
              <a:rPr lang="en-US" altLang="en-US" sz="2400">
                <a:cs typeface="Times New Roman" panose="02020603050405020304" pitchFamily="18" charset="0"/>
              </a:rPr>
              <a:t>    Use all $ on  Y:  200 years</a:t>
            </a:r>
          </a:p>
          <a:p>
            <a:pPr eaLnBrk="1" hangingPunct="1">
              <a:spcBef>
                <a:spcPct val="50000"/>
              </a:spcBef>
              <a:buClrTx/>
              <a:buSzTx/>
              <a:buFontTx/>
              <a:buNone/>
            </a:pPr>
            <a:r>
              <a:rPr lang="en-US" altLang="en-US" sz="2400">
                <a:cs typeface="Times New Roman" panose="02020603050405020304" pitchFamily="18" charset="0"/>
              </a:rPr>
              <a:t>		(choose X)</a:t>
            </a:r>
          </a:p>
          <a:p>
            <a:pPr eaLnBrk="1" hangingPunct="1">
              <a:spcBef>
                <a:spcPct val="50000"/>
              </a:spcBef>
              <a:buClrTx/>
              <a:buSzTx/>
              <a:buFontTx/>
              <a:buNone/>
            </a:pPr>
            <a:endParaRPr lang="en-US" altLang="en-US" sz="2400">
              <a:cs typeface="Times New Roman" panose="02020603050405020304" pitchFamily="18" charset="0"/>
            </a:endParaRPr>
          </a:p>
          <a:p>
            <a:pPr eaLnBrk="1" hangingPunct="1">
              <a:spcBef>
                <a:spcPct val="50000"/>
              </a:spcBef>
              <a:buClrTx/>
              <a:buSzTx/>
              <a:buFontTx/>
              <a:buNone/>
            </a:pPr>
            <a:r>
              <a:rPr lang="en-US" altLang="en-US" sz="2400">
                <a:cs typeface="Times New Roman" panose="02020603050405020304" pitchFamily="18" charset="0"/>
              </a:rPr>
              <a:t>•	Cost per year of living saved</a:t>
            </a:r>
          </a:p>
          <a:p>
            <a:pPr eaLnBrk="1" hangingPunct="1">
              <a:spcBef>
                <a:spcPct val="50000"/>
              </a:spcBef>
              <a:buClrTx/>
              <a:buSzTx/>
              <a:buFontTx/>
              <a:buNone/>
            </a:pPr>
            <a:r>
              <a:rPr lang="en-US" altLang="en-US" sz="2400">
                <a:cs typeface="Times New Roman" panose="02020603050405020304" pitchFamily="18" charset="0"/>
              </a:rPr>
              <a:t>	Use all $ on X:  $200</a:t>
            </a:r>
          </a:p>
          <a:p>
            <a:pPr eaLnBrk="1" hangingPunct="1">
              <a:spcBef>
                <a:spcPct val="50000"/>
              </a:spcBef>
              <a:buClrTx/>
              <a:buSzTx/>
              <a:buFontTx/>
              <a:buNone/>
            </a:pPr>
            <a:r>
              <a:rPr lang="en-US" altLang="en-US" sz="2400">
                <a:cs typeface="Times New Roman" panose="02020603050405020304" pitchFamily="18" charset="0"/>
              </a:rPr>
              <a:t>	Use all $ on Y:  $500</a:t>
            </a:r>
          </a:p>
          <a:p>
            <a:pPr eaLnBrk="1" hangingPunct="1">
              <a:spcBef>
                <a:spcPct val="50000"/>
              </a:spcBef>
              <a:buClrTx/>
              <a:buSzTx/>
              <a:buFontTx/>
              <a:buNone/>
            </a:pPr>
            <a:r>
              <a:rPr lang="en-US" altLang="en-US" sz="2400">
                <a:cs typeface="Times New Roman" panose="02020603050405020304" pitchFamily="18" charset="0"/>
              </a:rPr>
              <a:t>		(choose X)</a:t>
            </a:r>
            <a:endParaRPr lang="en-US" altLang="en-US" sz="2400" b="1" u="sng"/>
          </a:p>
          <a:p>
            <a:pPr eaLnBrk="1" hangingPunct="1">
              <a:spcBef>
                <a:spcPct val="50000"/>
              </a:spcBef>
              <a:buClrTx/>
              <a:buSzTx/>
              <a:buFontTx/>
              <a:buNone/>
            </a:pPr>
            <a:endParaRPr lang="en-US" altLang="en-US" sz="2400" b="1" u="sn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3309142-D90A-490C-B28F-E009B3A65A75}"/>
              </a:ext>
            </a:extLst>
          </p:cNvPr>
          <p:cNvSpPr>
            <a:spLocks noGrp="1" noChangeArrowheads="1"/>
          </p:cNvSpPr>
          <p:nvPr>
            <p:ph type="title"/>
          </p:nvPr>
        </p:nvSpPr>
        <p:spPr/>
        <p:txBody>
          <a:bodyPr/>
          <a:lstStyle/>
          <a:p>
            <a:pPr eaLnBrk="1" hangingPunct="1">
              <a:defRPr/>
            </a:pPr>
            <a:r>
              <a:rPr lang="en-US" sz="3200" b="1"/>
              <a:t>Cost </a:t>
            </a:r>
            <a:r>
              <a:rPr lang="en-US" sz="3600" b="1"/>
              <a:t>Minimization</a:t>
            </a:r>
            <a:r>
              <a:rPr lang="en-US" sz="3200" b="1"/>
              <a:t> Analysis</a:t>
            </a:r>
          </a:p>
        </p:txBody>
      </p:sp>
      <p:sp>
        <p:nvSpPr>
          <p:cNvPr id="26627" name="Text Box 3">
            <a:extLst>
              <a:ext uri="{FF2B5EF4-FFF2-40B4-BE49-F238E27FC236}">
                <a16:creationId xmlns:a16="http://schemas.microsoft.com/office/drawing/2014/main" id="{CB719008-A26C-C8F7-354E-DBE324189B23}"/>
              </a:ext>
            </a:extLst>
          </p:cNvPr>
          <p:cNvSpPr txBox="1">
            <a:spLocks noChangeArrowheads="1"/>
          </p:cNvSpPr>
          <p:nvPr/>
        </p:nvSpPr>
        <p:spPr bwMode="auto">
          <a:xfrm>
            <a:off x="609600" y="1828800"/>
            <a:ext cx="7924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Question:  What is the least cost strategy to achieve a given outcome?</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CMA:  Identification, measurement and comparison of the resource costs of alternative strategies available to achieve a given outcome (outcomes are assumed or determined to be equivalent).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878826F-2478-4CCF-AB57-63DFFBF3C67C}"/>
              </a:ext>
            </a:extLst>
          </p:cNvPr>
          <p:cNvSpPr>
            <a:spLocks noGrp="1" noChangeArrowheads="1"/>
          </p:cNvSpPr>
          <p:nvPr>
            <p:ph type="title"/>
          </p:nvPr>
        </p:nvSpPr>
        <p:spPr/>
        <p:txBody>
          <a:bodyPr/>
          <a:lstStyle/>
          <a:p>
            <a:pPr eaLnBrk="1" hangingPunct="1">
              <a:defRPr/>
            </a:pPr>
            <a:r>
              <a:rPr lang="en-US" sz="3200" b="1"/>
              <a:t>Cost Effectiveness Analysis</a:t>
            </a:r>
          </a:p>
        </p:txBody>
      </p:sp>
      <p:sp>
        <p:nvSpPr>
          <p:cNvPr id="27651" name="Text Box 4">
            <a:extLst>
              <a:ext uri="{FF2B5EF4-FFF2-40B4-BE49-F238E27FC236}">
                <a16:creationId xmlns:a16="http://schemas.microsoft.com/office/drawing/2014/main" id="{15D82D3C-2134-2575-38B0-3717A1E421BA}"/>
              </a:ext>
            </a:extLst>
          </p:cNvPr>
          <p:cNvSpPr txBox="1">
            <a:spLocks noChangeArrowheads="1"/>
          </p:cNvSpPr>
          <p:nvPr/>
        </p:nvSpPr>
        <p:spPr bwMode="auto">
          <a:xfrm>
            <a:off x="381000" y="1981200"/>
            <a:ext cx="8763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Question:  What is the relative (incremental) cost per unit of effect (outcome) between two or more strategies which have a single, common effect?</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CEA:  Identification, measurement and comparison of the resources costs and the effectiveness of alternative strategies designed to prevent/cure a given problem, where effectiveness is measured in terms of physical units of inputs, clinical indicators and/or health outcomes.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1518B6D-9B19-4391-86BC-CA36560F1506}"/>
              </a:ext>
            </a:extLst>
          </p:cNvPr>
          <p:cNvSpPr>
            <a:spLocks noGrp="1" noChangeArrowheads="1"/>
          </p:cNvSpPr>
          <p:nvPr>
            <p:ph type="title"/>
          </p:nvPr>
        </p:nvSpPr>
        <p:spPr>
          <a:xfrm>
            <a:off x="685800" y="304800"/>
            <a:ext cx="7772400" cy="914400"/>
          </a:xfrm>
        </p:spPr>
        <p:txBody>
          <a:bodyPr/>
          <a:lstStyle/>
          <a:p>
            <a:pPr eaLnBrk="1" hangingPunct="1">
              <a:defRPr/>
            </a:pPr>
            <a:r>
              <a:rPr lang="en-US" sz="3600" dirty="0"/>
              <a:t>Box 3.2  Cost-effectiveness plane</a:t>
            </a:r>
          </a:p>
        </p:txBody>
      </p:sp>
      <p:sp>
        <p:nvSpPr>
          <p:cNvPr id="28675" name="Line 3">
            <a:extLst>
              <a:ext uri="{FF2B5EF4-FFF2-40B4-BE49-F238E27FC236}">
                <a16:creationId xmlns:a16="http://schemas.microsoft.com/office/drawing/2014/main" id="{BB402076-625E-C9E0-A00C-B3B612C7B347}"/>
              </a:ext>
            </a:extLst>
          </p:cNvPr>
          <p:cNvSpPr>
            <a:spLocks noChangeShapeType="1"/>
          </p:cNvSpPr>
          <p:nvPr/>
        </p:nvSpPr>
        <p:spPr bwMode="auto">
          <a:xfrm>
            <a:off x="1447800" y="3429000"/>
            <a:ext cx="5867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76" name="Line 4">
            <a:extLst>
              <a:ext uri="{FF2B5EF4-FFF2-40B4-BE49-F238E27FC236}">
                <a16:creationId xmlns:a16="http://schemas.microsoft.com/office/drawing/2014/main" id="{D98B26F2-DA58-91B4-7338-A41669A78F28}"/>
              </a:ext>
            </a:extLst>
          </p:cNvPr>
          <p:cNvSpPr>
            <a:spLocks noChangeShapeType="1"/>
          </p:cNvSpPr>
          <p:nvPr/>
        </p:nvSpPr>
        <p:spPr bwMode="auto">
          <a:xfrm>
            <a:off x="4267200" y="2133600"/>
            <a:ext cx="0" cy="3124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77" name="Line 5">
            <a:extLst>
              <a:ext uri="{FF2B5EF4-FFF2-40B4-BE49-F238E27FC236}">
                <a16:creationId xmlns:a16="http://schemas.microsoft.com/office/drawing/2014/main" id="{E7982380-AE2A-E03F-D461-38C005B52A55}"/>
              </a:ext>
            </a:extLst>
          </p:cNvPr>
          <p:cNvSpPr>
            <a:spLocks noChangeShapeType="1"/>
          </p:cNvSpPr>
          <p:nvPr/>
        </p:nvSpPr>
        <p:spPr bwMode="auto">
          <a:xfrm flipV="1">
            <a:off x="2209800" y="1447800"/>
            <a:ext cx="4267200" cy="3733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78" name="Text Box 6">
            <a:extLst>
              <a:ext uri="{FF2B5EF4-FFF2-40B4-BE49-F238E27FC236}">
                <a16:creationId xmlns:a16="http://schemas.microsoft.com/office/drawing/2014/main" id="{428880E4-3060-66F5-2629-1702E5956395}"/>
              </a:ext>
            </a:extLst>
          </p:cNvPr>
          <p:cNvSpPr txBox="1">
            <a:spLocks noChangeArrowheads="1"/>
          </p:cNvSpPr>
          <p:nvPr/>
        </p:nvSpPr>
        <p:spPr bwMode="auto">
          <a:xfrm>
            <a:off x="3962400" y="1524000"/>
            <a:ext cx="838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4400" b="1"/>
              <a:t>+</a:t>
            </a:r>
          </a:p>
        </p:txBody>
      </p:sp>
      <p:sp>
        <p:nvSpPr>
          <p:cNvPr id="28679" name="Text Box 7">
            <a:extLst>
              <a:ext uri="{FF2B5EF4-FFF2-40B4-BE49-F238E27FC236}">
                <a16:creationId xmlns:a16="http://schemas.microsoft.com/office/drawing/2014/main" id="{ED34A2C5-C89E-02F1-7478-8D09618AACEE}"/>
              </a:ext>
            </a:extLst>
          </p:cNvPr>
          <p:cNvSpPr txBox="1">
            <a:spLocks noChangeArrowheads="1"/>
          </p:cNvSpPr>
          <p:nvPr/>
        </p:nvSpPr>
        <p:spPr bwMode="auto">
          <a:xfrm>
            <a:off x="7353300" y="2971800"/>
            <a:ext cx="685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4400" b="1"/>
              <a:t>+</a:t>
            </a:r>
          </a:p>
        </p:txBody>
      </p:sp>
      <p:sp>
        <p:nvSpPr>
          <p:cNvPr id="28680" name="Line 8">
            <a:extLst>
              <a:ext uri="{FF2B5EF4-FFF2-40B4-BE49-F238E27FC236}">
                <a16:creationId xmlns:a16="http://schemas.microsoft.com/office/drawing/2014/main" id="{3E321C19-59D1-FC1C-D9E0-10E771B96623}"/>
              </a:ext>
            </a:extLst>
          </p:cNvPr>
          <p:cNvSpPr>
            <a:spLocks noChangeShapeType="1"/>
          </p:cNvSpPr>
          <p:nvPr/>
        </p:nvSpPr>
        <p:spPr bwMode="auto">
          <a:xfrm>
            <a:off x="914400" y="3429000"/>
            <a:ext cx="304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81" name="Line 9">
            <a:extLst>
              <a:ext uri="{FF2B5EF4-FFF2-40B4-BE49-F238E27FC236}">
                <a16:creationId xmlns:a16="http://schemas.microsoft.com/office/drawing/2014/main" id="{F317F40F-C357-1DC0-1046-4401C89C10F5}"/>
              </a:ext>
            </a:extLst>
          </p:cNvPr>
          <p:cNvSpPr>
            <a:spLocks noChangeShapeType="1"/>
          </p:cNvSpPr>
          <p:nvPr/>
        </p:nvSpPr>
        <p:spPr bwMode="auto">
          <a:xfrm>
            <a:off x="3810000" y="5257800"/>
            <a:ext cx="304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682" name="Text Box 10">
            <a:extLst>
              <a:ext uri="{FF2B5EF4-FFF2-40B4-BE49-F238E27FC236}">
                <a16:creationId xmlns:a16="http://schemas.microsoft.com/office/drawing/2014/main" id="{978591AA-CEBD-701D-C903-999ED020528A}"/>
              </a:ext>
            </a:extLst>
          </p:cNvPr>
          <p:cNvSpPr txBox="1">
            <a:spLocks noChangeArrowheads="1"/>
          </p:cNvSpPr>
          <p:nvPr/>
        </p:nvSpPr>
        <p:spPr bwMode="auto">
          <a:xfrm>
            <a:off x="3200400" y="1371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a:t>Cost difference</a:t>
            </a:r>
          </a:p>
        </p:txBody>
      </p:sp>
      <p:sp>
        <p:nvSpPr>
          <p:cNvPr id="28683" name="Text Box 11">
            <a:extLst>
              <a:ext uri="{FF2B5EF4-FFF2-40B4-BE49-F238E27FC236}">
                <a16:creationId xmlns:a16="http://schemas.microsoft.com/office/drawing/2014/main" id="{0766A815-6EB1-F358-505B-191785D5FF1B}"/>
              </a:ext>
            </a:extLst>
          </p:cNvPr>
          <p:cNvSpPr txBox="1">
            <a:spLocks noChangeArrowheads="1"/>
          </p:cNvSpPr>
          <p:nvPr/>
        </p:nvSpPr>
        <p:spPr bwMode="auto">
          <a:xfrm>
            <a:off x="685800" y="2209800"/>
            <a:ext cx="381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Intervention less effective &amp; more costly than 0</a:t>
            </a:r>
          </a:p>
        </p:txBody>
      </p:sp>
      <p:sp>
        <p:nvSpPr>
          <p:cNvPr id="28684" name="Text Box 12">
            <a:extLst>
              <a:ext uri="{FF2B5EF4-FFF2-40B4-BE49-F238E27FC236}">
                <a16:creationId xmlns:a16="http://schemas.microsoft.com/office/drawing/2014/main" id="{7CF9A19E-F334-0ED5-7DB2-6607E539C351}"/>
              </a:ext>
            </a:extLst>
          </p:cNvPr>
          <p:cNvSpPr txBox="1">
            <a:spLocks noChangeArrowheads="1"/>
          </p:cNvSpPr>
          <p:nvPr/>
        </p:nvSpPr>
        <p:spPr bwMode="auto">
          <a:xfrm>
            <a:off x="5334000" y="2378075"/>
            <a:ext cx="419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Intervention more effective </a:t>
            </a:r>
            <a:br>
              <a:rPr lang="en-US" altLang="en-US" sz="2400"/>
            </a:br>
            <a:r>
              <a:rPr lang="en-US" altLang="en-US" sz="2400"/>
              <a:t>&amp; more costly than 0</a:t>
            </a:r>
          </a:p>
        </p:txBody>
      </p:sp>
      <p:sp>
        <p:nvSpPr>
          <p:cNvPr id="28685" name="Text Box 13">
            <a:extLst>
              <a:ext uri="{FF2B5EF4-FFF2-40B4-BE49-F238E27FC236}">
                <a16:creationId xmlns:a16="http://schemas.microsoft.com/office/drawing/2014/main" id="{625742D3-5CCA-79CF-C1D5-09FBFD9D338C}"/>
              </a:ext>
            </a:extLst>
          </p:cNvPr>
          <p:cNvSpPr txBox="1">
            <a:spLocks noChangeArrowheads="1"/>
          </p:cNvSpPr>
          <p:nvPr/>
        </p:nvSpPr>
        <p:spPr bwMode="auto">
          <a:xfrm>
            <a:off x="609600" y="3581400"/>
            <a:ext cx="3810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Intervention less </a:t>
            </a:r>
          </a:p>
          <a:p>
            <a:pPr eaLnBrk="1" hangingPunct="1">
              <a:spcBef>
                <a:spcPct val="50000"/>
              </a:spcBef>
              <a:buClrTx/>
              <a:buSzTx/>
              <a:buFontTx/>
              <a:buNone/>
            </a:pPr>
            <a:r>
              <a:rPr lang="en-US" altLang="en-US" sz="2400"/>
              <a:t>effective &amp; less           Less</a:t>
            </a:r>
          </a:p>
          <a:p>
            <a:pPr eaLnBrk="1" hangingPunct="1">
              <a:spcBef>
                <a:spcPct val="50000"/>
              </a:spcBef>
              <a:buClrTx/>
              <a:buSzTx/>
              <a:buFontTx/>
              <a:buNone/>
            </a:pPr>
            <a:r>
              <a:rPr lang="en-US" altLang="en-US" sz="2400"/>
              <a:t> costly than 0      effective &amp;          </a:t>
            </a:r>
          </a:p>
          <a:p>
            <a:pPr eaLnBrk="1" hangingPunct="1">
              <a:spcBef>
                <a:spcPct val="50000"/>
              </a:spcBef>
              <a:buClrTx/>
              <a:buSzTx/>
              <a:buFontTx/>
              <a:buNone/>
            </a:pPr>
            <a:r>
              <a:rPr lang="en-US" altLang="en-US" sz="2400"/>
              <a:t>                            less costly </a:t>
            </a:r>
          </a:p>
          <a:p>
            <a:pPr eaLnBrk="1" hangingPunct="1">
              <a:spcBef>
                <a:spcPct val="50000"/>
              </a:spcBef>
              <a:buClrTx/>
              <a:buSzTx/>
              <a:buFontTx/>
              <a:buNone/>
            </a:pPr>
            <a:r>
              <a:rPr lang="en-US" altLang="en-US" sz="2400"/>
              <a:t>   </a:t>
            </a:r>
          </a:p>
        </p:txBody>
      </p:sp>
      <p:sp>
        <p:nvSpPr>
          <p:cNvPr id="28686" name="Text Box 14">
            <a:extLst>
              <a:ext uri="{FF2B5EF4-FFF2-40B4-BE49-F238E27FC236}">
                <a16:creationId xmlns:a16="http://schemas.microsoft.com/office/drawing/2014/main" id="{781B7C7B-F33F-1A87-4170-B4F4CC828295}"/>
              </a:ext>
            </a:extLst>
          </p:cNvPr>
          <p:cNvSpPr txBox="1">
            <a:spLocks noChangeArrowheads="1"/>
          </p:cNvSpPr>
          <p:nvPr/>
        </p:nvSpPr>
        <p:spPr bwMode="auto">
          <a:xfrm>
            <a:off x="4648200" y="3886200"/>
            <a:ext cx="419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Intervention more effective </a:t>
            </a:r>
            <a:br>
              <a:rPr lang="en-US" altLang="en-US" sz="2400"/>
            </a:br>
            <a:r>
              <a:rPr lang="en-US" altLang="en-US" sz="2400"/>
              <a:t>&amp; less costly than 0</a:t>
            </a:r>
          </a:p>
        </p:txBody>
      </p:sp>
      <p:sp>
        <p:nvSpPr>
          <p:cNvPr id="28687" name="Text Box 15">
            <a:extLst>
              <a:ext uri="{FF2B5EF4-FFF2-40B4-BE49-F238E27FC236}">
                <a16:creationId xmlns:a16="http://schemas.microsoft.com/office/drawing/2014/main" id="{A4B8E179-47E3-A08F-4428-DF110CCA47D4}"/>
              </a:ext>
            </a:extLst>
          </p:cNvPr>
          <p:cNvSpPr txBox="1">
            <a:spLocks noChangeArrowheads="1"/>
          </p:cNvSpPr>
          <p:nvPr/>
        </p:nvSpPr>
        <p:spPr bwMode="auto">
          <a:xfrm>
            <a:off x="685800" y="5622925"/>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t>The horizontal axis represents the difference in effect between the intervention of interest and the relevant alternative (0), and the vertical axis represents the difference in cost.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E3C1D67-E3B6-41CD-BAAF-D411888C639A}"/>
              </a:ext>
            </a:extLst>
          </p:cNvPr>
          <p:cNvSpPr>
            <a:spLocks noGrp="1" noChangeArrowheads="1"/>
          </p:cNvSpPr>
          <p:nvPr>
            <p:ph type="title"/>
          </p:nvPr>
        </p:nvSpPr>
        <p:spPr/>
        <p:txBody>
          <a:bodyPr/>
          <a:lstStyle/>
          <a:p>
            <a:pPr eaLnBrk="1" hangingPunct="1">
              <a:defRPr/>
            </a:pPr>
            <a:r>
              <a:rPr lang="en-US" sz="3200" b="1" dirty="0"/>
              <a:t>Cost Utility Analysis</a:t>
            </a:r>
          </a:p>
        </p:txBody>
      </p:sp>
      <p:sp>
        <p:nvSpPr>
          <p:cNvPr id="29699" name="Text Box 3">
            <a:extLst>
              <a:ext uri="{FF2B5EF4-FFF2-40B4-BE49-F238E27FC236}">
                <a16:creationId xmlns:a16="http://schemas.microsoft.com/office/drawing/2014/main" id="{6A2FF92B-4AA0-C768-D719-69AFDEA008E5}"/>
              </a:ext>
            </a:extLst>
          </p:cNvPr>
          <p:cNvSpPr txBox="1">
            <a:spLocks noChangeArrowheads="1"/>
          </p:cNvSpPr>
          <p:nvPr/>
        </p:nvSpPr>
        <p:spPr bwMode="auto">
          <a:xfrm>
            <a:off x="685800" y="1828800"/>
            <a:ext cx="76962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Question:  What is the relative (incremental) cost per unit of value (to the patient) between two or more strategies, which may have multiple effects.</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CUA:  Identification, measurement and comparison of the resource costs and utility derived from the health outcomes (as measured from individual preferences) of alternative courses of action.  Utility is the value placed on health outcomes by actual or potential patients.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85D34E4-E69E-4715-9B15-EF508C68FADD}"/>
              </a:ext>
            </a:extLst>
          </p:cNvPr>
          <p:cNvSpPr>
            <a:spLocks noGrp="1" noChangeArrowheads="1"/>
          </p:cNvSpPr>
          <p:nvPr>
            <p:ph type="title"/>
          </p:nvPr>
        </p:nvSpPr>
        <p:spPr/>
        <p:txBody>
          <a:bodyPr/>
          <a:lstStyle/>
          <a:p>
            <a:pPr eaLnBrk="1" hangingPunct="1">
              <a:defRPr/>
            </a:pPr>
            <a:r>
              <a:rPr lang="en-US" sz="3200" b="1" dirty="0"/>
              <a:t>Cost Benefit Analysis</a:t>
            </a:r>
          </a:p>
        </p:txBody>
      </p:sp>
      <p:sp>
        <p:nvSpPr>
          <p:cNvPr id="30723" name="Text Box 3">
            <a:extLst>
              <a:ext uri="{FF2B5EF4-FFF2-40B4-BE49-F238E27FC236}">
                <a16:creationId xmlns:a16="http://schemas.microsoft.com/office/drawing/2014/main" id="{9D1313BD-CAF9-BEE9-2FF0-FACFA6855ED4}"/>
              </a:ext>
            </a:extLst>
          </p:cNvPr>
          <p:cNvSpPr txBox="1">
            <a:spLocks noChangeArrowheads="1"/>
          </p:cNvSpPr>
          <p:nvPr/>
        </p:nvSpPr>
        <p:spPr bwMode="auto">
          <a:xfrm>
            <a:off x="457200" y="19812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2400"/>
          </a:p>
        </p:txBody>
      </p:sp>
      <p:sp>
        <p:nvSpPr>
          <p:cNvPr id="30724" name="Text Box 4">
            <a:extLst>
              <a:ext uri="{FF2B5EF4-FFF2-40B4-BE49-F238E27FC236}">
                <a16:creationId xmlns:a16="http://schemas.microsoft.com/office/drawing/2014/main" id="{DE2B0592-C37A-E527-B1BD-759B456B70FE}"/>
              </a:ext>
            </a:extLst>
          </p:cNvPr>
          <p:cNvSpPr txBox="1">
            <a:spLocks noChangeArrowheads="1"/>
          </p:cNvSpPr>
          <p:nvPr/>
        </p:nvSpPr>
        <p:spPr bwMode="auto">
          <a:xfrm>
            <a:off x="685800" y="1905000"/>
            <a:ext cx="7543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Question:  What are the absolute costs and benefits of a strategy?  Is the strategy worth doing?</a:t>
            </a:r>
          </a:p>
          <a:p>
            <a:pPr eaLnBrk="1" hangingPunct="1">
              <a:spcBef>
                <a:spcPct val="50000"/>
              </a:spcBef>
              <a:buClrTx/>
              <a:buSzTx/>
              <a:buFontTx/>
              <a:buNone/>
            </a:pPr>
            <a:endParaRPr lang="en-US" altLang="en-US" sz="2400"/>
          </a:p>
          <a:p>
            <a:pPr eaLnBrk="1" hangingPunct="1">
              <a:spcBef>
                <a:spcPct val="50000"/>
              </a:spcBef>
              <a:buClrTx/>
              <a:buSzTx/>
              <a:buFontTx/>
              <a:buNone/>
            </a:pPr>
            <a:r>
              <a:rPr lang="en-US" altLang="en-US" sz="2400"/>
              <a:t>CBA:  Identification and measurement of the resources costs and the value of the health outcome(s), as determined by assessment of the willingness to pay for it.  The analysis can be for one strategy or compare interventions across a diverse array of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D41F6EC-6DA4-407A-8A7A-DBD823CA0547}"/>
              </a:ext>
            </a:extLst>
          </p:cNvPr>
          <p:cNvSpPr>
            <a:spLocks noGrp="1" noChangeArrowheads="1"/>
          </p:cNvSpPr>
          <p:nvPr>
            <p:ph type="title"/>
          </p:nvPr>
        </p:nvSpPr>
        <p:spPr>
          <a:xfrm>
            <a:off x="685800" y="228600"/>
            <a:ext cx="7772400" cy="1143000"/>
          </a:xfrm>
        </p:spPr>
        <p:txBody>
          <a:bodyPr/>
          <a:lstStyle/>
          <a:p>
            <a:pPr eaLnBrk="1" hangingPunct="1">
              <a:defRPr/>
            </a:pPr>
            <a:r>
              <a:rPr lang="en-US" sz="3200" b="1" u="sng" dirty="0"/>
              <a:t>Some Advantages of CBA:</a:t>
            </a:r>
          </a:p>
        </p:txBody>
      </p:sp>
      <p:sp>
        <p:nvSpPr>
          <p:cNvPr id="31747" name="Text Box 3">
            <a:extLst>
              <a:ext uri="{FF2B5EF4-FFF2-40B4-BE49-F238E27FC236}">
                <a16:creationId xmlns:a16="http://schemas.microsoft.com/office/drawing/2014/main" id="{A184C6D6-6BEC-0710-B793-415A6FF1827D}"/>
              </a:ext>
            </a:extLst>
          </p:cNvPr>
          <p:cNvSpPr txBox="1">
            <a:spLocks noChangeArrowheads="1"/>
          </p:cNvSpPr>
          <p:nvPr/>
        </p:nvSpPr>
        <p:spPr bwMode="auto">
          <a:xfrm>
            <a:off x="304800" y="1371600"/>
            <a:ext cx="906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2400"/>
          </a:p>
        </p:txBody>
      </p:sp>
      <p:sp>
        <p:nvSpPr>
          <p:cNvPr id="31748" name="Text Box 4">
            <a:extLst>
              <a:ext uri="{FF2B5EF4-FFF2-40B4-BE49-F238E27FC236}">
                <a16:creationId xmlns:a16="http://schemas.microsoft.com/office/drawing/2014/main" id="{FBA72B1B-4A8A-B32C-1420-06F085C7AD64}"/>
              </a:ext>
            </a:extLst>
          </p:cNvPr>
          <p:cNvSpPr txBox="1">
            <a:spLocks noChangeArrowheads="1"/>
          </p:cNvSpPr>
          <p:nvPr/>
        </p:nvSpPr>
        <p:spPr bwMode="auto">
          <a:xfrm>
            <a:off x="304800" y="1371600"/>
            <a:ext cx="838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tabLst>
                <a:tab pos="404813" algn="l"/>
                <a:tab pos="461963"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404813" algn="l"/>
                <a:tab pos="461963"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404813" algn="l"/>
                <a:tab pos="461963"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04813" algn="l"/>
                <a:tab pos="461963"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04813" algn="l"/>
                <a:tab pos="4619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04813" algn="l"/>
                <a:tab pos="4619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04813" algn="l"/>
                <a:tab pos="4619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04813" algn="l"/>
                <a:tab pos="4619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04813" algn="l"/>
                <a:tab pos="461963" algn="l"/>
              </a:tabLst>
              <a:defRPr sz="2000">
                <a:solidFill>
                  <a:schemeClr val="tx1"/>
                </a:solidFill>
                <a:latin typeface="Times New Roman" panose="02020603050405020304" pitchFamily="18" charset="0"/>
              </a:defRPr>
            </a:lvl9pPr>
          </a:lstStyle>
          <a:p>
            <a:pPr eaLnBrk="1" hangingPunct="1">
              <a:spcBef>
                <a:spcPct val="50000"/>
              </a:spcBef>
              <a:buClrTx/>
              <a:buSzTx/>
              <a:buFontTx/>
              <a:buAutoNum type="arabicPeriod"/>
            </a:pPr>
            <a:r>
              <a:rPr lang="en-US" altLang="en-US" sz="2400"/>
              <a:t>Forces the analyst to make a complete enumeration of expected costs and benefits, as opposed to purely anecdotal information.</a:t>
            </a:r>
          </a:p>
          <a:p>
            <a:pPr eaLnBrk="1" hangingPunct="1">
              <a:spcBef>
                <a:spcPct val="50000"/>
              </a:spcBef>
              <a:buClrTx/>
              <a:buSzTx/>
              <a:buFontTx/>
              <a:buAutoNum type="arabicPeriod"/>
            </a:pPr>
            <a:endParaRPr lang="en-US" altLang="en-US" sz="2400"/>
          </a:p>
          <a:p>
            <a:pPr eaLnBrk="1" hangingPunct="1">
              <a:spcBef>
                <a:spcPct val="50000"/>
              </a:spcBef>
              <a:buClrTx/>
              <a:buSzTx/>
              <a:buFontTx/>
              <a:buAutoNum type="arabicPeriod"/>
            </a:pPr>
            <a:r>
              <a:rPr lang="en-US" altLang="en-US" sz="2400"/>
              <a:t>Forces the analyst to make all assumptions in the analysis explicit, particularly those regarding the quantitative evaluation of benefits and costs.</a:t>
            </a:r>
          </a:p>
          <a:p>
            <a:pPr eaLnBrk="1" hangingPunct="1">
              <a:spcBef>
                <a:spcPct val="50000"/>
              </a:spcBef>
              <a:buClrTx/>
              <a:buSzTx/>
              <a:buFontTx/>
              <a:buAutoNum type="arabicPeriod"/>
            </a:pPr>
            <a:endParaRPr lang="en-US" altLang="en-US" sz="2400"/>
          </a:p>
          <a:p>
            <a:pPr eaLnBrk="1" hangingPunct="1">
              <a:spcBef>
                <a:spcPct val="50000"/>
              </a:spcBef>
              <a:buClrTx/>
              <a:buSzTx/>
              <a:buFontTx/>
              <a:buAutoNum type="arabicPeriod" startAt="3"/>
            </a:pPr>
            <a:r>
              <a:rPr lang="en-US" altLang="en-US" sz="2400"/>
              <a:t>Yields, within a given area of application (e.g. alternate control programs for a given disease), a priority ranking of the alternative projects.</a:t>
            </a:r>
          </a:p>
          <a:p>
            <a:pPr eaLnBrk="1" hangingPunct="1">
              <a:spcBef>
                <a:spcPct val="50000"/>
              </a:spcBef>
              <a:buClrTx/>
              <a:buSzTx/>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CC0C-8143-485D-B195-D6DEFBA9C43E}"/>
              </a:ext>
            </a:extLst>
          </p:cNvPr>
          <p:cNvSpPr>
            <a:spLocks noGrp="1"/>
          </p:cNvSpPr>
          <p:nvPr>
            <p:ph type="title"/>
          </p:nvPr>
        </p:nvSpPr>
        <p:spPr/>
        <p:txBody>
          <a:bodyPr/>
          <a:lstStyle/>
          <a:p>
            <a:pPr>
              <a:defRPr/>
            </a:pPr>
            <a:r>
              <a:rPr lang="en-US" sz="3200" dirty="0"/>
              <a:t>Advantages of CBA (continued)</a:t>
            </a:r>
          </a:p>
        </p:txBody>
      </p:sp>
      <p:pic>
        <p:nvPicPr>
          <p:cNvPr id="32771" name="Picture 2">
            <a:extLst>
              <a:ext uri="{FF2B5EF4-FFF2-40B4-BE49-F238E27FC236}">
                <a16:creationId xmlns:a16="http://schemas.microsoft.com/office/drawing/2014/main" id="{2B5B0497-22EA-E124-7744-403FA8083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14500"/>
            <a:ext cx="6477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938BD22-10E8-4903-B95B-D5D231E8F705}"/>
              </a:ext>
            </a:extLst>
          </p:cNvPr>
          <p:cNvSpPr>
            <a:spLocks noGrp="1" noChangeArrowheads="1"/>
          </p:cNvSpPr>
          <p:nvPr>
            <p:ph type="title"/>
          </p:nvPr>
        </p:nvSpPr>
        <p:spPr/>
        <p:txBody>
          <a:bodyPr/>
          <a:lstStyle/>
          <a:p>
            <a:pPr eaLnBrk="1" hangingPunct="1">
              <a:defRPr/>
            </a:pPr>
            <a:r>
              <a:rPr lang="en-US" sz="3200" b="1" dirty="0"/>
              <a:t>Limitations to CBA</a:t>
            </a:r>
          </a:p>
        </p:txBody>
      </p:sp>
      <p:sp>
        <p:nvSpPr>
          <p:cNvPr id="33795" name="Text Box 3">
            <a:extLst>
              <a:ext uri="{FF2B5EF4-FFF2-40B4-BE49-F238E27FC236}">
                <a16:creationId xmlns:a16="http://schemas.microsoft.com/office/drawing/2014/main" id="{D00DB704-4B33-7C87-5D26-C96B4DAAD82F}"/>
              </a:ext>
            </a:extLst>
          </p:cNvPr>
          <p:cNvSpPr txBox="1">
            <a:spLocks noChangeArrowheads="1"/>
          </p:cNvSpPr>
          <p:nvPr/>
        </p:nvSpPr>
        <p:spPr bwMode="auto">
          <a:xfrm>
            <a:off x="457200" y="1828800"/>
            <a:ext cx="7924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tabLst>
                <a:tab pos="461963"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461963"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461963"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61963"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6196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6196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6196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6196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61963" algn="l"/>
              </a:tabLst>
              <a:defRPr sz="2000">
                <a:solidFill>
                  <a:schemeClr val="tx1"/>
                </a:solidFill>
                <a:latin typeface="Times New Roman" panose="02020603050405020304" pitchFamily="18" charset="0"/>
              </a:defRPr>
            </a:lvl9pPr>
          </a:lstStyle>
          <a:p>
            <a:pPr eaLnBrk="1" hangingPunct="1">
              <a:spcBef>
                <a:spcPct val="50000"/>
              </a:spcBef>
              <a:buClrTx/>
              <a:buSzTx/>
              <a:buFontTx/>
              <a:buAutoNum type="arabicPeriod"/>
            </a:pPr>
            <a:r>
              <a:rPr lang="en-US" altLang="en-US" sz="2400"/>
              <a:t>There are real social costs and benefits which cannot be quantified and hence are omitted from the calculations (intangibles).</a:t>
            </a:r>
          </a:p>
          <a:p>
            <a:pPr eaLnBrk="1" hangingPunct="1">
              <a:spcBef>
                <a:spcPct val="50000"/>
              </a:spcBef>
              <a:buClrTx/>
              <a:buSzTx/>
              <a:buFontTx/>
              <a:buAutoNum type="arabicPeriod"/>
            </a:pPr>
            <a:endParaRPr lang="en-US" altLang="en-US" sz="2400"/>
          </a:p>
          <a:p>
            <a:pPr eaLnBrk="1" hangingPunct="1">
              <a:spcBef>
                <a:spcPct val="50000"/>
              </a:spcBef>
              <a:buClrTx/>
              <a:buSzTx/>
              <a:buFontTx/>
              <a:buAutoNum type="arabicPeriod"/>
            </a:pPr>
            <a:r>
              <a:rPr lang="en-US" altLang="en-US" sz="2400"/>
              <a:t>CBA provides only one piece of information that decision-makers must consider in conjunction with intangible social, political and other information.  It omits important distributional considerations.</a:t>
            </a:r>
          </a:p>
          <a:p>
            <a:pPr eaLnBrk="1" hangingPunct="1">
              <a:spcBef>
                <a:spcPct val="50000"/>
              </a:spcBef>
              <a:buClrTx/>
              <a:buSzTx/>
              <a:buFontTx/>
              <a:buNone/>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06315865-C3CB-80D2-8DD7-92B6F12918A4}"/>
              </a:ext>
            </a:extLst>
          </p:cNvPr>
          <p:cNvSpPr txBox="1">
            <a:spLocks noChangeArrowheads="1"/>
          </p:cNvSpPr>
          <p:nvPr/>
        </p:nvSpPr>
        <p:spPr bwMode="auto">
          <a:xfrm>
            <a:off x="457200" y="533400"/>
            <a:ext cx="86868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SzPct val="80000"/>
              <a:buFont typeface="Wingdings" panose="05000000000000000000" pitchFamily="2" charset="2"/>
              <a:buChar char="l"/>
              <a:tabLst>
                <a:tab pos="461963" algn="l"/>
                <a:tab pos="966788" algn="l"/>
              </a:tabLst>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tabLst>
                <a:tab pos="461963" algn="l"/>
                <a:tab pos="966788" algn="l"/>
              </a:tabLst>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tabLst>
                <a:tab pos="461963" algn="l"/>
                <a:tab pos="96678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61963" algn="l"/>
                <a:tab pos="966788" algn="l"/>
              </a:tabLst>
              <a:defRPr sz="2000">
                <a:solidFill>
                  <a:schemeClr val="tx1"/>
                </a:solidFill>
                <a:latin typeface="Times New Roman" panose="02020603050405020304" pitchFamily="18" charset="0"/>
              </a:defRPr>
            </a:lvl4pPr>
            <a:lvl5pPr marL="2057400" indent="-228600">
              <a:spcBef>
                <a:spcPct val="20000"/>
              </a:spcBef>
              <a:buClr>
                <a:schemeClr val="accent1"/>
              </a:buClr>
              <a:buChar char="•"/>
              <a:tabLst>
                <a:tab pos="461963" algn="l"/>
                <a:tab pos="96678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61963" algn="l"/>
                <a:tab pos="96678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61963" algn="l"/>
                <a:tab pos="96678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61963" algn="l"/>
                <a:tab pos="96678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61963" algn="l"/>
                <a:tab pos="966788" algn="l"/>
              </a:tabLst>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3.   If CBA to be used as the decision criteria, this must be done within a framework (including social and political issues) decided upon in advance.</a:t>
            </a:r>
          </a:p>
          <a:p>
            <a:pPr eaLnBrk="1" hangingPunct="1">
              <a:spcBef>
                <a:spcPct val="50000"/>
              </a:spcBef>
              <a:buClrTx/>
              <a:buSzTx/>
              <a:buFontTx/>
              <a:buNone/>
            </a:pPr>
            <a:endParaRPr lang="en-US" altLang="en-US" sz="2400"/>
          </a:p>
          <a:p>
            <a:pPr eaLnBrk="1" hangingPunct="1">
              <a:spcBef>
                <a:spcPct val="50000"/>
              </a:spcBef>
              <a:buClrTx/>
              <a:buSzTx/>
              <a:buFontTx/>
              <a:buAutoNum type="arabicPeriod" startAt="4"/>
            </a:pPr>
            <a:r>
              <a:rPr lang="en-US" altLang="en-US" sz="2400"/>
              <a:t>It is generally applicable only to partial equilibrium programs.</a:t>
            </a:r>
          </a:p>
          <a:p>
            <a:pPr eaLnBrk="1" hangingPunct="1">
              <a:spcBef>
                <a:spcPct val="50000"/>
              </a:spcBef>
              <a:buClrTx/>
              <a:buSzTx/>
              <a:buFontTx/>
              <a:buAutoNum type="arabicPeriod" startAt="4"/>
            </a:pPr>
            <a:endParaRPr lang="en-US" altLang="en-US" sz="2400"/>
          </a:p>
          <a:p>
            <a:pPr eaLnBrk="1" hangingPunct="1">
              <a:spcBef>
                <a:spcPct val="50000"/>
              </a:spcBef>
              <a:buClrTx/>
              <a:buSzTx/>
              <a:buFontTx/>
              <a:buAutoNum type="arabicPeriod" startAt="4"/>
            </a:pPr>
            <a:r>
              <a:rPr lang="en-US" altLang="en-US" sz="2400"/>
              <a:t>Data problems:</a:t>
            </a:r>
          </a:p>
          <a:p>
            <a:pPr eaLnBrk="1" hangingPunct="1">
              <a:spcBef>
                <a:spcPct val="50000"/>
              </a:spcBef>
              <a:buClrTx/>
              <a:buSzTx/>
              <a:buFontTx/>
              <a:buNone/>
            </a:pPr>
            <a:r>
              <a:rPr lang="en-US" altLang="en-US" sz="2400"/>
              <a:t>	A.   Difficulty in obtaining accurate estimates of social 				values, i.e eliminating all market imperfections in one’s 			estimate is not practical.</a:t>
            </a:r>
          </a:p>
          <a:p>
            <a:pPr eaLnBrk="1" hangingPunct="1">
              <a:spcBef>
                <a:spcPct val="50000"/>
              </a:spcBef>
              <a:buClrTx/>
              <a:buSzTx/>
              <a:buFontTx/>
              <a:buNone/>
            </a:pPr>
            <a:r>
              <a:rPr lang="en-US" altLang="en-US" sz="2400"/>
              <a:t>	B.	Necessity of using sensitivity analysis for important 			parameters such as the social discount rate.</a:t>
            </a:r>
          </a:p>
          <a:p>
            <a:pPr eaLnBrk="1" hangingPunct="1">
              <a:spcBef>
                <a:spcPct val="50000"/>
              </a:spcBef>
              <a:buClrTx/>
              <a:buSzTx/>
              <a:buFontTx/>
              <a:buNone/>
            </a:pPr>
            <a:r>
              <a:rPr lang="en-US" altLang="en-US" sz="24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905590E-F4E9-BFB5-AF61-08A2527453D1}"/>
              </a:ext>
            </a:extLst>
          </p:cNvPr>
          <p:cNvSpPr>
            <a:spLocks noGrp="1" noChangeArrowheads="1"/>
          </p:cNvSpPr>
          <p:nvPr>
            <p:ph type="title"/>
          </p:nvPr>
        </p:nvSpPr>
        <p:spPr>
          <a:xfrm>
            <a:off x="685800" y="304800"/>
            <a:ext cx="7772400" cy="1219200"/>
          </a:xfrm>
        </p:spPr>
        <p:txBody>
          <a:bodyPr/>
          <a:lstStyle/>
          <a:p>
            <a:pPr eaLnBrk="1" hangingPunct="1"/>
            <a:r>
              <a:rPr lang="en-US" altLang="en-US" sz="4000">
                <a:effectLst/>
              </a:rPr>
              <a:t>Health Care Spending in Five Countries, 1960, 1990, and 2001</a:t>
            </a:r>
          </a:p>
        </p:txBody>
      </p:sp>
      <p:graphicFrame>
        <p:nvGraphicFramePr>
          <p:cNvPr id="75779" name="Group 3">
            <a:extLst>
              <a:ext uri="{FF2B5EF4-FFF2-40B4-BE49-F238E27FC236}">
                <a16:creationId xmlns:a16="http://schemas.microsoft.com/office/drawing/2014/main" id="{50518F39-C1E1-4D14-8937-11F3ACC70799}"/>
              </a:ext>
            </a:extLst>
          </p:cNvPr>
          <p:cNvGraphicFramePr>
            <a:graphicFrameLocks noGrp="1"/>
          </p:cNvGraphicFramePr>
          <p:nvPr>
            <p:ph type="tbl" idx="1"/>
          </p:nvPr>
        </p:nvGraphicFramePr>
        <p:xfrm>
          <a:off x="533400" y="1752600"/>
          <a:ext cx="8077200" cy="5438774"/>
        </p:xfrm>
        <a:graphic>
          <a:graphicData uri="http://schemas.openxmlformats.org/drawingml/2006/table">
            <a:tbl>
              <a:tblPr/>
              <a:tblGrid>
                <a:gridCol w="2058988">
                  <a:extLst>
                    <a:ext uri="{9D8B030D-6E8A-4147-A177-3AD203B41FA5}">
                      <a16:colId xmlns:a16="http://schemas.microsoft.com/office/drawing/2014/main" val="20000"/>
                    </a:ext>
                  </a:extLst>
                </a:gridCol>
                <a:gridCol w="836612">
                  <a:extLst>
                    <a:ext uri="{9D8B030D-6E8A-4147-A177-3AD203B41FA5}">
                      <a16:colId xmlns:a16="http://schemas.microsoft.com/office/drawing/2014/main" val="20001"/>
                    </a:ext>
                  </a:extLst>
                </a:gridCol>
                <a:gridCol w="958850">
                  <a:extLst>
                    <a:ext uri="{9D8B030D-6E8A-4147-A177-3AD203B41FA5}">
                      <a16:colId xmlns:a16="http://schemas.microsoft.com/office/drawing/2014/main" val="20002"/>
                    </a:ext>
                  </a:extLst>
                </a:gridCol>
                <a:gridCol w="1106488">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1085850">
                  <a:extLst>
                    <a:ext uri="{9D8B030D-6E8A-4147-A177-3AD203B41FA5}">
                      <a16:colId xmlns:a16="http://schemas.microsoft.com/office/drawing/2014/main" val="20006"/>
                    </a:ext>
                  </a:extLst>
                </a:gridCol>
              </a:tblGrid>
              <a:tr h="8589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Arial" charset="0"/>
                        </a:rPr>
                        <a:t>Per capita health care spending</a:t>
                      </a:r>
                      <a:endParaRPr kumimoji="0" lang="en-US" sz="24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Arial" charset="0"/>
                        </a:rPr>
                        <a:t>Percent of GDP </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spent on</a:t>
                      </a:r>
                      <a:r>
                        <a:rPr kumimoji="0" lang="en-US" sz="2400" b="0" i="0" u="none" strike="noStrike" cap="none" normalizeH="0" baseline="0" dirty="0">
                          <a:ln>
                            <a:noFill/>
                          </a:ln>
                          <a:solidFill>
                            <a:schemeClr val="tx1"/>
                          </a:solidFill>
                          <a:effectLst/>
                          <a:latin typeface="Times New Roman" pitchFamily="18" charset="0"/>
                        </a:rPr>
                        <a:t> </a:t>
                      </a:r>
                      <a:r>
                        <a:rPr kumimoji="0" lang="en-US" sz="2400" b="1" i="0" u="none" strike="noStrike" cap="none" normalizeH="0" baseline="0" dirty="0">
                          <a:ln>
                            <a:noFill/>
                          </a:ln>
                          <a:solidFill>
                            <a:schemeClr val="tx1"/>
                          </a:solidFill>
                          <a:effectLst/>
                          <a:latin typeface="Times New Roman" pitchFamily="18" charset="0"/>
                          <a:cs typeface="Arial" charset="0"/>
                        </a:rPr>
                        <a:t>health</a:t>
                      </a:r>
                    </a:p>
                  </a:txBody>
                  <a:tcPr marT="45725" marB="45725" anchor="b" horzOverflow="overflow">
                    <a:lnL>
                      <a:noFill/>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343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1960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1990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2001</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1960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1990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2001</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597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Canada</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$103</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$1,696</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$2,245</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5.5</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9.2</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9.7</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2"/>
                  </a:ext>
                </a:extLst>
              </a:tr>
              <a:tr h="41438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Germany</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$68</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$1,279</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$2,407</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4.8</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8.7</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10.7</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597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Japan</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$26</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$1,082</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$2,864</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3.0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6.0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7.6</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597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United Kingdom</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$74</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$955</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$1,848</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3.9</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6.0</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  7.6</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1279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United States</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$149</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$2,799</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$4,887</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5.2</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12.6</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13.9</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a:noFill/>
                    </a:lnL>
                    <a:lnR cap="flat">
                      <a:noFill/>
                    </a:lnR>
                    <a:lnT>
                      <a:noFill/>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701122">
                <a:tc gridSpan="7">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cs typeface="Arial" charset="0"/>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Arial" charset="0"/>
                        </a:rPr>
                        <a:t>Source: OECD Health Data 2003</a:t>
                      </a: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cap="flat">
                      <a:noFill/>
                    </a:lnR>
                    <a:lnT w="12700" cap="flat" cmpd="sng" algn="ctr">
                      <a:solidFill>
                        <a:schemeClr val="tx1"/>
                      </a:solidFill>
                      <a:prstDash val="solid"/>
                      <a:round/>
                      <a:headEnd type="none" w="sm" len="sm"/>
                      <a:tailEnd type="none" w="sm" len="sm"/>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70172">
                <a:tc gridSpan="7">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txBody>
                  <a:tcPr marT="45725" marB="45725" anchor="b" horzOverflow="overflow">
                    <a:lnL cap="flat">
                      <a:noFill/>
                    </a:lnL>
                    <a:lnR cap="flat">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5D8C828-DE84-4FF7-9AF3-17CC6B6F6458}"/>
              </a:ext>
            </a:extLst>
          </p:cNvPr>
          <p:cNvSpPr>
            <a:spLocks noGrp="1" noChangeArrowheads="1"/>
          </p:cNvSpPr>
          <p:nvPr>
            <p:ph type="title"/>
          </p:nvPr>
        </p:nvSpPr>
        <p:spPr/>
        <p:txBody>
          <a:bodyPr/>
          <a:lstStyle/>
          <a:p>
            <a:pPr eaLnBrk="1" hangingPunct="1">
              <a:defRPr/>
            </a:pPr>
            <a:r>
              <a:rPr lang="en-US" sz="2400" dirty="0"/>
              <a:t>Example--Two Alcoholism Rehabilitation Programs, With Different Clients: Each With a Budget of $100,000</a:t>
            </a:r>
          </a:p>
        </p:txBody>
      </p:sp>
      <p:graphicFrame>
        <p:nvGraphicFramePr>
          <p:cNvPr id="56400" name="Group 80">
            <a:extLst>
              <a:ext uri="{FF2B5EF4-FFF2-40B4-BE49-F238E27FC236}">
                <a16:creationId xmlns:a16="http://schemas.microsoft.com/office/drawing/2014/main" id="{5FBDD9B8-2D3B-4D91-8247-BC2B9A97ED2B}"/>
              </a:ext>
            </a:extLst>
          </p:cNvPr>
          <p:cNvGraphicFramePr>
            <a:graphicFrameLocks noGrp="1"/>
          </p:cNvGraphicFramePr>
          <p:nvPr>
            <p:ph type="tbl" idx="1"/>
          </p:nvPr>
        </p:nvGraphicFramePr>
        <p:xfrm>
          <a:off x="342900" y="1981200"/>
          <a:ext cx="8305800" cy="4124325"/>
        </p:xfrm>
        <a:graphic>
          <a:graphicData uri="http://schemas.openxmlformats.org/drawingml/2006/table">
            <a:tbl>
              <a:tblPr/>
              <a:tblGrid>
                <a:gridCol w="1677988">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gridCol w="1598612">
                  <a:extLst>
                    <a:ext uri="{9D8B030D-6E8A-4147-A177-3AD203B41FA5}">
                      <a16:colId xmlns:a16="http://schemas.microsoft.com/office/drawing/2014/main" val="20002"/>
                    </a:ext>
                  </a:extLst>
                </a:gridCol>
                <a:gridCol w="1757363">
                  <a:extLst>
                    <a:ext uri="{9D8B030D-6E8A-4147-A177-3AD203B41FA5}">
                      <a16:colId xmlns:a16="http://schemas.microsoft.com/office/drawing/2014/main" val="20003"/>
                    </a:ext>
                  </a:extLst>
                </a:gridCol>
                <a:gridCol w="1192212">
                  <a:extLst>
                    <a:ext uri="{9D8B030D-6E8A-4147-A177-3AD203B41FA5}">
                      <a16:colId xmlns:a16="http://schemas.microsoft.com/office/drawing/2014/main" val="20004"/>
                    </a:ext>
                  </a:extLst>
                </a:gridCol>
              </a:tblGrid>
              <a:tr h="102412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OUTCOMES</a:t>
                      </a:r>
                    </a:p>
                  </a:txBody>
                  <a:tcPr marT="45718" marB="4571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HEALTH OUTCOMES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CEA</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ECONOMIC GAIN</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CBA</a:t>
                      </a:r>
                    </a:p>
                  </a:txBody>
                  <a:tcPr marT="45718" marB="4571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089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PROJECT A</a:t>
                      </a:r>
                    </a:p>
                  </a:txBody>
                  <a:tcPr marT="45718" marB="4571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50 Rehabilitated Alcoholics</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$2,000 Per Rehabilitation</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$300,000 </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Gain</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B/C = 3.0</a:t>
                      </a:r>
                    </a:p>
                  </a:txBody>
                  <a:tcPr marT="45718" marB="4571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54930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PROJECT B</a:t>
                      </a:r>
                    </a:p>
                  </a:txBody>
                  <a:tcPr marT="45718" marB="45718"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100 Rehabilitated Alcoholics</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$1,000 Per Rehabilitation</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$200,000</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a:pPr>
                      <a:r>
                        <a:rPr kumimoji="0" lang="en-US" sz="1800" b="1" i="0" u="none" strike="noStrike" cap="none" normalizeH="0" baseline="0" dirty="0">
                          <a:ln>
                            <a:noFill/>
                          </a:ln>
                          <a:solidFill>
                            <a:schemeClr val="tx1"/>
                          </a:solidFill>
                          <a:effectLst/>
                          <a:latin typeface="Times New Roman" pitchFamily="18" charset="0"/>
                        </a:rPr>
                        <a:t>Gain</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1800" b="1" i="0" u="none" strike="noStrike" cap="none" normalizeH="0" baseline="0" dirty="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1" i="0" u="none" strike="noStrike" cap="none" normalizeH="0" baseline="0" dirty="0">
                          <a:ln>
                            <a:noFill/>
                          </a:ln>
                          <a:solidFill>
                            <a:schemeClr val="tx1"/>
                          </a:solidFill>
                          <a:effectLst/>
                          <a:latin typeface="Times New Roman" pitchFamily="18" charset="0"/>
                        </a:rPr>
                        <a:t>B/C = 2.0</a:t>
                      </a:r>
                    </a:p>
                  </a:txBody>
                  <a:tcPr marT="45718" marB="45718"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DB1B609-C581-4D48-A292-5E20B8BC7D8A}"/>
              </a:ext>
            </a:extLst>
          </p:cNvPr>
          <p:cNvSpPr>
            <a:spLocks noGrp="1" noChangeArrowheads="1"/>
          </p:cNvSpPr>
          <p:nvPr>
            <p:ph type="title"/>
          </p:nvPr>
        </p:nvSpPr>
        <p:spPr>
          <a:xfrm>
            <a:off x="609600" y="228600"/>
            <a:ext cx="7772400" cy="1143000"/>
          </a:xfrm>
        </p:spPr>
        <p:txBody>
          <a:bodyPr/>
          <a:lstStyle/>
          <a:p>
            <a:pPr eaLnBrk="1" hangingPunct="1">
              <a:defRPr/>
            </a:pPr>
            <a:r>
              <a:rPr lang="en-US" sz="3200" b="1" dirty="0"/>
              <a:t>Review of Project Outcome Measures</a:t>
            </a:r>
          </a:p>
        </p:txBody>
      </p:sp>
      <p:sp>
        <p:nvSpPr>
          <p:cNvPr id="34819" name="Text Box 3">
            <a:extLst>
              <a:ext uri="{FF2B5EF4-FFF2-40B4-BE49-F238E27FC236}">
                <a16:creationId xmlns:a16="http://schemas.microsoft.com/office/drawing/2014/main" id="{8DEE3B79-EB89-4729-807D-ADE1C07FAB9E}"/>
              </a:ext>
            </a:extLst>
          </p:cNvPr>
          <p:cNvSpPr txBox="1">
            <a:spLocks noChangeArrowheads="1"/>
          </p:cNvSpPr>
          <p:nvPr/>
        </p:nvSpPr>
        <p:spPr bwMode="auto">
          <a:xfrm>
            <a:off x="457200" y="1600200"/>
            <a:ext cx="8153400" cy="5848350"/>
          </a:xfrm>
          <a:prstGeom prst="rect">
            <a:avLst/>
          </a:prstGeom>
          <a:noFill/>
          <a:ln w="9525">
            <a:noFill/>
            <a:miter lim="800000"/>
            <a:headEnd/>
            <a:tailEnd/>
          </a:ln>
        </p:spPr>
        <p:txBody>
          <a:bodyPr>
            <a:spAutoFit/>
          </a:bodyPr>
          <a:lstStyle/>
          <a:p>
            <a:pPr eaLnBrk="1" hangingPunct="1">
              <a:spcBef>
                <a:spcPct val="50000"/>
              </a:spcBef>
              <a:tabLst>
                <a:tab pos="461963" algn="l"/>
              </a:tabLst>
              <a:defRPr/>
            </a:pPr>
            <a:r>
              <a:rPr lang="en-US" sz="2000" dirty="0"/>
              <a:t>A project results in changes in:</a:t>
            </a:r>
          </a:p>
          <a:p>
            <a:pPr eaLnBrk="1" hangingPunct="1">
              <a:spcBef>
                <a:spcPct val="50000"/>
              </a:spcBef>
              <a:buFontTx/>
              <a:buAutoNum type="arabicPeriod"/>
              <a:tabLst>
                <a:tab pos="461963" algn="l"/>
              </a:tabLst>
              <a:defRPr/>
            </a:pPr>
            <a:r>
              <a:rPr lang="en-US" sz="2000" dirty="0"/>
              <a:t>   Health service inputs (e.g., the number of  physician hours provided)</a:t>
            </a:r>
          </a:p>
          <a:p>
            <a:pPr eaLnBrk="1" hangingPunct="1">
              <a:spcBef>
                <a:spcPct val="50000"/>
              </a:spcBef>
              <a:tabLst>
                <a:tab pos="461963" algn="l"/>
              </a:tabLst>
              <a:defRPr/>
            </a:pPr>
            <a:endParaRPr lang="en-US" sz="1400" dirty="0"/>
          </a:p>
          <a:p>
            <a:pPr marL="457200" indent="-457200" eaLnBrk="1" hangingPunct="1">
              <a:spcBef>
                <a:spcPct val="50000"/>
              </a:spcBef>
              <a:tabLst>
                <a:tab pos="461963" algn="l"/>
              </a:tabLst>
              <a:defRPr/>
            </a:pPr>
            <a:r>
              <a:rPr lang="en-US" sz="2000" dirty="0"/>
              <a:t>2.   Clinical indicators achieved (e.g. lowering of cholesterol)</a:t>
            </a:r>
          </a:p>
          <a:p>
            <a:pPr marL="457200" indent="-457200" eaLnBrk="1" hangingPunct="1">
              <a:spcBef>
                <a:spcPct val="50000"/>
              </a:spcBef>
              <a:buFontTx/>
              <a:buAutoNum type="arabicPeriod" startAt="2"/>
              <a:tabLst>
                <a:tab pos="461963" algn="l"/>
              </a:tabLst>
              <a:defRPr/>
            </a:pPr>
            <a:endParaRPr lang="en-US" sz="1400" dirty="0"/>
          </a:p>
          <a:p>
            <a:pPr marL="457200" indent="-457200" eaLnBrk="1" hangingPunct="1">
              <a:spcBef>
                <a:spcPct val="50000"/>
              </a:spcBef>
              <a:buFontTx/>
              <a:buAutoNum type="arabicPeriod" startAt="3"/>
              <a:tabLst>
                <a:tab pos="461963" algn="l"/>
              </a:tabLst>
              <a:defRPr/>
            </a:pPr>
            <a:r>
              <a:rPr lang="en-US" sz="2000" dirty="0"/>
              <a:t>Health outcomes (e.g., the number of patients cured of a disease)</a:t>
            </a:r>
          </a:p>
          <a:p>
            <a:pPr eaLnBrk="1" hangingPunct="1">
              <a:spcBef>
                <a:spcPct val="50000"/>
              </a:spcBef>
              <a:tabLst>
                <a:tab pos="461963" algn="l"/>
              </a:tabLst>
              <a:defRPr/>
            </a:pPr>
            <a:endParaRPr lang="en-US" sz="1400" dirty="0"/>
          </a:p>
          <a:p>
            <a:pPr eaLnBrk="1" hangingPunct="1">
              <a:spcBef>
                <a:spcPct val="50000"/>
              </a:spcBef>
              <a:tabLst>
                <a:tab pos="461963" algn="l"/>
              </a:tabLst>
              <a:defRPr/>
            </a:pPr>
            <a:r>
              <a:rPr lang="en-US" sz="2000" dirty="0"/>
              <a:t>4.    The utility or value attained by actual or potential patients</a:t>
            </a:r>
          </a:p>
          <a:p>
            <a:pPr eaLnBrk="1" hangingPunct="1">
              <a:spcBef>
                <a:spcPct val="50000"/>
              </a:spcBef>
              <a:tabLst>
                <a:tab pos="461963" algn="l"/>
              </a:tabLst>
              <a:defRPr/>
            </a:pPr>
            <a:endParaRPr lang="en-US" sz="1400" dirty="0"/>
          </a:p>
          <a:p>
            <a:pPr marL="457200" indent="-457200" eaLnBrk="1" hangingPunct="1">
              <a:spcBef>
                <a:spcPct val="50000"/>
              </a:spcBef>
              <a:tabLst>
                <a:tab pos="461963" algn="l"/>
              </a:tabLst>
              <a:defRPr/>
            </a:pPr>
            <a:r>
              <a:rPr lang="en-US" sz="2000" dirty="0"/>
              <a:t>5.   Economic values of health outcomes  (economic consequences of     	preventing or curing the disease)</a:t>
            </a:r>
          </a:p>
          <a:p>
            <a:pPr marL="457200" indent="-457200" eaLnBrk="1" hangingPunct="1">
              <a:spcBef>
                <a:spcPct val="50000"/>
              </a:spcBef>
              <a:tabLst>
                <a:tab pos="461963" algn="l"/>
              </a:tabLst>
              <a:defRPr/>
            </a:pPr>
            <a:r>
              <a:rPr lang="en-US" sz="2000" dirty="0"/>
              <a:t>       Numbers 1, 2, &amp; 3 are CEA outcomes.  #4 is CUA. C BA takes this a step further and compares the program costs to the economic consequences of the program,  i.e.  #5.</a:t>
            </a:r>
          </a:p>
          <a:p>
            <a:pPr eaLnBrk="1" hangingPunct="1">
              <a:spcBef>
                <a:spcPct val="50000"/>
              </a:spcBef>
              <a:buFontTx/>
              <a:buAutoNum type="arabicPeriod"/>
              <a:tabLst>
                <a:tab pos="461963" algn="l"/>
              </a:tabLst>
              <a:defRPr/>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a:extLst>
              <a:ext uri="{FF2B5EF4-FFF2-40B4-BE49-F238E27FC236}">
                <a16:creationId xmlns:a16="http://schemas.microsoft.com/office/drawing/2014/main" id="{CE5D2569-CD15-0D3B-5F23-3F61353E8D11}"/>
              </a:ext>
            </a:extLst>
          </p:cNvPr>
          <p:cNvSpPr>
            <a:spLocks noChangeShapeType="1"/>
          </p:cNvSpPr>
          <p:nvPr/>
        </p:nvSpPr>
        <p:spPr bwMode="auto">
          <a:xfrm>
            <a:off x="2362200" y="3962400"/>
            <a:ext cx="472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7891" name="Oval 3">
            <a:extLst>
              <a:ext uri="{FF2B5EF4-FFF2-40B4-BE49-F238E27FC236}">
                <a16:creationId xmlns:a16="http://schemas.microsoft.com/office/drawing/2014/main" id="{7EC2D98E-85CF-77D5-5529-B226CEE145FF}"/>
              </a:ext>
            </a:extLst>
          </p:cNvPr>
          <p:cNvSpPr>
            <a:spLocks noChangeArrowheads="1"/>
          </p:cNvSpPr>
          <p:nvPr/>
        </p:nvSpPr>
        <p:spPr bwMode="auto">
          <a:xfrm>
            <a:off x="3124200" y="150495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37892" name="Oval 4">
            <a:extLst>
              <a:ext uri="{FF2B5EF4-FFF2-40B4-BE49-F238E27FC236}">
                <a16:creationId xmlns:a16="http://schemas.microsoft.com/office/drawing/2014/main" id="{0AF8E895-50AD-4636-295A-5BC89D7665A1}"/>
              </a:ext>
            </a:extLst>
          </p:cNvPr>
          <p:cNvSpPr>
            <a:spLocks noChangeArrowheads="1"/>
          </p:cNvSpPr>
          <p:nvPr/>
        </p:nvSpPr>
        <p:spPr bwMode="auto">
          <a:xfrm>
            <a:off x="4191000" y="18288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37893" name="Oval 5">
            <a:extLst>
              <a:ext uri="{FF2B5EF4-FFF2-40B4-BE49-F238E27FC236}">
                <a16:creationId xmlns:a16="http://schemas.microsoft.com/office/drawing/2014/main" id="{6FB95A19-B722-8988-4D13-3AFFFB1C7C1C}"/>
              </a:ext>
            </a:extLst>
          </p:cNvPr>
          <p:cNvSpPr>
            <a:spLocks noChangeArrowheads="1"/>
          </p:cNvSpPr>
          <p:nvPr/>
        </p:nvSpPr>
        <p:spPr bwMode="auto">
          <a:xfrm>
            <a:off x="5181600" y="23622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37894" name="Oval 6">
            <a:extLst>
              <a:ext uri="{FF2B5EF4-FFF2-40B4-BE49-F238E27FC236}">
                <a16:creationId xmlns:a16="http://schemas.microsoft.com/office/drawing/2014/main" id="{FF219E5C-5E6F-4959-0EE6-FC457C56FDDB}"/>
              </a:ext>
            </a:extLst>
          </p:cNvPr>
          <p:cNvSpPr>
            <a:spLocks noChangeArrowheads="1"/>
          </p:cNvSpPr>
          <p:nvPr/>
        </p:nvSpPr>
        <p:spPr bwMode="auto">
          <a:xfrm>
            <a:off x="6019800" y="30480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37895" name="Freeform 7">
            <a:extLst>
              <a:ext uri="{FF2B5EF4-FFF2-40B4-BE49-F238E27FC236}">
                <a16:creationId xmlns:a16="http://schemas.microsoft.com/office/drawing/2014/main" id="{AEE5902F-87B3-F6A4-B453-11858B2B97CB}"/>
              </a:ext>
            </a:extLst>
          </p:cNvPr>
          <p:cNvSpPr>
            <a:spLocks/>
          </p:cNvSpPr>
          <p:nvPr/>
        </p:nvSpPr>
        <p:spPr bwMode="auto">
          <a:xfrm>
            <a:off x="2362200" y="1447800"/>
            <a:ext cx="4191000" cy="2514600"/>
          </a:xfrm>
          <a:custGeom>
            <a:avLst/>
            <a:gdLst>
              <a:gd name="T0" fmla="*/ 0 w 2640"/>
              <a:gd name="T1" fmla="*/ 0 h 1584"/>
              <a:gd name="T2" fmla="*/ 2147483646 w 2640"/>
              <a:gd name="T3" fmla="*/ 2147483646 h 1584"/>
              <a:gd name="T4" fmla="*/ 2147483646 w 2640"/>
              <a:gd name="T5" fmla="*/ 2147483646 h 1584"/>
              <a:gd name="T6" fmla="*/ 2147483646 w 2640"/>
              <a:gd name="T7" fmla="*/ 2147483646 h 1584"/>
              <a:gd name="T8" fmla="*/ 2147483646 w 2640"/>
              <a:gd name="T9" fmla="*/ 2147483646 h 1584"/>
              <a:gd name="T10" fmla="*/ 2147483646 w 2640"/>
              <a:gd name="T11" fmla="*/ 2147483646 h 1584"/>
              <a:gd name="T12" fmla="*/ 0 60000 65536"/>
              <a:gd name="T13" fmla="*/ 0 60000 65536"/>
              <a:gd name="T14" fmla="*/ 0 60000 65536"/>
              <a:gd name="T15" fmla="*/ 0 60000 65536"/>
              <a:gd name="T16" fmla="*/ 0 60000 65536"/>
              <a:gd name="T17" fmla="*/ 0 60000 65536"/>
              <a:gd name="T18" fmla="*/ 0 w 2640"/>
              <a:gd name="T19" fmla="*/ 0 h 1584"/>
              <a:gd name="T20" fmla="*/ 2640 w 2640"/>
              <a:gd name="T21" fmla="*/ 1584 h 1584"/>
            </a:gdLst>
            <a:ahLst/>
            <a:cxnLst>
              <a:cxn ang="T12">
                <a:pos x="T0" y="T1"/>
              </a:cxn>
              <a:cxn ang="T13">
                <a:pos x="T2" y="T3"/>
              </a:cxn>
              <a:cxn ang="T14">
                <a:pos x="T4" y="T5"/>
              </a:cxn>
              <a:cxn ang="T15">
                <a:pos x="T6" y="T7"/>
              </a:cxn>
              <a:cxn ang="T16">
                <a:pos x="T8" y="T9"/>
              </a:cxn>
              <a:cxn ang="T17">
                <a:pos x="T10" y="T11"/>
              </a:cxn>
            </a:cxnLst>
            <a:rect l="T18" t="T19" r="T20" b="T21"/>
            <a:pathLst>
              <a:path w="2640" h="1584">
                <a:moveTo>
                  <a:pt x="0" y="0"/>
                </a:moveTo>
                <a:cubicBezTo>
                  <a:pt x="164" y="0"/>
                  <a:pt x="328" y="0"/>
                  <a:pt x="528" y="48"/>
                </a:cubicBezTo>
                <a:cubicBezTo>
                  <a:pt x="728" y="96"/>
                  <a:pt x="984" y="192"/>
                  <a:pt x="1200" y="288"/>
                </a:cubicBezTo>
                <a:cubicBezTo>
                  <a:pt x="1416" y="384"/>
                  <a:pt x="1632" y="496"/>
                  <a:pt x="1824" y="624"/>
                </a:cubicBezTo>
                <a:cubicBezTo>
                  <a:pt x="2016" y="752"/>
                  <a:pt x="2216" y="896"/>
                  <a:pt x="2352" y="1056"/>
                </a:cubicBezTo>
                <a:cubicBezTo>
                  <a:pt x="2488" y="1216"/>
                  <a:pt x="2592" y="1496"/>
                  <a:pt x="2640" y="158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7896" name="Line 8">
            <a:extLst>
              <a:ext uri="{FF2B5EF4-FFF2-40B4-BE49-F238E27FC236}">
                <a16:creationId xmlns:a16="http://schemas.microsoft.com/office/drawing/2014/main" id="{DA46FB16-F6BB-5946-C25A-9CAA1900632E}"/>
              </a:ext>
            </a:extLst>
          </p:cNvPr>
          <p:cNvSpPr>
            <a:spLocks noChangeShapeType="1"/>
          </p:cNvSpPr>
          <p:nvPr/>
        </p:nvSpPr>
        <p:spPr bwMode="auto">
          <a:xfrm flipV="1">
            <a:off x="2362200" y="914400"/>
            <a:ext cx="0" cy="3048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7897" name="Text Box 9">
            <a:extLst>
              <a:ext uri="{FF2B5EF4-FFF2-40B4-BE49-F238E27FC236}">
                <a16:creationId xmlns:a16="http://schemas.microsoft.com/office/drawing/2014/main" id="{14D4808F-EE16-7463-C409-9865A2B8B5E1}"/>
              </a:ext>
            </a:extLst>
          </p:cNvPr>
          <p:cNvSpPr txBox="1">
            <a:spLocks noChangeArrowheads="1"/>
          </p:cNvSpPr>
          <p:nvPr/>
        </p:nvSpPr>
        <p:spPr bwMode="auto">
          <a:xfrm>
            <a:off x="685800" y="838200"/>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000" b="1"/>
              <a:t>OUTCOME</a:t>
            </a:r>
            <a:br>
              <a:rPr lang="en-US" altLang="en-US" sz="2000" b="1"/>
            </a:br>
            <a:r>
              <a:rPr lang="en-US" altLang="en-US" sz="2000" b="1"/>
              <a:t>A</a:t>
            </a:r>
          </a:p>
        </p:txBody>
      </p:sp>
      <p:sp>
        <p:nvSpPr>
          <p:cNvPr id="37898" name="Text Box 10">
            <a:extLst>
              <a:ext uri="{FF2B5EF4-FFF2-40B4-BE49-F238E27FC236}">
                <a16:creationId xmlns:a16="http://schemas.microsoft.com/office/drawing/2014/main" id="{5CD9B241-63CE-01D0-2B95-A14BAC4866F3}"/>
              </a:ext>
            </a:extLst>
          </p:cNvPr>
          <p:cNvSpPr txBox="1">
            <a:spLocks noChangeArrowheads="1"/>
          </p:cNvSpPr>
          <p:nvPr/>
        </p:nvSpPr>
        <p:spPr bwMode="auto">
          <a:xfrm>
            <a:off x="6019800" y="4022725"/>
            <a:ext cx="182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000" b="1"/>
              <a:t>OUTCOME</a:t>
            </a:r>
            <a:br>
              <a:rPr lang="en-US" altLang="en-US" sz="2000" b="1"/>
            </a:br>
            <a:r>
              <a:rPr lang="en-US" altLang="en-US" sz="2000" b="1"/>
              <a:t>B</a:t>
            </a:r>
          </a:p>
        </p:txBody>
      </p:sp>
      <p:sp>
        <p:nvSpPr>
          <p:cNvPr id="37899" name="Text Box 11">
            <a:extLst>
              <a:ext uri="{FF2B5EF4-FFF2-40B4-BE49-F238E27FC236}">
                <a16:creationId xmlns:a16="http://schemas.microsoft.com/office/drawing/2014/main" id="{E5A31D3D-ED49-CBB1-4F08-6DDCAC358C28}"/>
              </a:ext>
            </a:extLst>
          </p:cNvPr>
          <p:cNvSpPr txBox="1">
            <a:spLocks noChangeArrowheads="1"/>
          </p:cNvSpPr>
          <p:nvPr/>
        </p:nvSpPr>
        <p:spPr bwMode="auto">
          <a:xfrm rot="1841245">
            <a:off x="4343400" y="1720850"/>
            <a:ext cx="287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600" b="1"/>
              <a:t>[Allocative Efficiency]</a:t>
            </a:r>
          </a:p>
        </p:txBody>
      </p:sp>
      <p:sp>
        <p:nvSpPr>
          <p:cNvPr id="37900" name="Text Box 12">
            <a:extLst>
              <a:ext uri="{FF2B5EF4-FFF2-40B4-BE49-F238E27FC236}">
                <a16:creationId xmlns:a16="http://schemas.microsoft.com/office/drawing/2014/main" id="{9C0183A3-AEC4-72AB-2C68-E4B49C37C21D}"/>
              </a:ext>
            </a:extLst>
          </p:cNvPr>
          <p:cNvSpPr txBox="1">
            <a:spLocks noChangeArrowheads="1"/>
          </p:cNvSpPr>
          <p:nvPr/>
        </p:nvSpPr>
        <p:spPr bwMode="auto">
          <a:xfrm rot="1853729">
            <a:off x="4114800" y="1676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b="1"/>
              <a:t>CBA</a:t>
            </a:r>
          </a:p>
        </p:txBody>
      </p:sp>
      <p:sp>
        <p:nvSpPr>
          <p:cNvPr id="37901" name="Text Box 13">
            <a:extLst>
              <a:ext uri="{FF2B5EF4-FFF2-40B4-BE49-F238E27FC236}">
                <a16:creationId xmlns:a16="http://schemas.microsoft.com/office/drawing/2014/main" id="{C379D8EF-C38E-2EDD-6A54-9C2130E89A46}"/>
              </a:ext>
            </a:extLst>
          </p:cNvPr>
          <p:cNvSpPr txBox="1">
            <a:spLocks noChangeArrowheads="1"/>
          </p:cNvSpPr>
          <p:nvPr/>
        </p:nvSpPr>
        <p:spPr bwMode="auto">
          <a:xfrm rot="18568648" flipH="1">
            <a:off x="3162300" y="24765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b="1"/>
              <a:t>CEA</a:t>
            </a:r>
          </a:p>
        </p:txBody>
      </p:sp>
      <p:sp>
        <p:nvSpPr>
          <p:cNvPr id="37902" name="Text Box 14">
            <a:extLst>
              <a:ext uri="{FF2B5EF4-FFF2-40B4-BE49-F238E27FC236}">
                <a16:creationId xmlns:a16="http://schemas.microsoft.com/office/drawing/2014/main" id="{1D7F34CF-8D17-0D9F-6A1C-66D19847AF8B}"/>
              </a:ext>
            </a:extLst>
          </p:cNvPr>
          <p:cNvSpPr txBox="1">
            <a:spLocks noChangeArrowheads="1"/>
          </p:cNvSpPr>
          <p:nvPr/>
        </p:nvSpPr>
        <p:spPr bwMode="auto">
          <a:xfrm rot="18568648" flipH="1">
            <a:off x="3505200" y="2819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US" altLang="en-US" sz="2400" b="1"/>
              <a:t>CUA</a:t>
            </a:r>
          </a:p>
        </p:txBody>
      </p:sp>
      <p:sp>
        <p:nvSpPr>
          <p:cNvPr id="37903" name="Line 15">
            <a:extLst>
              <a:ext uri="{FF2B5EF4-FFF2-40B4-BE49-F238E27FC236}">
                <a16:creationId xmlns:a16="http://schemas.microsoft.com/office/drawing/2014/main" id="{43C8634F-C92A-B33E-79F4-29F2F59D41A4}"/>
              </a:ext>
            </a:extLst>
          </p:cNvPr>
          <p:cNvSpPr>
            <a:spLocks noChangeShapeType="1"/>
          </p:cNvSpPr>
          <p:nvPr/>
        </p:nvSpPr>
        <p:spPr bwMode="auto">
          <a:xfrm flipV="1">
            <a:off x="2438400" y="1828800"/>
            <a:ext cx="1752600" cy="20574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7904" name="Freeform 17">
            <a:extLst>
              <a:ext uri="{FF2B5EF4-FFF2-40B4-BE49-F238E27FC236}">
                <a16:creationId xmlns:a16="http://schemas.microsoft.com/office/drawing/2014/main" id="{ADA05B0D-4D8B-F72C-53AD-EAEA1E1B1FF6}"/>
              </a:ext>
            </a:extLst>
          </p:cNvPr>
          <p:cNvSpPr>
            <a:spLocks/>
          </p:cNvSpPr>
          <p:nvPr/>
        </p:nvSpPr>
        <p:spPr bwMode="auto">
          <a:xfrm>
            <a:off x="3581400" y="1371600"/>
            <a:ext cx="1066800" cy="381000"/>
          </a:xfrm>
          <a:custGeom>
            <a:avLst/>
            <a:gdLst>
              <a:gd name="T0" fmla="*/ 2147483646 w 672"/>
              <a:gd name="T1" fmla="*/ 2147483646 h 240"/>
              <a:gd name="T2" fmla="*/ 2147483646 w 672"/>
              <a:gd name="T3" fmla="*/ 2147483646 h 240"/>
              <a:gd name="T4" fmla="*/ 2147483646 w 672"/>
              <a:gd name="T5" fmla="*/ 2147483646 h 240"/>
              <a:gd name="T6" fmla="*/ 0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672" y="240"/>
                </a:moveTo>
                <a:cubicBezTo>
                  <a:pt x="612" y="208"/>
                  <a:pt x="552" y="176"/>
                  <a:pt x="480" y="144"/>
                </a:cubicBezTo>
                <a:cubicBezTo>
                  <a:pt x="408" y="112"/>
                  <a:pt x="320" y="72"/>
                  <a:pt x="240" y="48"/>
                </a:cubicBezTo>
                <a:cubicBezTo>
                  <a:pt x="160" y="24"/>
                  <a:pt x="40" y="8"/>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7905" name="Freeform 18">
            <a:extLst>
              <a:ext uri="{FF2B5EF4-FFF2-40B4-BE49-F238E27FC236}">
                <a16:creationId xmlns:a16="http://schemas.microsoft.com/office/drawing/2014/main" id="{F3E53FF3-822C-1C27-D514-EC35FE32E90E}"/>
              </a:ext>
            </a:extLst>
          </p:cNvPr>
          <p:cNvSpPr>
            <a:spLocks/>
          </p:cNvSpPr>
          <p:nvPr/>
        </p:nvSpPr>
        <p:spPr bwMode="auto">
          <a:xfrm rot="3624748" flipH="1">
            <a:off x="5219700" y="2324100"/>
            <a:ext cx="1066800" cy="381000"/>
          </a:xfrm>
          <a:custGeom>
            <a:avLst/>
            <a:gdLst>
              <a:gd name="T0" fmla="*/ 2147483646 w 672"/>
              <a:gd name="T1" fmla="*/ 2147483646 h 240"/>
              <a:gd name="T2" fmla="*/ 2147483646 w 672"/>
              <a:gd name="T3" fmla="*/ 2147483646 h 240"/>
              <a:gd name="T4" fmla="*/ 2147483646 w 672"/>
              <a:gd name="T5" fmla="*/ 2147483646 h 240"/>
              <a:gd name="T6" fmla="*/ 0 w 672"/>
              <a:gd name="T7" fmla="*/ 0 h 240"/>
              <a:gd name="T8" fmla="*/ 0 60000 65536"/>
              <a:gd name="T9" fmla="*/ 0 60000 65536"/>
              <a:gd name="T10" fmla="*/ 0 60000 65536"/>
              <a:gd name="T11" fmla="*/ 0 60000 65536"/>
              <a:gd name="T12" fmla="*/ 0 w 672"/>
              <a:gd name="T13" fmla="*/ 0 h 240"/>
              <a:gd name="T14" fmla="*/ 672 w 672"/>
              <a:gd name="T15" fmla="*/ 240 h 240"/>
            </a:gdLst>
            <a:ahLst/>
            <a:cxnLst>
              <a:cxn ang="T8">
                <a:pos x="T0" y="T1"/>
              </a:cxn>
              <a:cxn ang="T9">
                <a:pos x="T2" y="T3"/>
              </a:cxn>
              <a:cxn ang="T10">
                <a:pos x="T4" y="T5"/>
              </a:cxn>
              <a:cxn ang="T11">
                <a:pos x="T6" y="T7"/>
              </a:cxn>
            </a:cxnLst>
            <a:rect l="T12" t="T13" r="T14" b="T15"/>
            <a:pathLst>
              <a:path w="672" h="240">
                <a:moveTo>
                  <a:pt x="672" y="240"/>
                </a:moveTo>
                <a:cubicBezTo>
                  <a:pt x="612" y="208"/>
                  <a:pt x="552" y="176"/>
                  <a:pt x="480" y="144"/>
                </a:cubicBezTo>
                <a:cubicBezTo>
                  <a:pt x="408" y="112"/>
                  <a:pt x="320" y="72"/>
                  <a:pt x="240" y="48"/>
                </a:cubicBezTo>
                <a:cubicBezTo>
                  <a:pt x="160" y="24"/>
                  <a:pt x="40" y="8"/>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7906" name="Oval 20">
            <a:extLst>
              <a:ext uri="{FF2B5EF4-FFF2-40B4-BE49-F238E27FC236}">
                <a16:creationId xmlns:a16="http://schemas.microsoft.com/office/drawing/2014/main" id="{CB5A93B4-5CAF-E5CB-621A-46BAF90AE0B8}"/>
              </a:ext>
            </a:extLst>
          </p:cNvPr>
          <p:cNvSpPr>
            <a:spLocks noChangeArrowheads="1"/>
          </p:cNvSpPr>
          <p:nvPr/>
        </p:nvSpPr>
        <p:spPr bwMode="auto">
          <a:xfrm>
            <a:off x="4495800" y="251460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37907" name="Text Box 22">
            <a:extLst>
              <a:ext uri="{FF2B5EF4-FFF2-40B4-BE49-F238E27FC236}">
                <a16:creationId xmlns:a16="http://schemas.microsoft.com/office/drawing/2014/main" id="{90658921-3A62-C542-75E1-A23670895BD1}"/>
              </a:ext>
            </a:extLst>
          </p:cNvPr>
          <p:cNvSpPr txBox="1">
            <a:spLocks noChangeArrowheads="1"/>
          </p:cNvSpPr>
          <p:nvPr/>
        </p:nvSpPr>
        <p:spPr bwMode="auto">
          <a:xfrm>
            <a:off x="914400" y="4953000"/>
            <a:ext cx="7239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With fixed inputs, CEA measures how close to the </a:t>
            </a:r>
            <a:br>
              <a:rPr lang="en-US" altLang="en-US" sz="2400" b="1"/>
            </a:br>
            <a:r>
              <a:rPr lang="en-US" altLang="en-US" sz="2400" b="1"/>
              <a:t>         concave boundary of outputs we can get.</a:t>
            </a:r>
          </a:p>
        </p:txBody>
      </p:sp>
      <p:sp>
        <p:nvSpPr>
          <p:cNvPr id="37908" name="Text Box 23">
            <a:extLst>
              <a:ext uri="{FF2B5EF4-FFF2-40B4-BE49-F238E27FC236}">
                <a16:creationId xmlns:a16="http://schemas.microsoft.com/office/drawing/2014/main" id="{5560D801-5EAB-0F1E-8881-D5CF4F40DE6E}"/>
              </a:ext>
            </a:extLst>
          </p:cNvPr>
          <p:cNvSpPr txBox="1">
            <a:spLocks noChangeArrowheads="1"/>
          </p:cNvSpPr>
          <p:nvPr/>
        </p:nvSpPr>
        <p:spPr bwMode="auto">
          <a:xfrm>
            <a:off x="914400" y="5867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CBA measures where on the boundary we should be.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5A23-84C7-4262-B38D-E0D8A777299C}"/>
              </a:ext>
            </a:extLst>
          </p:cNvPr>
          <p:cNvSpPr>
            <a:spLocks noGrp="1"/>
          </p:cNvSpPr>
          <p:nvPr>
            <p:ph type="title"/>
          </p:nvPr>
        </p:nvSpPr>
        <p:spPr/>
        <p:txBody>
          <a:bodyPr/>
          <a:lstStyle/>
          <a:p>
            <a:pPr>
              <a:defRPr/>
            </a:pPr>
            <a:endParaRPr lang="en-US"/>
          </a:p>
        </p:txBody>
      </p:sp>
      <p:sp>
        <p:nvSpPr>
          <p:cNvPr id="9219" name="Table Placeholder 2">
            <a:extLst>
              <a:ext uri="{FF2B5EF4-FFF2-40B4-BE49-F238E27FC236}">
                <a16:creationId xmlns:a16="http://schemas.microsoft.com/office/drawing/2014/main" id="{6F50C6CB-2B06-7421-AC80-C9D02A6B0C3A}"/>
              </a:ext>
            </a:extLst>
          </p:cNvPr>
          <p:cNvSpPr>
            <a:spLocks noGrp="1" noChangeArrowheads="1" noTextEdit="1"/>
          </p:cNvSpPr>
          <p:nvPr>
            <p:ph type="tbl" idx="1"/>
          </p:nvPr>
        </p:nvSpPr>
        <p:spPr/>
      </p:sp>
      <p:graphicFrame>
        <p:nvGraphicFramePr>
          <p:cNvPr id="9220" name="Object 3">
            <a:hlinkClick r:id="" action="ppaction://ole?verb=0"/>
            <a:extLst>
              <a:ext uri="{FF2B5EF4-FFF2-40B4-BE49-F238E27FC236}">
                <a16:creationId xmlns:a16="http://schemas.microsoft.com/office/drawing/2014/main" id="{1A59F0B6-25A8-A07A-458A-80919398FEDB}"/>
              </a:ext>
            </a:extLst>
          </p:cNvPr>
          <p:cNvGraphicFramePr>
            <a:graphicFrameLocks noChangeAspect="1"/>
          </p:cNvGraphicFramePr>
          <p:nvPr/>
        </p:nvGraphicFramePr>
        <p:xfrm>
          <a:off x="-457200" y="0"/>
          <a:ext cx="10515600" cy="6835775"/>
        </p:xfrm>
        <a:graphic>
          <a:graphicData uri="http://schemas.openxmlformats.org/presentationml/2006/ole">
            <mc:AlternateContent xmlns:mc="http://schemas.openxmlformats.org/markup-compatibility/2006">
              <mc:Choice xmlns:v="urn:schemas-microsoft-com:vml" Requires="v">
                <p:oleObj name="Presentation" r:id="rId2" imgW="6096222" imgH="3429316" progId="PowerPoint.Show.12">
                  <p:embed/>
                </p:oleObj>
              </mc:Choice>
              <mc:Fallback>
                <p:oleObj name="Presentation" r:id="rId2" imgW="6096222" imgH="3429316" progId="PowerPoint.Show.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0"/>
                        <a:ext cx="10515600"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1C1C96B-4F1A-4388-9269-8B42F054CA5A}"/>
              </a:ext>
            </a:extLst>
          </p:cNvPr>
          <p:cNvSpPr>
            <a:spLocks noGrp="1" noChangeArrowheads="1"/>
          </p:cNvSpPr>
          <p:nvPr>
            <p:ph type="ctrTitle"/>
          </p:nvPr>
        </p:nvSpPr>
        <p:spPr>
          <a:xfrm>
            <a:off x="685800" y="609600"/>
            <a:ext cx="8077200" cy="2209800"/>
          </a:xfrm>
        </p:spPr>
        <p:txBody>
          <a:bodyPr/>
          <a:lstStyle/>
          <a:p>
            <a:pPr eaLnBrk="1" hangingPunct="1">
              <a:defRPr/>
            </a:pPr>
            <a:r>
              <a:rPr lang="en-US" sz="3600" dirty="0"/>
              <a:t>THE FUNDAMENTAL ECONOMIC EVALUATION CRITERION:</a:t>
            </a:r>
          </a:p>
        </p:txBody>
      </p:sp>
      <p:sp>
        <p:nvSpPr>
          <p:cNvPr id="10243" name="Rectangle 3">
            <a:extLst>
              <a:ext uri="{FF2B5EF4-FFF2-40B4-BE49-F238E27FC236}">
                <a16:creationId xmlns:a16="http://schemas.microsoft.com/office/drawing/2014/main" id="{D3015A06-7CB8-2825-B9BB-0D63DAF45124}"/>
              </a:ext>
            </a:extLst>
          </p:cNvPr>
          <p:cNvSpPr>
            <a:spLocks noGrp="1" noChangeArrowheads="1"/>
          </p:cNvSpPr>
          <p:nvPr>
            <p:ph type="subTitle" idx="1"/>
          </p:nvPr>
        </p:nvSpPr>
        <p:spPr>
          <a:xfrm>
            <a:off x="685800" y="3429000"/>
            <a:ext cx="7315200" cy="1752600"/>
          </a:xfrm>
        </p:spPr>
        <p:txBody>
          <a:bodyPr/>
          <a:lstStyle/>
          <a:p>
            <a:pPr eaLnBrk="1" hangingPunct="1"/>
            <a:r>
              <a:rPr lang="en-US" altLang="en-US" sz="3600"/>
              <a:t>      COST-FOR-VALUE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B529-2338-4AA9-B146-68092E27EC66}"/>
              </a:ext>
            </a:extLst>
          </p:cNvPr>
          <p:cNvSpPr>
            <a:spLocks noGrp="1"/>
          </p:cNvSpPr>
          <p:nvPr>
            <p:ph type="title"/>
          </p:nvPr>
        </p:nvSpPr>
        <p:spPr/>
        <p:txBody>
          <a:bodyPr/>
          <a:lstStyle/>
          <a:p>
            <a:pPr>
              <a:defRPr/>
            </a:pPr>
            <a:r>
              <a:rPr lang="en-US" dirty="0"/>
              <a:t>Cost – Income Identity</a:t>
            </a:r>
          </a:p>
        </p:txBody>
      </p:sp>
      <p:sp>
        <p:nvSpPr>
          <p:cNvPr id="11267" name="Content Placeholder 2">
            <a:extLst>
              <a:ext uri="{FF2B5EF4-FFF2-40B4-BE49-F238E27FC236}">
                <a16:creationId xmlns:a16="http://schemas.microsoft.com/office/drawing/2014/main" id="{C2F2DFEB-AE19-FD19-FBF7-46DE021E2718}"/>
              </a:ext>
            </a:extLst>
          </p:cNvPr>
          <p:cNvSpPr>
            <a:spLocks noGrp="1" noChangeArrowheads="1"/>
          </p:cNvSpPr>
          <p:nvPr>
            <p:ph idx="1"/>
          </p:nvPr>
        </p:nvSpPr>
        <p:spPr/>
        <p:txBody>
          <a:bodyPr/>
          <a:lstStyle/>
          <a:p>
            <a:pPr algn="ctr">
              <a:buFont typeface="Wingdings" panose="05000000000000000000" pitchFamily="2" charset="2"/>
              <a:buNone/>
            </a:pPr>
            <a:r>
              <a:rPr lang="en-US" altLang="en-US" sz="4000"/>
              <a:t>Health Sector Costs</a:t>
            </a:r>
          </a:p>
          <a:p>
            <a:pPr algn="ctr">
              <a:buFont typeface="Wingdings" panose="05000000000000000000" pitchFamily="2" charset="2"/>
              <a:buNone/>
            </a:pPr>
            <a:endParaRPr lang="en-US" altLang="en-US" sz="4000"/>
          </a:p>
          <a:p>
            <a:pPr algn="ctr">
              <a:buFont typeface="Wingdings" panose="05000000000000000000" pitchFamily="2" charset="2"/>
              <a:buNone/>
            </a:pPr>
            <a:r>
              <a:rPr lang="en-US" altLang="en-US" sz="4000"/>
              <a:t>Equal</a:t>
            </a:r>
          </a:p>
          <a:p>
            <a:pPr algn="ctr">
              <a:buFont typeface="Wingdings" panose="05000000000000000000" pitchFamily="2" charset="2"/>
              <a:buNone/>
            </a:pPr>
            <a:endParaRPr lang="en-US" altLang="en-US" sz="4000"/>
          </a:p>
          <a:p>
            <a:pPr algn="ctr">
              <a:buFont typeface="Wingdings" panose="05000000000000000000" pitchFamily="2" charset="2"/>
              <a:buNone/>
            </a:pPr>
            <a:r>
              <a:rPr lang="en-US" altLang="en-US" sz="4000"/>
              <a:t>Health Sector Incomes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394BFC7-18E5-4AC8-AF21-31411E72AE13}"/>
              </a:ext>
            </a:extLst>
          </p:cNvPr>
          <p:cNvSpPr>
            <a:spLocks noGrp="1" noChangeArrowheads="1"/>
          </p:cNvSpPr>
          <p:nvPr>
            <p:ph type="ctrTitle"/>
          </p:nvPr>
        </p:nvSpPr>
        <p:spPr>
          <a:xfrm>
            <a:off x="609600" y="762000"/>
            <a:ext cx="8001000" cy="1143000"/>
          </a:xfrm>
        </p:spPr>
        <p:txBody>
          <a:bodyPr/>
          <a:lstStyle/>
          <a:p>
            <a:pPr eaLnBrk="1" hangingPunct="1">
              <a:defRPr/>
            </a:pPr>
            <a:r>
              <a:rPr lang="en-US" sz="3600" dirty="0"/>
              <a:t>OPPORTUNITY COSTS</a:t>
            </a:r>
          </a:p>
        </p:txBody>
      </p:sp>
      <p:sp>
        <p:nvSpPr>
          <p:cNvPr id="12291" name="Rectangle 3">
            <a:extLst>
              <a:ext uri="{FF2B5EF4-FFF2-40B4-BE49-F238E27FC236}">
                <a16:creationId xmlns:a16="http://schemas.microsoft.com/office/drawing/2014/main" id="{EEA5754E-A538-613B-A94C-306D7A75617B}"/>
              </a:ext>
            </a:extLst>
          </p:cNvPr>
          <p:cNvSpPr>
            <a:spLocks noGrp="1" noChangeArrowheads="1"/>
          </p:cNvSpPr>
          <p:nvPr>
            <p:ph type="subTitle" idx="1"/>
          </p:nvPr>
        </p:nvSpPr>
        <p:spPr>
          <a:xfrm>
            <a:off x="1104900" y="2590800"/>
            <a:ext cx="7048500" cy="2209800"/>
          </a:xfrm>
        </p:spPr>
        <p:txBody>
          <a:bodyPr/>
          <a:lstStyle/>
          <a:p>
            <a:pPr eaLnBrk="1" hangingPunct="1"/>
            <a:r>
              <a:rPr lang="en-US" altLang="en-US"/>
              <a:t>   BENEFITS FOREGONE BY USING    RESOURCES FOR STRATEGY A INSTEAD OF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7DB48B59-DE50-31B7-5D1A-136006788932}"/>
              </a:ext>
            </a:extLst>
          </p:cNvPr>
          <p:cNvSpPr txBox="1">
            <a:spLocks noChangeArrowheads="1"/>
          </p:cNvSpPr>
          <p:nvPr/>
        </p:nvSpPr>
        <p:spPr bwMode="auto">
          <a:xfrm>
            <a:off x="6629400" y="4495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MPB</a:t>
            </a:r>
          </a:p>
        </p:txBody>
      </p:sp>
      <p:sp>
        <p:nvSpPr>
          <p:cNvPr id="13315" name="Rectangle 3">
            <a:extLst>
              <a:ext uri="{FF2B5EF4-FFF2-40B4-BE49-F238E27FC236}">
                <a16:creationId xmlns:a16="http://schemas.microsoft.com/office/drawing/2014/main" id="{AB3103BA-4D30-A72A-372D-747C8E7FAD5F}"/>
              </a:ext>
            </a:extLst>
          </p:cNvPr>
          <p:cNvSpPr>
            <a:spLocks noChangeArrowheads="1"/>
          </p:cNvSpPr>
          <p:nvPr/>
        </p:nvSpPr>
        <p:spPr bwMode="auto">
          <a:xfrm>
            <a:off x="1233488" y="1862138"/>
            <a:ext cx="63722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p>
        </p:txBody>
      </p:sp>
      <p:sp>
        <p:nvSpPr>
          <p:cNvPr id="13316" name="Line 4">
            <a:extLst>
              <a:ext uri="{FF2B5EF4-FFF2-40B4-BE49-F238E27FC236}">
                <a16:creationId xmlns:a16="http://schemas.microsoft.com/office/drawing/2014/main" id="{25605615-4DB8-81F8-4A46-B336A475698E}"/>
              </a:ext>
            </a:extLst>
          </p:cNvPr>
          <p:cNvSpPr>
            <a:spLocks noChangeShapeType="1"/>
          </p:cNvSpPr>
          <p:nvPr/>
        </p:nvSpPr>
        <p:spPr bwMode="auto">
          <a:xfrm>
            <a:off x="1530350" y="4565650"/>
            <a:ext cx="573088" cy="158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17" name="Line 5">
            <a:extLst>
              <a:ext uri="{FF2B5EF4-FFF2-40B4-BE49-F238E27FC236}">
                <a16:creationId xmlns:a16="http://schemas.microsoft.com/office/drawing/2014/main" id="{7A7764B1-4A0F-CE2A-29B0-1403B7C4594A}"/>
              </a:ext>
            </a:extLst>
          </p:cNvPr>
          <p:cNvSpPr>
            <a:spLocks noChangeShapeType="1"/>
          </p:cNvSpPr>
          <p:nvPr/>
        </p:nvSpPr>
        <p:spPr bwMode="auto">
          <a:xfrm flipV="1">
            <a:off x="2103438" y="4519613"/>
            <a:ext cx="574675" cy="46037"/>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18" name="Line 6">
            <a:extLst>
              <a:ext uri="{FF2B5EF4-FFF2-40B4-BE49-F238E27FC236}">
                <a16:creationId xmlns:a16="http://schemas.microsoft.com/office/drawing/2014/main" id="{6DD99F18-2D72-AC0B-D69E-1D126240EA9B}"/>
              </a:ext>
            </a:extLst>
          </p:cNvPr>
          <p:cNvSpPr>
            <a:spLocks noChangeShapeType="1"/>
          </p:cNvSpPr>
          <p:nvPr/>
        </p:nvSpPr>
        <p:spPr bwMode="auto">
          <a:xfrm flipV="1">
            <a:off x="2678113" y="4452938"/>
            <a:ext cx="573087" cy="6667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19" name="Line 7">
            <a:extLst>
              <a:ext uri="{FF2B5EF4-FFF2-40B4-BE49-F238E27FC236}">
                <a16:creationId xmlns:a16="http://schemas.microsoft.com/office/drawing/2014/main" id="{4F9D3EF8-431D-9483-E235-E873AF67071F}"/>
              </a:ext>
            </a:extLst>
          </p:cNvPr>
          <p:cNvSpPr>
            <a:spLocks noChangeShapeType="1"/>
          </p:cNvSpPr>
          <p:nvPr/>
        </p:nvSpPr>
        <p:spPr bwMode="auto">
          <a:xfrm flipV="1">
            <a:off x="3251200" y="4362450"/>
            <a:ext cx="595313" cy="9048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0" name="Line 8">
            <a:extLst>
              <a:ext uri="{FF2B5EF4-FFF2-40B4-BE49-F238E27FC236}">
                <a16:creationId xmlns:a16="http://schemas.microsoft.com/office/drawing/2014/main" id="{5FFC0F71-DFD6-1995-AFFB-AB3A41601377}"/>
              </a:ext>
            </a:extLst>
          </p:cNvPr>
          <p:cNvSpPr>
            <a:spLocks noChangeShapeType="1"/>
          </p:cNvSpPr>
          <p:nvPr/>
        </p:nvSpPr>
        <p:spPr bwMode="auto">
          <a:xfrm flipV="1">
            <a:off x="3846513" y="4227513"/>
            <a:ext cx="573087" cy="134937"/>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1" name="Line 9">
            <a:extLst>
              <a:ext uri="{FF2B5EF4-FFF2-40B4-BE49-F238E27FC236}">
                <a16:creationId xmlns:a16="http://schemas.microsoft.com/office/drawing/2014/main" id="{2AD7A31B-1661-E525-AFBB-7A5538F0894F}"/>
              </a:ext>
            </a:extLst>
          </p:cNvPr>
          <p:cNvSpPr>
            <a:spLocks noChangeShapeType="1"/>
          </p:cNvSpPr>
          <p:nvPr/>
        </p:nvSpPr>
        <p:spPr bwMode="auto">
          <a:xfrm flipV="1">
            <a:off x="4419600" y="4068763"/>
            <a:ext cx="573088" cy="1587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2" name="Line 10">
            <a:extLst>
              <a:ext uri="{FF2B5EF4-FFF2-40B4-BE49-F238E27FC236}">
                <a16:creationId xmlns:a16="http://schemas.microsoft.com/office/drawing/2014/main" id="{6DD0DCAF-48CD-51C8-ECE1-780C4E60AAFF}"/>
              </a:ext>
            </a:extLst>
          </p:cNvPr>
          <p:cNvSpPr>
            <a:spLocks noChangeShapeType="1"/>
          </p:cNvSpPr>
          <p:nvPr/>
        </p:nvSpPr>
        <p:spPr bwMode="auto">
          <a:xfrm flipV="1">
            <a:off x="4992688" y="3754438"/>
            <a:ext cx="595312" cy="31432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3" name="Line 11">
            <a:extLst>
              <a:ext uri="{FF2B5EF4-FFF2-40B4-BE49-F238E27FC236}">
                <a16:creationId xmlns:a16="http://schemas.microsoft.com/office/drawing/2014/main" id="{14592311-7BA2-2C68-13B0-3FC4CD18DA83}"/>
              </a:ext>
            </a:extLst>
          </p:cNvPr>
          <p:cNvSpPr>
            <a:spLocks noChangeShapeType="1"/>
          </p:cNvSpPr>
          <p:nvPr/>
        </p:nvSpPr>
        <p:spPr bwMode="auto">
          <a:xfrm flipV="1">
            <a:off x="5588000" y="3370263"/>
            <a:ext cx="573088" cy="38417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4" name="Line 12">
            <a:extLst>
              <a:ext uri="{FF2B5EF4-FFF2-40B4-BE49-F238E27FC236}">
                <a16:creationId xmlns:a16="http://schemas.microsoft.com/office/drawing/2014/main" id="{45B62B83-1B30-655D-509B-B13567B3C32F}"/>
              </a:ext>
            </a:extLst>
          </p:cNvPr>
          <p:cNvSpPr>
            <a:spLocks noChangeShapeType="1"/>
          </p:cNvSpPr>
          <p:nvPr/>
        </p:nvSpPr>
        <p:spPr bwMode="auto">
          <a:xfrm flipV="1">
            <a:off x="6161088" y="2808288"/>
            <a:ext cx="574675" cy="56197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5" name="Line 13">
            <a:extLst>
              <a:ext uri="{FF2B5EF4-FFF2-40B4-BE49-F238E27FC236}">
                <a16:creationId xmlns:a16="http://schemas.microsoft.com/office/drawing/2014/main" id="{FEB6316C-40C1-6FCF-0F94-CFA0D97D66A3}"/>
              </a:ext>
            </a:extLst>
          </p:cNvPr>
          <p:cNvSpPr>
            <a:spLocks noChangeShapeType="1"/>
          </p:cNvSpPr>
          <p:nvPr/>
        </p:nvSpPr>
        <p:spPr bwMode="auto">
          <a:xfrm flipV="1">
            <a:off x="6735763" y="2109788"/>
            <a:ext cx="573087" cy="69850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6" name="Line 14">
            <a:extLst>
              <a:ext uri="{FF2B5EF4-FFF2-40B4-BE49-F238E27FC236}">
                <a16:creationId xmlns:a16="http://schemas.microsoft.com/office/drawing/2014/main" id="{AD376156-D3F6-8782-DAC4-ABBCBD5596E1}"/>
              </a:ext>
            </a:extLst>
          </p:cNvPr>
          <p:cNvSpPr>
            <a:spLocks noChangeShapeType="1"/>
          </p:cNvSpPr>
          <p:nvPr/>
        </p:nvSpPr>
        <p:spPr bwMode="auto">
          <a:xfrm>
            <a:off x="2103438" y="2065338"/>
            <a:ext cx="574675" cy="51752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7" name="Line 15">
            <a:extLst>
              <a:ext uri="{FF2B5EF4-FFF2-40B4-BE49-F238E27FC236}">
                <a16:creationId xmlns:a16="http://schemas.microsoft.com/office/drawing/2014/main" id="{B9AB7AAD-5D93-7E40-67B7-C26060F7E9BC}"/>
              </a:ext>
            </a:extLst>
          </p:cNvPr>
          <p:cNvSpPr>
            <a:spLocks noChangeShapeType="1"/>
          </p:cNvSpPr>
          <p:nvPr/>
        </p:nvSpPr>
        <p:spPr bwMode="auto">
          <a:xfrm>
            <a:off x="2678113" y="2582863"/>
            <a:ext cx="573087" cy="427037"/>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8" name="Line 16">
            <a:extLst>
              <a:ext uri="{FF2B5EF4-FFF2-40B4-BE49-F238E27FC236}">
                <a16:creationId xmlns:a16="http://schemas.microsoft.com/office/drawing/2014/main" id="{1CD9D943-BE1A-64C2-AD2B-04BF18947F2C}"/>
              </a:ext>
            </a:extLst>
          </p:cNvPr>
          <p:cNvSpPr>
            <a:spLocks noChangeShapeType="1"/>
          </p:cNvSpPr>
          <p:nvPr/>
        </p:nvSpPr>
        <p:spPr bwMode="auto">
          <a:xfrm>
            <a:off x="3251200" y="3009900"/>
            <a:ext cx="595313" cy="33813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9" name="Line 17">
            <a:extLst>
              <a:ext uri="{FF2B5EF4-FFF2-40B4-BE49-F238E27FC236}">
                <a16:creationId xmlns:a16="http://schemas.microsoft.com/office/drawing/2014/main" id="{9969FF58-16DC-9D8D-557C-A3269286AE57}"/>
              </a:ext>
            </a:extLst>
          </p:cNvPr>
          <p:cNvSpPr>
            <a:spLocks noChangeShapeType="1"/>
          </p:cNvSpPr>
          <p:nvPr/>
        </p:nvSpPr>
        <p:spPr bwMode="auto">
          <a:xfrm>
            <a:off x="3846513" y="3348038"/>
            <a:ext cx="573087" cy="2476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0" name="Line 18">
            <a:extLst>
              <a:ext uri="{FF2B5EF4-FFF2-40B4-BE49-F238E27FC236}">
                <a16:creationId xmlns:a16="http://schemas.microsoft.com/office/drawing/2014/main" id="{3DA2E377-35AE-F667-CA2B-FF0D7B5C4967}"/>
              </a:ext>
            </a:extLst>
          </p:cNvPr>
          <p:cNvSpPr>
            <a:spLocks noChangeShapeType="1"/>
          </p:cNvSpPr>
          <p:nvPr/>
        </p:nvSpPr>
        <p:spPr bwMode="auto">
          <a:xfrm>
            <a:off x="4419600" y="3595688"/>
            <a:ext cx="573088" cy="2476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1" name="Line 19">
            <a:extLst>
              <a:ext uri="{FF2B5EF4-FFF2-40B4-BE49-F238E27FC236}">
                <a16:creationId xmlns:a16="http://schemas.microsoft.com/office/drawing/2014/main" id="{9BD81267-70D4-73EB-E162-540300193869}"/>
              </a:ext>
            </a:extLst>
          </p:cNvPr>
          <p:cNvSpPr>
            <a:spLocks noChangeShapeType="1"/>
          </p:cNvSpPr>
          <p:nvPr/>
        </p:nvSpPr>
        <p:spPr bwMode="auto">
          <a:xfrm>
            <a:off x="4992688" y="3843338"/>
            <a:ext cx="595312" cy="180975"/>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2" name="Line 20">
            <a:extLst>
              <a:ext uri="{FF2B5EF4-FFF2-40B4-BE49-F238E27FC236}">
                <a16:creationId xmlns:a16="http://schemas.microsoft.com/office/drawing/2014/main" id="{621BEFE5-5904-5346-B083-01419CA4D8A6}"/>
              </a:ext>
            </a:extLst>
          </p:cNvPr>
          <p:cNvSpPr>
            <a:spLocks noChangeShapeType="1"/>
          </p:cNvSpPr>
          <p:nvPr/>
        </p:nvSpPr>
        <p:spPr bwMode="auto">
          <a:xfrm>
            <a:off x="5588000" y="4024313"/>
            <a:ext cx="573088" cy="112712"/>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3" name="Line 21">
            <a:extLst>
              <a:ext uri="{FF2B5EF4-FFF2-40B4-BE49-F238E27FC236}">
                <a16:creationId xmlns:a16="http://schemas.microsoft.com/office/drawing/2014/main" id="{C1158794-6235-2BB4-4F22-5180E1725BE5}"/>
              </a:ext>
            </a:extLst>
          </p:cNvPr>
          <p:cNvSpPr>
            <a:spLocks noChangeShapeType="1"/>
          </p:cNvSpPr>
          <p:nvPr/>
        </p:nvSpPr>
        <p:spPr bwMode="auto">
          <a:xfrm>
            <a:off x="6161088" y="4137025"/>
            <a:ext cx="574675" cy="9048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4" name="Line 22">
            <a:extLst>
              <a:ext uri="{FF2B5EF4-FFF2-40B4-BE49-F238E27FC236}">
                <a16:creationId xmlns:a16="http://schemas.microsoft.com/office/drawing/2014/main" id="{EBC7650D-97A3-1C4B-A642-99385873F8E2}"/>
              </a:ext>
            </a:extLst>
          </p:cNvPr>
          <p:cNvSpPr>
            <a:spLocks noChangeShapeType="1"/>
          </p:cNvSpPr>
          <p:nvPr/>
        </p:nvSpPr>
        <p:spPr bwMode="auto">
          <a:xfrm>
            <a:off x="6735763" y="4227513"/>
            <a:ext cx="573087" cy="444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5" name="Line 23">
            <a:extLst>
              <a:ext uri="{FF2B5EF4-FFF2-40B4-BE49-F238E27FC236}">
                <a16:creationId xmlns:a16="http://schemas.microsoft.com/office/drawing/2014/main" id="{B734AC9A-0D24-3184-F88A-29B980A0B94A}"/>
              </a:ext>
            </a:extLst>
          </p:cNvPr>
          <p:cNvSpPr>
            <a:spLocks noChangeShapeType="1"/>
          </p:cNvSpPr>
          <p:nvPr/>
        </p:nvSpPr>
        <p:spPr bwMode="auto">
          <a:xfrm>
            <a:off x="1530350" y="2921000"/>
            <a:ext cx="573088" cy="49530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6" name="Line 24">
            <a:extLst>
              <a:ext uri="{FF2B5EF4-FFF2-40B4-BE49-F238E27FC236}">
                <a16:creationId xmlns:a16="http://schemas.microsoft.com/office/drawing/2014/main" id="{547D97F3-9107-9ED7-EF73-2883CFCA7A64}"/>
              </a:ext>
            </a:extLst>
          </p:cNvPr>
          <p:cNvSpPr>
            <a:spLocks noChangeShapeType="1"/>
          </p:cNvSpPr>
          <p:nvPr/>
        </p:nvSpPr>
        <p:spPr bwMode="auto">
          <a:xfrm>
            <a:off x="2103438" y="3416300"/>
            <a:ext cx="574675" cy="38258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7" name="Line 25">
            <a:extLst>
              <a:ext uri="{FF2B5EF4-FFF2-40B4-BE49-F238E27FC236}">
                <a16:creationId xmlns:a16="http://schemas.microsoft.com/office/drawing/2014/main" id="{58A4A22A-B162-47CC-7AAA-237EE22D1864}"/>
              </a:ext>
            </a:extLst>
          </p:cNvPr>
          <p:cNvSpPr>
            <a:spLocks noChangeShapeType="1"/>
          </p:cNvSpPr>
          <p:nvPr/>
        </p:nvSpPr>
        <p:spPr bwMode="auto">
          <a:xfrm>
            <a:off x="2678113" y="3798888"/>
            <a:ext cx="573087" cy="315912"/>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8" name="Line 26">
            <a:extLst>
              <a:ext uri="{FF2B5EF4-FFF2-40B4-BE49-F238E27FC236}">
                <a16:creationId xmlns:a16="http://schemas.microsoft.com/office/drawing/2014/main" id="{1331878C-F656-08B2-DB9E-6B9ABD320BD7}"/>
              </a:ext>
            </a:extLst>
          </p:cNvPr>
          <p:cNvSpPr>
            <a:spLocks noChangeShapeType="1"/>
          </p:cNvSpPr>
          <p:nvPr/>
        </p:nvSpPr>
        <p:spPr bwMode="auto">
          <a:xfrm>
            <a:off x="3251200" y="4114800"/>
            <a:ext cx="595313" cy="2476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39" name="Line 27">
            <a:extLst>
              <a:ext uri="{FF2B5EF4-FFF2-40B4-BE49-F238E27FC236}">
                <a16:creationId xmlns:a16="http://schemas.microsoft.com/office/drawing/2014/main" id="{62B5D837-7E31-D5FA-83B4-851D580E0314}"/>
              </a:ext>
            </a:extLst>
          </p:cNvPr>
          <p:cNvSpPr>
            <a:spLocks noChangeShapeType="1"/>
          </p:cNvSpPr>
          <p:nvPr/>
        </p:nvSpPr>
        <p:spPr bwMode="auto">
          <a:xfrm>
            <a:off x="3846513" y="4362450"/>
            <a:ext cx="573087" cy="17938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0" name="Line 28">
            <a:extLst>
              <a:ext uri="{FF2B5EF4-FFF2-40B4-BE49-F238E27FC236}">
                <a16:creationId xmlns:a16="http://schemas.microsoft.com/office/drawing/2014/main" id="{BC099AD1-135A-6285-95C6-9F7D570B29D6}"/>
              </a:ext>
            </a:extLst>
          </p:cNvPr>
          <p:cNvSpPr>
            <a:spLocks noChangeShapeType="1"/>
          </p:cNvSpPr>
          <p:nvPr/>
        </p:nvSpPr>
        <p:spPr bwMode="auto">
          <a:xfrm>
            <a:off x="4419600" y="4541838"/>
            <a:ext cx="573088" cy="15875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1" name="Line 29">
            <a:extLst>
              <a:ext uri="{FF2B5EF4-FFF2-40B4-BE49-F238E27FC236}">
                <a16:creationId xmlns:a16="http://schemas.microsoft.com/office/drawing/2014/main" id="{4C389C1B-BD50-5B16-C90E-519EA77E4B9D}"/>
              </a:ext>
            </a:extLst>
          </p:cNvPr>
          <p:cNvSpPr>
            <a:spLocks noChangeShapeType="1"/>
          </p:cNvSpPr>
          <p:nvPr/>
        </p:nvSpPr>
        <p:spPr bwMode="auto">
          <a:xfrm>
            <a:off x="4992688" y="4700588"/>
            <a:ext cx="595312" cy="112712"/>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2" name="Line 30">
            <a:extLst>
              <a:ext uri="{FF2B5EF4-FFF2-40B4-BE49-F238E27FC236}">
                <a16:creationId xmlns:a16="http://schemas.microsoft.com/office/drawing/2014/main" id="{7D49036F-CB9F-D4DF-1691-3272EC526DF5}"/>
              </a:ext>
            </a:extLst>
          </p:cNvPr>
          <p:cNvSpPr>
            <a:spLocks noChangeShapeType="1"/>
          </p:cNvSpPr>
          <p:nvPr/>
        </p:nvSpPr>
        <p:spPr bwMode="auto">
          <a:xfrm>
            <a:off x="5588000" y="4813300"/>
            <a:ext cx="573088" cy="88900"/>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3" name="Line 31">
            <a:extLst>
              <a:ext uri="{FF2B5EF4-FFF2-40B4-BE49-F238E27FC236}">
                <a16:creationId xmlns:a16="http://schemas.microsoft.com/office/drawing/2014/main" id="{CA103B98-B80C-76DD-32F1-B485DC0E3F14}"/>
              </a:ext>
            </a:extLst>
          </p:cNvPr>
          <p:cNvSpPr>
            <a:spLocks noChangeShapeType="1"/>
          </p:cNvSpPr>
          <p:nvPr/>
        </p:nvSpPr>
        <p:spPr bwMode="auto">
          <a:xfrm>
            <a:off x="6161088" y="4902200"/>
            <a:ext cx="574675" cy="46038"/>
          </a:xfrm>
          <a:prstGeom prst="line">
            <a:avLst/>
          </a:prstGeom>
          <a:noFill/>
          <a:ln w="20638">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44" name="Line 32">
            <a:extLst>
              <a:ext uri="{FF2B5EF4-FFF2-40B4-BE49-F238E27FC236}">
                <a16:creationId xmlns:a16="http://schemas.microsoft.com/office/drawing/2014/main" id="{A4F8EC47-7A38-AA38-6828-5DC6B325520A}"/>
              </a:ext>
            </a:extLst>
          </p:cNvPr>
          <p:cNvSpPr>
            <a:spLocks noChangeShapeType="1"/>
          </p:cNvSpPr>
          <p:nvPr/>
        </p:nvSpPr>
        <p:spPr bwMode="auto">
          <a:xfrm flipV="1">
            <a:off x="1066800" y="990600"/>
            <a:ext cx="0" cy="47656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345" name="Line 33">
            <a:extLst>
              <a:ext uri="{FF2B5EF4-FFF2-40B4-BE49-F238E27FC236}">
                <a16:creationId xmlns:a16="http://schemas.microsoft.com/office/drawing/2014/main" id="{0ABA6FBA-51B8-96B3-3D17-797549B957BE}"/>
              </a:ext>
            </a:extLst>
          </p:cNvPr>
          <p:cNvSpPr>
            <a:spLocks noChangeShapeType="1"/>
          </p:cNvSpPr>
          <p:nvPr/>
        </p:nvSpPr>
        <p:spPr bwMode="auto">
          <a:xfrm>
            <a:off x="685800" y="5353050"/>
            <a:ext cx="7086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346" name="Text Box 34">
            <a:extLst>
              <a:ext uri="{FF2B5EF4-FFF2-40B4-BE49-F238E27FC236}">
                <a16:creationId xmlns:a16="http://schemas.microsoft.com/office/drawing/2014/main" id="{883AAACB-CE4A-A653-A947-E473D16F2317}"/>
              </a:ext>
            </a:extLst>
          </p:cNvPr>
          <p:cNvSpPr txBox="1">
            <a:spLocks noChangeArrowheads="1"/>
          </p:cNvSpPr>
          <p:nvPr/>
        </p:nvSpPr>
        <p:spPr bwMode="auto">
          <a:xfrm>
            <a:off x="685800" y="53530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0</a:t>
            </a:r>
          </a:p>
        </p:txBody>
      </p:sp>
      <p:sp>
        <p:nvSpPr>
          <p:cNvPr id="13347" name="Text Box 35">
            <a:extLst>
              <a:ext uri="{FF2B5EF4-FFF2-40B4-BE49-F238E27FC236}">
                <a16:creationId xmlns:a16="http://schemas.microsoft.com/office/drawing/2014/main" id="{AD58904C-1E26-3B6C-5DA7-9550DFF8F14C}"/>
              </a:ext>
            </a:extLst>
          </p:cNvPr>
          <p:cNvSpPr txBox="1">
            <a:spLocks noChangeArrowheads="1"/>
          </p:cNvSpPr>
          <p:nvPr/>
        </p:nvSpPr>
        <p:spPr bwMode="auto">
          <a:xfrm>
            <a:off x="3638550" y="53117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a:t>
            </a:r>
            <a:r>
              <a:rPr lang="en-US" altLang="en-US" sz="2400" baseline="-25000"/>
              <a:t>1</a:t>
            </a:r>
          </a:p>
        </p:txBody>
      </p:sp>
      <p:sp>
        <p:nvSpPr>
          <p:cNvPr id="13348" name="Text Box 36">
            <a:extLst>
              <a:ext uri="{FF2B5EF4-FFF2-40B4-BE49-F238E27FC236}">
                <a16:creationId xmlns:a16="http://schemas.microsoft.com/office/drawing/2014/main" id="{A82BB2C9-0365-7563-931D-499A914C11CB}"/>
              </a:ext>
            </a:extLst>
          </p:cNvPr>
          <p:cNvSpPr txBox="1">
            <a:spLocks noChangeArrowheads="1"/>
          </p:cNvSpPr>
          <p:nvPr/>
        </p:nvSpPr>
        <p:spPr bwMode="auto">
          <a:xfrm>
            <a:off x="5105400" y="53117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a:t>
            </a:r>
            <a:r>
              <a:rPr lang="en-US" altLang="en-US" sz="2400" baseline="-25000"/>
              <a:t>2</a:t>
            </a:r>
          </a:p>
        </p:txBody>
      </p:sp>
      <p:sp>
        <p:nvSpPr>
          <p:cNvPr id="13349" name="Line 37">
            <a:extLst>
              <a:ext uri="{FF2B5EF4-FFF2-40B4-BE49-F238E27FC236}">
                <a16:creationId xmlns:a16="http://schemas.microsoft.com/office/drawing/2014/main" id="{FDDA40F5-2963-E45A-11DA-9C6B39FE31D1}"/>
              </a:ext>
            </a:extLst>
          </p:cNvPr>
          <p:cNvSpPr>
            <a:spLocks noChangeShapeType="1"/>
          </p:cNvSpPr>
          <p:nvPr/>
        </p:nvSpPr>
        <p:spPr bwMode="auto">
          <a:xfrm>
            <a:off x="3810000" y="4359275"/>
            <a:ext cx="0" cy="105092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3350" name="Line 38">
            <a:extLst>
              <a:ext uri="{FF2B5EF4-FFF2-40B4-BE49-F238E27FC236}">
                <a16:creationId xmlns:a16="http://schemas.microsoft.com/office/drawing/2014/main" id="{706AD5AE-3428-580F-BF03-AC214D2DC7C3}"/>
              </a:ext>
            </a:extLst>
          </p:cNvPr>
          <p:cNvSpPr>
            <a:spLocks noChangeShapeType="1"/>
          </p:cNvSpPr>
          <p:nvPr/>
        </p:nvSpPr>
        <p:spPr bwMode="auto">
          <a:xfrm>
            <a:off x="2438400" y="2363788"/>
            <a:ext cx="0" cy="12922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351" name="Text Box 39">
            <a:extLst>
              <a:ext uri="{FF2B5EF4-FFF2-40B4-BE49-F238E27FC236}">
                <a16:creationId xmlns:a16="http://schemas.microsoft.com/office/drawing/2014/main" id="{F7300331-A2CE-05D9-4019-561A7784C3AB}"/>
              </a:ext>
            </a:extLst>
          </p:cNvPr>
          <p:cNvSpPr txBox="1">
            <a:spLocks noChangeArrowheads="1"/>
          </p:cNvSpPr>
          <p:nvPr/>
        </p:nvSpPr>
        <p:spPr bwMode="auto">
          <a:xfrm>
            <a:off x="0" y="1071563"/>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t>Costs, Benefits</a:t>
            </a:r>
          </a:p>
        </p:txBody>
      </p:sp>
      <p:sp>
        <p:nvSpPr>
          <p:cNvPr id="13352" name="Text Box 40">
            <a:extLst>
              <a:ext uri="{FF2B5EF4-FFF2-40B4-BE49-F238E27FC236}">
                <a16:creationId xmlns:a16="http://schemas.microsoft.com/office/drawing/2014/main" id="{3D330410-8B4F-3C14-CA7C-F9575E504F99}"/>
              </a:ext>
            </a:extLst>
          </p:cNvPr>
          <p:cNvSpPr txBox="1">
            <a:spLocks noChangeArrowheads="1"/>
          </p:cNvSpPr>
          <p:nvPr/>
        </p:nvSpPr>
        <p:spPr bwMode="auto">
          <a:xfrm>
            <a:off x="7086600" y="17176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MC</a:t>
            </a:r>
          </a:p>
        </p:txBody>
      </p:sp>
      <p:sp>
        <p:nvSpPr>
          <p:cNvPr id="13353" name="Text Box 41">
            <a:extLst>
              <a:ext uri="{FF2B5EF4-FFF2-40B4-BE49-F238E27FC236}">
                <a16:creationId xmlns:a16="http://schemas.microsoft.com/office/drawing/2014/main" id="{5AFBB776-1A78-4D70-9D4B-7770A852C331}"/>
              </a:ext>
            </a:extLst>
          </p:cNvPr>
          <p:cNvSpPr txBox="1">
            <a:spLocks noChangeArrowheads="1"/>
          </p:cNvSpPr>
          <p:nvPr/>
        </p:nvSpPr>
        <p:spPr bwMode="auto">
          <a:xfrm>
            <a:off x="6781800" y="3810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MSB</a:t>
            </a:r>
          </a:p>
        </p:txBody>
      </p:sp>
      <p:sp>
        <p:nvSpPr>
          <p:cNvPr id="13354" name="Text Box 42">
            <a:extLst>
              <a:ext uri="{FF2B5EF4-FFF2-40B4-BE49-F238E27FC236}">
                <a16:creationId xmlns:a16="http://schemas.microsoft.com/office/drawing/2014/main" id="{41A4FA13-13A8-EB0F-7154-D0953690DBC5}"/>
              </a:ext>
            </a:extLst>
          </p:cNvPr>
          <p:cNvSpPr txBox="1">
            <a:spLocks noChangeArrowheads="1"/>
          </p:cNvSpPr>
          <p:nvPr/>
        </p:nvSpPr>
        <p:spPr bwMode="auto">
          <a:xfrm>
            <a:off x="2362200" y="2743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Externality (herd immunity)</a:t>
            </a:r>
          </a:p>
        </p:txBody>
      </p:sp>
      <p:sp>
        <p:nvSpPr>
          <p:cNvPr id="13355" name="Text Box 43">
            <a:extLst>
              <a:ext uri="{FF2B5EF4-FFF2-40B4-BE49-F238E27FC236}">
                <a16:creationId xmlns:a16="http://schemas.microsoft.com/office/drawing/2014/main" id="{C7291E07-DE4F-3542-D95C-F48857C4DFBF}"/>
              </a:ext>
            </a:extLst>
          </p:cNvPr>
          <p:cNvSpPr txBox="1">
            <a:spLocks noChangeArrowheads="1"/>
          </p:cNvSpPr>
          <p:nvPr/>
        </p:nvSpPr>
        <p:spPr bwMode="auto">
          <a:xfrm>
            <a:off x="5791200" y="5353050"/>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t>Quantity of Immunizations for a communicable disease</a:t>
            </a:r>
          </a:p>
        </p:txBody>
      </p:sp>
      <p:sp>
        <p:nvSpPr>
          <p:cNvPr id="13356" name="Line 44">
            <a:extLst>
              <a:ext uri="{FF2B5EF4-FFF2-40B4-BE49-F238E27FC236}">
                <a16:creationId xmlns:a16="http://schemas.microsoft.com/office/drawing/2014/main" id="{1D99841B-96A8-AAF5-5D33-1D9A3D033149}"/>
              </a:ext>
            </a:extLst>
          </p:cNvPr>
          <p:cNvSpPr>
            <a:spLocks noChangeShapeType="1"/>
          </p:cNvSpPr>
          <p:nvPr/>
        </p:nvSpPr>
        <p:spPr bwMode="auto">
          <a:xfrm>
            <a:off x="5295900" y="3962400"/>
            <a:ext cx="0" cy="13716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0">
            <a:extLst>
              <a:ext uri="{FF2B5EF4-FFF2-40B4-BE49-F238E27FC236}">
                <a16:creationId xmlns:a16="http://schemas.microsoft.com/office/drawing/2014/main" id="{3296EBFF-1F6D-4D8C-D8E1-16805A5973A6}"/>
              </a:ext>
            </a:extLst>
          </p:cNvPr>
          <p:cNvGraphicFramePr>
            <a:graphicFrameLocks noChangeAspect="1"/>
          </p:cNvGraphicFramePr>
          <p:nvPr/>
        </p:nvGraphicFramePr>
        <p:xfrm>
          <a:off x="1068388" y="968375"/>
          <a:ext cx="7092950" cy="4976813"/>
        </p:xfrm>
        <a:graphic>
          <a:graphicData uri="http://schemas.openxmlformats.org/presentationml/2006/ole">
            <mc:AlternateContent xmlns:mc="http://schemas.openxmlformats.org/markup-compatibility/2006">
              <mc:Choice xmlns:v="urn:schemas-microsoft-com:vml" Requires="v">
                <p:oleObj name="Chart" r:id="rId2" imgW="3143701" imgH="2076932" progId="Excel.Chart.8">
                  <p:embed followColorScheme="full"/>
                </p:oleObj>
              </mc:Choice>
              <mc:Fallback>
                <p:oleObj name="Chart" r:id="rId2" imgW="3143701" imgH="2076932" progId="Excel.Chart.8">
                  <p:embed followColorScheme="full"/>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968375"/>
                        <a:ext cx="7092950" cy="497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Line 3">
            <a:extLst>
              <a:ext uri="{FF2B5EF4-FFF2-40B4-BE49-F238E27FC236}">
                <a16:creationId xmlns:a16="http://schemas.microsoft.com/office/drawing/2014/main" id="{2A0ACA4A-D2EC-5BD8-8737-08F8FCF5347A}"/>
              </a:ext>
            </a:extLst>
          </p:cNvPr>
          <p:cNvSpPr>
            <a:spLocks noChangeShapeType="1"/>
          </p:cNvSpPr>
          <p:nvPr/>
        </p:nvSpPr>
        <p:spPr bwMode="auto">
          <a:xfrm flipV="1">
            <a:off x="1219200" y="1298575"/>
            <a:ext cx="0" cy="42941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40" name="Line 4">
            <a:extLst>
              <a:ext uri="{FF2B5EF4-FFF2-40B4-BE49-F238E27FC236}">
                <a16:creationId xmlns:a16="http://schemas.microsoft.com/office/drawing/2014/main" id="{CB46144F-381E-883B-842F-258AD6BF6AEA}"/>
              </a:ext>
            </a:extLst>
          </p:cNvPr>
          <p:cNvSpPr>
            <a:spLocks noChangeShapeType="1"/>
          </p:cNvSpPr>
          <p:nvPr/>
        </p:nvSpPr>
        <p:spPr bwMode="auto">
          <a:xfrm>
            <a:off x="838200" y="5268913"/>
            <a:ext cx="7239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41" name="Line 5">
            <a:extLst>
              <a:ext uri="{FF2B5EF4-FFF2-40B4-BE49-F238E27FC236}">
                <a16:creationId xmlns:a16="http://schemas.microsoft.com/office/drawing/2014/main" id="{615B0522-3C01-8C7B-2371-7012AACEF6B0}"/>
              </a:ext>
            </a:extLst>
          </p:cNvPr>
          <p:cNvSpPr>
            <a:spLocks noChangeShapeType="1"/>
          </p:cNvSpPr>
          <p:nvPr/>
        </p:nvSpPr>
        <p:spPr bwMode="auto">
          <a:xfrm>
            <a:off x="3733800" y="3971925"/>
            <a:ext cx="0" cy="12969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4342" name="Line 6">
            <a:extLst>
              <a:ext uri="{FF2B5EF4-FFF2-40B4-BE49-F238E27FC236}">
                <a16:creationId xmlns:a16="http://schemas.microsoft.com/office/drawing/2014/main" id="{553829F5-2073-182B-91EB-0E58FAC99AED}"/>
              </a:ext>
            </a:extLst>
          </p:cNvPr>
          <p:cNvSpPr>
            <a:spLocks noChangeShapeType="1"/>
          </p:cNvSpPr>
          <p:nvPr/>
        </p:nvSpPr>
        <p:spPr bwMode="auto">
          <a:xfrm>
            <a:off x="5181600" y="4376738"/>
            <a:ext cx="0" cy="8921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4343" name="Text Box 7">
            <a:extLst>
              <a:ext uri="{FF2B5EF4-FFF2-40B4-BE49-F238E27FC236}">
                <a16:creationId xmlns:a16="http://schemas.microsoft.com/office/drawing/2014/main" id="{1962AF3C-B89D-2BBA-07A0-576F9C876619}"/>
              </a:ext>
            </a:extLst>
          </p:cNvPr>
          <p:cNvSpPr txBox="1">
            <a:spLocks noChangeArrowheads="1"/>
          </p:cNvSpPr>
          <p:nvPr/>
        </p:nvSpPr>
        <p:spPr bwMode="auto">
          <a:xfrm>
            <a:off x="838200" y="526891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0</a:t>
            </a:r>
          </a:p>
        </p:txBody>
      </p:sp>
      <p:sp>
        <p:nvSpPr>
          <p:cNvPr id="14344" name="Text Box 8">
            <a:extLst>
              <a:ext uri="{FF2B5EF4-FFF2-40B4-BE49-F238E27FC236}">
                <a16:creationId xmlns:a16="http://schemas.microsoft.com/office/drawing/2014/main" id="{FC7CD672-CDBF-FEBC-0EDF-E704D44180FD}"/>
              </a:ext>
            </a:extLst>
          </p:cNvPr>
          <p:cNvSpPr txBox="1">
            <a:spLocks noChangeArrowheads="1"/>
          </p:cNvSpPr>
          <p:nvPr/>
        </p:nvSpPr>
        <p:spPr bwMode="auto">
          <a:xfrm>
            <a:off x="228600" y="1444625"/>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t>Costs, Benefits</a:t>
            </a:r>
          </a:p>
        </p:txBody>
      </p:sp>
      <p:sp>
        <p:nvSpPr>
          <p:cNvPr id="14345" name="Text Box 9">
            <a:extLst>
              <a:ext uri="{FF2B5EF4-FFF2-40B4-BE49-F238E27FC236}">
                <a16:creationId xmlns:a16="http://schemas.microsoft.com/office/drawing/2014/main" id="{C205855C-F5F5-E737-7C9D-A5B26F1C97B8}"/>
              </a:ext>
            </a:extLst>
          </p:cNvPr>
          <p:cNvSpPr txBox="1">
            <a:spLocks noChangeArrowheads="1"/>
          </p:cNvSpPr>
          <p:nvPr/>
        </p:nvSpPr>
        <p:spPr bwMode="auto">
          <a:xfrm>
            <a:off x="3581400" y="52689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a:t>
            </a:r>
            <a:r>
              <a:rPr lang="en-US" altLang="en-US" sz="2400" baseline="-25000"/>
              <a:t>2</a:t>
            </a:r>
          </a:p>
        </p:txBody>
      </p:sp>
      <p:sp>
        <p:nvSpPr>
          <p:cNvPr id="14346" name="Text Box 10">
            <a:extLst>
              <a:ext uri="{FF2B5EF4-FFF2-40B4-BE49-F238E27FC236}">
                <a16:creationId xmlns:a16="http://schemas.microsoft.com/office/drawing/2014/main" id="{8B60F55E-B7F8-04C7-D44E-0017D2DCE8E8}"/>
              </a:ext>
            </a:extLst>
          </p:cNvPr>
          <p:cNvSpPr txBox="1">
            <a:spLocks noChangeArrowheads="1"/>
          </p:cNvSpPr>
          <p:nvPr/>
        </p:nvSpPr>
        <p:spPr bwMode="auto">
          <a:xfrm>
            <a:off x="5029200" y="52689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a:t>Q</a:t>
            </a:r>
            <a:r>
              <a:rPr lang="en-US" altLang="en-US" sz="2400" baseline="-25000"/>
              <a:t>1</a:t>
            </a:r>
          </a:p>
        </p:txBody>
      </p:sp>
      <p:sp>
        <p:nvSpPr>
          <p:cNvPr id="14347" name="Text Box 11">
            <a:extLst>
              <a:ext uri="{FF2B5EF4-FFF2-40B4-BE49-F238E27FC236}">
                <a16:creationId xmlns:a16="http://schemas.microsoft.com/office/drawing/2014/main" id="{3852FCA5-E8D4-3BC3-A22D-CCA97F809CB5}"/>
              </a:ext>
            </a:extLst>
          </p:cNvPr>
          <p:cNvSpPr txBox="1">
            <a:spLocks noChangeArrowheads="1"/>
          </p:cNvSpPr>
          <p:nvPr/>
        </p:nvSpPr>
        <p:spPr bwMode="auto">
          <a:xfrm>
            <a:off x="5943600" y="5349875"/>
            <a:ext cx="297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b="1"/>
              <a:t>Quantity of Petrochemicals Produced</a:t>
            </a:r>
          </a:p>
        </p:txBody>
      </p:sp>
      <p:sp>
        <p:nvSpPr>
          <p:cNvPr id="14348" name="Text Box 12">
            <a:extLst>
              <a:ext uri="{FF2B5EF4-FFF2-40B4-BE49-F238E27FC236}">
                <a16:creationId xmlns:a16="http://schemas.microsoft.com/office/drawing/2014/main" id="{1C0C4C30-AD41-63A6-C316-4124A6AB9FA4}"/>
              </a:ext>
            </a:extLst>
          </p:cNvPr>
          <p:cNvSpPr txBox="1">
            <a:spLocks noChangeArrowheads="1"/>
          </p:cNvSpPr>
          <p:nvPr/>
        </p:nvSpPr>
        <p:spPr bwMode="auto">
          <a:xfrm>
            <a:off x="7772400" y="4376738"/>
            <a:ext cx="685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MB</a:t>
            </a:r>
          </a:p>
        </p:txBody>
      </p:sp>
      <p:sp>
        <p:nvSpPr>
          <p:cNvPr id="14349" name="Text Box 13">
            <a:extLst>
              <a:ext uri="{FF2B5EF4-FFF2-40B4-BE49-F238E27FC236}">
                <a16:creationId xmlns:a16="http://schemas.microsoft.com/office/drawing/2014/main" id="{883929D5-F246-2133-795E-D290478FB140}"/>
              </a:ext>
            </a:extLst>
          </p:cNvPr>
          <p:cNvSpPr txBox="1">
            <a:spLocks noChangeArrowheads="1"/>
          </p:cNvSpPr>
          <p:nvPr/>
        </p:nvSpPr>
        <p:spPr bwMode="auto">
          <a:xfrm>
            <a:off x="7696200" y="283845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MPC</a:t>
            </a:r>
          </a:p>
        </p:txBody>
      </p:sp>
      <p:sp>
        <p:nvSpPr>
          <p:cNvPr id="14350" name="Text Box 14">
            <a:extLst>
              <a:ext uri="{FF2B5EF4-FFF2-40B4-BE49-F238E27FC236}">
                <a16:creationId xmlns:a16="http://schemas.microsoft.com/office/drawing/2014/main" id="{AA5F36B1-58E3-4735-BA1D-503D9FEA05F2}"/>
              </a:ext>
            </a:extLst>
          </p:cNvPr>
          <p:cNvSpPr txBox="1">
            <a:spLocks noChangeArrowheads="1"/>
          </p:cNvSpPr>
          <p:nvPr/>
        </p:nvSpPr>
        <p:spPr bwMode="auto">
          <a:xfrm>
            <a:off x="7010400" y="1460500"/>
            <a:ext cx="914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400" b="1"/>
              <a:t>MSC</a:t>
            </a:r>
          </a:p>
        </p:txBody>
      </p:sp>
      <p:sp>
        <p:nvSpPr>
          <p:cNvPr id="14351" name="Line 15">
            <a:extLst>
              <a:ext uri="{FF2B5EF4-FFF2-40B4-BE49-F238E27FC236}">
                <a16:creationId xmlns:a16="http://schemas.microsoft.com/office/drawing/2014/main" id="{452C72D5-73DD-0304-98E8-A00B381775CF}"/>
              </a:ext>
            </a:extLst>
          </p:cNvPr>
          <p:cNvSpPr>
            <a:spLocks noChangeShapeType="1"/>
          </p:cNvSpPr>
          <p:nvPr/>
        </p:nvSpPr>
        <p:spPr bwMode="auto">
          <a:xfrm>
            <a:off x="6019800" y="2838450"/>
            <a:ext cx="0" cy="12144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352" name="Text Box 16">
            <a:extLst>
              <a:ext uri="{FF2B5EF4-FFF2-40B4-BE49-F238E27FC236}">
                <a16:creationId xmlns:a16="http://schemas.microsoft.com/office/drawing/2014/main" id="{3093C094-C175-9D5C-9D1D-8FFA5F821619}"/>
              </a:ext>
            </a:extLst>
          </p:cNvPr>
          <p:cNvSpPr txBox="1">
            <a:spLocks noChangeArrowheads="1"/>
          </p:cNvSpPr>
          <p:nvPr/>
        </p:nvSpPr>
        <p:spPr bwMode="auto">
          <a:xfrm>
            <a:off x="5943600" y="2925763"/>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1800" b="1"/>
              <a:t>Pollution Cost Externality</a:t>
            </a: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0</TotalTime>
  <Words>1969</Words>
  <Application>Microsoft Office PowerPoint</Application>
  <PresentationFormat>On-screen Show (4:3)</PresentationFormat>
  <Paragraphs>301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Soaring</vt:lpstr>
      <vt:lpstr>PowerPoint Presentation</vt:lpstr>
      <vt:lpstr>Stages of Health Care Reform</vt:lpstr>
      <vt:lpstr>Health Care Spending in Five Countries, 1960, 1990, and 2001</vt:lpstr>
      <vt:lpstr>PowerPoint Presentation</vt:lpstr>
      <vt:lpstr>THE FUNDAMENTAL ECONOMIC EVALUATION CRITERION:</vt:lpstr>
      <vt:lpstr>Cost – Income Identity</vt:lpstr>
      <vt:lpstr>OPPORTUNITY COSTS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ECONOMIC EVALUATION METHODS</vt:lpstr>
      <vt:lpstr>Economic Evaluation Methods (continued)</vt:lpstr>
      <vt:lpstr>What Decision Do You Make?</vt:lpstr>
      <vt:lpstr>Which is the Right Choice? Therapy X or Y, $100,000 Budget</vt:lpstr>
      <vt:lpstr>PowerPoint Presentation</vt:lpstr>
      <vt:lpstr>Cost Minimization Analysis</vt:lpstr>
      <vt:lpstr>Cost Effectiveness Analysis</vt:lpstr>
      <vt:lpstr>Box 3.2  Cost-effectiveness plane</vt:lpstr>
      <vt:lpstr>Cost Utility Analysis</vt:lpstr>
      <vt:lpstr>Cost Benefit Analysis</vt:lpstr>
      <vt:lpstr>Some Advantages of CBA:</vt:lpstr>
      <vt:lpstr>Advantages of CBA (continued)</vt:lpstr>
      <vt:lpstr>Limitations to CBA</vt:lpstr>
      <vt:lpstr>PowerPoint Presentation</vt:lpstr>
      <vt:lpstr>Example--Two Alcoholism Rehabilitation Programs, With Different Clients: Each With a Budget of $100,000</vt:lpstr>
      <vt:lpstr>Review of Project Outcome Measures</vt:lpstr>
      <vt:lpstr>PowerPoint Presentation</vt:lpstr>
    </vt:vector>
  </TitlesOfParts>
  <Company>UTSPH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Stages of Health Care Reform</dc:title>
  <dc:creator>Barbara Fredieu</dc:creator>
  <cp:lastModifiedBy>Mike Swint</cp:lastModifiedBy>
  <cp:revision>78</cp:revision>
  <cp:lastPrinted>2017-09-08T17:25:43Z</cp:lastPrinted>
  <dcterms:created xsi:type="dcterms:W3CDTF">2001-08-28T17:08:53Z</dcterms:created>
  <dcterms:modified xsi:type="dcterms:W3CDTF">2023-09-05T13:34:32Z</dcterms:modified>
</cp:coreProperties>
</file>