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57" r:id="rId5"/>
    <p:sldId id="266" r:id="rId6"/>
    <p:sldId id="262" r:id="rId7"/>
    <p:sldId id="263" r:id="rId8"/>
    <p:sldId id="264" r:id="rId9"/>
    <p:sldId id="258" r:id="rId10"/>
    <p:sldId id="265" r:id="rId11"/>
    <p:sldId id="267" r:id="rId12"/>
    <p:sldId id="259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47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164E1-73F9-4834-B412-D6A106B0256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4EB5D-8F08-4789-B039-05E9EEB0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Endnode</a:t>
            </a:r>
            <a:r>
              <a:rPr lang="en-US" dirty="0" smtClean="0"/>
              <a:t> alignments are under</a:t>
            </a:r>
            <a:r>
              <a:rPr lang="en-US" baseline="0" dirty="0" smtClean="0"/>
              <a:t> – edit – tree preferences – display – tree/editing layout – pick the box labeled “align </a:t>
            </a:r>
            <a:r>
              <a:rPr lang="en-US" baseline="0" dirty="0" err="1" smtClean="0"/>
              <a:t>endnodes</a:t>
            </a:r>
            <a:r>
              <a:rPr lang="en-US" baseline="0" dirty="0" smtClean="0"/>
              <a:t>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4EB5D-8F08-4789-B039-05E9EEB01B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Modeling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Suja S. Rajan, P</a:t>
            </a:r>
            <a:r>
              <a:rPr lang="en-US" cap="none" dirty="0" smtClean="0"/>
              <a:t>h</a:t>
            </a:r>
            <a:r>
              <a:rPr lang="en-US" dirty="0" smtClean="0"/>
              <a:t>D</a:t>
            </a:r>
          </a:p>
          <a:p>
            <a:r>
              <a:rPr lang="en-US" dirty="0" smtClean="0"/>
              <a:t>PH 3915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3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Example Tree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48" y="2106694"/>
            <a:ext cx="6466667" cy="3714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1614" y="2106694"/>
            <a:ext cx="11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Strategies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92770" y="2476026"/>
            <a:ext cx="181155" cy="2671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65740" y="2476026"/>
            <a:ext cx="1" cy="19924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6480" y="1737362"/>
            <a:ext cx="304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Occurrences with probabilities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49442" y="2060420"/>
            <a:ext cx="918228" cy="12428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79631" y="2060420"/>
            <a:ext cx="515070" cy="6827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79631" y="2060420"/>
            <a:ext cx="161627" cy="925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43071" y="2217144"/>
            <a:ext cx="8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Payoffs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928340" y="2513391"/>
            <a:ext cx="423032" cy="497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928340" y="2450636"/>
            <a:ext cx="349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68980" y="3483921"/>
            <a:ext cx="23969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Probabilities, Costs, QALYs, and Other Payoffs are obtained from the literature, or from ongoing studies.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568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Right Click Options for a Node </a:t>
            </a:r>
            <a:br>
              <a:rPr lang="en-US" dirty="0" smtClean="0"/>
            </a:br>
            <a:r>
              <a:rPr lang="en-US" sz="2700" dirty="0" smtClean="0"/>
              <a:t>(Options also under the “Node” menu)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Defining (Entering) Variables 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2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Edit Payoffs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Entering costs, QALYs, other outcomes/payoffs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custom payoff names</a:t>
            </a:r>
          </a:p>
          <a:p>
            <a:pPr marL="566928" lvl="3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Insert Node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Inserting a branch in any direction</a:t>
            </a:r>
          </a:p>
          <a:p>
            <a:pPr marL="566928" lvl="3" indent="0">
              <a:lnSpc>
                <a:spcPct val="100000"/>
              </a:lnSpc>
              <a:buNone/>
            </a:pPr>
            <a:endParaRPr lang="en-US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Change (Node) Type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Edit Probabilities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Purpose of #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31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Tree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0" y="2044459"/>
            <a:ext cx="11546379" cy="451428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Change angles of the branches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“Edit” Menu – Tree </a:t>
            </a:r>
            <a:r>
              <a:rPr lang="en-US" sz="2000" dirty="0"/>
              <a:t>P</a:t>
            </a:r>
            <a:r>
              <a:rPr lang="en-US" sz="2000" dirty="0" smtClean="0"/>
              <a:t>references – Display – Tree editing/layout</a:t>
            </a:r>
          </a:p>
          <a:p>
            <a:pPr marL="384048" lvl="2" indent="0">
              <a:lnSpc>
                <a:spcPct val="100000"/>
              </a:lnSpc>
              <a:buNone/>
            </a:pPr>
            <a:endParaRPr lang="en-US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Branches can be moved up or down using a mouse or touchscreen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Copying sets of branches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 shift or control to click on all end nodes of branches to be copied; Right click and copy or </a:t>
            </a:r>
            <a:r>
              <a:rPr lang="en-US" sz="2000" dirty="0" err="1" smtClean="0"/>
              <a:t>Control+C</a:t>
            </a:r>
            <a:r>
              <a:rPr lang="en-US" sz="2000" dirty="0" smtClean="0"/>
              <a:t>; Click on the node from where the set of branches should originate; Right click and paste or </a:t>
            </a:r>
            <a:r>
              <a:rPr lang="en-US" sz="2000" dirty="0" err="1" smtClean="0"/>
              <a:t>Control+P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823"/>
            <a:ext cx="10058400" cy="1026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(</a:t>
            </a:r>
            <a:r>
              <a:rPr lang="en-US" sz="2000" dirty="0" smtClean="0"/>
              <a:t>All analyses are listed under the “Analysis” menu/tab)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Roll Back (we can undo the rollback and edit the tree further)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Set Willingness-To-Pay under Tree Preferences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“Edit” (or “Tree”) Menu – Tree Preferences – Calculation – Calculation Method – Cost-Effectiveness – Cost-Eff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(WTP)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Cost Effectiveness Analysis Graph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Net Monetary Benefit versus Willingness-To-Pay Graph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Sensitivity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One-way Sensitivity Analysis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sz="2800" dirty="0"/>
          </a:p>
          <a:p>
            <a:pPr marL="201168" lvl="1" indent="0">
              <a:lnSpc>
                <a:spcPct val="150000"/>
              </a:lnSpc>
              <a:buNone/>
            </a:pPr>
            <a:endParaRPr lang="en-US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Two-way and Three-way Sensitivity Analyses </a:t>
            </a:r>
            <a:endParaRPr lang="en-US" sz="2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Threshold Analysis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72" y="2517536"/>
            <a:ext cx="5364402" cy="15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39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407" y="216131"/>
            <a:ext cx="10058400" cy="1097280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TreeAge</a:t>
            </a:r>
            <a:r>
              <a:rPr lang="en-US" sz="2400" dirty="0"/>
              <a:t> Lab </a:t>
            </a:r>
            <a:r>
              <a:rPr lang="en-US" sz="2400" dirty="0" smtClean="0"/>
              <a:t>sessions are designed </a:t>
            </a:r>
            <a:r>
              <a:rPr lang="en-US" sz="2400" dirty="0"/>
              <a:t>for students with limited or no previous </a:t>
            </a:r>
            <a:r>
              <a:rPr lang="en-US" sz="2400" dirty="0" smtClean="0"/>
              <a:t>experience </a:t>
            </a:r>
            <a:r>
              <a:rPr lang="en-US" sz="2400" dirty="0"/>
              <a:t>of </a:t>
            </a:r>
            <a:r>
              <a:rPr lang="en-US" sz="2400" dirty="0" err="1"/>
              <a:t>TreeAge</a:t>
            </a:r>
            <a:r>
              <a:rPr lang="en-US" sz="2400" dirty="0"/>
              <a:t>. Students are expected to gain </a:t>
            </a:r>
            <a:r>
              <a:rPr lang="en-US" sz="2400" dirty="0" smtClean="0"/>
              <a:t>basic </a:t>
            </a:r>
            <a:r>
              <a:rPr lang="en-US" sz="2400" dirty="0"/>
              <a:t>knowledge in using the </a:t>
            </a:r>
            <a:r>
              <a:rPr lang="en-US" sz="2400" dirty="0" err="1"/>
              <a:t>TreeAge</a:t>
            </a:r>
            <a:r>
              <a:rPr lang="en-US" sz="2400" dirty="0"/>
              <a:t> software to conduct </a:t>
            </a:r>
            <a:r>
              <a:rPr lang="en-US" sz="2400" dirty="0" smtClean="0"/>
              <a:t>economic evaluations. </a:t>
            </a:r>
            <a:r>
              <a:rPr lang="en-US" sz="2400" dirty="0"/>
              <a:t>Upon completion of the </a:t>
            </a:r>
            <a:r>
              <a:rPr lang="en-US" sz="2400" dirty="0" smtClean="0"/>
              <a:t>sessions, </a:t>
            </a:r>
            <a:r>
              <a:rPr lang="en-US" sz="2400" dirty="0"/>
              <a:t>the student should: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Be familiar with the basic functions in </a:t>
            </a:r>
            <a:r>
              <a:rPr lang="en-US" sz="2400" dirty="0" err="1"/>
              <a:t>TreeAge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Be able to construct a </a:t>
            </a:r>
            <a:r>
              <a:rPr lang="en-US" sz="2400" dirty="0" smtClean="0"/>
              <a:t>simple </a:t>
            </a:r>
            <a:r>
              <a:rPr lang="en-US" sz="2400" dirty="0"/>
              <a:t>decision tree.</a:t>
            </a:r>
          </a:p>
          <a:p>
            <a:pPr lvl="2"/>
            <a:r>
              <a:rPr lang="en-US" sz="2400" dirty="0"/>
              <a:t>Learn to use </a:t>
            </a:r>
            <a:r>
              <a:rPr lang="en-US" sz="2400" dirty="0" err="1"/>
              <a:t>TreeAge</a:t>
            </a:r>
            <a:r>
              <a:rPr lang="en-US" sz="2400" dirty="0"/>
              <a:t> to </a:t>
            </a:r>
            <a:r>
              <a:rPr lang="en-US" sz="2400" dirty="0" smtClean="0"/>
              <a:t>perform </a:t>
            </a:r>
            <a:r>
              <a:rPr lang="en-US" sz="2400" dirty="0"/>
              <a:t>cost-effectiveness </a:t>
            </a:r>
            <a:r>
              <a:rPr lang="en-US" sz="2400" dirty="0" smtClean="0"/>
              <a:t>analyses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Learn to conduct sensitivity </a:t>
            </a:r>
            <a:r>
              <a:rPr lang="en-US" sz="2400" dirty="0" smtClean="0"/>
              <a:t>analyses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Initiating a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7" y="2235769"/>
            <a:ext cx="10058400" cy="263986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1021079" y="2648308"/>
            <a:ext cx="152402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1643332" y="2662686"/>
            <a:ext cx="152402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3368615" y="2662686"/>
            <a:ext cx="152402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3023559" y="2878346"/>
            <a:ext cx="152402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55751" y="2878346"/>
            <a:ext cx="152402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1332205" y="2662686"/>
            <a:ext cx="152402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Initiating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Treeage</a:t>
            </a:r>
            <a:r>
              <a:rPr lang="en-US" sz="2400" dirty="0" smtClean="0"/>
              <a:t> will open up a blank page with a decision node (root node)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This is called the Tree diagram editor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You see a blank box where you can enter the label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difference between: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Decision node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Chance node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To add branches to a node (use any of the methods below):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Double click on the node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Use Control + A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Use add braches menu on top (under the “Node” menu)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You can repeat the above three options multiple times to add more branches to a node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81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4777"/>
          </a:xfrm>
        </p:spPr>
        <p:txBody>
          <a:bodyPr>
            <a:normAutofit/>
          </a:bodyPr>
          <a:lstStyle/>
          <a:p>
            <a:r>
              <a:rPr lang="en-US" dirty="0" smtClean="0"/>
              <a:t>Initiating a tree – Tree preferences </a:t>
            </a:r>
            <a:br>
              <a:rPr lang="en-US" dirty="0" smtClean="0"/>
            </a:br>
            <a:r>
              <a:rPr lang="en-US" sz="2200" dirty="0" smtClean="0"/>
              <a:t>(F11 or option under “Edit” or “Tree” menu)</a:t>
            </a:r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98" y="1829701"/>
            <a:ext cx="8032527" cy="429432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4387819" y="2216875"/>
            <a:ext cx="358260" cy="57074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4387819" y="3217540"/>
            <a:ext cx="358260" cy="57074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4387819" y="4218205"/>
            <a:ext cx="358260" cy="57074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Tree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1335" y="1845734"/>
            <a:ext cx="9177052" cy="4455914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Decision Node</a:t>
            </a:r>
          </a:p>
          <a:p>
            <a:endParaRPr lang="en-US" sz="15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The first one is called root node.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Represents choice between several strategies.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Strategies are under control of the stakeholders/interventionists/researchers. 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Each branch after a decision node is a </a:t>
            </a:r>
            <a:r>
              <a:rPr lang="en-US" sz="2200" b="1" dirty="0"/>
              <a:t>mutually exclusive </a:t>
            </a:r>
            <a:r>
              <a:rPr lang="en-US" sz="2200" dirty="0" smtClean="0"/>
              <a:t>intervention/strategy.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can have branches that are combinations of two </a:t>
            </a:r>
            <a:r>
              <a:rPr lang="en-US" sz="2200" dirty="0" smtClean="0"/>
              <a:t>interventions/strategies. </a:t>
            </a: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97280" y="2396706"/>
            <a:ext cx="2114550" cy="2324909"/>
            <a:chOff x="1085849" y="1447800"/>
            <a:chExt cx="2114550" cy="232490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28724" y="1908175"/>
              <a:ext cx="1000125" cy="685800"/>
              <a:chOff x="1776" y="1824"/>
              <a:chExt cx="1248" cy="672"/>
            </a:xfrm>
          </p:grpSpPr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1248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67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228724" y="2822575"/>
              <a:ext cx="1000125" cy="304800"/>
              <a:chOff x="1776" y="2736"/>
              <a:chExt cx="1248" cy="672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1248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1776" y="2736"/>
                <a:ext cx="0" cy="67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8" name="TextBox 45"/>
            <p:cNvSpPr txBox="1">
              <a:spLocks noChangeArrowheads="1"/>
            </p:cNvSpPr>
            <p:nvPr/>
          </p:nvSpPr>
          <p:spPr bwMode="auto">
            <a:xfrm>
              <a:off x="1143000" y="1447800"/>
              <a:ext cx="9805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</a:rPr>
                <a:t>Surgery</a:t>
              </a: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1200148" y="3064823"/>
              <a:ext cx="200025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</a:rPr>
                <a:t>Medical</a:t>
              </a:r>
              <a:r>
                <a:rPr kumimoji="0" lang="en-US" alt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</a:rPr>
                <a:t>Management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085849" y="2441575"/>
              <a:ext cx="285750" cy="381000"/>
            </a:xfrm>
            <a:prstGeom prst="rect">
              <a:avLst/>
            </a:prstGeom>
            <a:solidFill>
              <a:srgbClr val="4F81BD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Tree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77099" y="1845734"/>
            <a:ext cx="9276201" cy="475337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Chance Node</a:t>
            </a:r>
          </a:p>
          <a:p>
            <a:endParaRPr lang="en-US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Represents various “uncertain” outcomes that can occur after a path has been picked.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Occurrences are not under control of the stakeholders/ interventionists/researchers.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we </a:t>
            </a:r>
            <a:r>
              <a:rPr lang="en-US" sz="2400" dirty="0" smtClean="0"/>
              <a:t>create </a:t>
            </a:r>
            <a:r>
              <a:rPr lang="en-US" sz="2400" dirty="0"/>
              <a:t>a particular </a:t>
            </a:r>
            <a:r>
              <a:rPr lang="en-US" sz="2400" dirty="0" smtClean="0"/>
              <a:t>occurrence </a:t>
            </a:r>
            <a:r>
              <a:rPr lang="en-US" sz="2400" dirty="0"/>
              <a:t>after a chance node we are </a:t>
            </a:r>
            <a:r>
              <a:rPr lang="en-US" sz="2400" dirty="0" smtClean="0"/>
              <a:t>required to enter a probability for the occurrence.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Branches/occurrences </a:t>
            </a:r>
            <a:r>
              <a:rPr lang="en-US" sz="2400" dirty="0"/>
              <a:t>originating from the same chance node need to have probabilities that add up to </a:t>
            </a:r>
            <a:r>
              <a:rPr lang="en-US" sz="2400" dirty="0" smtClean="0"/>
              <a:t>one.</a:t>
            </a:r>
          </a:p>
          <a:p>
            <a:pPr lvl="1"/>
            <a:endParaRPr 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8779"/>
          <a:stretch>
            <a:fillRect/>
          </a:stretch>
        </p:blipFill>
        <p:spPr bwMode="auto">
          <a:xfrm>
            <a:off x="627961" y="2667649"/>
            <a:ext cx="2158914" cy="159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6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Tree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79644" y="1768616"/>
            <a:ext cx="9639758" cy="4499982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u="sng" dirty="0" smtClean="0"/>
              <a:t>Terminal Node</a:t>
            </a:r>
          </a:p>
          <a:p>
            <a:endParaRPr lang="en-US" sz="15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Final node after a path of choices or chances.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This is the node where the final payoffs are computed/analyzed for each pathway.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When </a:t>
            </a:r>
            <a:r>
              <a:rPr lang="en-US" sz="2600" dirty="0"/>
              <a:t>terminal node is picked a dialogue box pops up where we can enter costs, QALYs, </a:t>
            </a:r>
            <a:r>
              <a:rPr lang="en-US" sz="2600" dirty="0" smtClean="0"/>
              <a:t>effectiveness, other payoffs.</a:t>
            </a:r>
            <a:endParaRPr lang="en-US" sz="2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We can align all the terminal nodes, if that is visually easier to examine the outcomes – each pathway can be of varying lengths, so the alignment readjusts arm lengths to make the terminal nodes line up. 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3" r="32743"/>
          <a:stretch>
            <a:fillRect/>
          </a:stretch>
        </p:blipFill>
        <p:spPr bwMode="auto">
          <a:xfrm>
            <a:off x="242776" y="3185793"/>
            <a:ext cx="2018432" cy="102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3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en-US" dirty="0" smtClean="0"/>
              <a:t>Tree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074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Logic Node</a:t>
            </a:r>
            <a:endParaRPr lang="en-US" sz="2400" dirty="0"/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Like a chance node but with logical expressions (true/false) instead of </a:t>
            </a:r>
            <a:r>
              <a:rPr lang="en-US" sz="2000" dirty="0" smtClean="0"/>
              <a:t>probabilities.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Given the options only one of the branches can be “True” after a chain of events, and this can change based on changes in past information.</a:t>
            </a:r>
          </a:p>
          <a:p>
            <a:pPr marL="566928" lvl="3" indent="0">
              <a:lnSpc>
                <a:spcPct val="100000"/>
              </a:lnSpc>
              <a:buNone/>
            </a:pPr>
            <a:endParaRPr lang="en-US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Label Node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Chance node with probability 100%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Markov Node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Start of a Markov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403"/>
          <a:stretch/>
        </p:blipFill>
        <p:spPr>
          <a:xfrm>
            <a:off x="7056408" y="1845734"/>
            <a:ext cx="584547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2384" r="18482"/>
          <a:stretch/>
        </p:blipFill>
        <p:spPr>
          <a:xfrm>
            <a:off x="5821842" y="2130137"/>
            <a:ext cx="1234566" cy="2585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8734"/>
          <a:stretch/>
        </p:blipFill>
        <p:spPr>
          <a:xfrm>
            <a:off x="5693434" y="3443182"/>
            <a:ext cx="62496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52384" r="18482"/>
          <a:stretch/>
        </p:blipFill>
        <p:spPr>
          <a:xfrm>
            <a:off x="4458868" y="3727585"/>
            <a:ext cx="1234566" cy="258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2384" r="18482"/>
          <a:stretch/>
        </p:blipFill>
        <p:spPr>
          <a:xfrm>
            <a:off x="4485691" y="4927032"/>
            <a:ext cx="1234566" cy="2585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81390" r="4180" b="63792"/>
          <a:stretch/>
        </p:blipFill>
        <p:spPr>
          <a:xfrm>
            <a:off x="5612922" y="4646430"/>
            <a:ext cx="218536" cy="4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782</TotalTime>
  <Words>756</Words>
  <Application>Microsoft Office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Introduction to Modeling </vt:lpstr>
      <vt:lpstr>Session Objectives</vt:lpstr>
      <vt:lpstr>Initiating a tree</vt:lpstr>
      <vt:lpstr>Initiating a tree</vt:lpstr>
      <vt:lpstr>Initiating a tree – Tree preferences  (F11 or option under “Edit” or “Tree” menu)</vt:lpstr>
      <vt:lpstr>Tree Nodes</vt:lpstr>
      <vt:lpstr>Tree Nodes</vt:lpstr>
      <vt:lpstr>Tree Nodes</vt:lpstr>
      <vt:lpstr>Tree Nodes</vt:lpstr>
      <vt:lpstr>Example Tree</vt:lpstr>
      <vt:lpstr>Right Click Options for a Node  (Options also under the “Node” menu)</vt:lpstr>
      <vt:lpstr>Tree design</vt:lpstr>
      <vt:lpstr>Analysis  (All analyses are listed under the “Analysis” menu/tab)</vt:lpstr>
      <vt:lpstr>Sensitivity Analysis</vt:lpstr>
      <vt:lpstr>Questions?</vt:lpstr>
    </vt:vector>
  </TitlesOfParts>
  <Company>UTHealth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Modeling</dc:title>
  <dc:creator>Rajan, Suja S</dc:creator>
  <cp:lastModifiedBy>Rajan, Suja S</cp:lastModifiedBy>
  <cp:revision>100</cp:revision>
  <dcterms:created xsi:type="dcterms:W3CDTF">2018-10-22T22:56:52Z</dcterms:created>
  <dcterms:modified xsi:type="dcterms:W3CDTF">2020-10-26T05:23:20Z</dcterms:modified>
</cp:coreProperties>
</file>