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7" r:id="rId2"/>
    <p:sldId id="258" r:id="rId3"/>
    <p:sldId id="262" r:id="rId4"/>
    <p:sldId id="263" r:id="rId5"/>
    <p:sldId id="259" r:id="rId6"/>
    <p:sldId id="264" r:id="rId7"/>
    <p:sldId id="265" r:id="rId8"/>
    <p:sldId id="261" r:id="rId9"/>
    <p:sldId id="266" r:id="rId10"/>
    <p:sldId id="267" r:id="rId11"/>
    <p:sldId id="271" r:id="rId12"/>
    <p:sldId id="268" r:id="rId13"/>
    <p:sldId id="272" r:id="rId14"/>
    <p:sldId id="269"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60"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p:cViewPr varScale="1">
        <p:scale>
          <a:sx n="63" d="100"/>
          <a:sy n="63" d="100"/>
        </p:scale>
        <p:origin x="930"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4" d="100"/>
          <a:sy n="64" d="100"/>
        </p:scale>
        <p:origin x="-209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C6BE5C-2988-48F8-9B04-9680E88D12A4}" type="datetimeFigureOut">
              <a:rPr lang="en-US" smtClean="0"/>
              <a:t>10/20/2020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3E4721-F0A0-4F43-A492-098E99A7DC60}" type="slidenum">
              <a:rPr lang="en-US" smtClean="0"/>
              <a:t>‹#›</a:t>
            </a:fld>
            <a:endParaRPr lang="en-US"/>
          </a:p>
        </p:txBody>
      </p:sp>
    </p:spTree>
    <p:extLst>
      <p:ext uri="{BB962C8B-B14F-4D97-AF65-F5344CB8AC3E}">
        <p14:creationId xmlns:p14="http://schemas.microsoft.com/office/powerpoint/2010/main" val="50024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8610B-2B58-40B1-8F5A-95C70A2D24FF}" type="datetimeFigureOut">
              <a:rPr lang="en-US" smtClean="0"/>
              <a:t>10/20/2020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736256-B1FD-4668-B017-4ABAE6FDB773}" type="slidenum">
              <a:rPr lang="en-US" smtClean="0"/>
              <a:t>‹#›</a:t>
            </a:fld>
            <a:endParaRPr lang="en-US"/>
          </a:p>
        </p:txBody>
      </p:sp>
    </p:spTree>
    <p:extLst>
      <p:ext uri="{BB962C8B-B14F-4D97-AF65-F5344CB8AC3E}">
        <p14:creationId xmlns:p14="http://schemas.microsoft.com/office/powerpoint/2010/main" val="5922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736256-B1FD-4668-B017-4ABAE6FDB773}" type="slidenum">
              <a:rPr lang="en-US" smtClean="0"/>
              <a:t>1</a:t>
            </a:fld>
            <a:endParaRPr lang="en-US"/>
          </a:p>
        </p:txBody>
      </p:sp>
    </p:spTree>
    <p:extLst>
      <p:ext uri="{BB962C8B-B14F-4D97-AF65-F5344CB8AC3E}">
        <p14:creationId xmlns:p14="http://schemas.microsoft.com/office/powerpoint/2010/main" val="346542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bg>
      <p:bgRef idx="1003">
        <a:schemeClr val="bg1"/>
      </p:bgRef>
    </p:bg>
    <p:spTree>
      <p:nvGrpSpPr>
        <p:cNvPr id="1" name=""/>
        <p:cNvGrpSpPr/>
        <p:nvPr/>
      </p:nvGrpSpPr>
      <p:grpSpPr>
        <a:xfrm>
          <a:off x="0" y="0"/>
          <a:ext cx="0" cy="0"/>
          <a:chOff x="0" y="0"/>
          <a:chExt cx="0" cy="0"/>
        </a:xfrm>
      </p:grpSpPr>
      <p:sp>
        <p:nvSpPr>
          <p:cNvPr id="7" name="Rectangle 6"/>
          <p:cNvSpPr/>
          <p:nvPr/>
        </p:nvSpPr>
        <p:spPr bwMode="white">
          <a:xfrm>
            <a:off x="2689" y="6858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userDrawn="1"/>
        </p:nvSpPr>
        <p:spPr>
          <a:xfrm>
            <a:off x="-12551" y="7620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4800" b="1" dirty="0"/>
          </a:p>
        </p:txBody>
      </p:sp>
      <p:sp>
        <p:nvSpPr>
          <p:cNvPr id="9" name="Rectangle 8"/>
          <p:cNvSpPr/>
          <p:nvPr/>
        </p:nvSpPr>
        <p:spPr>
          <a:xfrm>
            <a:off x="1374289" y="7620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hasCustomPrompt="1"/>
          </p:nvPr>
        </p:nvSpPr>
        <p:spPr>
          <a:xfrm>
            <a:off x="1374289" y="762000"/>
            <a:ext cx="7769711" cy="990600"/>
          </a:xfrm>
        </p:spPr>
        <p:txBody>
          <a:bodyPr/>
          <a:lstStyle>
            <a:lvl1pPr marL="55563" indent="0" algn="l" defTabSz="1371600">
              <a:buNone/>
              <a:defRPr sz="4400" b="0" cap="none" baseline="0">
                <a:solidFill>
                  <a:srgbClr val="FFFFFF"/>
                </a:solidFill>
              </a:defRPr>
            </a:lvl1pPr>
          </a:lstStyle>
          <a:p>
            <a:r>
              <a:rPr kumimoji="0" lang="en-US" dirty="0"/>
              <a:t>Chapter {XX}: {Title}</a:t>
            </a:r>
          </a:p>
        </p:txBody>
      </p:sp>
      <p:sp>
        <p:nvSpPr>
          <p:cNvPr id="15" name="Picture Placeholder 2"/>
          <p:cNvSpPr>
            <a:spLocks noGrp="1"/>
          </p:cNvSpPr>
          <p:nvPr>
            <p:ph type="pic" idx="1"/>
          </p:nvPr>
        </p:nvSpPr>
        <p:spPr>
          <a:xfrm>
            <a:off x="0" y="1752600"/>
            <a:ext cx="9144000" cy="4339814"/>
          </a:xfrm>
          <a:solidFill>
            <a:schemeClr val="accent1">
              <a:tint val="40000"/>
            </a:schemeClr>
          </a:solidFill>
          <a:ln>
            <a:noFill/>
          </a:ln>
        </p:spPr>
        <p:txBody>
          <a:bodyPr/>
          <a:lstStyle>
            <a:lvl1pPr marL="0" indent="0">
              <a:buNone/>
              <a:defRPr sz="3200"/>
            </a:lvl1pPr>
            <a:lvl5pPr marL="0" marR="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lvl5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a:t>Learning Objectives</a:t>
            </a:r>
          </a:p>
        </p:txBody>
      </p:sp>
      <p:sp>
        <p:nvSpPr>
          <p:cNvPr id="9" name="Content Placeholder 8"/>
          <p:cNvSpPr>
            <a:spLocks noGrp="1"/>
          </p:cNvSpPr>
          <p:nvPr>
            <p:ph sz="quarter" idx="1"/>
          </p:nvPr>
        </p:nvSpPr>
        <p:spPr>
          <a:xfrm>
            <a:off x="609600" y="1589567"/>
            <a:ext cx="3886200" cy="45720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hapte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2648" y="228600"/>
            <a:ext cx="8153400" cy="990600"/>
          </a:xfrm>
        </p:spPr>
        <p:txBody>
          <a:bodyPr/>
          <a:lstStyle>
            <a:lvl1pPr>
              <a:defRPr baseline="0"/>
            </a:lvl1pPr>
          </a:lstStyle>
          <a:p>
            <a:r>
              <a:rPr kumimoji="0" lang="en-US" dirty="0"/>
              <a:t>{Heading (Number &amp; Name)}</a:t>
            </a:r>
          </a:p>
        </p:txBody>
      </p:sp>
      <p:sp>
        <p:nvSpPr>
          <p:cNvPr id="8" name="Content Placeholder 7"/>
          <p:cNvSpPr>
            <a:spLocks noGrp="1"/>
          </p:cNvSpPr>
          <p:nvPr>
            <p:ph sz="quarter" idx="1"/>
          </p:nvPr>
        </p:nvSpPr>
        <p:spPr>
          <a:xfrm>
            <a:off x="612648" y="1600200"/>
            <a:ext cx="8153400" cy="45720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3050"/>
            <a:ext cx="8077200" cy="869950"/>
          </a:xfrm>
        </p:spPr>
        <p:txBody>
          <a:bodyPr anchor="ctr"/>
          <a:lstStyle>
            <a:lvl1pPr algn="ctr">
              <a:buNone/>
              <a:defRPr sz="4400" b="0" baseline="0"/>
            </a:lvl1pPr>
          </a:lstStyle>
          <a:p>
            <a:r>
              <a:rPr kumimoji="0" lang="en-US" dirty="0"/>
              <a:t>Chapter Summary</a:t>
            </a:r>
          </a:p>
        </p:txBody>
      </p:sp>
      <p:sp>
        <p:nvSpPr>
          <p:cNvPr id="9" name="Content Placeholder 8"/>
          <p:cNvSpPr>
            <a:spLocks noGrp="1"/>
          </p:cNvSpPr>
          <p:nvPr>
            <p:ph sz="quarter" idx="1"/>
          </p:nvPr>
        </p:nvSpPr>
        <p:spPr>
          <a:xfrm>
            <a:off x="1295400" y="1676400"/>
            <a:ext cx="7467600" cy="44958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Box 3"/>
          <p:cNvSpPr txBox="1"/>
          <p:nvPr userDrawn="1"/>
        </p:nvSpPr>
        <p:spPr>
          <a:xfrm>
            <a:off x="838200" y="3200400"/>
            <a:ext cx="1828800" cy="369332"/>
          </a:xfrm>
          <a:prstGeom prst="rect">
            <a:avLst/>
          </a:prstGeom>
          <a:noFill/>
        </p:spPr>
        <p:txBody>
          <a:bodyPr wrap="square" rtlCol="0">
            <a:spAutoFit/>
          </a:bodyPr>
          <a:lstStyle/>
          <a:p>
            <a:endParaRPr lang="en-US" dirty="0"/>
          </a:p>
        </p:txBody>
      </p:sp>
      <p:sp>
        <p:nvSpPr>
          <p:cNvPr id="10" name="Rectangle 9"/>
          <p:cNvSpPr/>
          <p:nvPr userDrawn="1"/>
        </p:nvSpPr>
        <p:spPr>
          <a:xfrm>
            <a:off x="609600" y="1648522"/>
            <a:ext cx="533400" cy="452367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vert="wordArtVert" anchor="ctr"/>
          <a:lstStyle/>
          <a:p>
            <a:pPr algn="ctr" eaLnBrk="1" latinLnBrk="0" hangingPunct="1"/>
            <a:r>
              <a:rPr kumimoji="0" lang="en-US" sz="1600" dirty="0"/>
              <a:t>FINAL</a:t>
            </a:r>
            <a:r>
              <a:rPr kumimoji="0" lang="en-US" sz="1600" baseline="0" dirty="0"/>
              <a:t> THOUGHTS</a:t>
            </a:r>
            <a:endParaRPr kumimoji="0" lang="en-US" sz="16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Ref idx="1003">
        <a:schemeClr val="bg2"/>
      </p:bgRef>
    </p:bg>
    <p:spTree>
      <p:nvGrpSpPr>
        <p:cNvPr id="1" name=""/>
        <p:cNvGrpSpPr/>
        <p:nvPr/>
      </p:nvGrpSpPr>
      <p:grpSpPr>
        <a:xfrm>
          <a:off x="0" y="0"/>
          <a:ext cx="0" cy="0"/>
          <a:chOff x="0" y="0"/>
          <a:chExt cx="0" cy="0"/>
        </a:xfrm>
      </p:grpSpPr>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userDrawn="1"/>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hasCustomPrompt="1"/>
          </p:nvPr>
        </p:nvSpPr>
        <p:spPr>
          <a:xfrm>
            <a:off x="1545336" y="4648200"/>
            <a:ext cx="7589520" cy="728472"/>
          </a:xfrm>
        </p:spPr>
        <p:txBody>
          <a:bodyPr anchor="ctr"/>
          <a:lstStyle>
            <a:lvl1pPr algn="l">
              <a:buNone/>
              <a:defRPr sz="2800" b="0" baseline="0">
                <a:solidFill>
                  <a:srgbClr val="FFFFFF"/>
                </a:solidFill>
              </a:defRPr>
            </a:lvl1pPr>
          </a:lstStyle>
          <a:p>
            <a:r>
              <a:rPr kumimoji="0" lang="en-US" dirty="0"/>
              <a:t>Image {X.X}	{Caption}</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1560576" y="0"/>
            <a:ext cx="7583424" cy="4568952"/>
          </a:xfrm>
          <a:solidFill>
            <a:schemeClr val="bg1"/>
          </a:solidFill>
          <a:ln>
            <a:noFill/>
          </a:ln>
        </p:spPr>
        <p:txBody>
          <a:bodyPr/>
          <a:lstStyle>
            <a:lvl1pPr marL="0" indent="0">
              <a:buNone/>
              <a:defRPr sz="3200"/>
            </a:lvl1pPr>
          </a:lstStyle>
          <a:p>
            <a:r>
              <a:rPr kumimoji="0" lang="en-US"/>
              <a:t>Drag picture to placeholder or click icon to add</a:t>
            </a:r>
            <a:endParaRPr kumimoji="0" lang="en-US" dirty="0"/>
          </a:p>
        </p:txBody>
      </p:sp>
      <p:sp>
        <p:nvSpPr>
          <p:cNvPr id="15" name="TextBox 14"/>
          <p:cNvSpPr txBox="1"/>
          <p:nvPr userDrawn="1"/>
        </p:nvSpPr>
        <p:spPr>
          <a:xfrm>
            <a:off x="6553200" y="6100551"/>
            <a:ext cx="2438400" cy="677108"/>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solidFill>
                  <a:srgbClr val="17375E"/>
                </a:solidFill>
              </a:rPr>
              <a:t>BVT Publishing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4376B4"/>
                </a:solidFill>
              </a:rPr>
              <a:t>Better textbooks, better prices.</a:t>
            </a:r>
          </a:p>
        </p:txBody>
      </p:sp>
      <p:sp>
        <p:nvSpPr>
          <p:cNvPr id="12" name="TextBox 11"/>
          <p:cNvSpPr txBox="1"/>
          <p:nvPr userDrawn="1"/>
        </p:nvSpPr>
        <p:spPr>
          <a:xfrm>
            <a:off x="1522253" y="6177495"/>
            <a:ext cx="4779264" cy="523220"/>
          </a:xfrm>
          <a:prstGeom prst="rect">
            <a:avLst/>
          </a:prstGeom>
          <a:noFill/>
        </p:spPr>
        <p:txBody>
          <a:bodyPr wrap="square" rtlCol="0" anchor="ctr">
            <a:spAutoFit/>
          </a:bodyPr>
          <a:lstStyle/>
          <a:p>
            <a:pPr algn="l"/>
            <a:r>
              <a:rPr lang="en-US" sz="1600" dirty="0">
                <a:solidFill>
                  <a:srgbClr val="002060"/>
                </a:solidFill>
              </a:rPr>
              <a:t>Introduction to Microeconomics</a:t>
            </a:r>
            <a:r>
              <a:rPr lang="en-US" sz="1600" baseline="0" dirty="0">
                <a:solidFill>
                  <a:srgbClr val="002060"/>
                </a:solidFill>
              </a:rPr>
              <a:t>, 6</a:t>
            </a:r>
            <a:r>
              <a:rPr lang="en-US" sz="1600" baseline="30000" dirty="0">
                <a:solidFill>
                  <a:srgbClr val="002060"/>
                </a:solidFill>
              </a:rPr>
              <a:t>th</a:t>
            </a:r>
            <a:r>
              <a:rPr lang="en-US" sz="1600" baseline="0" dirty="0">
                <a:solidFill>
                  <a:srgbClr val="002060"/>
                </a:solidFill>
              </a:rPr>
              <a:t> Edition</a:t>
            </a:r>
          </a:p>
          <a:p>
            <a:pPr algn="l"/>
            <a:r>
              <a:rPr lang="en-US" sz="1200" baseline="0" dirty="0">
                <a:solidFill>
                  <a:srgbClr val="002060"/>
                </a:solidFill>
              </a:rPr>
              <a:t>Edwin G. </a:t>
            </a:r>
            <a:r>
              <a:rPr lang="en-US" sz="1200" baseline="0">
                <a:solidFill>
                  <a:srgbClr val="002060"/>
                </a:solidFill>
              </a:rPr>
              <a:t>Dolan </a:t>
            </a:r>
            <a:r>
              <a:rPr lang="en-US" sz="1200">
                <a:solidFill>
                  <a:srgbClr val="002060"/>
                </a:solidFill>
              </a:rPr>
              <a:t>©2016</a:t>
            </a:r>
            <a:endParaRPr lang="en-US" sz="1200" dirty="0">
              <a:solidFill>
                <a:srgbClr val="00206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590550" y="1600200"/>
            <a:ext cx="8175498" cy="452657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userDrawn="1"/>
        </p:nvSpPr>
        <p:spPr>
          <a:xfrm>
            <a:off x="0" y="1280160"/>
            <a:ext cx="6858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l" eaLnBrk="1" latinLnBrk="0" hangingPunct="1"/>
            <a:endParaRPr kumimoji="0" lang="en-US" sz="1100"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extBox 4"/>
          <p:cNvSpPr txBox="1"/>
          <p:nvPr/>
        </p:nvSpPr>
        <p:spPr>
          <a:xfrm>
            <a:off x="6476999" y="6092655"/>
            <a:ext cx="2497873" cy="677108"/>
          </a:xfrm>
          <a:prstGeom prst="rect">
            <a:avLst/>
          </a:prstGeom>
          <a:noFill/>
        </p:spPr>
        <p:txBody>
          <a:bodyPr wrap="square" rtlCol="0" anchor="t">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solidFill>
                  <a:srgbClr val="17375E"/>
                </a:solidFill>
              </a:rPr>
              <a:t>BVT Publishing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4376B4"/>
                </a:solidFill>
              </a:rPr>
              <a:t>Better textbooks, better prices.</a:t>
            </a:r>
            <a:endParaRPr lang="en-US" dirty="0"/>
          </a:p>
        </p:txBody>
      </p:sp>
      <p:sp>
        <p:nvSpPr>
          <p:cNvPr id="10" name="TextBox 9"/>
          <p:cNvSpPr txBox="1"/>
          <p:nvPr/>
        </p:nvSpPr>
        <p:spPr>
          <a:xfrm>
            <a:off x="533400" y="6138822"/>
            <a:ext cx="5353050" cy="584775"/>
          </a:xfrm>
          <a:prstGeom prst="rect">
            <a:avLst/>
          </a:prstGeom>
          <a:noFill/>
        </p:spPr>
        <p:txBody>
          <a:bodyPr wrap="square" rtlCol="0" anchor="ctr">
            <a:spAutoFit/>
          </a:bodyPr>
          <a:lstStyle/>
          <a:p>
            <a:pPr algn="l"/>
            <a:r>
              <a:rPr lang="en-US" dirty="0">
                <a:solidFill>
                  <a:srgbClr val="002060"/>
                </a:solidFill>
              </a:rPr>
              <a:t>Introduction to Microeconomics</a:t>
            </a:r>
            <a:r>
              <a:rPr lang="en-US" baseline="0" dirty="0">
                <a:solidFill>
                  <a:srgbClr val="002060"/>
                </a:solidFill>
              </a:rPr>
              <a:t>, 6</a:t>
            </a:r>
            <a:r>
              <a:rPr lang="en-US" baseline="30000" dirty="0">
                <a:solidFill>
                  <a:srgbClr val="002060"/>
                </a:solidFill>
              </a:rPr>
              <a:t>th</a:t>
            </a:r>
            <a:r>
              <a:rPr lang="en-US" baseline="0" dirty="0">
                <a:solidFill>
                  <a:srgbClr val="002060"/>
                </a:solidFill>
              </a:rPr>
              <a:t> Edition</a:t>
            </a:r>
          </a:p>
          <a:p>
            <a:pPr algn="l"/>
            <a:r>
              <a:rPr lang="en-US" sz="1400" baseline="0" dirty="0">
                <a:solidFill>
                  <a:srgbClr val="002060"/>
                </a:solidFill>
              </a:rPr>
              <a:t>Edwin G. Dolan </a:t>
            </a:r>
            <a:r>
              <a:rPr lang="en-US" sz="1400" dirty="0">
                <a:solidFill>
                  <a:srgbClr val="002060"/>
                </a:solidFill>
              </a:rPr>
              <a:t>©2016</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2" r:id="rId3"/>
    <p:sldLayoutId id="2147483668" r:id="rId4"/>
    <p:sldLayoutId id="2147483669" r:id="rId5"/>
    <p:sldLayoutId id="2147483665" r:id="rId6"/>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289" y="838200"/>
            <a:ext cx="7769711" cy="762000"/>
          </a:xfrm>
        </p:spPr>
        <p:txBody>
          <a:bodyPr>
            <a:noAutofit/>
          </a:bodyPr>
          <a:lstStyle/>
          <a:p>
            <a:pPr>
              <a:lnSpc>
                <a:spcPts val="4000"/>
              </a:lnSpc>
            </a:pPr>
            <a:r>
              <a:rPr lang="en-US" sz="3400" dirty="0"/>
              <a:t>Chapter 2: Supply and Demand: The Basics</a:t>
            </a:r>
          </a:p>
        </p:txBody>
      </p:sp>
      <p:pic>
        <p:nvPicPr>
          <p:cNvPr id="3" name="Picture Placeholder 2" title="&quot;&quot;"/>
          <p:cNvPicPr>
            <a:picLocks noGrp="1" noChangeAspect="1"/>
          </p:cNvPicPr>
          <p:nvPr>
            <p:ph type="pic" idx="1"/>
          </p:nvPr>
        </p:nvPicPr>
        <p:blipFill>
          <a:blip r:embed="rId3">
            <a:extLst>
              <a:ext uri="{28A0092B-C50C-407E-A947-70E740481C1C}">
                <a14:useLocalDpi xmlns:a14="http://schemas.microsoft.com/office/drawing/2010/main" val="0"/>
              </a:ext>
            </a:extLst>
          </a:blip>
          <a:srcRect l="-33093" r="-33093"/>
          <a:stretch>
            <a:fillRect/>
          </a:stretch>
        </p:blipFill>
        <p:spPr/>
      </p:pic>
    </p:spTree>
    <p:extLst>
      <p:ext uri="{BB962C8B-B14F-4D97-AF65-F5344CB8AC3E}">
        <p14:creationId xmlns:p14="http://schemas.microsoft.com/office/powerpoint/2010/main" val="375113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Shifts in the Demand Curve </a:t>
            </a:r>
            <a:r>
              <a:rPr lang="en-US" sz="2000" dirty="0"/>
              <a:t>(Slide 2 of 4)</a:t>
            </a:r>
            <a:endParaRPr lang="en-US" dirty="0"/>
          </a:p>
        </p:txBody>
      </p:sp>
      <p:sp>
        <p:nvSpPr>
          <p:cNvPr id="3" name="Content Placeholder 2"/>
          <p:cNvSpPr>
            <a:spLocks noGrp="1"/>
          </p:cNvSpPr>
          <p:nvPr>
            <p:ph sz="quarter" idx="1"/>
          </p:nvPr>
        </p:nvSpPr>
        <p:spPr/>
        <p:txBody>
          <a:bodyPr>
            <a:normAutofit fontScale="92500"/>
          </a:bodyPr>
          <a:lstStyle/>
          <a:p>
            <a:r>
              <a:rPr lang="en-US" dirty="0"/>
              <a:t>Changes in the Price of Another Good </a:t>
            </a:r>
          </a:p>
          <a:p>
            <a:pPr lvl="1"/>
            <a:r>
              <a:rPr lang="en-US" dirty="0"/>
              <a:t>Change in quantity demanded: shown as a movement along the demand curve</a:t>
            </a:r>
          </a:p>
          <a:p>
            <a:pPr lvl="1"/>
            <a:r>
              <a:rPr lang="en-US" b="1" dirty="0"/>
              <a:t>Change in demand: </a:t>
            </a:r>
            <a:r>
              <a:rPr lang="en-US" dirty="0"/>
              <a:t>a change in the quantity of a good that the buyers are willing and able to purchase that is caused by a change in some condition other than the price of that good; shown as a shift in the demand curve</a:t>
            </a:r>
          </a:p>
          <a:p>
            <a:pPr lvl="1"/>
            <a:r>
              <a:rPr lang="en-US" b="1" dirty="0"/>
              <a:t>Substitutes: </a:t>
            </a:r>
            <a:r>
              <a:rPr lang="en-US" dirty="0"/>
              <a:t>a pair of goods for which an increase in the price of one causes an increase in demand for the other</a:t>
            </a:r>
          </a:p>
          <a:p>
            <a:pPr lvl="1"/>
            <a:r>
              <a:rPr lang="en-US" b="1" dirty="0"/>
              <a:t>Complementary goods: </a:t>
            </a:r>
            <a:r>
              <a:rPr lang="en-US" dirty="0"/>
              <a:t>a pair of goods for which an increase in the price of one causes a decrease in demand for the other</a:t>
            </a:r>
            <a:endParaRPr lang="en-US" b="1" dirty="0"/>
          </a:p>
          <a:p>
            <a:endParaRPr lang="en-US" dirty="0"/>
          </a:p>
        </p:txBody>
      </p:sp>
    </p:spTree>
    <p:extLst>
      <p:ext uri="{BB962C8B-B14F-4D97-AF65-F5344CB8AC3E}">
        <p14:creationId xmlns:p14="http://schemas.microsoft.com/office/powerpoint/2010/main" val="148217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2-2: Effects of an Increase in the Price of Beef on the Demand for Chicken</a:t>
            </a:r>
          </a:p>
        </p:txBody>
      </p:sp>
      <p:pic>
        <p:nvPicPr>
          <p:cNvPr id="5" name="Picture Placeholder 4" descr="An increase in the price of beef from $3.00 to $4.50 per pound, other things being equal, causes a movement from point A to point B on the beef demand curve—a decrease in the quantity of beef demanded. With the price of chicken unchanged at $2.00 per pound, consumers will substitute chicken for beef. That will cause an increase in the demand for chicken, which takes the form of a shift in the chicken demand curve from D1 to D2." title="Effects of an Increase in the Price of Beef on the Demand for Chicken"/>
          <p:cNvPicPr>
            <a:picLocks noGrp="1" noChangeAspect="1"/>
          </p:cNvPicPr>
          <p:nvPr>
            <p:ph type="pic" idx="1"/>
          </p:nvPr>
        </p:nvPicPr>
        <p:blipFill>
          <a:blip r:embed="rId2">
            <a:extLst>
              <a:ext uri="{28A0092B-C50C-407E-A947-70E740481C1C}">
                <a14:useLocalDpi xmlns:a14="http://schemas.microsoft.com/office/drawing/2010/main" val="0"/>
              </a:ext>
            </a:extLst>
          </a:blip>
          <a:srcRect t="-16972" b="-16972"/>
          <a:stretch>
            <a:fillRect/>
          </a:stretch>
        </p:blipFill>
        <p:spPr/>
      </p:pic>
    </p:spTree>
    <p:extLst>
      <p:ext uri="{BB962C8B-B14F-4D97-AF65-F5344CB8AC3E}">
        <p14:creationId xmlns:p14="http://schemas.microsoft.com/office/powerpoint/2010/main" val="343470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Shifts in the Demand Curve </a:t>
            </a:r>
            <a:r>
              <a:rPr lang="en-US" sz="2000" dirty="0"/>
              <a:t>(Slide 3 of 4)</a:t>
            </a:r>
            <a:endParaRPr lang="en-US" dirty="0"/>
          </a:p>
        </p:txBody>
      </p:sp>
      <p:sp>
        <p:nvSpPr>
          <p:cNvPr id="3" name="Content Placeholder 2"/>
          <p:cNvSpPr>
            <a:spLocks noGrp="1"/>
          </p:cNvSpPr>
          <p:nvPr>
            <p:ph sz="quarter" idx="1"/>
          </p:nvPr>
        </p:nvSpPr>
        <p:spPr/>
        <p:txBody>
          <a:bodyPr/>
          <a:lstStyle/>
          <a:p>
            <a:r>
              <a:rPr lang="en-US" dirty="0"/>
              <a:t>Changes in Consumer Incomes—people tend to buy larger quantities of many goods when their incomes rise, assuming that prices do not change.</a:t>
            </a:r>
          </a:p>
          <a:p>
            <a:r>
              <a:rPr lang="en-US" b="1" dirty="0"/>
              <a:t>Normal good: </a:t>
            </a:r>
            <a:r>
              <a:rPr lang="en-US" dirty="0"/>
              <a:t>a good for which an increase in consumer income results in the increase in demand</a:t>
            </a:r>
          </a:p>
          <a:p>
            <a:r>
              <a:rPr lang="en-US" b="1" dirty="0"/>
              <a:t>Inferior good: </a:t>
            </a:r>
            <a:r>
              <a:rPr lang="en-US" dirty="0"/>
              <a:t>a good for which an increase in consumer incomes results in a decrease in demand</a:t>
            </a:r>
            <a:endParaRPr lang="en-US" b="1" dirty="0"/>
          </a:p>
        </p:txBody>
      </p:sp>
    </p:spTree>
    <p:extLst>
      <p:ext uri="{BB962C8B-B14F-4D97-AF65-F5344CB8AC3E}">
        <p14:creationId xmlns:p14="http://schemas.microsoft.com/office/powerpoint/2010/main" val="379636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2-3: Effects of an Increase in Consumer Income on the Demand for Chicken</a:t>
            </a:r>
          </a:p>
        </p:txBody>
      </p:sp>
      <p:pic>
        <p:nvPicPr>
          <p:cNvPr id="5" name="Picture Placeholder 4" descr="Demand curve D1 assumes a given level of consumer income. If incomes increase, consumers will want to buy more chicken at any given price, other things being equal. That will shift the demand curve rightward to, say, D2. If the prevailing market price at the time of the demand shift is $3.00 per pound, the quantity demanded increases to 2.5 billion pounds (B) from 1.0 billion (A); if the prevailing price is $2.00 per pound, the quantity demanded will increase to 3.5 billion pounds (D) from 2.0 billion (C); and so on." title="Effects of an Increase in Consumer Income on the Demand for Chicken"/>
          <p:cNvPicPr>
            <a:picLocks noGrp="1" noChangeAspect="1"/>
          </p:cNvPicPr>
          <p:nvPr>
            <p:ph type="pic" idx="1"/>
          </p:nvPr>
        </p:nvPicPr>
        <p:blipFill>
          <a:blip r:embed="rId2">
            <a:extLst>
              <a:ext uri="{28A0092B-C50C-407E-A947-70E740481C1C}">
                <a14:useLocalDpi xmlns:a14="http://schemas.microsoft.com/office/drawing/2010/main" val="0"/>
              </a:ext>
            </a:extLst>
          </a:blip>
          <a:srcRect l="-28681" r="-28681"/>
          <a:stretch>
            <a:fillRect/>
          </a:stretch>
        </p:blipFill>
        <p:spPr/>
      </p:pic>
    </p:spTree>
    <p:extLst>
      <p:ext uri="{BB962C8B-B14F-4D97-AF65-F5344CB8AC3E}">
        <p14:creationId xmlns:p14="http://schemas.microsoft.com/office/powerpoint/2010/main" val="1550440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Shifts in the Demand Curve </a:t>
            </a:r>
            <a:r>
              <a:rPr lang="en-US" sz="2000" dirty="0"/>
              <a:t>(Slide 4 of 4)</a:t>
            </a:r>
            <a:endParaRPr lang="en-US" dirty="0"/>
          </a:p>
        </p:txBody>
      </p:sp>
      <p:sp>
        <p:nvSpPr>
          <p:cNvPr id="3" name="Content Placeholder 2"/>
          <p:cNvSpPr>
            <a:spLocks noGrp="1"/>
          </p:cNvSpPr>
          <p:nvPr>
            <p:ph sz="quarter" idx="1"/>
          </p:nvPr>
        </p:nvSpPr>
        <p:spPr/>
        <p:txBody>
          <a:bodyPr/>
          <a:lstStyle/>
          <a:p>
            <a:r>
              <a:rPr lang="en-US" dirty="0"/>
              <a:t>Changes in buyer’s expectations can also shift demand curves.</a:t>
            </a:r>
          </a:p>
          <a:p>
            <a:r>
              <a:rPr lang="en-US" dirty="0"/>
              <a:t>Changes in tastes can also cause an increase or decrease in demand.</a:t>
            </a:r>
          </a:p>
          <a:p>
            <a:r>
              <a:rPr lang="en-US" dirty="0"/>
              <a:t>Such changes can occur rapidly or gradually.</a:t>
            </a:r>
          </a:p>
        </p:txBody>
      </p:sp>
    </p:spTree>
    <p:extLst>
      <p:ext uri="{BB962C8B-B14F-4D97-AF65-F5344CB8AC3E}">
        <p14:creationId xmlns:p14="http://schemas.microsoft.com/office/powerpoint/2010/main" val="33331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Supply Curve</a:t>
            </a:r>
          </a:p>
        </p:txBody>
      </p:sp>
      <p:sp>
        <p:nvSpPr>
          <p:cNvPr id="3" name="Content Placeholder 2"/>
          <p:cNvSpPr>
            <a:spLocks noGrp="1"/>
          </p:cNvSpPr>
          <p:nvPr>
            <p:ph sz="quarter" idx="1"/>
          </p:nvPr>
        </p:nvSpPr>
        <p:spPr/>
        <p:txBody>
          <a:bodyPr/>
          <a:lstStyle/>
          <a:p>
            <a:r>
              <a:rPr lang="en-US" b="1" dirty="0"/>
              <a:t>Supply curve: </a:t>
            </a:r>
            <a:r>
              <a:rPr lang="en-US" dirty="0"/>
              <a:t>a graphical representation of the relationship between the price of a good and the quantity of that good that sellers are willing to supply</a:t>
            </a:r>
          </a:p>
          <a:p>
            <a:pPr lvl="1"/>
            <a:r>
              <a:rPr lang="en-US" dirty="0"/>
              <a:t>Quantity supplied increases as demand goes up, and vice versa.</a:t>
            </a:r>
          </a:p>
          <a:p>
            <a:pPr lvl="1"/>
            <a:r>
              <a:rPr lang="en-US" dirty="0"/>
              <a:t>Positive supply curve slope can be explained by:</a:t>
            </a:r>
          </a:p>
          <a:p>
            <a:pPr lvl="2"/>
            <a:r>
              <a:rPr lang="en-US" i="1" dirty="0"/>
              <a:t>Producers’ responses to market incentives</a:t>
            </a:r>
          </a:p>
          <a:p>
            <a:pPr lvl="2"/>
            <a:r>
              <a:rPr lang="en-US" i="1" dirty="0"/>
              <a:t>Rising cost of producing additional output facilities of a fixed size</a:t>
            </a:r>
          </a:p>
          <a:p>
            <a:pPr lvl="2"/>
            <a:r>
              <a:rPr lang="en-US" i="1" dirty="0"/>
              <a:t>Comparative advantage and opportunity cost</a:t>
            </a:r>
          </a:p>
          <a:p>
            <a:pPr lvl="1"/>
            <a:endParaRPr lang="en-US" i="1" dirty="0"/>
          </a:p>
        </p:txBody>
      </p:sp>
    </p:spTree>
    <p:extLst>
      <p:ext uri="{BB962C8B-B14F-4D97-AF65-F5344CB8AC3E}">
        <p14:creationId xmlns:p14="http://schemas.microsoft.com/office/powerpoint/2010/main" val="395351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2-4: A Supply Curve for Chicken</a:t>
            </a:r>
          </a:p>
        </p:txBody>
      </p:sp>
      <p:pic>
        <p:nvPicPr>
          <p:cNvPr id="7" name="Picture Placeholder 6" descr="Parts (a) and (b) of this figure show the quantity of chicken supplied at various prices. As the price rises, the quantity supplied increases, other things being equal. The higher price gives farmers an incentive to raise more chickens, but the rising opportunity cost of doing so limits the supply produced in response to any given price increase." title="A Supply Curve for Chicken"/>
          <p:cNvPicPr>
            <a:picLocks noGrp="1" noChangeAspect="1"/>
          </p:cNvPicPr>
          <p:nvPr>
            <p:ph type="pic" idx="1"/>
          </p:nvPr>
        </p:nvPicPr>
        <p:blipFill>
          <a:blip r:embed="rId2">
            <a:extLst>
              <a:ext uri="{28A0092B-C50C-407E-A947-70E740481C1C}">
                <a14:useLocalDpi xmlns:a14="http://schemas.microsoft.com/office/drawing/2010/main" val="0"/>
              </a:ext>
            </a:extLst>
          </a:blip>
          <a:srcRect t="-4070" b="-4070"/>
          <a:stretch>
            <a:fillRect/>
          </a:stretch>
        </p:blipFill>
        <p:spPr/>
      </p:pic>
    </p:spTree>
    <p:extLst>
      <p:ext uri="{BB962C8B-B14F-4D97-AF65-F5344CB8AC3E}">
        <p14:creationId xmlns:p14="http://schemas.microsoft.com/office/powerpoint/2010/main" val="1098670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2-5: The Production Possibility Curve and the Supply Curve</a:t>
            </a:r>
          </a:p>
        </p:txBody>
      </p:sp>
      <p:pic>
        <p:nvPicPr>
          <p:cNvPr id="5" name="Picture Placeholder 4" descr="This figure offers an interpretation of the supply curve in terms of the production possibility frontier for an economy that produces two goods: tomatoes and chickens. Part (a)  shows a production possibility frontier. The slope of the frontier, at any point, shows the opportunity cost of producing an additional pound of chicken measured in terms of the quantity of tomatoes that farmers could have produced using the same factors of production. The frontier curves because some farmers have a comparative advantage in producing tomatoes and others have a comparative advantage in producing chicken. As farmers raise more chicken, those with the greatest comparative advantage are the first to stop producing tomatoes. Because the frontier gets steeper as the quantity of chicken increases, the opportunity cost rises, as shown in Part (b). We can interpret the curve in Part (b) as a supply curve, in the sense that an incentive, in the form of a higher price, will cause producers to shift factors from tomatoes to chicken despite the rising opportunity cost of chicken." title="The Production Possibility Curve and the Supply Curve"/>
          <p:cNvPicPr>
            <a:picLocks noGrp="1" noChangeAspect="1"/>
          </p:cNvPicPr>
          <p:nvPr>
            <p:ph type="pic" idx="1"/>
          </p:nvPr>
        </p:nvPicPr>
        <p:blipFill>
          <a:blip r:embed="rId2">
            <a:extLst>
              <a:ext uri="{28A0092B-C50C-407E-A947-70E740481C1C}">
                <a14:useLocalDpi xmlns:a14="http://schemas.microsoft.com/office/drawing/2010/main" val="0"/>
              </a:ext>
            </a:extLst>
          </a:blip>
          <a:srcRect t="-11814" b="-11814"/>
          <a:stretch>
            <a:fillRect/>
          </a:stretch>
        </p:blipFill>
        <p:spPr/>
      </p:pic>
    </p:spTree>
    <p:extLst>
      <p:ext uri="{BB962C8B-B14F-4D97-AF65-F5344CB8AC3E}">
        <p14:creationId xmlns:p14="http://schemas.microsoft.com/office/powerpoint/2010/main" val="5166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Shifts in the Supply Curve </a:t>
            </a:r>
            <a:r>
              <a:rPr lang="en-US" sz="2000" dirty="0"/>
              <a:t>(Slide 1 of 2)</a:t>
            </a:r>
          </a:p>
        </p:txBody>
      </p:sp>
      <p:sp>
        <p:nvSpPr>
          <p:cNvPr id="3" name="Content Placeholder 2"/>
          <p:cNvSpPr>
            <a:spLocks noGrp="1"/>
          </p:cNvSpPr>
          <p:nvPr>
            <p:ph sz="quarter" idx="1"/>
          </p:nvPr>
        </p:nvSpPr>
        <p:spPr/>
        <p:txBody>
          <a:bodyPr>
            <a:normAutofit lnSpcReduction="10000"/>
          </a:bodyPr>
          <a:lstStyle/>
          <a:p>
            <a:r>
              <a:rPr lang="en-US" b="1" dirty="0"/>
              <a:t>Change in quantity supplied: </a:t>
            </a:r>
            <a:r>
              <a:rPr lang="en-US" dirty="0"/>
              <a:t>a change in the quantity of a good that suppliers are willing and able to sell that is caused by a change in the good’s price, other things being equal; shown by a movement along a supply curve</a:t>
            </a:r>
          </a:p>
          <a:p>
            <a:r>
              <a:rPr lang="en-US" b="1" dirty="0"/>
              <a:t>Change in supply: </a:t>
            </a:r>
            <a:r>
              <a:rPr lang="en-US" dirty="0"/>
              <a:t>a change in the quantity of a good that suppliers are willing and able to sell that is caused by a change in some condition other than the good’s price; shown by a shift in the supply curve</a:t>
            </a:r>
            <a:endParaRPr lang="en-US" b="1" dirty="0"/>
          </a:p>
        </p:txBody>
      </p:sp>
    </p:spTree>
    <p:extLst>
      <p:ext uri="{BB962C8B-B14F-4D97-AF65-F5344CB8AC3E}">
        <p14:creationId xmlns:p14="http://schemas.microsoft.com/office/powerpoint/2010/main" val="2246683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Shifts in the Supply Curve </a:t>
            </a:r>
            <a:r>
              <a:rPr lang="en-US" sz="2000" dirty="0"/>
              <a:t>(Slide 2 of 2)</a:t>
            </a:r>
            <a:endParaRPr lang="en-US" dirty="0"/>
          </a:p>
        </p:txBody>
      </p:sp>
      <p:sp>
        <p:nvSpPr>
          <p:cNvPr id="3" name="Content Placeholder 2"/>
          <p:cNvSpPr>
            <a:spLocks noGrp="1"/>
          </p:cNvSpPr>
          <p:nvPr>
            <p:ph sz="quarter" idx="1"/>
          </p:nvPr>
        </p:nvSpPr>
        <p:spPr/>
        <p:txBody>
          <a:bodyPr/>
          <a:lstStyle/>
          <a:p>
            <a:r>
              <a:rPr lang="en-US" dirty="0"/>
              <a:t>Factors that can cause a shift in the supply curve:</a:t>
            </a:r>
          </a:p>
          <a:p>
            <a:pPr lvl="1"/>
            <a:r>
              <a:rPr lang="en-US" dirty="0"/>
              <a:t>Changes in Technology</a:t>
            </a:r>
          </a:p>
          <a:p>
            <a:pPr lvl="1"/>
            <a:r>
              <a:rPr lang="en-US" dirty="0"/>
              <a:t>Changes in Input Prices</a:t>
            </a:r>
          </a:p>
          <a:p>
            <a:pPr lvl="1"/>
            <a:r>
              <a:rPr lang="en-US" dirty="0"/>
              <a:t>Changes in the Prices of Other Goods</a:t>
            </a:r>
          </a:p>
          <a:p>
            <a:pPr lvl="1"/>
            <a:r>
              <a:rPr lang="en-US" dirty="0"/>
              <a:t>Changes in Expectations</a:t>
            </a:r>
          </a:p>
        </p:txBody>
      </p:sp>
    </p:spTree>
    <p:extLst>
      <p:ext uri="{BB962C8B-B14F-4D97-AF65-F5344CB8AC3E}">
        <p14:creationId xmlns:p14="http://schemas.microsoft.com/office/powerpoint/2010/main" val="63278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sz="quarter" idx="1"/>
          </p:nvPr>
        </p:nvSpPr>
        <p:spPr/>
        <p:txBody>
          <a:bodyPr>
            <a:noAutofit/>
          </a:bodyPr>
          <a:lstStyle/>
          <a:p>
            <a:pPr>
              <a:spcBef>
                <a:spcPts val="800"/>
              </a:spcBef>
            </a:pPr>
            <a:r>
              <a:rPr lang="en-US" sz="2500" dirty="0"/>
              <a:t>How the price of a good or service affects the quantity demanded by buyers</a:t>
            </a:r>
          </a:p>
          <a:p>
            <a:pPr>
              <a:spcBef>
                <a:spcPts val="800"/>
              </a:spcBef>
            </a:pPr>
            <a:r>
              <a:rPr lang="en-US" sz="2500" dirty="0"/>
              <a:t>How other market conditions affect demand</a:t>
            </a:r>
          </a:p>
          <a:p>
            <a:pPr>
              <a:spcBef>
                <a:spcPts val="800"/>
              </a:spcBef>
            </a:pPr>
            <a:r>
              <a:rPr lang="en-US" sz="2500" dirty="0"/>
              <a:t>How the price of a good affects the quantity supplied by sellers</a:t>
            </a:r>
          </a:p>
          <a:p>
            <a:pPr>
              <a:spcBef>
                <a:spcPts val="800"/>
              </a:spcBef>
            </a:pPr>
            <a:r>
              <a:rPr lang="en-US" sz="2500" dirty="0"/>
              <a:t>How other market conditions affect supply</a:t>
            </a:r>
          </a:p>
        </p:txBody>
      </p:sp>
      <p:sp>
        <p:nvSpPr>
          <p:cNvPr id="4" name="Content Placeholder 3"/>
          <p:cNvSpPr>
            <a:spLocks noGrp="1"/>
          </p:cNvSpPr>
          <p:nvPr>
            <p:ph sz="quarter" idx="2"/>
          </p:nvPr>
        </p:nvSpPr>
        <p:spPr/>
        <p:txBody>
          <a:bodyPr>
            <a:normAutofit fontScale="85000" lnSpcReduction="10000"/>
          </a:bodyPr>
          <a:lstStyle/>
          <a:p>
            <a:r>
              <a:rPr lang="en-US" dirty="0"/>
              <a:t>How supply and demand interact to determine the market price of a good or service</a:t>
            </a:r>
          </a:p>
          <a:p>
            <a:r>
              <a:rPr lang="en-US" dirty="0"/>
              <a:t>Why market prices and quantities change in response to changes in market conditions</a:t>
            </a:r>
          </a:p>
          <a:p>
            <a:r>
              <a:rPr lang="en-US" dirty="0"/>
              <a:t>What the unintended consequences are of price floors and price ceilings</a:t>
            </a:r>
          </a:p>
        </p:txBody>
      </p:sp>
    </p:spTree>
    <p:extLst>
      <p:ext uri="{BB962C8B-B14F-4D97-AF65-F5344CB8AC3E}">
        <p14:creationId xmlns:p14="http://schemas.microsoft.com/office/powerpoint/2010/main" val="2409260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2-6: Shifts in the Supply Curve for Chicken</a:t>
            </a:r>
          </a:p>
        </p:txBody>
      </p:sp>
      <p:pic>
        <p:nvPicPr>
          <p:cNvPr id="5" name="Picture Placeholder 4" descr="Several kinds of changes can cause the supply of chicken to increase or decrease. For example, a new production method that lowers costs will shift the curve to the right, from S1 to S2, because producers will be willing to supply more at any given price. An increase in the price of inputs, other things being equal, will shift the curve to the left, from S1 to S3. Changes in sellers’ expectations or in the prices of competing goods can also cause the supply curve to shift." title="Shifts in the Supply Curve for Chicken"/>
          <p:cNvPicPr>
            <a:picLocks noGrp="1" noChangeAspect="1"/>
          </p:cNvPicPr>
          <p:nvPr>
            <p:ph type="pic" idx="1"/>
          </p:nvPr>
        </p:nvPicPr>
        <p:blipFill>
          <a:blip r:embed="rId2">
            <a:extLst>
              <a:ext uri="{28A0092B-C50C-407E-A947-70E740481C1C}">
                <a14:useLocalDpi xmlns:a14="http://schemas.microsoft.com/office/drawing/2010/main" val="0"/>
              </a:ext>
            </a:extLst>
          </a:blip>
          <a:srcRect l="-28563" r="-28563"/>
          <a:stretch>
            <a:fillRect/>
          </a:stretch>
        </p:blipFill>
        <p:spPr/>
      </p:pic>
    </p:spTree>
    <p:extLst>
      <p:ext uri="{BB962C8B-B14F-4D97-AF65-F5344CB8AC3E}">
        <p14:creationId xmlns:p14="http://schemas.microsoft.com/office/powerpoint/2010/main" val="71802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Equilibrium</a:t>
            </a:r>
          </a:p>
        </p:txBody>
      </p:sp>
      <p:sp>
        <p:nvSpPr>
          <p:cNvPr id="3" name="Content Placeholder 2"/>
          <p:cNvSpPr>
            <a:spLocks noGrp="1"/>
          </p:cNvSpPr>
          <p:nvPr>
            <p:ph sz="quarter" idx="1"/>
          </p:nvPr>
        </p:nvSpPr>
        <p:spPr/>
        <p:txBody>
          <a:bodyPr/>
          <a:lstStyle/>
          <a:p>
            <a:r>
              <a:rPr lang="en-US" b="1" dirty="0"/>
              <a:t>Equilibrium: </a:t>
            </a:r>
            <a:r>
              <a:rPr lang="en-US" dirty="0"/>
              <a:t>a condition in which buyers’ and sellers’ plans exactly mesh in the marketplace, so that the quantity supplied exactly equal s the quantity demanded at a given price</a:t>
            </a:r>
            <a:endParaRPr lang="en-US" b="1" dirty="0"/>
          </a:p>
        </p:txBody>
      </p:sp>
    </p:spTree>
    <p:extLst>
      <p:ext uri="{BB962C8B-B14F-4D97-AF65-F5344CB8AC3E}">
        <p14:creationId xmlns:p14="http://schemas.microsoft.com/office/powerpoint/2010/main" val="1466160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2-7: Equilibrium in the Chicken Market</a:t>
            </a:r>
          </a:p>
        </p:txBody>
      </p:sp>
      <p:pic>
        <p:nvPicPr>
          <p:cNvPr id="5" name="Picture Placeholder 4" descr="This figure shows the supply and demand curves for chicken presented earlier in graphical and numerical form. The demand curve shows how much buyers plan to purchase at a given price. The supply curve shows how much producers plan to sell at a given price. At only one price ($2.00 per pound) do buyers' and sellers' plans exactly match. That is the equilibrium price. A higher price causes a surplus of chicken and puts downward pressure on the price. A lower price causes a shortage and puts upward pressure on price." title="Equilibrium in the Chicken Market"/>
          <p:cNvPicPr>
            <a:picLocks noGrp="1" noChangeAspect="1"/>
          </p:cNvPicPr>
          <p:nvPr>
            <p:ph type="pic" idx="1"/>
          </p:nvPr>
        </p:nvPicPr>
        <p:blipFill>
          <a:blip r:embed="rId2">
            <a:extLst>
              <a:ext uri="{28A0092B-C50C-407E-A947-70E740481C1C}">
                <a14:useLocalDpi xmlns:a14="http://schemas.microsoft.com/office/drawing/2010/main" val="0"/>
              </a:ext>
            </a:extLst>
          </a:blip>
          <a:srcRect l="-24856" r="-24856"/>
          <a:stretch>
            <a:fillRect/>
          </a:stretch>
        </p:blipFill>
        <p:spPr/>
      </p:pic>
    </p:spTree>
    <p:extLst>
      <p:ext uri="{BB962C8B-B14F-4D97-AF65-F5344CB8AC3E}">
        <p14:creationId xmlns:p14="http://schemas.microsoft.com/office/powerpoint/2010/main" val="63094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Shortages</a:t>
            </a:r>
          </a:p>
        </p:txBody>
      </p:sp>
      <p:sp>
        <p:nvSpPr>
          <p:cNvPr id="3" name="Content Placeholder 2"/>
          <p:cNvSpPr>
            <a:spLocks noGrp="1"/>
          </p:cNvSpPr>
          <p:nvPr>
            <p:ph sz="quarter" idx="1"/>
          </p:nvPr>
        </p:nvSpPr>
        <p:spPr/>
        <p:txBody>
          <a:bodyPr>
            <a:normAutofit fontScale="92500"/>
          </a:bodyPr>
          <a:lstStyle/>
          <a:p>
            <a:r>
              <a:rPr lang="en-US" b="1" dirty="0"/>
              <a:t>Excess quantity demanded (shortage): </a:t>
            </a:r>
            <a:r>
              <a:rPr lang="en-US" dirty="0"/>
              <a:t>a condition in which the quantity of a good demanded at a given price exceeds the quantity supplied</a:t>
            </a:r>
          </a:p>
          <a:p>
            <a:r>
              <a:rPr lang="en-US" dirty="0"/>
              <a:t>First sign of a shortage is usually a decrease in </a:t>
            </a:r>
            <a:r>
              <a:rPr lang="en-US" b="1" dirty="0"/>
              <a:t>inventory—</a:t>
            </a:r>
            <a:r>
              <a:rPr lang="en-US" dirty="0"/>
              <a:t>a stock of a good awaiting sale or use.</a:t>
            </a:r>
          </a:p>
          <a:p>
            <a:pPr lvl="1"/>
            <a:r>
              <a:rPr lang="en-US" dirty="0"/>
              <a:t>To rebuild inventory: reduce output, increase price, or a combination of both</a:t>
            </a:r>
          </a:p>
          <a:p>
            <a:pPr lvl="1"/>
            <a:r>
              <a:rPr lang="en-US" dirty="0"/>
              <a:t>As price changes, buyers also adjust, reducing purchases.</a:t>
            </a:r>
          </a:p>
          <a:p>
            <a:r>
              <a:rPr lang="en-US" dirty="0"/>
              <a:t>Different for markets for services—no inventory—formation of a queue</a:t>
            </a:r>
          </a:p>
        </p:txBody>
      </p:sp>
    </p:spTree>
    <p:extLst>
      <p:ext uri="{BB962C8B-B14F-4D97-AF65-F5344CB8AC3E}">
        <p14:creationId xmlns:p14="http://schemas.microsoft.com/office/powerpoint/2010/main" val="3637071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Surpluses</a:t>
            </a:r>
          </a:p>
        </p:txBody>
      </p:sp>
      <p:sp>
        <p:nvSpPr>
          <p:cNvPr id="3" name="Content Placeholder 2"/>
          <p:cNvSpPr>
            <a:spLocks noGrp="1"/>
          </p:cNvSpPr>
          <p:nvPr>
            <p:ph sz="quarter" idx="1"/>
          </p:nvPr>
        </p:nvSpPr>
        <p:spPr/>
        <p:txBody>
          <a:bodyPr>
            <a:normAutofit lnSpcReduction="10000"/>
          </a:bodyPr>
          <a:lstStyle/>
          <a:p>
            <a:r>
              <a:rPr lang="en-US" b="1" dirty="0"/>
              <a:t>Excess quantity supplied (surplus): </a:t>
            </a:r>
            <a:r>
              <a:rPr lang="en-US" dirty="0"/>
              <a:t>a condition in which the quantity of a good supplied at a given price exceeds the quantity demanded</a:t>
            </a:r>
          </a:p>
          <a:p>
            <a:r>
              <a:rPr lang="en-US" dirty="0"/>
              <a:t>Inventories will grow</a:t>
            </a:r>
          </a:p>
          <a:p>
            <a:pPr lvl="1"/>
            <a:r>
              <a:rPr lang="en-US" dirty="0"/>
              <a:t>Sellers will cut output, decrease prices, or a combination of both</a:t>
            </a:r>
          </a:p>
          <a:p>
            <a:pPr lvl="1"/>
            <a:r>
              <a:rPr lang="en-US" dirty="0"/>
              <a:t>Buyers will adjust by increasing purchases</a:t>
            </a:r>
          </a:p>
          <a:p>
            <a:r>
              <a:rPr lang="en-US" dirty="0"/>
              <a:t>Markets with no inventory will react to surpluses by increasing the queue of sellers looking for customers.</a:t>
            </a:r>
          </a:p>
        </p:txBody>
      </p:sp>
    </p:spTree>
    <p:extLst>
      <p:ext uri="{BB962C8B-B14F-4D97-AF65-F5344CB8AC3E}">
        <p14:creationId xmlns:p14="http://schemas.microsoft.com/office/powerpoint/2010/main" val="996593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Market Conditions</a:t>
            </a:r>
          </a:p>
        </p:txBody>
      </p:sp>
      <p:sp>
        <p:nvSpPr>
          <p:cNvPr id="3" name="Content Placeholder 2"/>
          <p:cNvSpPr>
            <a:spLocks noGrp="1"/>
          </p:cNvSpPr>
          <p:nvPr>
            <p:ph sz="quarter" idx="1"/>
          </p:nvPr>
        </p:nvSpPr>
        <p:spPr/>
        <p:txBody>
          <a:bodyPr/>
          <a:lstStyle/>
          <a:p>
            <a:r>
              <a:rPr lang="en-US" dirty="0"/>
              <a:t>Response to a Shift in Demand—movement along the supply curve, not a shift in the curve</a:t>
            </a:r>
          </a:p>
          <a:p>
            <a:r>
              <a:rPr lang="en-US" dirty="0"/>
              <a:t>Response to a Shift in Supply—supply curve would shift and demand curve would remain the same</a:t>
            </a:r>
          </a:p>
          <a:p>
            <a:r>
              <a:rPr lang="en-US" dirty="0"/>
              <a:t>A Shift in One Curve or Both?</a:t>
            </a:r>
          </a:p>
          <a:p>
            <a:pPr lvl="1"/>
            <a:r>
              <a:rPr lang="en-US" dirty="0"/>
              <a:t>Both curves do </a:t>
            </a:r>
            <a:r>
              <a:rPr lang="en-US" i="1" dirty="0"/>
              <a:t>not</a:t>
            </a:r>
            <a:r>
              <a:rPr lang="en-US" dirty="0"/>
              <a:t> always shift.</a:t>
            </a:r>
          </a:p>
        </p:txBody>
      </p:sp>
    </p:spTree>
    <p:extLst>
      <p:ext uri="{BB962C8B-B14F-4D97-AF65-F5344CB8AC3E}">
        <p14:creationId xmlns:p14="http://schemas.microsoft.com/office/powerpoint/2010/main" val="3116374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2-8: Effects of Changing Conditions in the Chicken Market</a:t>
            </a:r>
          </a:p>
        </p:txBody>
      </p:sp>
      <p:pic>
        <p:nvPicPr>
          <p:cNvPr id="5" name="Picture Placeholder 4" descr="Part (a) of this figure shows the effects of a decrease in demand for chicken caused by reports linking food poisoning to eating chicken. Initially the market is in equilibrium at E1. The report shifts the demand curve. At the original equilibrium price of $3.00, there is a temporary surplus of chicken. That causes inventories to rise and puts downward pressure on the price. As the price falls, producers more down along the supply curve to a new equilibrium at E2. There, both the price and quantity of chicken are lower than before the shift in demand. Part (b) shows the effects of a decrease in supply caused by an increase in the price of chicken feed. The shift in the supply curve causes a shortage at the initial price of $3.00 per pound. The shortage puts upward pressure on price. As the price rises, buyers move up and to the left along the demand curve until they reach a new equilibrium at E2. In each case, note that only one curve needs to shift to bring about the new equilibrium.&#10;" title="Effects of Changing conditions inthe Chicken Market"/>
          <p:cNvPicPr>
            <a:picLocks noGrp="1" noChangeAspect="1"/>
          </p:cNvPicPr>
          <p:nvPr>
            <p:ph type="pic" idx="1"/>
          </p:nvPr>
        </p:nvPicPr>
        <p:blipFill>
          <a:blip r:embed="rId2">
            <a:extLst>
              <a:ext uri="{28A0092B-C50C-407E-A947-70E740481C1C}">
                <a14:useLocalDpi xmlns:a14="http://schemas.microsoft.com/office/drawing/2010/main" val="0"/>
              </a:ext>
            </a:extLst>
          </a:blip>
          <a:srcRect t="-12428" b="-12428"/>
          <a:stretch>
            <a:fillRect/>
          </a:stretch>
        </p:blipFill>
        <p:spPr/>
      </p:pic>
    </p:spTree>
    <p:extLst>
      <p:ext uri="{BB962C8B-B14F-4D97-AF65-F5344CB8AC3E}">
        <p14:creationId xmlns:p14="http://schemas.microsoft.com/office/powerpoint/2010/main" val="129110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Price Supports: The Market for Milk</a:t>
            </a:r>
          </a:p>
        </p:txBody>
      </p:sp>
      <p:sp>
        <p:nvSpPr>
          <p:cNvPr id="3" name="Content Placeholder 2"/>
          <p:cNvSpPr>
            <a:spLocks noGrp="1"/>
          </p:cNvSpPr>
          <p:nvPr>
            <p:ph sz="quarter" idx="1"/>
          </p:nvPr>
        </p:nvSpPr>
        <p:spPr/>
        <p:txBody>
          <a:bodyPr/>
          <a:lstStyle/>
          <a:p>
            <a:r>
              <a:rPr lang="en-US" dirty="0"/>
              <a:t>Price floor: lowest price to be charged for a good or service</a:t>
            </a:r>
          </a:p>
          <a:p>
            <a:r>
              <a:rPr lang="en-US" dirty="0"/>
              <a:t>Example used in the textbook is the milk price support program.</a:t>
            </a:r>
          </a:p>
          <a:p>
            <a:r>
              <a:rPr lang="en-US" dirty="0"/>
              <a:t>Problems occur with price floors.</a:t>
            </a:r>
          </a:p>
          <a:p>
            <a:pPr lvl="1"/>
            <a:r>
              <a:rPr lang="en-US" dirty="0"/>
              <a:t>Floor can be consistently higher than the equilibrium price causing surplus.</a:t>
            </a:r>
          </a:p>
        </p:txBody>
      </p:sp>
    </p:spTree>
    <p:extLst>
      <p:ext uri="{BB962C8B-B14F-4D97-AF65-F5344CB8AC3E}">
        <p14:creationId xmlns:p14="http://schemas.microsoft.com/office/powerpoint/2010/main" val="197558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2-9: Price Supports for Milk</a:t>
            </a:r>
          </a:p>
        </p:txBody>
      </p:sp>
      <p:pic>
        <p:nvPicPr>
          <p:cNvPr id="5" name="Picture Placeholder 4" descr="The market for milk is in equilibrium at E1. A change in tastes away from high-cholesterol foods then shifts the demand curve to D2. If the price were free to fall, a temporary surplus would push the price down to a new equilibrium at $10 per hundredweight. Instead suppose that the government maintains a support price for milk at a level higher than the equilibrium price, as it did for many years ($13 per hundredweight in this example). The government would then need to buy the surplus milk and store it in the form of powdered milk, butter, and cheese to keep the price from falling." title="Price Supports for Milk"/>
          <p:cNvPicPr>
            <a:picLocks noGrp="1" noChangeAspect="1"/>
          </p:cNvPicPr>
          <p:nvPr>
            <p:ph type="pic" idx="1"/>
          </p:nvPr>
        </p:nvPicPr>
        <p:blipFill>
          <a:blip r:embed="rId2">
            <a:extLst>
              <a:ext uri="{28A0092B-C50C-407E-A947-70E740481C1C}">
                <a14:useLocalDpi xmlns:a14="http://schemas.microsoft.com/office/drawing/2010/main" val="0"/>
              </a:ext>
            </a:extLst>
          </a:blip>
          <a:srcRect l="-29051" r="-29051"/>
          <a:stretch>
            <a:fillRect/>
          </a:stretch>
        </p:blipFill>
        <p:spPr/>
      </p:pic>
    </p:spTree>
    <p:extLst>
      <p:ext uri="{BB962C8B-B14F-4D97-AF65-F5344CB8AC3E}">
        <p14:creationId xmlns:p14="http://schemas.microsoft.com/office/powerpoint/2010/main" val="457039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a:t>Price Ceilings: The Case of Rent Control</a:t>
            </a:r>
          </a:p>
        </p:txBody>
      </p:sp>
      <p:sp>
        <p:nvSpPr>
          <p:cNvPr id="3" name="Content Placeholder 2"/>
          <p:cNvSpPr>
            <a:spLocks noGrp="1"/>
          </p:cNvSpPr>
          <p:nvPr>
            <p:ph sz="quarter" idx="1"/>
          </p:nvPr>
        </p:nvSpPr>
        <p:spPr/>
        <p:txBody>
          <a:bodyPr/>
          <a:lstStyle/>
          <a:p>
            <a:r>
              <a:rPr lang="en-US" dirty="0"/>
              <a:t>Using price ceilings in the form of rent control to prevent landlords from charging “unreasonably high” rents</a:t>
            </a:r>
          </a:p>
          <a:p>
            <a:r>
              <a:rPr lang="en-US" dirty="0"/>
              <a:t>Intended Effects</a:t>
            </a:r>
          </a:p>
          <a:p>
            <a:pPr lvl="1"/>
            <a:r>
              <a:rPr lang="en-US" dirty="0"/>
              <a:t>Lower rents</a:t>
            </a:r>
          </a:p>
          <a:p>
            <a:r>
              <a:rPr lang="en-US" dirty="0"/>
              <a:t>Unintended Effects</a:t>
            </a:r>
          </a:p>
          <a:p>
            <a:pPr lvl="1"/>
            <a:r>
              <a:rPr lang="en-US" dirty="0"/>
              <a:t>Shortage of housing</a:t>
            </a:r>
          </a:p>
          <a:p>
            <a:pPr lvl="1"/>
            <a:r>
              <a:rPr lang="en-US" dirty="0"/>
              <a:t>More housing discrimination</a:t>
            </a:r>
          </a:p>
        </p:txBody>
      </p:sp>
    </p:spTree>
    <p:extLst>
      <p:ext uri="{BB962C8B-B14F-4D97-AF65-F5344CB8AC3E}">
        <p14:creationId xmlns:p14="http://schemas.microsoft.com/office/powerpoint/2010/main" val="2012596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Outline </a:t>
            </a:r>
            <a:r>
              <a:rPr lang="en-US" sz="2000" dirty="0"/>
              <a:t>(Slide 1 of 2)</a:t>
            </a:r>
          </a:p>
        </p:txBody>
      </p:sp>
      <p:sp>
        <p:nvSpPr>
          <p:cNvPr id="3" name="Content Placeholder 2"/>
          <p:cNvSpPr>
            <a:spLocks noGrp="1"/>
          </p:cNvSpPr>
          <p:nvPr>
            <p:ph sz="quarter" idx="1"/>
          </p:nvPr>
        </p:nvSpPr>
        <p:spPr/>
        <p:txBody>
          <a:bodyPr/>
          <a:lstStyle/>
          <a:p>
            <a:r>
              <a:rPr lang="en-US" dirty="0"/>
              <a:t>Demand</a:t>
            </a:r>
          </a:p>
          <a:p>
            <a:pPr lvl="1"/>
            <a:r>
              <a:rPr lang="en-US" dirty="0"/>
              <a:t>The Demand Curve</a:t>
            </a:r>
          </a:p>
          <a:p>
            <a:pPr lvl="1"/>
            <a:r>
              <a:rPr lang="en-US" dirty="0"/>
              <a:t>Shifts in the Demand Curve</a:t>
            </a:r>
          </a:p>
          <a:p>
            <a:pPr lvl="2"/>
            <a:r>
              <a:rPr lang="en-US" dirty="0"/>
              <a:t>Changes in the Price of Another Good</a:t>
            </a:r>
          </a:p>
          <a:p>
            <a:pPr lvl="2"/>
            <a:r>
              <a:rPr lang="en-US" dirty="0"/>
              <a:t>Changes in Consumer Incomes</a:t>
            </a:r>
          </a:p>
          <a:p>
            <a:pPr lvl="2"/>
            <a:r>
              <a:rPr lang="en-US" dirty="0"/>
              <a:t>Changes n Expectations</a:t>
            </a:r>
          </a:p>
          <a:p>
            <a:pPr lvl="2"/>
            <a:r>
              <a:rPr lang="en-US" dirty="0"/>
              <a:t>Changes in Tastes</a:t>
            </a:r>
          </a:p>
        </p:txBody>
      </p:sp>
      <p:sp>
        <p:nvSpPr>
          <p:cNvPr id="4" name="Content Placeholder 3"/>
          <p:cNvSpPr>
            <a:spLocks noGrp="1"/>
          </p:cNvSpPr>
          <p:nvPr>
            <p:ph sz="quarter" idx="2"/>
          </p:nvPr>
        </p:nvSpPr>
        <p:spPr/>
        <p:txBody>
          <a:bodyPr/>
          <a:lstStyle/>
          <a:p>
            <a:r>
              <a:rPr lang="en-US" dirty="0"/>
              <a:t>Supply</a:t>
            </a:r>
          </a:p>
          <a:p>
            <a:pPr lvl="1"/>
            <a:r>
              <a:rPr lang="en-US" dirty="0"/>
              <a:t>The Supply Curve</a:t>
            </a:r>
          </a:p>
          <a:p>
            <a:pPr lvl="1"/>
            <a:r>
              <a:rPr lang="en-US" dirty="0"/>
              <a:t>Shifts in the Supply Curve</a:t>
            </a:r>
          </a:p>
          <a:p>
            <a:pPr lvl="2"/>
            <a:r>
              <a:rPr lang="en-US" dirty="0"/>
              <a:t>Changes in Technology</a:t>
            </a:r>
          </a:p>
          <a:p>
            <a:pPr lvl="2"/>
            <a:r>
              <a:rPr lang="en-US" dirty="0"/>
              <a:t>Changes in Input Prices</a:t>
            </a:r>
          </a:p>
          <a:p>
            <a:pPr lvl="2"/>
            <a:r>
              <a:rPr lang="en-US" dirty="0"/>
              <a:t>Changes in the Prices of Other Goods</a:t>
            </a:r>
          </a:p>
          <a:p>
            <a:pPr lvl="2"/>
            <a:r>
              <a:rPr lang="en-US" dirty="0"/>
              <a:t>Changes in Expectations</a:t>
            </a:r>
          </a:p>
        </p:txBody>
      </p:sp>
    </p:spTree>
    <p:extLst>
      <p:ext uri="{BB962C8B-B14F-4D97-AF65-F5344CB8AC3E}">
        <p14:creationId xmlns:p14="http://schemas.microsoft.com/office/powerpoint/2010/main" val="4112761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2-10: Effects of Rent Control</a:t>
            </a:r>
          </a:p>
        </p:txBody>
      </p:sp>
      <p:pic>
        <p:nvPicPr>
          <p:cNvPr id="5" name="Picture Placeholder 4" descr="Part (a) shows the short-run effects of rent control. In the short run the supply of rental apartments is fixed. The equilibrium rent is $1,250 per month. Authorities then impose a rent ceiling of $500 per month. One possible outcome is that landlords will charge disguised rent increases, which will bring the true price back to $1,250 per month. If regulations prohibit such disguised increases, there will be a shortage of 350,000 units at the ceiling price. Part (b) shows the long-run effects, when there is time to adjust the number of units in response to the price. With the ceiling in effect, landlords move down their supply curve to E2. The shortage then becomes even more severe than in the short run." title="Effects of Rent Control"/>
          <p:cNvPicPr>
            <a:picLocks noGrp="1" noChangeAspect="1"/>
          </p:cNvPicPr>
          <p:nvPr>
            <p:ph type="pic" idx="1"/>
          </p:nvPr>
        </p:nvPicPr>
        <p:blipFill>
          <a:blip r:embed="rId2">
            <a:extLst>
              <a:ext uri="{28A0092B-C50C-407E-A947-70E740481C1C}">
                <a14:useLocalDpi xmlns:a14="http://schemas.microsoft.com/office/drawing/2010/main" val="0"/>
              </a:ext>
            </a:extLst>
          </a:blip>
          <a:srcRect t="-10597" b="-10597"/>
          <a:stretch>
            <a:fillRect/>
          </a:stretch>
        </p:blipFill>
        <p:spPr>
          <a:xfrm>
            <a:off x="1560576" y="0"/>
            <a:ext cx="7583424" cy="4568952"/>
          </a:xfrm>
        </p:spPr>
      </p:pic>
    </p:spTree>
    <p:extLst>
      <p:ext uri="{BB962C8B-B14F-4D97-AF65-F5344CB8AC3E}">
        <p14:creationId xmlns:p14="http://schemas.microsoft.com/office/powerpoint/2010/main" val="209341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1 of 6)</a:t>
            </a:r>
          </a:p>
        </p:txBody>
      </p:sp>
      <p:sp>
        <p:nvSpPr>
          <p:cNvPr id="5" name="Content Placeholder 4"/>
          <p:cNvSpPr>
            <a:spLocks noGrp="1"/>
          </p:cNvSpPr>
          <p:nvPr>
            <p:ph sz="quarter" idx="1"/>
          </p:nvPr>
        </p:nvSpPr>
        <p:spPr/>
        <p:txBody>
          <a:bodyPr>
            <a:normAutofit lnSpcReduction="10000"/>
          </a:bodyPr>
          <a:lstStyle/>
          <a:p>
            <a:r>
              <a:rPr lang="en-US" dirty="0"/>
              <a:t>How does the price of a good or service affect the quantity that buyers demand?</a:t>
            </a:r>
          </a:p>
          <a:p>
            <a:pPr lvl="1"/>
            <a:r>
              <a:rPr lang="en-US" i="1" dirty="0"/>
              <a:t>Demand:</a:t>
            </a:r>
            <a:r>
              <a:rPr lang="en-US" dirty="0"/>
              <a:t> the willingness and ability of buyers to purchase goods and services</a:t>
            </a:r>
          </a:p>
          <a:p>
            <a:pPr lvl="1"/>
            <a:r>
              <a:rPr lang="en-US" i="1" dirty="0"/>
              <a:t>Law of demand: </a:t>
            </a:r>
            <a:r>
              <a:rPr lang="en-US" dirty="0"/>
              <a:t>there is a universal relationship between the price of a good and the quantity demanded</a:t>
            </a:r>
          </a:p>
          <a:p>
            <a:pPr lvl="2"/>
            <a:r>
              <a:rPr lang="en-US" i="1" dirty="0"/>
              <a:t>Quantity demanded: </a:t>
            </a:r>
            <a:r>
              <a:rPr lang="en-US" dirty="0"/>
              <a:t>amount buyers will purchase at a given price</a:t>
            </a:r>
          </a:p>
          <a:p>
            <a:pPr lvl="2"/>
            <a:r>
              <a:rPr lang="en-US" dirty="0"/>
              <a:t>Law of demand can be represented with a negatively sloped demand curve.</a:t>
            </a:r>
          </a:p>
          <a:p>
            <a:pPr lvl="3"/>
            <a:r>
              <a:rPr lang="en-US" dirty="0"/>
              <a:t>Movement upon the demand curve shows a change in quantity demanded</a:t>
            </a:r>
          </a:p>
        </p:txBody>
      </p:sp>
    </p:spTree>
    <p:extLst>
      <p:ext uri="{BB962C8B-B14F-4D97-AF65-F5344CB8AC3E}">
        <p14:creationId xmlns:p14="http://schemas.microsoft.com/office/powerpoint/2010/main" val="2349128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2 of 6)</a:t>
            </a:r>
            <a:endParaRPr lang="en-US" dirty="0"/>
          </a:p>
        </p:txBody>
      </p:sp>
      <p:sp>
        <p:nvSpPr>
          <p:cNvPr id="3" name="Content Placeholder 2"/>
          <p:cNvSpPr>
            <a:spLocks noGrp="1"/>
          </p:cNvSpPr>
          <p:nvPr>
            <p:ph sz="quarter" idx="1"/>
          </p:nvPr>
        </p:nvSpPr>
        <p:spPr/>
        <p:txBody>
          <a:bodyPr/>
          <a:lstStyle/>
          <a:p>
            <a:r>
              <a:rPr lang="en-US" dirty="0"/>
              <a:t>How do other market conditions affect demand?</a:t>
            </a:r>
          </a:p>
          <a:p>
            <a:pPr lvl="1"/>
            <a:r>
              <a:rPr lang="en-US" i="1" dirty="0"/>
              <a:t>Change in demand: </a:t>
            </a:r>
            <a:r>
              <a:rPr lang="en-US" dirty="0"/>
              <a:t>a change in any of the variables covered by the “other things being equal” clause causes a shift in the demand curve</a:t>
            </a:r>
          </a:p>
          <a:p>
            <a:pPr lvl="2"/>
            <a:r>
              <a:rPr lang="en-US" dirty="0"/>
              <a:t>For example, changes in prices of goods that are </a:t>
            </a:r>
            <a:r>
              <a:rPr lang="en-US" i="1" dirty="0"/>
              <a:t>substitutes</a:t>
            </a:r>
            <a:r>
              <a:rPr lang="en-US" dirty="0"/>
              <a:t> or </a:t>
            </a:r>
            <a:r>
              <a:rPr lang="en-US" i="1" dirty="0"/>
              <a:t>compliments</a:t>
            </a:r>
            <a:r>
              <a:rPr lang="en-US" dirty="0"/>
              <a:t>, as well as changes in consumers’ incomes</a:t>
            </a:r>
          </a:p>
        </p:txBody>
      </p:sp>
    </p:spTree>
    <p:extLst>
      <p:ext uri="{BB962C8B-B14F-4D97-AF65-F5344CB8AC3E}">
        <p14:creationId xmlns:p14="http://schemas.microsoft.com/office/powerpoint/2010/main" val="2958600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3 of 6)</a:t>
            </a:r>
            <a:endParaRPr lang="en-US" dirty="0"/>
          </a:p>
        </p:txBody>
      </p:sp>
      <p:sp>
        <p:nvSpPr>
          <p:cNvPr id="3" name="Content Placeholder 2"/>
          <p:cNvSpPr>
            <a:spLocks noGrp="1"/>
          </p:cNvSpPr>
          <p:nvPr>
            <p:ph sz="quarter" idx="1"/>
          </p:nvPr>
        </p:nvSpPr>
        <p:spPr/>
        <p:txBody>
          <a:bodyPr/>
          <a:lstStyle/>
          <a:p>
            <a:r>
              <a:rPr lang="en-US" dirty="0"/>
              <a:t>How does the price of a good affect the quantity supplied by sellers?</a:t>
            </a:r>
          </a:p>
          <a:p>
            <a:pPr lvl="1"/>
            <a:r>
              <a:rPr lang="en-US" i="1" dirty="0"/>
              <a:t>Supply: </a:t>
            </a:r>
            <a:r>
              <a:rPr lang="en-US" dirty="0"/>
              <a:t>sellers’ willingness and ability to offer products for sale in a market</a:t>
            </a:r>
          </a:p>
          <a:p>
            <a:pPr lvl="2"/>
            <a:r>
              <a:rPr lang="en-US" dirty="0"/>
              <a:t>Increase in the price of a good will increase the quantity of a good supplied, in most markets</a:t>
            </a:r>
          </a:p>
          <a:p>
            <a:pPr lvl="1"/>
            <a:r>
              <a:rPr lang="en-US" dirty="0"/>
              <a:t>Expressed on a positively sloped </a:t>
            </a:r>
            <a:r>
              <a:rPr lang="en-US" i="1" dirty="0"/>
              <a:t>supply curve</a:t>
            </a:r>
            <a:endParaRPr lang="en-US" dirty="0"/>
          </a:p>
        </p:txBody>
      </p:sp>
    </p:spTree>
    <p:extLst>
      <p:ext uri="{BB962C8B-B14F-4D97-AF65-F5344CB8AC3E}">
        <p14:creationId xmlns:p14="http://schemas.microsoft.com/office/powerpoint/2010/main" val="1095088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4 of 6)</a:t>
            </a:r>
            <a:endParaRPr lang="en-US" dirty="0"/>
          </a:p>
        </p:txBody>
      </p:sp>
      <p:sp>
        <p:nvSpPr>
          <p:cNvPr id="3" name="Content Placeholder 2"/>
          <p:cNvSpPr>
            <a:spLocks noGrp="1"/>
          </p:cNvSpPr>
          <p:nvPr>
            <p:ph sz="quarter" idx="1"/>
          </p:nvPr>
        </p:nvSpPr>
        <p:spPr/>
        <p:txBody>
          <a:bodyPr/>
          <a:lstStyle/>
          <a:p>
            <a:r>
              <a:rPr lang="en-US" dirty="0"/>
              <a:t>How do changes in other market conditions affect supply?</a:t>
            </a:r>
          </a:p>
          <a:p>
            <a:pPr lvl="1"/>
            <a:r>
              <a:rPr lang="en-US" dirty="0"/>
              <a:t>Change in any items covered by “other things being equal” clause will shift supply curve</a:t>
            </a:r>
          </a:p>
          <a:p>
            <a:r>
              <a:rPr lang="en-US" dirty="0"/>
              <a:t>How do supply and demand interact to determine the market price of a good or service?</a:t>
            </a:r>
          </a:p>
          <a:p>
            <a:pPr lvl="1"/>
            <a:r>
              <a:rPr lang="en-US" i="1" dirty="0"/>
              <a:t>Equilibrium price: </a:t>
            </a:r>
            <a:r>
              <a:rPr lang="en-US" dirty="0"/>
              <a:t>the price at which the quantity of a good that sellers plan to supply will exactly match the quantity that buyers plan to purchase</a:t>
            </a:r>
            <a:endParaRPr lang="en-US" i="1" dirty="0"/>
          </a:p>
        </p:txBody>
      </p:sp>
    </p:spTree>
    <p:extLst>
      <p:ext uri="{BB962C8B-B14F-4D97-AF65-F5344CB8AC3E}">
        <p14:creationId xmlns:p14="http://schemas.microsoft.com/office/powerpoint/2010/main" val="105458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5 of 6)</a:t>
            </a:r>
            <a:endParaRPr lang="en-US" b="1" dirty="0"/>
          </a:p>
        </p:txBody>
      </p:sp>
      <p:sp>
        <p:nvSpPr>
          <p:cNvPr id="3" name="Content Placeholder 2"/>
          <p:cNvSpPr>
            <a:spLocks noGrp="1"/>
          </p:cNvSpPr>
          <p:nvPr>
            <p:ph sz="quarter" idx="1"/>
          </p:nvPr>
        </p:nvSpPr>
        <p:spPr/>
        <p:txBody>
          <a:bodyPr>
            <a:normAutofit/>
          </a:bodyPr>
          <a:lstStyle/>
          <a:p>
            <a:r>
              <a:rPr lang="en-US" dirty="0"/>
              <a:t>Why do market prices and quantities change in response to changes in market conditions?</a:t>
            </a:r>
          </a:p>
          <a:p>
            <a:pPr lvl="1"/>
            <a:r>
              <a:rPr lang="en-US" dirty="0"/>
              <a:t>Change in market condition, shifts the supply or demand curve, changes the equilibrium price and quantity</a:t>
            </a:r>
          </a:p>
          <a:p>
            <a:pPr lvl="1"/>
            <a:r>
              <a:rPr lang="en-US" dirty="0"/>
              <a:t>Demand curve shifts to the right for a normal good if consumer incomes increase.</a:t>
            </a:r>
          </a:p>
          <a:p>
            <a:pPr lvl="2"/>
            <a:r>
              <a:rPr lang="en-US" dirty="0"/>
              <a:t>Causes a shortage</a:t>
            </a:r>
          </a:p>
          <a:p>
            <a:pPr lvl="1"/>
            <a:r>
              <a:rPr lang="en-US" dirty="0"/>
              <a:t>Supply curve shifts to the right if there is a technological advancement, etc.</a:t>
            </a:r>
          </a:p>
          <a:p>
            <a:pPr lvl="2"/>
            <a:r>
              <a:rPr lang="en-US" dirty="0"/>
              <a:t>Causes a surplus</a:t>
            </a:r>
          </a:p>
        </p:txBody>
      </p:sp>
    </p:spTree>
    <p:extLst>
      <p:ext uri="{BB962C8B-B14F-4D97-AF65-F5344CB8AC3E}">
        <p14:creationId xmlns:p14="http://schemas.microsoft.com/office/powerpoint/2010/main" val="870806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6 of 6)</a:t>
            </a:r>
            <a:endParaRPr lang="en-US" dirty="0"/>
          </a:p>
        </p:txBody>
      </p:sp>
      <p:sp>
        <p:nvSpPr>
          <p:cNvPr id="3" name="Content Placeholder 2"/>
          <p:cNvSpPr>
            <a:spLocks noGrp="1"/>
          </p:cNvSpPr>
          <p:nvPr>
            <p:ph sz="quarter" idx="1"/>
          </p:nvPr>
        </p:nvSpPr>
        <p:spPr/>
        <p:txBody>
          <a:bodyPr/>
          <a:lstStyle/>
          <a:p>
            <a:r>
              <a:rPr lang="en-US" dirty="0"/>
              <a:t>What are the unintended consequences of price floors and price ceilings?</a:t>
            </a:r>
          </a:p>
          <a:p>
            <a:pPr lvl="1"/>
            <a:r>
              <a:rPr lang="en-US" dirty="0"/>
              <a:t>Price floors lead to persistent surpluses.</a:t>
            </a:r>
          </a:p>
          <a:p>
            <a:pPr lvl="1"/>
            <a:r>
              <a:rPr lang="en-US" dirty="0"/>
              <a:t>Price ceilings lead to persistent shortages, which become more severe over time.</a:t>
            </a:r>
          </a:p>
        </p:txBody>
      </p:sp>
    </p:spTree>
    <p:extLst>
      <p:ext uri="{BB962C8B-B14F-4D97-AF65-F5344CB8AC3E}">
        <p14:creationId xmlns:p14="http://schemas.microsoft.com/office/powerpoint/2010/main" val="40628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Outline </a:t>
            </a:r>
            <a:r>
              <a:rPr lang="en-US" sz="2000" dirty="0"/>
              <a:t>(Slide 2 of 2)</a:t>
            </a:r>
            <a:endParaRPr lang="en-US" dirty="0"/>
          </a:p>
        </p:txBody>
      </p:sp>
      <p:sp>
        <p:nvSpPr>
          <p:cNvPr id="3" name="Content Placeholder 2"/>
          <p:cNvSpPr>
            <a:spLocks noGrp="1"/>
          </p:cNvSpPr>
          <p:nvPr>
            <p:ph sz="quarter" idx="1"/>
          </p:nvPr>
        </p:nvSpPr>
        <p:spPr/>
        <p:txBody>
          <a:bodyPr>
            <a:normAutofit lnSpcReduction="10000"/>
          </a:bodyPr>
          <a:lstStyle/>
          <a:p>
            <a:r>
              <a:rPr lang="en-US" dirty="0"/>
              <a:t>Interaction of Supply and Demand</a:t>
            </a:r>
          </a:p>
          <a:p>
            <a:pPr lvl="1"/>
            <a:r>
              <a:rPr lang="en-US" dirty="0"/>
              <a:t>Market Equilibrium</a:t>
            </a:r>
          </a:p>
          <a:p>
            <a:pPr lvl="1"/>
            <a:r>
              <a:rPr lang="en-US" dirty="0"/>
              <a:t>Shortages</a:t>
            </a:r>
          </a:p>
          <a:p>
            <a:pPr lvl="1"/>
            <a:r>
              <a:rPr lang="en-US" dirty="0"/>
              <a:t>Surpluses</a:t>
            </a:r>
          </a:p>
          <a:p>
            <a:pPr lvl="1"/>
            <a:r>
              <a:rPr lang="en-US" dirty="0"/>
              <a:t>Changes in Market Conditions</a:t>
            </a:r>
          </a:p>
          <a:p>
            <a:pPr lvl="2"/>
            <a:r>
              <a:rPr lang="en-US" dirty="0"/>
              <a:t>Response to a Shift in Demand</a:t>
            </a:r>
          </a:p>
          <a:p>
            <a:pPr lvl="2"/>
            <a:r>
              <a:rPr lang="en-US" dirty="0"/>
              <a:t>Response to a Shift in Supply</a:t>
            </a:r>
          </a:p>
          <a:p>
            <a:pPr lvl="2"/>
            <a:r>
              <a:rPr lang="en-US" dirty="0"/>
              <a:t>A Shift in One Curve or Both?</a:t>
            </a:r>
          </a:p>
        </p:txBody>
      </p:sp>
      <p:sp>
        <p:nvSpPr>
          <p:cNvPr id="4" name="Content Placeholder 3"/>
          <p:cNvSpPr>
            <a:spLocks noGrp="1"/>
          </p:cNvSpPr>
          <p:nvPr>
            <p:ph sz="quarter" idx="2"/>
          </p:nvPr>
        </p:nvSpPr>
        <p:spPr>
          <a:xfrm>
            <a:off x="4844901" y="1589566"/>
            <a:ext cx="3886200" cy="4658833"/>
          </a:xfrm>
        </p:spPr>
        <p:txBody>
          <a:bodyPr>
            <a:normAutofit lnSpcReduction="10000"/>
          </a:bodyPr>
          <a:lstStyle/>
          <a:p>
            <a:r>
              <a:rPr lang="en-US" dirty="0"/>
              <a:t>Price Floors and Ceilings</a:t>
            </a:r>
          </a:p>
          <a:p>
            <a:pPr lvl="1"/>
            <a:r>
              <a:rPr lang="en-US" dirty="0"/>
              <a:t>Price Supports: The Market for Milk</a:t>
            </a:r>
          </a:p>
          <a:p>
            <a:pPr lvl="1"/>
            <a:r>
              <a:rPr lang="en-US" dirty="0"/>
              <a:t>Price Ceilings: The Case of Rent Control</a:t>
            </a:r>
          </a:p>
          <a:p>
            <a:pPr lvl="2"/>
            <a:r>
              <a:rPr lang="en-US" dirty="0"/>
              <a:t>Intended Effects</a:t>
            </a:r>
          </a:p>
          <a:p>
            <a:pPr lvl="2"/>
            <a:r>
              <a:rPr lang="en-US" dirty="0"/>
              <a:t>Unintended Effects</a:t>
            </a:r>
          </a:p>
          <a:p>
            <a:pPr lvl="1"/>
            <a:r>
              <a:rPr lang="en-US" dirty="0"/>
              <a:t>Equilibrium as Spontaneous Order</a:t>
            </a:r>
          </a:p>
          <a:p>
            <a:r>
              <a:rPr lang="en-US" dirty="0"/>
              <a:t>Some Closing Thoughts</a:t>
            </a:r>
          </a:p>
        </p:txBody>
      </p:sp>
    </p:spTree>
    <p:extLst>
      <p:ext uri="{BB962C8B-B14F-4D97-AF65-F5344CB8AC3E}">
        <p14:creationId xmlns:p14="http://schemas.microsoft.com/office/powerpoint/2010/main" val="349524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p:cNvSpPr>
            <a:spLocks noGrp="1"/>
          </p:cNvSpPr>
          <p:nvPr>
            <p:ph sz="quarter" idx="1"/>
          </p:nvPr>
        </p:nvSpPr>
        <p:spPr/>
        <p:txBody>
          <a:bodyPr>
            <a:normAutofit/>
          </a:bodyPr>
          <a:lstStyle/>
          <a:p>
            <a:r>
              <a:rPr lang="en-US" b="1" dirty="0"/>
              <a:t>Demand: </a:t>
            </a:r>
            <a:r>
              <a:rPr lang="en-US" dirty="0"/>
              <a:t>the willingness and ability of buyers to purchase goods</a:t>
            </a:r>
          </a:p>
          <a:p>
            <a:r>
              <a:rPr lang="en-US" b="1" dirty="0"/>
              <a:t>Supply: </a:t>
            </a:r>
            <a:r>
              <a:rPr lang="en-US" dirty="0"/>
              <a:t>the willingness and ability of sellers to provide goods for sale in a market</a:t>
            </a:r>
          </a:p>
        </p:txBody>
      </p:sp>
    </p:spTree>
    <p:extLst>
      <p:ext uri="{BB962C8B-B14F-4D97-AF65-F5344CB8AC3E}">
        <p14:creationId xmlns:p14="http://schemas.microsoft.com/office/powerpoint/2010/main" val="97277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a:t>
            </a:r>
          </a:p>
        </p:txBody>
      </p:sp>
      <p:sp>
        <p:nvSpPr>
          <p:cNvPr id="3" name="Content Placeholder 2"/>
          <p:cNvSpPr>
            <a:spLocks noGrp="1"/>
          </p:cNvSpPr>
          <p:nvPr>
            <p:ph sz="quarter" idx="1"/>
          </p:nvPr>
        </p:nvSpPr>
        <p:spPr/>
        <p:txBody>
          <a:bodyPr>
            <a:normAutofit fontScale="92500" lnSpcReduction="10000"/>
          </a:bodyPr>
          <a:lstStyle/>
          <a:p>
            <a:r>
              <a:rPr lang="en-US" b="1" dirty="0"/>
              <a:t>Law of demand: </a:t>
            </a:r>
            <a:r>
              <a:rPr lang="en-US" dirty="0"/>
              <a:t>the principle that an inverse relationship exists between the price of a good and the quantity of that good that buyers demand, other things being equal</a:t>
            </a:r>
          </a:p>
          <a:p>
            <a:pPr lvl="1"/>
            <a:r>
              <a:rPr lang="en-US" dirty="0"/>
              <a:t>Quantity demanded tends to rise as prices fall, and vice versa—happens for two reasons:</a:t>
            </a:r>
          </a:p>
          <a:p>
            <a:pPr lvl="2"/>
            <a:r>
              <a:rPr lang="en-US" dirty="0"/>
              <a:t>If the price of one good falls while the prices of other goods stay the same, substitution of goods for a cheaper good is likely.</a:t>
            </a:r>
          </a:p>
          <a:p>
            <a:pPr lvl="2"/>
            <a:r>
              <a:rPr lang="en-US" dirty="0"/>
              <a:t>When the price of one good falls while incomes stay the same, people feel more wealthy and use their added buying power to purchase more.</a:t>
            </a:r>
          </a:p>
          <a:p>
            <a:r>
              <a:rPr lang="en-US" dirty="0"/>
              <a:t>Demand combines the willingness and ability to buy.</a:t>
            </a:r>
          </a:p>
        </p:txBody>
      </p:sp>
    </p:spTree>
    <p:extLst>
      <p:ext uri="{BB962C8B-B14F-4D97-AF65-F5344CB8AC3E}">
        <p14:creationId xmlns:p14="http://schemas.microsoft.com/office/powerpoint/2010/main" val="115804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Demand Curve</a:t>
            </a:r>
          </a:p>
        </p:txBody>
      </p:sp>
      <p:sp>
        <p:nvSpPr>
          <p:cNvPr id="3" name="Content Placeholder 2"/>
          <p:cNvSpPr>
            <a:spLocks noGrp="1"/>
          </p:cNvSpPr>
          <p:nvPr>
            <p:ph sz="quarter" idx="1"/>
          </p:nvPr>
        </p:nvSpPr>
        <p:spPr/>
        <p:txBody>
          <a:bodyPr/>
          <a:lstStyle/>
          <a:p>
            <a:r>
              <a:rPr lang="en-US" b="1" dirty="0"/>
              <a:t>Demand curve: </a:t>
            </a:r>
            <a:r>
              <a:rPr lang="en-US" dirty="0"/>
              <a:t>a graphical representation of the relationship between the price of a good and the quantity of that good that buyers demand</a:t>
            </a:r>
          </a:p>
          <a:p>
            <a:r>
              <a:rPr lang="en-US" b="1" dirty="0"/>
              <a:t>Change in quantity demanded: </a:t>
            </a:r>
            <a:r>
              <a:rPr lang="en-US" dirty="0"/>
              <a:t>a change in the quantity of a good that buyers are willing and able to purchase that is caused by a change in the price of a good, other things being equal; shown by a movement from one point to another along a demand curve</a:t>
            </a:r>
            <a:endParaRPr lang="en-US" b="1" dirty="0"/>
          </a:p>
        </p:txBody>
      </p:sp>
    </p:spTree>
    <p:extLst>
      <p:ext uri="{BB962C8B-B14F-4D97-AF65-F5344CB8AC3E}">
        <p14:creationId xmlns:p14="http://schemas.microsoft.com/office/powerpoint/2010/main" val="253228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Figure 2-1: A Demand Curve for Chicken</a:t>
            </a:r>
          </a:p>
        </p:txBody>
      </p:sp>
      <p:pic>
        <p:nvPicPr>
          <p:cNvPr id="4" name="Picture Placeholder 3" descr="Both the table and the chart show the quantity of chicken demanded at various prices. For example, at a price of $2.00 per pound, buyers are willing and able to purchase 2 billion pounds of chicken per year. Row A in Part (a) and point A in Part (b) show this price-quantity combination." title="A Demand Curve for Chicken"/>
          <p:cNvPicPr>
            <a:picLocks noGrp="1" noChangeAspect="1"/>
          </p:cNvPicPr>
          <p:nvPr>
            <p:ph type="pic" idx="1"/>
          </p:nvPr>
        </p:nvPicPr>
        <p:blipFill>
          <a:blip r:embed="rId2">
            <a:extLst>
              <a:ext uri="{28A0092B-C50C-407E-A947-70E740481C1C}">
                <a14:useLocalDpi xmlns:a14="http://schemas.microsoft.com/office/drawing/2010/main" val="0"/>
              </a:ext>
            </a:extLst>
          </a:blip>
          <a:srcRect t="-5566" b="-5566"/>
          <a:stretch>
            <a:fillRect/>
          </a:stretch>
        </p:blipFill>
        <p:spPr/>
      </p:pic>
    </p:spTree>
    <p:extLst>
      <p:ext uri="{BB962C8B-B14F-4D97-AF65-F5344CB8AC3E}">
        <p14:creationId xmlns:p14="http://schemas.microsoft.com/office/powerpoint/2010/main" val="178090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Shifts in the Demand Curve </a:t>
            </a:r>
            <a:r>
              <a:rPr lang="en-US" sz="2000" dirty="0"/>
              <a:t>(Slide 1 of 4)</a:t>
            </a:r>
          </a:p>
        </p:txBody>
      </p:sp>
      <p:sp>
        <p:nvSpPr>
          <p:cNvPr id="3" name="Content Placeholder 2"/>
          <p:cNvSpPr>
            <a:spLocks noGrp="1"/>
          </p:cNvSpPr>
          <p:nvPr>
            <p:ph sz="quarter" idx="1"/>
          </p:nvPr>
        </p:nvSpPr>
        <p:spPr/>
        <p:txBody>
          <a:bodyPr/>
          <a:lstStyle/>
          <a:p>
            <a:r>
              <a:rPr lang="en-US" dirty="0"/>
              <a:t>Changes in variables other than price can also affect people’s buying decisions (i.e., the price of competing goods, changes in consumer’s incomes)</a:t>
            </a:r>
          </a:p>
          <a:p>
            <a:pPr lvl="1"/>
            <a:r>
              <a:rPr lang="en-US" dirty="0"/>
              <a:t>Two rules apply to graphically represent this:</a:t>
            </a:r>
          </a:p>
          <a:p>
            <a:pPr lvl="2"/>
            <a:r>
              <a:rPr lang="en-US" dirty="0"/>
              <a:t>“Other things being equal” clause shows the effect of a change in price on quantity demanded in the form of a movement along the demand curve.</a:t>
            </a:r>
          </a:p>
          <a:p>
            <a:pPr lvl="2"/>
            <a:r>
              <a:rPr lang="en-US" dirty="0"/>
              <a:t>The effect of any other good or service creates a shift in the demand curve</a:t>
            </a:r>
          </a:p>
        </p:txBody>
      </p:sp>
    </p:spTree>
    <p:extLst>
      <p:ext uri="{BB962C8B-B14F-4D97-AF65-F5344CB8AC3E}">
        <p14:creationId xmlns:p14="http://schemas.microsoft.com/office/powerpoint/2010/main" val="19752888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P Chapter Templat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 Chapter Template.potx</Template>
  <TotalTime>199</TotalTime>
  <Words>1831</Words>
  <Application>Microsoft Office PowerPoint</Application>
  <PresentationFormat>On-screen Show (4:3)</PresentationFormat>
  <Paragraphs>161</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Wingdings</vt:lpstr>
      <vt:lpstr>Wingdings 2</vt:lpstr>
      <vt:lpstr>PP Chapter Template</vt:lpstr>
      <vt:lpstr>Chapter 2: Supply and Demand: The Basics</vt:lpstr>
      <vt:lpstr>Learning Objectives</vt:lpstr>
      <vt:lpstr>Chapter Outline (Slide 1 of 2)</vt:lpstr>
      <vt:lpstr>Chapter Outline (Slide 2 of 2)</vt:lpstr>
      <vt:lpstr>Introduction</vt:lpstr>
      <vt:lpstr>Demand</vt:lpstr>
      <vt:lpstr>The Demand Curve</vt:lpstr>
      <vt:lpstr>Figure 2-1: A Demand Curve for Chicken</vt:lpstr>
      <vt:lpstr>Shifts in the Demand Curve (Slide 1 of 4)</vt:lpstr>
      <vt:lpstr>Shifts in the Demand Curve (Slide 2 of 4)</vt:lpstr>
      <vt:lpstr>Figure 2-2: Effects of an Increase in the Price of Beef on the Demand for Chicken</vt:lpstr>
      <vt:lpstr>Shifts in the Demand Curve (Slide 3 of 4)</vt:lpstr>
      <vt:lpstr>Figure 2-3: Effects of an Increase in Consumer Income on the Demand for Chicken</vt:lpstr>
      <vt:lpstr>Shifts in the Demand Curve (Slide 4 of 4)</vt:lpstr>
      <vt:lpstr>The Supply Curve</vt:lpstr>
      <vt:lpstr>Figure 2-4: A Supply Curve for Chicken</vt:lpstr>
      <vt:lpstr>Figure 2-5: The Production Possibility Curve and the Supply Curve</vt:lpstr>
      <vt:lpstr>Shifts in the Supply Curve (Slide 1 of 2)</vt:lpstr>
      <vt:lpstr>Shifts in the Supply Curve (Slide 2 of 2)</vt:lpstr>
      <vt:lpstr>Figure 2-6: Shifts in the Supply Curve for Chicken</vt:lpstr>
      <vt:lpstr>Market Equilibrium</vt:lpstr>
      <vt:lpstr>Figure 2-7: Equilibrium in the Chicken Market</vt:lpstr>
      <vt:lpstr>Shortages</vt:lpstr>
      <vt:lpstr>Surpluses</vt:lpstr>
      <vt:lpstr>Changes in Market Conditions</vt:lpstr>
      <vt:lpstr>Figure 2-8: Effects of Changing Conditions in the Chicken Market</vt:lpstr>
      <vt:lpstr>Price Supports: The Market for Milk</vt:lpstr>
      <vt:lpstr>Figure 2-9: Price Supports for Milk</vt:lpstr>
      <vt:lpstr>Price Ceilings: The Case of Rent Control</vt:lpstr>
      <vt:lpstr>Figure 2-10: Effects of Rent Control</vt:lpstr>
      <vt:lpstr>Chapter Summary (Slide 1 of 6)</vt:lpstr>
      <vt:lpstr>Chapter Summary (Slide 2 of 6)</vt:lpstr>
      <vt:lpstr>Chapter Summary (Slide 3 of 6)</vt:lpstr>
      <vt:lpstr>Chapter Summary (Slide 4 of 6)</vt:lpstr>
      <vt:lpstr>Chapter Summary (Slide 5 of 6)</vt:lpstr>
      <vt:lpstr>Chapter Summary (Slide 6 of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Shannon.C</dc:creator>
  <cp:lastModifiedBy>Mike Swint</cp:lastModifiedBy>
  <cp:revision>23</cp:revision>
  <dcterms:created xsi:type="dcterms:W3CDTF">2015-08-20T19:48:29Z</dcterms:created>
  <dcterms:modified xsi:type="dcterms:W3CDTF">2020-10-20T18:52:45Z</dcterms:modified>
</cp:coreProperties>
</file>