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58" r:id="rId3"/>
    <p:sldId id="262" r:id="rId4"/>
    <p:sldId id="263" r:id="rId5"/>
    <p:sldId id="259" r:id="rId6"/>
    <p:sldId id="264" r:id="rId7"/>
    <p:sldId id="261"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81" r:id="rId22"/>
    <p:sldId id="260"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63" d="100"/>
          <a:sy n="63" d="100"/>
        </p:scale>
        <p:origin x="93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4" d="100"/>
          <a:sy n="64" d="100"/>
        </p:scale>
        <p:origin x="-209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C6BE5C-2988-48F8-9B04-9680E88D12A4}" type="datetimeFigureOut">
              <a:rPr lang="en-US" smtClean="0"/>
              <a:t>10/20/2020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3E4721-F0A0-4F43-A492-098E99A7DC60}" type="slidenum">
              <a:rPr lang="en-US" smtClean="0"/>
              <a:t>‹#›</a:t>
            </a:fld>
            <a:endParaRPr lang="en-US"/>
          </a:p>
        </p:txBody>
      </p:sp>
    </p:spTree>
    <p:extLst>
      <p:ext uri="{BB962C8B-B14F-4D97-AF65-F5344CB8AC3E}">
        <p14:creationId xmlns:p14="http://schemas.microsoft.com/office/powerpoint/2010/main" val="50024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8610B-2B58-40B1-8F5A-95C70A2D24FF}" type="datetimeFigureOut">
              <a:rPr lang="en-US" smtClean="0"/>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36256-B1FD-4668-B017-4ABAE6FDB773}" type="slidenum">
              <a:rPr lang="en-US" smtClean="0"/>
              <a:t>‹#›</a:t>
            </a:fld>
            <a:endParaRPr lang="en-US"/>
          </a:p>
        </p:txBody>
      </p:sp>
    </p:spTree>
    <p:extLst>
      <p:ext uri="{BB962C8B-B14F-4D97-AF65-F5344CB8AC3E}">
        <p14:creationId xmlns:p14="http://schemas.microsoft.com/office/powerpoint/2010/main" val="5922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36256-B1FD-4668-B017-4ABAE6FDB773}" type="slidenum">
              <a:rPr lang="en-US" smtClean="0"/>
              <a:t>1</a:t>
            </a:fld>
            <a:endParaRPr lang="en-US"/>
          </a:p>
        </p:txBody>
      </p:sp>
    </p:spTree>
    <p:extLst>
      <p:ext uri="{BB962C8B-B14F-4D97-AF65-F5344CB8AC3E}">
        <p14:creationId xmlns:p14="http://schemas.microsoft.com/office/powerpoint/2010/main" val="346542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bg>
      <p:bgRef idx="1003">
        <a:schemeClr val="bg1"/>
      </p:bgRef>
    </p:bg>
    <p:spTree>
      <p:nvGrpSpPr>
        <p:cNvPr id="1" name=""/>
        <p:cNvGrpSpPr/>
        <p:nvPr/>
      </p:nvGrpSpPr>
      <p:grpSpPr>
        <a:xfrm>
          <a:off x="0" y="0"/>
          <a:ext cx="0" cy="0"/>
          <a:chOff x="0" y="0"/>
          <a:chExt cx="0" cy="0"/>
        </a:xfrm>
      </p:grpSpPr>
      <p:sp>
        <p:nvSpPr>
          <p:cNvPr id="7" name="Rectangle 6"/>
          <p:cNvSpPr/>
          <p:nvPr/>
        </p:nvSpPr>
        <p:spPr bwMode="white">
          <a:xfrm>
            <a:off x="2689" y="6858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12551" y="7620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4800" b="1" dirty="0"/>
          </a:p>
        </p:txBody>
      </p:sp>
      <p:sp>
        <p:nvSpPr>
          <p:cNvPr id="9" name="Rectangle 8"/>
          <p:cNvSpPr/>
          <p:nvPr/>
        </p:nvSpPr>
        <p:spPr>
          <a:xfrm>
            <a:off x="1374289" y="7620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hasCustomPrompt="1"/>
          </p:nvPr>
        </p:nvSpPr>
        <p:spPr>
          <a:xfrm>
            <a:off x="1374289" y="762000"/>
            <a:ext cx="7769711" cy="990600"/>
          </a:xfrm>
        </p:spPr>
        <p:txBody>
          <a:bodyPr/>
          <a:lstStyle>
            <a:lvl1pPr marL="55563" indent="0" algn="l" defTabSz="1371600">
              <a:buNone/>
              <a:defRPr sz="4400" b="0" cap="none" baseline="0">
                <a:solidFill>
                  <a:srgbClr val="FFFFFF"/>
                </a:solidFill>
              </a:defRPr>
            </a:lvl1pPr>
          </a:lstStyle>
          <a:p>
            <a:r>
              <a:rPr kumimoji="0" lang="en-US" dirty="0"/>
              <a:t>Chapter {XX}: {Title}</a:t>
            </a:r>
          </a:p>
        </p:txBody>
      </p:sp>
      <p:sp>
        <p:nvSpPr>
          <p:cNvPr id="15" name="Picture Placeholder 2"/>
          <p:cNvSpPr>
            <a:spLocks noGrp="1"/>
          </p:cNvSpPr>
          <p:nvPr>
            <p:ph type="pic" idx="1"/>
          </p:nvPr>
        </p:nvSpPr>
        <p:spPr>
          <a:xfrm>
            <a:off x="0" y="1752600"/>
            <a:ext cx="9144000" cy="4339814"/>
          </a:xfrm>
          <a:solidFill>
            <a:schemeClr val="accent1">
              <a:tint val="40000"/>
            </a:schemeClr>
          </a:solidFill>
          <a:ln>
            <a:noFill/>
          </a:ln>
        </p:spPr>
        <p:txBody>
          <a:bodyPr/>
          <a:lstStyle>
            <a:lvl1pPr marL="0" indent="0">
              <a:buNone/>
              <a:defRPr sz="3200"/>
            </a:lvl1pPr>
            <a:lvl5pPr marL="0" marR="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lvl5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kumimoji="0" lang="en-US" dirty="0"/>
              <a:t>Learning Objectives</a:t>
            </a:r>
          </a:p>
        </p:txBody>
      </p:sp>
      <p:sp>
        <p:nvSpPr>
          <p:cNvPr id="9" name="Content Placeholder 8"/>
          <p:cNvSpPr>
            <a:spLocks noGrp="1"/>
          </p:cNvSpPr>
          <p:nvPr>
            <p:ph sz="quarter" idx="1"/>
          </p:nvPr>
        </p:nvSpPr>
        <p:spPr>
          <a:xfrm>
            <a:off x="609600" y="1589567"/>
            <a:ext cx="38862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hapt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648" y="228600"/>
            <a:ext cx="8153400" cy="990600"/>
          </a:xfrm>
        </p:spPr>
        <p:txBody>
          <a:bodyPr/>
          <a:lstStyle>
            <a:lvl1pPr>
              <a:defRPr baseline="0"/>
            </a:lvl1pPr>
          </a:lstStyle>
          <a:p>
            <a:r>
              <a:rPr kumimoji="0" lang="en-US" dirty="0"/>
              <a:t>{Heading (Number &amp; Name)}</a:t>
            </a:r>
          </a:p>
        </p:txBody>
      </p:sp>
      <p:sp>
        <p:nvSpPr>
          <p:cNvPr id="8" name="Content Placeholder 7"/>
          <p:cNvSpPr>
            <a:spLocks noGrp="1"/>
          </p:cNvSpPr>
          <p:nvPr>
            <p:ph sz="quarter" idx="1"/>
          </p:nvPr>
        </p:nvSpPr>
        <p:spPr>
          <a:xfrm>
            <a:off x="612648" y="1600200"/>
            <a:ext cx="8153400" cy="45720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3050"/>
            <a:ext cx="8077200" cy="869950"/>
          </a:xfrm>
        </p:spPr>
        <p:txBody>
          <a:bodyPr anchor="ctr"/>
          <a:lstStyle>
            <a:lvl1pPr algn="ctr">
              <a:buNone/>
              <a:defRPr sz="4400" b="0" baseline="0"/>
            </a:lvl1pPr>
          </a:lstStyle>
          <a:p>
            <a:r>
              <a:rPr kumimoji="0" lang="en-US" dirty="0"/>
              <a:t>Chapter Summary</a:t>
            </a:r>
          </a:p>
        </p:txBody>
      </p:sp>
      <p:sp>
        <p:nvSpPr>
          <p:cNvPr id="9" name="Content Placeholder 8"/>
          <p:cNvSpPr>
            <a:spLocks noGrp="1"/>
          </p:cNvSpPr>
          <p:nvPr>
            <p:ph sz="quarter" idx="1"/>
          </p:nvPr>
        </p:nvSpPr>
        <p:spPr>
          <a:xfrm>
            <a:off x="1295400" y="1676400"/>
            <a:ext cx="7467600" cy="44958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Box 3"/>
          <p:cNvSpPr txBox="1"/>
          <p:nvPr userDrawn="1"/>
        </p:nvSpPr>
        <p:spPr>
          <a:xfrm>
            <a:off x="838200" y="3200400"/>
            <a:ext cx="1828800" cy="369332"/>
          </a:xfrm>
          <a:prstGeom prst="rect">
            <a:avLst/>
          </a:prstGeom>
          <a:noFill/>
        </p:spPr>
        <p:txBody>
          <a:bodyPr wrap="square" rtlCol="0">
            <a:spAutoFit/>
          </a:bodyPr>
          <a:lstStyle/>
          <a:p>
            <a:endParaRPr lang="en-US" dirty="0"/>
          </a:p>
        </p:txBody>
      </p:sp>
      <p:sp>
        <p:nvSpPr>
          <p:cNvPr id="10" name="Rectangle 9"/>
          <p:cNvSpPr/>
          <p:nvPr userDrawn="1"/>
        </p:nvSpPr>
        <p:spPr>
          <a:xfrm>
            <a:off x="609600" y="1648522"/>
            <a:ext cx="533400" cy="452367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vert="wordArtVert" anchor="ctr"/>
          <a:lstStyle/>
          <a:p>
            <a:pPr algn="ctr" eaLnBrk="1" latinLnBrk="0" hangingPunct="1"/>
            <a:r>
              <a:rPr kumimoji="0" lang="en-US" sz="1600" dirty="0"/>
              <a:t>FINAL</a:t>
            </a:r>
            <a:r>
              <a:rPr kumimoji="0" lang="en-US" sz="1600" baseline="0" dirty="0"/>
              <a:t> THOUGHTS</a:t>
            </a:r>
            <a:endParaRPr kumimoji="0" 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Ref idx="1003">
        <a:schemeClr val="bg2"/>
      </p:bgRef>
    </p:bg>
    <p:spTree>
      <p:nvGrpSpPr>
        <p:cNvPr id="1" name=""/>
        <p:cNvGrpSpPr/>
        <p:nvPr/>
      </p:nvGrpSpPr>
      <p:grpSpPr>
        <a:xfrm>
          <a:off x="0" y="0"/>
          <a:ext cx="0" cy="0"/>
          <a:chOff x="0" y="0"/>
          <a:chExt cx="0" cy="0"/>
        </a:xfrm>
      </p:grpSpPr>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userDrawn="1"/>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hasCustomPrompt="1"/>
          </p:nvPr>
        </p:nvSpPr>
        <p:spPr>
          <a:xfrm>
            <a:off x="1545336" y="4648200"/>
            <a:ext cx="7589520" cy="728472"/>
          </a:xfrm>
        </p:spPr>
        <p:txBody>
          <a:bodyPr anchor="ctr"/>
          <a:lstStyle>
            <a:lvl1pPr algn="l">
              <a:buNone/>
              <a:defRPr sz="2800" b="0" baseline="0">
                <a:solidFill>
                  <a:srgbClr val="FFFFFF"/>
                </a:solidFill>
              </a:defRPr>
            </a:lvl1pPr>
          </a:lstStyle>
          <a:p>
            <a:r>
              <a:rPr kumimoji="0" lang="en-US" dirty="0"/>
              <a:t>Image {X.X}	{Caption}</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1560576" y="0"/>
            <a:ext cx="7583424" cy="4568952"/>
          </a:xfrm>
          <a:solidFill>
            <a:schemeClr val="bg1"/>
          </a:solidFill>
          <a:ln>
            <a:noFill/>
          </a:ln>
        </p:spPr>
        <p:txBody>
          <a:bodyPr/>
          <a:lstStyle>
            <a:lvl1pPr marL="0" indent="0">
              <a:buNone/>
              <a:defRPr sz="3200"/>
            </a:lvl1pPr>
          </a:lstStyle>
          <a:p>
            <a:r>
              <a:rPr kumimoji="0" lang="en-US"/>
              <a:t>Drag picture to placeholder or click icon to add</a:t>
            </a:r>
            <a:endParaRPr kumimoji="0" lang="en-US" dirty="0"/>
          </a:p>
        </p:txBody>
      </p:sp>
      <p:sp>
        <p:nvSpPr>
          <p:cNvPr id="15" name="TextBox 14"/>
          <p:cNvSpPr txBox="1"/>
          <p:nvPr userDrawn="1"/>
        </p:nvSpPr>
        <p:spPr>
          <a:xfrm>
            <a:off x="6553200" y="6100551"/>
            <a:ext cx="2438400" cy="677108"/>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rgbClr val="17375E"/>
                </a:solidFill>
              </a:rPr>
              <a:t>BVT Publishing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4376B4"/>
                </a:solidFill>
              </a:rPr>
              <a:t>Better textbooks, better prices.</a:t>
            </a:r>
          </a:p>
        </p:txBody>
      </p:sp>
      <p:sp>
        <p:nvSpPr>
          <p:cNvPr id="12" name="TextBox 11"/>
          <p:cNvSpPr txBox="1"/>
          <p:nvPr userDrawn="1"/>
        </p:nvSpPr>
        <p:spPr>
          <a:xfrm>
            <a:off x="1522253" y="6177495"/>
            <a:ext cx="4779264" cy="523220"/>
          </a:xfrm>
          <a:prstGeom prst="rect">
            <a:avLst/>
          </a:prstGeom>
          <a:noFill/>
        </p:spPr>
        <p:txBody>
          <a:bodyPr wrap="square" rtlCol="0" anchor="ctr">
            <a:spAutoFit/>
          </a:bodyPr>
          <a:lstStyle/>
          <a:p>
            <a:pPr algn="l"/>
            <a:r>
              <a:rPr lang="en-US" sz="1600" dirty="0">
                <a:solidFill>
                  <a:srgbClr val="002060"/>
                </a:solidFill>
              </a:rPr>
              <a:t>Introduction to Microeconomics</a:t>
            </a:r>
            <a:r>
              <a:rPr lang="en-US" sz="1600" baseline="0" dirty="0">
                <a:solidFill>
                  <a:srgbClr val="002060"/>
                </a:solidFill>
              </a:rPr>
              <a:t>, 6</a:t>
            </a:r>
            <a:r>
              <a:rPr lang="en-US" sz="1600" baseline="30000" dirty="0">
                <a:solidFill>
                  <a:srgbClr val="002060"/>
                </a:solidFill>
              </a:rPr>
              <a:t>th</a:t>
            </a:r>
            <a:r>
              <a:rPr lang="en-US" sz="1600" baseline="0" dirty="0">
                <a:solidFill>
                  <a:srgbClr val="002060"/>
                </a:solidFill>
              </a:rPr>
              <a:t> Edition</a:t>
            </a:r>
          </a:p>
          <a:p>
            <a:pPr algn="l"/>
            <a:r>
              <a:rPr lang="en-US" sz="1200" baseline="0" dirty="0">
                <a:solidFill>
                  <a:srgbClr val="002060"/>
                </a:solidFill>
              </a:rPr>
              <a:t>Edwin G. </a:t>
            </a:r>
            <a:r>
              <a:rPr lang="en-US" sz="1200" baseline="0">
                <a:solidFill>
                  <a:srgbClr val="002060"/>
                </a:solidFill>
              </a:rPr>
              <a:t>Dolan </a:t>
            </a:r>
            <a:r>
              <a:rPr lang="en-US" sz="1200">
                <a:solidFill>
                  <a:srgbClr val="002060"/>
                </a:solidFill>
              </a:rPr>
              <a:t>©2016</a:t>
            </a:r>
            <a:endParaRPr lang="en-US" sz="1200" dirty="0">
              <a:solidFill>
                <a:srgbClr val="00206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lvl1pPr>
              <a:spcBef>
                <a:spcPts val="1200"/>
              </a:spcBef>
              <a:defRPr/>
            </a:lvl1pPr>
            <a:lvl2pPr>
              <a:spcBef>
                <a:spcPts val="0"/>
              </a:spcBef>
              <a:defRPr/>
            </a:lvl2pPr>
            <a:lvl3pPr>
              <a:spcBef>
                <a:spcPts val="0"/>
              </a:spcBef>
              <a:defRPr/>
            </a:lvl3pPr>
            <a:lvl4pPr>
              <a:spcBef>
                <a:spcPts val="0"/>
              </a:spcBef>
              <a:defRPr/>
            </a:lvl4pPr>
            <a:lvl5pPr>
              <a:spcBef>
                <a:spcPts val="0"/>
              </a:spcBef>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590550" y="1600200"/>
            <a:ext cx="8175498" cy="452657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280160"/>
            <a:ext cx="6858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l" eaLnBrk="1" latinLnBrk="0" hangingPunct="1"/>
            <a:endParaRPr kumimoji="0" lang="en-US" sz="1100"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extBox 4"/>
          <p:cNvSpPr txBox="1"/>
          <p:nvPr/>
        </p:nvSpPr>
        <p:spPr>
          <a:xfrm>
            <a:off x="6476999" y="6092655"/>
            <a:ext cx="2497873" cy="677108"/>
          </a:xfrm>
          <a:prstGeom prst="rect">
            <a:avLst/>
          </a:prstGeom>
          <a:noFill/>
        </p:spPr>
        <p:txBody>
          <a:bodyPr wrap="square" rtlCol="0" anchor="t">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rgbClr val="17375E"/>
                </a:solidFill>
              </a:rPr>
              <a:t>BVT Publishing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4376B4"/>
                </a:solidFill>
              </a:rPr>
              <a:t>Better textbooks, better prices.</a:t>
            </a:r>
            <a:endParaRPr lang="en-US" dirty="0"/>
          </a:p>
        </p:txBody>
      </p:sp>
      <p:sp>
        <p:nvSpPr>
          <p:cNvPr id="10" name="TextBox 9"/>
          <p:cNvSpPr txBox="1"/>
          <p:nvPr/>
        </p:nvSpPr>
        <p:spPr>
          <a:xfrm>
            <a:off x="533400" y="6138822"/>
            <a:ext cx="5353050" cy="584775"/>
          </a:xfrm>
          <a:prstGeom prst="rect">
            <a:avLst/>
          </a:prstGeom>
          <a:noFill/>
        </p:spPr>
        <p:txBody>
          <a:bodyPr wrap="square" rtlCol="0" anchor="ctr">
            <a:spAutoFit/>
          </a:bodyPr>
          <a:lstStyle/>
          <a:p>
            <a:pPr algn="l"/>
            <a:r>
              <a:rPr lang="en-US" dirty="0">
                <a:solidFill>
                  <a:srgbClr val="002060"/>
                </a:solidFill>
              </a:rPr>
              <a:t>Introduction to Microeconomics</a:t>
            </a:r>
            <a:r>
              <a:rPr lang="en-US" baseline="0" dirty="0">
                <a:solidFill>
                  <a:srgbClr val="002060"/>
                </a:solidFill>
              </a:rPr>
              <a:t>, 6</a:t>
            </a:r>
            <a:r>
              <a:rPr lang="en-US" baseline="30000" dirty="0">
                <a:solidFill>
                  <a:srgbClr val="002060"/>
                </a:solidFill>
              </a:rPr>
              <a:t>th</a:t>
            </a:r>
            <a:r>
              <a:rPr lang="en-US" baseline="0" dirty="0">
                <a:solidFill>
                  <a:srgbClr val="002060"/>
                </a:solidFill>
              </a:rPr>
              <a:t> Edition</a:t>
            </a:r>
          </a:p>
          <a:p>
            <a:pPr algn="l"/>
            <a:r>
              <a:rPr lang="en-US" sz="1400" baseline="0" dirty="0">
                <a:solidFill>
                  <a:srgbClr val="002060"/>
                </a:solidFill>
              </a:rPr>
              <a:t>Edwin G. Dolan </a:t>
            </a:r>
            <a:r>
              <a:rPr lang="en-US" sz="1400" dirty="0">
                <a:solidFill>
                  <a:srgbClr val="002060"/>
                </a:solidFill>
              </a:rPr>
              <a:t>©2016</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68" r:id="rId4"/>
    <p:sldLayoutId id="2147483669" r:id="rId5"/>
    <p:sldLayoutId id="2147483665" r:id="rId6"/>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Chapter 3: Supply, Demand, and Elasticity</a:t>
            </a:r>
          </a:p>
        </p:txBody>
      </p:sp>
      <p:pic>
        <p:nvPicPr>
          <p:cNvPr id="3" name="Picture Placeholder 2" title="&quot;&quot;"/>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34164" r="-34164"/>
          <a:stretch>
            <a:fillRect/>
          </a:stretch>
        </p:blipFill>
        <p:spPr/>
      </p:pic>
    </p:spTree>
    <p:extLst>
      <p:ext uri="{BB962C8B-B14F-4D97-AF65-F5344CB8AC3E}">
        <p14:creationId xmlns:p14="http://schemas.microsoft.com/office/powerpoint/2010/main" val="375113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14400"/>
          </a:xfrm>
        </p:spPr>
        <p:txBody>
          <a:bodyPr>
            <a:normAutofit fontScale="90000"/>
          </a:bodyPr>
          <a:lstStyle/>
          <a:p>
            <a:r>
              <a:rPr lang="en-US" dirty="0"/>
              <a:t>Varying- and Constant-Elasticity Demand Curves</a:t>
            </a:r>
          </a:p>
        </p:txBody>
      </p:sp>
      <p:sp>
        <p:nvSpPr>
          <p:cNvPr id="3" name="Content Placeholder 2"/>
          <p:cNvSpPr>
            <a:spLocks noGrp="1"/>
          </p:cNvSpPr>
          <p:nvPr>
            <p:ph sz="quarter" idx="1"/>
          </p:nvPr>
        </p:nvSpPr>
        <p:spPr/>
        <p:txBody>
          <a:bodyPr/>
          <a:lstStyle/>
          <a:p>
            <a:r>
              <a:rPr lang="en-US" dirty="0"/>
              <a:t>The elasticity of demand for the same good may be the same or different, depending on the shape of the demand curve.</a:t>
            </a:r>
          </a:p>
          <a:p>
            <a:r>
              <a:rPr lang="en-US" dirty="0"/>
              <a:t>General rule: Elasticity decreases as one moves down and to the right along a straight-line demand curve.</a:t>
            </a:r>
          </a:p>
          <a:p>
            <a:r>
              <a:rPr lang="en-US" dirty="0"/>
              <a:t>Demand curves do not always have to be straight lines.</a:t>
            </a:r>
          </a:p>
        </p:txBody>
      </p:sp>
    </p:spTree>
    <p:extLst>
      <p:ext uri="{BB962C8B-B14F-4D97-AF65-F5344CB8AC3E}">
        <p14:creationId xmlns:p14="http://schemas.microsoft.com/office/powerpoint/2010/main" val="264534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3-2: Elasticity at Various Points along a Demand Curve</a:t>
            </a:r>
          </a:p>
        </p:txBody>
      </p:sp>
      <p:pic>
        <p:nvPicPr>
          <p:cNvPr id="4" name="Picture Placeholder 3" descr="Elasticity varies along a straight-line demand curve, as Part (a) of this figure illustrates. At the upper end of the curve, where the price is relatively high, a $1 change in price is a relatively small percentage change. Because the quantity demanded is low, the corresponding percentage change in quantity is relatively large. That makes demand elastic near the top of the demand curve. At the lower end of the curve, the opposite is true: A $1 change in price is now a relatively large percentage change, and the corresponding percentage change in quantity is smaller. Demand is inelastic. As Part (b) shows, we can also draw a demand curve with such a shape that elasticity is constant at all prices and quantities." title="Elasticity at Various Points along a Demand Curve"/>
          <p:cNvPicPr>
            <a:picLocks noGrp="1" noChangeAspect="1"/>
          </p:cNvPicPr>
          <p:nvPr>
            <p:ph type="pic" idx="1"/>
          </p:nvPr>
        </p:nvPicPr>
        <p:blipFill>
          <a:blip r:embed="rId2">
            <a:extLst>
              <a:ext uri="{28A0092B-C50C-407E-A947-70E740481C1C}">
                <a14:useLocalDpi xmlns:a14="http://schemas.microsoft.com/office/drawing/2010/main" val="0"/>
              </a:ext>
            </a:extLst>
          </a:blip>
          <a:srcRect t="-23667" b="-23667"/>
          <a:stretch>
            <a:fillRect/>
          </a:stretch>
        </p:blipFill>
        <p:spPr/>
      </p:pic>
    </p:spTree>
    <p:extLst>
      <p:ext uri="{BB962C8B-B14F-4D97-AF65-F5344CB8AC3E}">
        <p14:creationId xmlns:p14="http://schemas.microsoft.com/office/powerpoint/2010/main" val="293291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Determinants of Elasticity of Demand </a:t>
            </a:r>
            <a:r>
              <a:rPr lang="en-US" sz="2200" dirty="0"/>
              <a:t>(Slide 1 of 2)</a:t>
            </a:r>
          </a:p>
        </p:txBody>
      </p:sp>
      <p:sp>
        <p:nvSpPr>
          <p:cNvPr id="3" name="Content Placeholder 2"/>
          <p:cNvSpPr>
            <a:spLocks noGrp="1"/>
          </p:cNvSpPr>
          <p:nvPr>
            <p:ph sz="quarter" idx="1"/>
          </p:nvPr>
        </p:nvSpPr>
        <p:spPr/>
        <p:txBody>
          <a:bodyPr>
            <a:normAutofit/>
          </a:bodyPr>
          <a:lstStyle/>
          <a:p>
            <a:r>
              <a:rPr lang="en-US" dirty="0"/>
              <a:t>Substitutes, Complements, and Elasticity</a:t>
            </a:r>
          </a:p>
          <a:p>
            <a:pPr lvl="1"/>
            <a:r>
              <a:rPr lang="en-US" dirty="0"/>
              <a:t>Demand tends to be more elastic when a good has close substitutes.</a:t>
            </a:r>
          </a:p>
          <a:p>
            <a:pPr lvl="1"/>
            <a:r>
              <a:rPr lang="en-US" dirty="0"/>
              <a:t>Demand for a good tends to be more elastic the narrower the definition of the good. </a:t>
            </a:r>
          </a:p>
          <a:p>
            <a:pPr lvl="1"/>
            <a:r>
              <a:rPr lang="en-US" dirty="0"/>
              <a:t>Substitution offers more elasticity.</a:t>
            </a:r>
          </a:p>
          <a:p>
            <a:r>
              <a:rPr lang="en-US" dirty="0"/>
              <a:t>Price versus Opportunity Cost</a:t>
            </a:r>
          </a:p>
          <a:p>
            <a:pPr lvl="1"/>
            <a:r>
              <a:rPr lang="en-US" dirty="0"/>
              <a:t>Price is often a good indicator of opportunity cost.</a:t>
            </a:r>
          </a:p>
          <a:p>
            <a:pPr lvl="1"/>
            <a:r>
              <a:rPr lang="en-US" dirty="0"/>
              <a:t>Price can be separated from opportunity cost.</a:t>
            </a:r>
          </a:p>
        </p:txBody>
      </p:sp>
    </p:spTree>
    <p:extLst>
      <p:ext uri="{BB962C8B-B14F-4D97-AF65-F5344CB8AC3E}">
        <p14:creationId xmlns:p14="http://schemas.microsoft.com/office/powerpoint/2010/main" val="403725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Determinants of Elasticity of Demand </a:t>
            </a:r>
            <a:r>
              <a:rPr lang="en-US" sz="2200" dirty="0"/>
              <a:t>(Slide 2 of 2)</a:t>
            </a:r>
            <a:endParaRPr lang="en-US" dirty="0"/>
          </a:p>
        </p:txBody>
      </p:sp>
      <p:sp>
        <p:nvSpPr>
          <p:cNvPr id="3" name="Content Placeholder 2"/>
          <p:cNvSpPr>
            <a:spLocks noGrp="1"/>
          </p:cNvSpPr>
          <p:nvPr>
            <p:ph sz="quarter" idx="1"/>
          </p:nvPr>
        </p:nvSpPr>
        <p:spPr/>
        <p:txBody>
          <a:bodyPr/>
          <a:lstStyle/>
          <a:p>
            <a:r>
              <a:rPr lang="en-US" dirty="0"/>
              <a:t>Time Horizon and Elasticity</a:t>
            </a:r>
          </a:p>
          <a:p>
            <a:pPr lvl="1"/>
            <a:r>
              <a:rPr lang="en-US" dirty="0"/>
              <a:t>Demand is typically less elastic in the short run.</a:t>
            </a:r>
          </a:p>
          <a:p>
            <a:pPr lvl="1"/>
            <a:r>
              <a:rPr lang="en-US" dirty="0"/>
              <a:t>Elasticity tends to be greater in the long run.</a:t>
            </a:r>
          </a:p>
          <a:p>
            <a:pPr lvl="2"/>
            <a:r>
              <a:rPr lang="en-US" dirty="0"/>
              <a:t>Adjustment to change in price may require change in kind or quantity of goods too.</a:t>
            </a:r>
          </a:p>
          <a:p>
            <a:pPr lvl="2"/>
            <a:r>
              <a:rPr lang="en-US" dirty="0"/>
              <a:t>An increase in the price of a good encourages entrepreneurs to develop substitutes.</a:t>
            </a:r>
          </a:p>
          <a:p>
            <a:pPr lvl="2"/>
            <a:r>
              <a:rPr lang="en-US" dirty="0"/>
              <a:t>Slow adjustment in consumer tastes</a:t>
            </a:r>
          </a:p>
          <a:p>
            <a:endParaRPr lang="en-US" dirty="0"/>
          </a:p>
        </p:txBody>
      </p:sp>
    </p:spTree>
    <p:extLst>
      <p:ext uri="{BB962C8B-B14F-4D97-AF65-F5344CB8AC3E}">
        <p14:creationId xmlns:p14="http://schemas.microsoft.com/office/powerpoint/2010/main" val="155734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Income Elasticity of Demand</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b="1" dirty="0"/>
                  <a:t>Income elasticity of demand: </a:t>
                </a:r>
                <a:r>
                  <a:rPr lang="en-US" dirty="0"/>
                  <a:t>the ratio of the percentage change in the quantity of a good demanded to a given percentage to change in consumer incomes, other things being equal</a:t>
                </a:r>
              </a:p>
              <a:p>
                <a:pPr marL="0" indent="0">
                  <a:spcBef>
                    <a:spcPts val="1800"/>
                  </a:spcBef>
                  <a:buNone/>
                </a:pPr>
                <a:r>
                  <a:rPr lang="en-US" sz="2300" dirty="0"/>
                  <a:t>Income elasticity of demand=</a:t>
                </a:r>
                <a14:m>
                  <m:oMath xmlns:m="http://schemas.openxmlformats.org/officeDocument/2006/math">
                    <m:f>
                      <m:fPr>
                        <m:ctrlPr>
                          <a:rPr lang="en-US" sz="1900" i="1">
                            <a:latin typeface="Cambria Math" panose="02040503050406030204" pitchFamily="18" charset="0"/>
                          </a:rPr>
                        </m:ctrlPr>
                      </m:fPr>
                      <m:num>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𝑄</m:t>
                            </m:r>
                          </m:e>
                          <m:sub>
                            <m:r>
                              <a:rPr lang="en-US" sz="1900" i="1">
                                <a:latin typeface="Cambria Math"/>
                              </a:rPr>
                              <m:t>2</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𝑄</m:t>
                            </m:r>
                          </m:e>
                          <m:sub>
                            <m:r>
                              <a:rPr lang="en-US" sz="1900" i="1">
                                <a:latin typeface="Cambria Math"/>
                              </a:rPr>
                              <m:t>1</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𝑄</m:t>
                            </m:r>
                          </m:e>
                          <m:sub>
                            <m:r>
                              <a:rPr lang="en-US" sz="1900" i="1">
                                <a:latin typeface="Cambria Math"/>
                              </a:rPr>
                              <m:t>1</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𝑄</m:t>
                            </m:r>
                          </m:e>
                          <m:sub>
                            <m:r>
                              <a:rPr lang="en-US" sz="1900" i="1">
                                <a:latin typeface="Cambria Math"/>
                              </a:rPr>
                              <m:t>2</m:t>
                            </m:r>
                          </m:sub>
                        </m:sSub>
                        <m:r>
                          <a:rPr lang="en-US" sz="1900" i="1">
                            <a:latin typeface="Cambria Math"/>
                          </a:rPr>
                          <m:t>)</m:t>
                        </m:r>
                      </m:num>
                      <m:den>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2</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1</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1</m:t>
                            </m:r>
                          </m:sub>
                        </m:sSub>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𝑦</m:t>
                            </m:r>
                          </m:e>
                          <m:sub>
                            <m:r>
                              <a:rPr lang="en-US" sz="1900" i="1">
                                <a:latin typeface="Cambria Math"/>
                              </a:rPr>
                              <m:t>2</m:t>
                            </m:r>
                          </m:sub>
                        </m:sSub>
                        <m:r>
                          <a:rPr lang="en-US" sz="1900" i="1">
                            <a:latin typeface="Cambria Math"/>
                          </a:rPr>
                          <m:t>)</m:t>
                        </m:r>
                      </m:den>
                    </m:f>
                    <m:r>
                      <a:rPr lang="en-US" sz="1900" i="1">
                        <a:latin typeface="Cambria Math"/>
                      </a:rPr>
                      <m:t>=</m:t>
                    </m:r>
                    <m:f>
                      <m:fPr>
                        <m:ctrlPr>
                          <a:rPr lang="en-US" sz="1900" i="1">
                            <a:latin typeface="Cambria Math" panose="02040503050406030204" pitchFamily="18" charset="0"/>
                          </a:rPr>
                        </m:ctrlPr>
                      </m:fPr>
                      <m:num>
                        <m:r>
                          <a:rPr lang="en-US" sz="1900" i="1">
                            <a:latin typeface="Cambria Math"/>
                          </a:rPr>
                          <m:t>𝑃𝑒𝑟𝑐𝑒𝑛𝑡𝑎𝑔𝑒</m:t>
                        </m:r>
                        <m:r>
                          <a:rPr lang="en-US" sz="1900" i="1">
                            <a:latin typeface="Cambria Math"/>
                          </a:rPr>
                          <m:t> </m:t>
                        </m:r>
                        <m:r>
                          <a:rPr lang="en-US" sz="1900" i="1">
                            <a:latin typeface="Cambria Math"/>
                          </a:rPr>
                          <m:t>𝑐h𝑎𝑛𝑔𝑒</m:t>
                        </m:r>
                        <m:r>
                          <a:rPr lang="en-US" sz="1900" i="1">
                            <a:latin typeface="Cambria Math"/>
                          </a:rPr>
                          <m:t> </m:t>
                        </m:r>
                        <m:r>
                          <a:rPr lang="en-US" sz="1900" i="1">
                            <a:latin typeface="Cambria Math"/>
                          </a:rPr>
                          <m:t>𝑖𝑛</m:t>
                        </m:r>
                        <m:r>
                          <a:rPr lang="en-US" sz="1900" i="1">
                            <a:latin typeface="Cambria Math"/>
                          </a:rPr>
                          <m:t> </m:t>
                        </m:r>
                        <m:r>
                          <a:rPr lang="en-US" sz="1900" i="1">
                            <a:latin typeface="Cambria Math"/>
                          </a:rPr>
                          <m:t>𝑞𝑢𝑎𝑛𝑡𝑖𝑡𝑦</m:t>
                        </m:r>
                      </m:num>
                      <m:den>
                        <m:r>
                          <a:rPr lang="en-US" sz="1900" i="1">
                            <a:latin typeface="Cambria Math"/>
                          </a:rPr>
                          <m:t>𝑃𝑒𝑟𝑐𝑒𝑛𝑡𝑎𝑐𝑒</m:t>
                        </m:r>
                        <m:r>
                          <a:rPr lang="en-US" sz="1900" i="1">
                            <a:latin typeface="Cambria Math"/>
                          </a:rPr>
                          <m:t> </m:t>
                        </m:r>
                        <m:r>
                          <a:rPr lang="en-US" sz="1900" i="1">
                            <a:latin typeface="Cambria Math"/>
                          </a:rPr>
                          <m:t>𝑐h𝑎𝑛𝑔𝑒</m:t>
                        </m:r>
                        <m:r>
                          <a:rPr lang="en-US" sz="1900" i="1">
                            <a:latin typeface="Cambria Math"/>
                          </a:rPr>
                          <m:t> </m:t>
                        </m:r>
                        <m:r>
                          <a:rPr lang="en-US" sz="1900" i="1">
                            <a:latin typeface="Cambria Math"/>
                          </a:rPr>
                          <m:t>𝑖𝑛</m:t>
                        </m:r>
                        <m:r>
                          <a:rPr lang="en-US" sz="1900" i="1">
                            <a:latin typeface="Cambria Math"/>
                          </a:rPr>
                          <m:t> </m:t>
                        </m:r>
                        <m:r>
                          <a:rPr lang="en-US" sz="1900" i="1">
                            <a:latin typeface="Cambria Math"/>
                          </a:rPr>
                          <m:t>𝑖𝑛𝑐𝑜𝑚𝑒</m:t>
                        </m:r>
                      </m:den>
                    </m:f>
                  </m:oMath>
                </a14:m>
                <a:endParaRPr lang="en-US" sz="1900" dirty="0"/>
              </a:p>
              <a:p>
                <a:pPr lvl="1">
                  <a:spcBef>
                    <a:spcPts val="1800"/>
                  </a:spcBef>
                </a:pPr>
                <a:r>
                  <a:rPr lang="en-US" dirty="0"/>
                  <a:t>Whether a good is normal or inferior depends on how narrowly it is defined and on the availability of substitutes.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122" t="-1333" r="-898"/>
                </a:stretch>
              </a:blipFill>
            </p:spPr>
            <p:txBody>
              <a:bodyPr/>
              <a:lstStyle/>
              <a:p>
                <a:r>
                  <a:rPr lang="en-US">
                    <a:noFill/>
                  </a:rPr>
                  <a:t> </a:t>
                </a:r>
              </a:p>
            </p:txBody>
          </p:sp>
        </mc:Fallback>
      </mc:AlternateContent>
    </p:spTree>
    <p:extLst>
      <p:ext uri="{BB962C8B-B14F-4D97-AF65-F5344CB8AC3E}">
        <p14:creationId xmlns:p14="http://schemas.microsoft.com/office/powerpoint/2010/main" val="96451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Elasticity of Demand</a:t>
            </a:r>
          </a:p>
        </p:txBody>
      </p:sp>
      <p:sp>
        <p:nvSpPr>
          <p:cNvPr id="3" name="Content Placeholder 2"/>
          <p:cNvSpPr>
            <a:spLocks noGrp="1"/>
          </p:cNvSpPr>
          <p:nvPr>
            <p:ph sz="quarter" idx="1"/>
          </p:nvPr>
        </p:nvSpPr>
        <p:spPr/>
        <p:txBody>
          <a:bodyPr/>
          <a:lstStyle/>
          <a:p>
            <a:r>
              <a:rPr lang="en-US" b="1" dirty="0"/>
              <a:t>Cross elasticity of demand: </a:t>
            </a:r>
            <a:r>
              <a:rPr lang="en-US" dirty="0"/>
              <a:t>the ratio of the percentage change in the quantity of a good demanded to a given percentage change in the price of some other good, other things being equal</a:t>
            </a:r>
          </a:p>
          <a:p>
            <a:pPr lvl="1"/>
            <a:r>
              <a:rPr lang="en-US" dirty="0"/>
              <a:t>Provides a new way of measuring the relationships of substitutes and complements</a:t>
            </a:r>
          </a:p>
        </p:txBody>
      </p:sp>
    </p:spTree>
    <p:extLst>
      <p:ext uri="{BB962C8B-B14F-4D97-AF65-F5344CB8AC3E}">
        <p14:creationId xmlns:p14="http://schemas.microsoft.com/office/powerpoint/2010/main" val="145234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Elasticity of Supply</a:t>
            </a:r>
          </a:p>
        </p:txBody>
      </p:sp>
      <p:sp>
        <p:nvSpPr>
          <p:cNvPr id="3" name="Content Placeholder 2"/>
          <p:cNvSpPr>
            <a:spLocks noGrp="1"/>
          </p:cNvSpPr>
          <p:nvPr>
            <p:ph sz="quarter" idx="1"/>
          </p:nvPr>
        </p:nvSpPr>
        <p:spPr/>
        <p:txBody>
          <a:bodyPr/>
          <a:lstStyle/>
          <a:p>
            <a:r>
              <a:rPr lang="en-US" b="1" dirty="0"/>
              <a:t>Price elasticity of supply: </a:t>
            </a:r>
            <a:r>
              <a:rPr lang="en-US" dirty="0"/>
              <a:t>the ratio of the percentage change in the quantity of a good supplied to a given percentage change in its price, other things being equal</a:t>
            </a:r>
          </a:p>
          <a:p>
            <a:pPr lvl="1"/>
            <a:r>
              <a:rPr lang="en-US" dirty="0"/>
              <a:t>Equation for calculating midpoint is similar to that of determining price elasticity of demand, but the </a:t>
            </a:r>
            <a:r>
              <a:rPr lang="en-US" i="1" dirty="0"/>
              <a:t>Qs</a:t>
            </a:r>
            <a:r>
              <a:rPr lang="en-US" dirty="0"/>
              <a:t> now refer to quantity supplied.</a:t>
            </a:r>
          </a:p>
          <a:p>
            <a:pPr lvl="1"/>
            <a:r>
              <a:rPr lang="en-US" dirty="0"/>
              <a:t>Several conditions can affect elasticity of supply.</a:t>
            </a:r>
          </a:p>
        </p:txBody>
      </p:sp>
    </p:spTree>
    <p:extLst>
      <p:ext uri="{BB962C8B-B14F-4D97-AF65-F5344CB8AC3E}">
        <p14:creationId xmlns:p14="http://schemas.microsoft.com/office/powerpoint/2010/main" val="230612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3-3: Calculating Price Elasticity of Supply</a:t>
            </a:r>
          </a:p>
        </p:txBody>
      </p:sp>
      <p:pic>
        <p:nvPicPr>
          <p:cNvPr id="5" name="Picture Placeholder 4" descr="This figure gives four examples of the way price elasticity of supply is calculated. The figure gives price elasticity of supply for two ranges on each of the two supply curves. Supply curve S1, which is a straight line passing through the origin, has a constant elasticity of 1.0. Supply curve S2, which is not a straight line, is elastic for small quantities and inelastic for larger ones." title="Calculating Price Elasticity of Supply"/>
          <p:cNvPicPr>
            <a:picLocks noGrp="1" noChangeAspect="1"/>
          </p:cNvPicPr>
          <p:nvPr>
            <p:ph type="pic" idx="1"/>
          </p:nvPr>
        </p:nvPicPr>
        <p:blipFill>
          <a:blip r:embed="rId2">
            <a:extLst>
              <a:ext uri="{28A0092B-C50C-407E-A947-70E740481C1C}">
                <a14:useLocalDpi xmlns:a14="http://schemas.microsoft.com/office/drawing/2010/main" val="0"/>
              </a:ext>
            </a:extLst>
          </a:blip>
          <a:srcRect l="-3593" r="-3593"/>
          <a:stretch>
            <a:fillRect/>
          </a:stretch>
        </p:blipFill>
        <p:spPr/>
      </p:pic>
    </p:spTree>
    <p:extLst>
      <p:ext uri="{BB962C8B-B14F-4D97-AF65-F5344CB8AC3E}">
        <p14:creationId xmlns:p14="http://schemas.microsoft.com/office/powerpoint/2010/main" val="211427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Elasticity</a:t>
            </a:r>
          </a:p>
        </p:txBody>
      </p:sp>
      <p:sp>
        <p:nvSpPr>
          <p:cNvPr id="3" name="Content Placeholder 2"/>
          <p:cNvSpPr>
            <a:spLocks noGrp="1"/>
          </p:cNvSpPr>
          <p:nvPr>
            <p:ph sz="quarter" idx="1"/>
          </p:nvPr>
        </p:nvSpPr>
        <p:spPr/>
        <p:txBody>
          <a:bodyPr>
            <a:normAutofit/>
          </a:bodyPr>
          <a:lstStyle/>
          <a:p>
            <a:r>
              <a:rPr lang="en-US" dirty="0"/>
              <a:t>Gas Tax or Mileage Standards?</a:t>
            </a:r>
          </a:p>
          <a:p>
            <a:pPr lvl="1"/>
            <a:r>
              <a:rPr lang="en-US" dirty="0"/>
              <a:t>Government continues to increase Corporate Average Fuel Economy standard (CAFE standard) for passenger cars</a:t>
            </a:r>
          </a:p>
          <a:p>
            <a:pPr lvl="2"/>
            <a:r>
              <a:rPr lang="en-US" dirty="0"/>
              <a:t>27.5 mpg by 2025</a:t>
            </a:r>
          </a:p>
          <a:p>
            <a:pPr lvl="2"/>
            <a:r>
              <a:rPr lang="en-US" dirty="0"/>
              <a:t>Purchase more fuel-efficient vehicles</a:t>
            </a:r>
          </a:p>
          <a:p>
            <a:pPr lvl="2"/>
            <a:r>
              <a:rPr lang="en-US" dirty="0"/>
              <a:t>Relative merits of CAFE standards versus fuel taxes depend critically on the price elasticity of demand for fuel.</a:t>
            </a:r>
          </a:p>
        </p:txBody>
      </p:sp>
    </p:spTree>
    <p:extLst>
      <p:ext uri="{BB962C8B-B14F-4D97-AF65-F5344CB8AC3E}">
        <p14:creationId xmlns:p14="http://schemas.microsoft.com/office/powerpoint/2010/main" val="234823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and Prohibition </a:t>
            </a:r>
            <a:r>
              <a:rPr lang="en-US" sz="2000" dirty="0"/>
              <a:t>(Slide 1 of 2)</a:t>
            </a:r>
            <a:endParaRPr lang="en-US" dirty="0"/>
          </a:p>
        </p:txBody>
      </p:sp>
      <p:sp>
        <p:nvSpPr>
          <p:cNvPr id="3" name="Content Placeholder 2"/>
          <p:cNvSpPr>
            <a:spLocks noGrp="1"/>
          </p:cNvSpPr>
          <p:nvPr>
            <p:ph sz="quarter" idx="1"/>
          </p:nvPr>
        </p:nvSpPr>
        <p:spPr/>
        <p:txBody>
          <a:bodyPr/>
          <a:lstStyle/>
          <a:p>
            <a:r>
              <a:rPr lang="en-US" dirty="0"/>
              <a:t>Ultimate goal of prohibition is to reduce quantity sold to zero.</a:t>
            </a:r>
          </a:p>
          <a:p>
            <a:r>
              <a:rPr lang="en-US" dirty="0"/>
              <a:t>Similarities between prohibition and taxation</a:t>
            </a:r>
          </a:p>
          <a:p>
            <a:pPr lvl="1"/>
            <a:r>
              <a:rPr lang="en-US" dirty="0"/>
              <a:t>If price rises enough to supply prohibited good, lawbreakers will supply it—costs are an implicit tax.</a:t>
            </a:r>
          </a:p>
          <a:p>
            <a:pPr lvl="2"/>
            <a:r>
              <a:rPr lang="en-US" dirty="0"/>
              <a:t>Effect of prohibition is to shift a good’s supply curve to the left.</a:t>
            </a:r>
          </a:p>
          <a:p>
            <a:pPr lvl="2"/>
            <a:r>
              <a:rPr lang="en-US" dirty="0"/>
              <a:t>Effects of prohibition depend on the </a:t>
            </a:r>
            <a:r>
              <a:rPr lang="en-US" dirty="0" err="1"/>
              <a:t>elasticities</a:t>
            </a:r>
            <a:r>
              <a:rPr lang="en-US" dirty="0"/>
              <a:t> of demand and supply.</a:t>
            </a:r>
          </a:p>
          <a:p>
            <a:endParaRPr lang="en-US" dirty="0"/>
          </a:p>
          <a:p>
            <a:endParaRPr lang="en-US" dirty="0"/>
          </a:p>
        </p:txBody>
      </p:sp>
    </p:spTree>
    <p:extLst>
      <p:ext uri="{BB962C8B-B14F-4D97-AF65-F5344CB8AC3E}">
        <p14:creationId xmlns:p14="http://schemas.microsoft.com/office/powerpoint/2010/main" val="295433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sz="quarter" idx="1"/>
          </p:nvPr>
        </p:nvSpPr>
        <p:spPr/>
        <p:txBody>
          <a:bodyPr/>
          <a:lstStyle/>
          <a:p>
            <a:r>
              <a:rPr lang="en-US" dirty="0"/>
              <a:t>What economists mean by elasticity</a:t>
            </a:r>
          </a:p>
          <a:p>
            <a:r>
              <a:rPr lang="en-US" dirty="0"/>
              <a:t>The relationship of demand to revenue</a:t>
            </a:r>
          </a:p>
        </p:txBody>
      </p:sp>
      <p:sp>
        <p:nvSpPr>
          <p:cNvPr id="4" name="Content Placeholder 3"/>
          <p:cNvSpPr>
            <a:spLocks noGrp="1"/>
          </p:cNvSpPr>
          <p:nvPr>
            <p:ph sz="quarter" idx="2"/>
          </p:nvPr>
        </p:nvSpPr>
        <p:spPr/>
        <p:txBody>
          <a:bodyPr/>
          <a:lstStyle/>
          <a:p>
            <a:r>
              <a:rPr lang="en-US" dirty="0"/>
              <a:t>How economists apply the concept of elasticity to changes in market conditions</a:t>
            </a:r>
          </a:p>
          <a:p>
            <a:r>
              <a:rPr lang="en-US" dirty="0"/>
              <a:t>How elasticity helps in understanding issues of public policy</a:t>
            </a:r>
          </a:p>
        </p:txBody>
      </p:sp>
    </p:spTree>
    <p:extLst>
      <p:ext uri="{BB962C8B-B14F-4D97-AF65-F5344CB8AC3E}">
        <p14:creationId xmlns:p14="http://schemas.microsoft.com/office/powerpoint/2010/main" val="240926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Elasticity and Prohibition </a:t>
            </a:r>
            <a:r>
              <a:rPr lang="en-US" sz="2000" dirty="0"/>
              <a:t>(Slide 2 of 2)</a:t>
            </a:r>
          </a:p>
        </p:txBody>
      </p:sp>
      <p:sp>
        <p:nvSpPr>
          <p:cNvPr id="3" name="Content Placeholder 2"/>
          <p:cNvSpPr>
            <a:spLocks noGrp="1"/>
          </p:cNvSpPr>
          <p:nvPr>
            <p:ph sz="quarter" idx="1"/>
          </p:nvPr>
        </p:nvSpPr>
        <p:spPr/>
        <p:txBody>
          <a:bodyPr/>
          <a:lstStyle/>
          <a:p>
            <a:r>
              <a:rPr lang="en-US" dirty="0"/>
              <a:t>Elasticity of demand is important in understanding the intended and unintended consequences of prohibition.</a:t>
            </a:r>
          </a:p>
          <a:p>
            <a:pPr lvl="1"/>
            <a:r>
              <a:rPr lang="en-US" dirty="0"/>
              <a:t>Intended: reduce or eliminate use of product</a:t>
            </a:r>
          </a:p>
          <a:p>
            <a:pPr lvl="1"/>
            <a:r>
              <a:rPr lang="en-US" dirty="0"/>
              <a:t>Where demand is inelastic, intended consequences are smaller and unintended consequences are greater.</a:t>
            </a:r>
          </a:p>
          <a:p>
            <a:endParaRPr lang="en-US" dirty="0"/>
          </a:p>
        </p:txBody>
      </p:sp>
    </p:spTree>
    <p:extLst>
      <p:ext uri="{BB962C8B-B14F-4D97-AF65-F5344CB8AC3E}">
        <p14:creationId xmlns:p14="http://schemas.microsoft.com/office/powerpoint/2010/main" val="389768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3-4: Elasticity and the Effects of Prohibition</a:t>
            </a:r>
          </a:p>
        </p:txBody>
      </p:sp>
      <p:pic>
        <p:nvPicPr>
          <p:cNvPr id="5" name="Picture Placeholder 4" descr="A law prohibiting production and sale of a good, like a tax on the good, shifts its supply curve to the left. The new supply curve will lie above the old supply curve at any given quantity by a distance equal to the cost of evading the prohibition. The effects on price, quantity, and revenue depend on the elasticity of demand. Part (a) uses DDT to illustrate prohibition of a good with elastic demand. A weakly enforced prohibition (S2) raises the price, reduces the quantity, and reduces total revenue earned by producers from sale of the product. A strongly enforced prohibition reduces quantity and revenue to zero (S3). Part (b) uses cocaine to illustrate prohibition of a good with inelastic demand. In this case even strong efforts to enforce prohibition do not reduce quantity sold to zero. Because quantity sold increases by a smaller percentage than price increases, there is an increased total revenue and expenditure on the good." title="Elasticity and the Effects of Prohibition"/>
          <p:cNvPicPr>
            <a:picLocks noGrp="1" noChangeAspect="1"/>
          </p:cNvPicPr>
          <p:nvPr>
            <p:ph type="pic" idx="1"/>
          </p:nvPr>
        </p:nvPicPr>
        <p:blipFill>
          <a:blip r:embed="rId2">
            <a:extLst>
              <a:ext uri="{28A0092B-C50C-407E-A947-70E740481C1C}">
                <a14:useLocalDpi xmlns:a14="http://schemas.microsoft.com/office/drawing/2010/main" val="0"/>
              </a:ext>
            </a:extLst>
          </a:blip>
          <a:srcRect t="-7484" b="-7484"/>
          <a:stretch>
            <a:fillRect/>
          </a:stretch>
        </p:blipFill>
        <p:spPr/>
      </p:pic>
    </p:spTree>
    <p:extLst>
      <p:ext uri="{BB962C8B-B14F-4D97-AF65-F5344CB8AC3E}">
        <p14:creationId xmlns:p14="http://schemas.microsoft.com/office/powerpoint/2010/main" val="411257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1 of 4)</a:t>
            </a:r>
          </a:p>
        </p:txBody>
      </p:sp>
      <p:sp>
        <p:nvSpPr>
          <p:cNvPr id="5" name="Content Placeholder 4"/>
          <p:cNvSpPr>
            <a:spLocks noGrp="1"/>
          </p:cNvSpPr>
          <p:nvPr>
            <p:ph sz="quarter" idx="1"/>
          </p:nvPr>
        </p:nvSpPr>
        <p:spPr/>
        <p:txBody>
          <a:bodyPr/>
          <a:lstStyle/>
          <a:p>
            <a:r>
              <a:rPr lang="en-US" dirty="0"/>
              <a:t>What do economists mean by elasticity?</a:t>
            </a:r>
          </a:p>
          <a:p>
            <a:pPr lvl="1"/>
            <a:r>
              <a:rPr lang="en-US" i="1" dirty="0"/>
              <a:t>Elasticity</a:t>
            </a:r>
            <a:r>
              <a:rPr lang="en-US" dirty="0"/>
              <a:t>: responsiveness of quantity demanded or supplied to changes in the price of a good, measured as a ratio of the percentage change in quantity to the percentage change in price</a:t>
            </a:r>
          </a:p>
          <a:p>
            <a:pPr lvl="1"/>
            <a:r>
              <a:rPr lang="en-US" i="1" dirty="0"/>
              <a:t>Price elasticity of demand: </a:t>
            </a:r>
            <a:r>
              <a:rPr lang="en-US" dirty="0"/>
              <a:t>the percentage change in quantity demanded divided by the percentage change in the good’s price</a:t>
            </a:r>
            <a:endParaRPr lang="en-US" i="1" dirty="0"/>
          </a:p>
        </p:txBody>
      </p:sp>
    </p:spTree>
    <p:extLst>
      <p:ext uri="{BB962C8B-B14F-4D97-AF65-F5344CB8AC3E}">
        <p14:creationId xmlns:p14="http://schemas.microsoft.com/office/powerpoint/2010/main" val="2349128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2 of 4)</a:t>
            </a:r>
            <a:endParaRPr lang="en-US" dirty="0"/>
          </a:p>
        </p:txBody>
      </p:sp>
      <p:sp>
        <p:nvSpPr>
          <p:cNvPr id="3" name="Content Placeholder 2"/>
          <p:cNvSpPr>
            <a:spLocks noGrp="1"/>
          </p:cNvSpPr>
          <p:nvPr>
            <p:ph sz="quarter" idx="1"/>
          </p:nvPr>
        </p:nvSpPr>
        <p:spPr/>
        <p:txBody>
          <a:bodyPr/>
          <a:lstStyle/>
          <a:p>
            <a:r>
              <a:rPr lang="en-US" dirty="0"/>
              <a:t>What is the relationship of demand to revenue?</a:t>
            </a:r>
          </a:p>
          <a:p>
            <a:pPr lvl="1"/>
            <a:r>
              <a:rPr lang="en-US" dirty="0"/>
              <a:t>If the demand for a good is elastic, a decrease in its price will increase total revenue.</a:t>
            </a:r>
          </a:p>
          <a:p>
            <a:pPr lvl="1"/>
            <a:r>
              <a:rPr lang="en-US" dirty="0"/>
              <a:t>If it is inelastic, an increase in its price will increase total revenue.</a:t>
            </a:r>
          </a:p>
          <a:p>
            <a:pPr lvl="1"/>
            <a:r>
              <a:rPr lang="en-US" dirty="0"/>
              <a:t>When it is unit elastic, revenue will remain constant as the price varies.</a:t>
            </a:r>
          </a:p>
        </p:txBody>
      </p:sp>
    </p:spTree>
    <p:extLst>
      <p:ext uri="{BB962C8B-B14F-4D97-AF65-F5344CB8AC3E}">
        <p14:creationId xmlns:p14="http://schemas.microsoft.com/office/powerpoint/2010/main" val="1539655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3 of 4)</a:t>
            </a:r>
            <a:endParaRPr lang="en-US" dirty="0"/>
          </a:p>
        </p:txBody>
      </p:sp>
      <p:sp>
        <p:nvSpPr>
          <p:cNvPr id="3" name="Content Placeholder 2"/>
          <p:cNvSpPr>
            <a:spLocks noGrp="1"/>
          </p:cNvSpPr>
          <p:nvPr>
            <p:ph sz="quarter" idx="1"/>
          </p:nvPr>
        </p:nvSpPr>
        <p:spPr/>
        <p:txBody>
          <a:bodyPr>
            <a:normAutofit lnSpcReduction="10000"/>
          </a:bodyPr>
          <a:lstStyle/>
          <a:p>
            <a:r>
              <a:rPr lang="en-US" dirty="0"/>
              <a:t>How do economists apply elasticity to changes in market conditions?</a:t>
            </a:r>
          </a:p>
          <a:p>
            <a:pPr lvl="1"/>
            <a:r>
              <a:rPr lang="en-US" i="1" dirty="0"/>
              <a:t>Income elasticity of demand: </a:t>
            </a:r>
            <a:r>
              <a:rPr lang="en-US" dirty="0"/>
              <a:t>the ratio of the percentage change in quantity demanded to a given percentage change in income</a:t>
            </a:r>
          </a:p>
          <a:p>
            <a:pPr lvl="1"/>
            <a:r>
              <a:rPr lang="en-US" i="1" dirty="0"/>
              <a:t>Cross elasticity of demand: </a:t>
            </a:r>
            <a:r>
              <a:rPr lang="en-US" dirty="0"/>
              <a:t>the ratio of the percentage change in the quantity of good A demanded to a given percentage change in the price of good B</a:t>
            </a:r>
          </a:p>
          <a:p>
            <a:pPr lvl="1"/>
            <a:r>
              <a:rPr lang="en-US" i="1" dirty="0"/>
              <a:t>Price elasticity of supply: </a:t>
            </a:r>
            <a:r>
              <a:rPr lang="en-US" dirty="0"/>
              <a:t>the ratio of the percentage change in the quantity of a good supplied to a given change in its price</a:t>
            </a:r>
            <a:endParaRPr lang="en-US" i="1" dirty="0"/>
          </a:p>
        </p:txBody>
      </p:sp>
    </p:spTree>
    <p:extLst>
      <p:ext uri="{BB962C8B-B14F-4D97-AF65-F5344CB8AC3E}">
        <p14:creationId xmlns:p14="http://schemas.microsoft.com/office/powerpoint/2010/main" val="296019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a:t>
            </a:r>
            <a:r>
              <a:rPr lang="en-US" sz="2000" dirty="0"/>
              <a:t>(Slide 4 of 4)</a:t>
            </a:r>
            <a:endParaRPr lang="en-US" dirty="0"/>
          </a:p>
        </p:txBody>
      </p:sp>
      <p:sp>
        <p:nvSpPr>
          <p:cNvPr id="3" name="Content Placeholder 2"/>
          <p:cNvSpPr>
            <a:spLocks noGrp="1"/>
          </p:cNvSpPr>
          <p:nvPr>
            <p:ph sz="quarter" idx="1"/>
          </p:nvPr>
        </p:nvSpPr>
        <p:spPr/>
        <p:txBody>
          <a:bodyPr/>
          <a:lstStyle/>
          <a:p>
            <a:r>
              <a:rPr lang="en-US" dirty="0"/>
              <a:t>How does elasticity help in understanding changes in public policy?</a:t>
            </a:r>
          </a:p>
          <a:p>
            <a:pPr lvl="1"/>
            <a:r>
              <a:rPr lang="en-US" dirty="0"/>
              <a:t>Many issues of public policy depend on how responsive demand or supply is to changes in price.</a:t>
            </a:r>
          </a:p>
          <a:p>
            <a:pPr lvl="1"/>
            <a:r>
              <a:rPr lang="en-US" dirty="0"/>
              <a:t>Elasticity is important in prohibition.</a:t>
            </a:r>
          </a:p>
          <a:p>
            <a:pPr lvl="2"/>
            <a:r>
              <a:rPr lang="en-US" dirty="0"/>
              <a:t>Prohibition is more likely to have harmful unexpected consequences when demand is inelastic.</a:t>
            </a:r>
          </a:p>
        </p:txBody>
      </p:sp>
    </p:spTree>
    <p:extLst>
      <p:ext uri="{BB962C8B-B14F-4D97-AF65-F5344CB8AC3E}">
        <p14:creationId xmlns:p14="http://schemas.microsoft.com/office/powerpoint/2010/main" val="216147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 </a:t>
            </a:r>
            <a:r>
              <a:rPr lang="en-US" sz="2000" dirty="0"/>
              <a:t>(Slide 1 of 2)</a:t>
            </a:r>
          </a:p>
        </p:txBody>
      </p:sp>
      <p:sp>
        <p:nvSpPr>
          <p:cNvPr id="3" name="Content Placeholder 2"/>
          <p:cNvSpPr>
            <a:spLocks noGrp="1"/>
          </p:cNvSpPr>
          <p:nvPr>
            <p:ph sz="quarter" idx="1"/>
          </p:nvPr>
        </p:nvSpPr>
        <p:spPr/>
        <p:txBody>
          <a:bodyPr>
            <a:normAutofit/>
          </a:bodyPr>
          <a:lstStyle/>
          <a:p>
            <a:r>
              <a:rPr lang="en-US" dirty="0"/>
              <a:t>Elasticity</a:t>
            </a:r>
          </a:p>
          <a:p>
            <a:pPr lvl="1"/>
            <a:r>
              <a:rPr lang="en-US" dirty="0"/>
              <a:t>Price Elasticity of Demand</a:t>
            </a:r>
          </a:p>
          <a:p>
            <a:pPr lvl="1"/>
            <a:r>
              <a:rPr lang="en-US" dirty="0"/>
              <a:t>Calculating Elasticity of Demand</a:t>
            </a:r>
          </a:p>
          <a:p>
            <a:pPr lvl="2"/>
            <a:r>
              <a:rPr lang="en-US" dirty="0"/>
              <a:t>The Midpoint Formula for Elasticity</a:t>
            </a:r>
          </a:p>
          <a:p>
            <a:pPr lvl="2"/>
            <a:r>
              <a:rPr lang="en-US" dirty="0"/>
              <a:t>Elasticity Numbers and Terminology</a:t>
            </a:r>
          </a:p>
        </p:txBody>
      </p:sp>
      <p:sp>
        <p:nvSpPr>
          <p:cNvPr id="4" name="Content Placeholder 3"/>
          <p:cNvSpPr>
            <a:spLocks noGrp="1"/>
          </p:cNvSpPr>
          <p:nvPr>
            <p:ph sz="quarter" idx="2"/>
          </p:nvPr>
        </p:nvSpPr>
        <p:spPr/>
        <p:txBody>
          <a:bodyPr>
            <a:normAutofit/>
          </a:bodyPr>
          <a:lstStyle/>
          <a:p>
            <a:pPr lvl="1"/>
            <a:r>
              <a:rPr lang="en-US" dirty="0"/>
              <a:t>Varying- and Constant-Elasticity Demand Curves</a:t>
            </a:r>
          </a:p>
          <a:p>
            <a:pPr lvl="1"/>
            <a:r>
              <a:rPr lang="en-US" dirty="0"/>
              <a:t>Determinants of Elasticity of Demand</a:t>
            </a:r>
          </a:p>
          <a:p>
            <a:pPr lvl="2"/>
            <a:r>
              <a:rPr lang="en-US" dirty="0"/>
              <a:t>Substitute, Complements, and Elasticity</a:t>
            </a:r>
          </a:p>
          <a:p>
            <a:pPr lvl="2"/>
            <a:r>
              <a:rPr lang="en-US" dirty="0"/>
              <a:t>Price versus Opportunity Cost</a:t>
            </a:r>
          </a:p>
          <a:p>
            <a:pPr lvl="2"/>
            <a:r>
              <a:rPr lang="en-US" dirty="0"/>
              <a:t>Time Horizon and Elasticity</a:t>
            </a:r>
          </a:p>
        </p:txBody>
      </p:sp>
    </p:spTree>
    <p:extLst>
      <p:ext uri="{BB962C8B-B14F-4D97-AF65-F5344CB8AC3E}">
        <p14:creationId xmlns:p14="http://schemas.microsoft.com/office/powerpoint/2010/main" val="351950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 </a:t>
            </a:r>
            <a:r>
              <a:rPr lang="en-US" sz="2000" dirty="0"/>
              <a:t>(Slide 2 of 2)</a:t>
            </a:r>
            <a:endParaRPr lang="en-US" dirty="0"/>
          </a:p>
        </p:txBody>
      </p:sp>
      <p:sp>
        <p:nvSpPr>
          <p:cNvPr id="3" name="Content Placeholder 2"/>
          <p:cNvSpPr>
            <a:spLocks noGrp="1"/>
          </p:cNvSpPr>
          <p:nvPr>
            <p:ph sz="quarter" idx="1"/>
          </p:nvPr>
        </p:nvSpPr>
        <p:spPr/>
        <p:txBody>
          <a:bodyPr/>
          <a:lstStyle/>
          <a:p>
            <a:pPr lvl="1"/>
            <a:r>
              <a:rPr lang="en-US" dirty="0"/>
              <a:t>Income Elasticity of Demand</a:t>
            </a:r>
          </a:p>
          <a:p>
            <a:pPr lvl="1"/>
            <a:r>
              <a:rPr lang="en-US" dirty="0"/>
              <a:t>Cross Elasticity of Demand</a:t>
            </a:r>
          </a:p>
          <a:p>
            <a:pPr lvl="1"/>
            <a:r>
              <a:rPr lang="en-US" dirty="0"/>
              <a:t>Price Elasticity of Supply</a:t>
            </a:r>
          </a:p>
        </p:txBody>
      </p:sp>
      <p:sp>
        <p:nvSpPr>
          <p:cNvPr id="4" name="Content Placeholder 3"/>
          <p:cNvSpPr>
            <a:spLocks noGrp="1"/>
          </p:cNvSpPr>
          <p:nvPr>
            <p:ph sz="quarter" idx="2"/>
          </p:nvPr>
        </p:nvSpPr>
        <p:spPr/>
        <p:txBody>
          <a:bodyPr/>
          <a:lstStyle/>
          <a:p>
            <a:r>
              <a:rPr lang="en-US" dirty="0"/>
              <a:t>Applications of Elasticity</a:t>
            </a:r>
          </a:p>
          <a:p>
            <a:pPr lvl="1"/>
            <a:r>
              <a:rPr lang="en-US" dirty="0"/>
              <a:t>Gas Tax or Mileage Standards</a:t>
            </a:r>
          </a:p>
          <a:p>
            <a:pPr lvl="1"/>
            <a:r>
              <a:rPr lang="en-US" dirty="0"/>
              <a:t>Elasticity and Prohibition</a:t>
            </a:r>
          </a:p>
        </p:txBody>
      </p:sp>
    </p:spTree>
    <p:extLst>
      <p:ext uri="{BB962C8B-B14F-4D97-AF65-F5344CB8AC3E}">
        <p14:creationId xmlns:p14="http://schemas.microsoft.com/office/powerpoint/2010/main" val="1418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t>
            </a:r>
            <a:r>
              <a:rPr lang="en-US" sz="2000" dirty="0"/>
              <a:t>(Slide 1 of 2)</a:t>
            </a:r>
          </a:p>
        </p:txBody>
      </p:sp>
      <p:sp>
        <p:nvSpPr>
          <p:cNvPr id="4" name="Content Placeholder 3"/>
          <p:cNvSpPr>
            <a:spLocks noGrp="1"/>
          </p:cNvSpPr>
          <p:nvPr>
            <p:ph sz="quarter" idx="1"/>
          </p:nvPr>
        </p:nvSpPr>
        <p:spPr/>
        <p:txBody>
          <a:bodyPr/>
          <a:lstStyle/>
          <a:p>
            <a:r>
              <a:rPr lang="en-US" b="1" dirty="0"/>
              <a:t>Elasticity: </a:t>
            </a:r>
            <a:r>
              <a:rPr lang="en-US" dirty="0"/>
              <a:t>a measure of the ratio of a change in one variable to a change in another, expressed as a percentage</a:t>
            </a:r>
          </a:p>
          <a:p>
            <a:r>
              <a:rPr lang="en-US" b="1" dirty="0"/>
              <a:t>Price elasticity of demand: </a:t>
            </a:r>
            <a:r>
              <a:rPr lang="en-US" dirty="0"/>
              <a:t>the ratio of the percentage change in the quantity of a good demanded to a given percentage change in its price, other things being equal</a:t>
            </a:r>
          </a:p>
          <a:p>
            <a:pPr lvl="1"/>
            <a:r>
              <a:rPr lang="en-US" dirty="0"/>
              <a:t>Effects the way a change in price affects the </a:t>
            </a:r>
            <a:r>
              <a:rPr lang="en-US" b="1" dirty="0"/>
              <a:t>revenue</a:t>
            </a:r>
            <a:r>
              <a:rPr lang="en-US" dirty="0"/>
              <a:t> (price multiplied by quantity sold) that sellers earn from the good in question</a:t>
            </a:r>
          </a:p>
        </p:txBody>
      </p:sp>
    </p:spTree>
    <p:extLst>
      <p:ext uri="{BB962C8B-B14F-4D97-AF65-F5344CB8AC3E}">
        <p14:creationId xmlns:p14="http://schemas.microsoft.com/office/powerpoint/2010/main" val="97277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a:t>
            </a:r>
            <a:r>
              <a:rPr lang="en-US" sz="2000" dirty="0"/>
              <a:t>(Slide 2 of 2)</a:t>
            </a:r>
          </a:p>
        </p:txBody>
      </p:sp>
      <p:sp>
        <p:nvSpPr>
          <p:cNvPr id="3" name="Content Placeholder 2"/>
          <p:cNvSpPr>
            <a:spLocks noGrp="1"/>
          </p:cNvSpPr>
          <p:nvPr>
            <p:ph sz="quarter" idx="1"/>
          </p:nvPr>
        </p:nvSpPr>
        <p:spPr/>
        <p:txBody>
          <a:bodyPr>
            <a:normAutofit fontScale="85000" lnSpcReduction="10000"/>
          </a:bodyPr>
          <a:lstStyle/>
          <a:p>
            <a:r>
              <a:rPr lang="en-US" b="1" dirty="0"/>
              <a:t>Elastic demand: </a:t>
            </a:r>
            <a:r>
              <a:rPr lang="en-US" dirty="0"/>
              <a:t>a situation in which quantity demanded changes by a larger percentage than price, so that total revenue increases as price decreases</a:t>
            </a:r>
          </a:p>
          <a:p>
            <a:r>
              <a:rPr lang="en-US" b="1" dirty="0"/>
              <a:t>Inelastic demand: </a:t>
            </a:r>
            <a:r>
              <a:rPr lang="en-US" dirty="0"/>
              <a:t>a situation in which quantity demanded changes by a smaller percentage than price, so that total revenue decreases as price decreases</a:t>
            </a:r>
          </a:p>
          <a:p>
            <a:r>
              <a:rPr lang="en-US" b="1" dirty="0"/>
              <a:t>Unit elastic demand: </a:t>
            </a:r>
            <a:r>
              <a:rPr lang="en-US" dirty="0"/>
              <a:t>a situation in which price and quantity demanded change by the same percentage, so that total revenue remains unchanged as price changes</a:t>
            </a:r>
          </a:p>
          <a:p>
            <a:r>
              <a:rPr lang="en-US" b="1" dirty="0"/>
              <a:t>Perfectly elastic demand: </a:t>
            </a:r>
            <a:r>
              <a:rPr lang="en-US" dirty="0"/>
              <a:t>a situation in which the demand curve is a horizontal line</a:t>
            </a:r>
            <a:endParaRPr lang="en-US" b="1" dirty="0"/>
          </a:p>
        </p:txBody>
      </p:sp>
    </p:spTree>
    <p:extLst>
      <p:ext uri="{BB962C8B-B14F-4D97-AF65-F5344CB8AC3E}">
        <p14:creationId xmlns:p14="http://schemas.microsoft.com/office/powerpoint/2010/main" val="372732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3-1: Price Elasticity of Demand</a:t>
            </a:r>
          </a:p>
        </p:txBody>
      </p:sp>
      <p:pic>
        <p:nvPicPr>
          <p:cNvPr id="4" name="Picture Placeholder 3" descr="This figure shows five examples of demand curves with various degrees of elasticity over the indicated range of variation of price and quantity. The examples illustrate elastic, inelastic, unit elastic, perfectly inelastic, and perfectly elastic demand. The first three cases show the revenue change associated with a change in price. When demand is elastic, a price decrease causes revenue to increase. When demand is inelastic, a price decrease causes revenue to decrease. When demand is unit elastic, revenue does not change when price chanes." title="Price Elasticity of Demand"/>
          <p:cNvPicPr>
            <a:picLocks noGrp="1" noChangeAspect="1"/>
          </p:cNvPicPr>
          <p:nvPr>
            <p:ph type="pic" idx="1"/>
          </p:nvPr>
        </p:nvPicPr>
        <p:blipFill>
          <a:blip r:embed="rId2">
            <a:extLst>
              <a:ext uri="{28A0092B-C50C-407E-A947-70E740481C1C}">
                <a14:useLocalDpi xmlns:a14="http://schemas.microsoft.com/office/drawing/2010/main" val="0"/>
              </a:ext>
            </a:extLst>
          </a:blip>
          <a:srcRect l="-17222" r="-17222"/>
          <a:stretch>
            <a:fillRect/>
          </a:stretch>
        </p:blipFill>
        <p:spPr/>
      </p:pic>
    </p:spTree>
    <p:extLst>
      <p:ext uri="{BB962C8B-B14F-4D97-AF65-F5344CB8AC3E}">
        <p14:creationId xmlns:p14="http://schemas.microsoft.com/office/powerpoint/2010/main" val="178090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fontScale="90000"/>
          </a:bodyPr>
          <a:lstStyle/>
          <a:p>
            <a:r>
              <a:rPr lang="en-US" dirty="0"/>
              <a:t>Calculating Elasticity of Demand </a:t>
            </a:r>
            <a:r>
              <a:rPr lang="en-US" sz="2200" dirty="0"/>
              <a:t>(Slide 1 of 2)</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To turn the definition of elasticity into a formula:</a:t>
                </a:r>
              </a:p>
              <a:p>
                <a:pPr lvl="1"/>
                <a:r>
                  <a:rPr lang="en-US" dirty="0"/>
                  <a:t>Specify a way to measure percentage changes.</a:t>
                </a:r>
              </a:p>
              <a:p>
                <a:pPr lvl="2"/>
                <a:r>
                  <a:rPr lang="en-US" dirty="0"/>
                  <a:t>Initial value of variable as denominator and the change in the value as numerator</a:t>
                </a:r>
              </a:p>
              <a:p>
                <a:pPr lvl="2"/>
                <a:r>
                  <a:rPr lang="en-US" dirty="0"/>
                  <a:t>To avoid some percentage ambiguity, use the midpoint as the denominator.</a:t>
                </a:r>
              </a:p>
              <a:p>
                <a:pPr lvl="2"/>
                <a:r>
                  <a:rPr lang="en-US" dirty="0"/>
                  <a:t>Percentage change in quantity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𝑄</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𝑄</m:t>
                            </m:r>
                          </m:e>
                          <m:sub>
                            <m:r>
                              <a:rPr lang="en-US" i="1">
                                <a:latin typeface="Cambria Math"/>
                              </a:rPr>
                              <m:t>1</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𝑄</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𝑄</m:t>
                            </m:r>
                          </m:e>
                          <m:sub>
                            <m:r>
                              <a:rPr lang="en-US" i="1">
                                <a:latin typeface="Cambria Math"/>
                              </a:rPr>
                              <m:t>2</m:t>
                            </m:r>
                          </m:sub>
                        </m:sSub>
                        <m:r>
                          <a:rPr lang="en-US" i="1">
                            <a:latin typeface="Cambria Math"/>
                          </a:rPr>
                          <m:t>)/2</m:t>
                        </m:r>
                      </m:den>
                    </m:f>
                  </m:oMath>
                </a14:m>
                <a:endParaRPr lang="en-US" dirty="0"/>
              </a:p>
              <a:p>
                <a:pPr lvl="2">
                  <a:spcBef>
                    <a:spcPts val="600"/>
                  </a:spcBef>
                </a:pPr>
                <a:r>
                  <a:rPr lang="en-US" dirty="0"/>
                  <a:t>Same approach can be used for price</a:t>
                </a:r>
              </a:p>
              <a:p>
                <a:pPr lvl="2">
                  <a:spcBef>
                    <a:spcPts val="600"/>
                  </a:spcBef>
                </a:pPr>
                <a:r>
                  <a:rPr lang="en-US" dirty="0"/>
                  <a:t>Percentage change in price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𝑃</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1</m:t>
                            </m:r>
                          </m:sub>
                        </m:sSub>
                      </m:num>
                      <m:den>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2</m:t>
                            </m:r>
                          </m:sub>
                        </m:sSub>
                        <m:r>
                          <a:rPr lang="en-US" i="1">
                            <a:latin typeface="Cambria Math"/>
                          </a:rPr>
                          <m:t>)/2</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9" t="-1333"/>
                </a:stretch>
              </a:blipFill>
            </p:spPr>
            <p:txBody>
              <a:bodyPr/>
              <a:lstStyle/>
              <a:p>
                <a:r>
                  <a:rPr lang="en-US">
                    <a:noFill/>
                  </a:rPr>
                  <a:t> </a:t>
                </a:r>
              </a:p>
            </p:txBody>
          </p:sp>
        </mc:Fallback>
      </mc:AlternateContent>
    </p:spTree>
    <p:extLst>
      <p:ext uri="{BB962C8B-B14F-4D97-AF65-F5344CB8AC3E}">
        <p14:creationId xmlns:p14="http://schemas.microsoft.com/office/powerpoint/2010/main" val="297745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90600"/>
          </a:xfrm>
        </p:spPr>
        <p:txBody>
          <a:bodyPr>
            <a:normAutofit fontScale="90000"/>
          </a:bodyPr>
          <a:lstStyle/>
          <a:p>
            <a:r>
              <a:rPr lang="en-US" dirty="0"/>
              <a:t>Calculating Elasticity of Demand </a:t>
            </a:r>
            <a:r>
              <a:rPr lang="en-US" sz="2200" dirty="0"/>
              <a:t>(Slide 2 of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The Midpoint Formula for Elasticity</a:t>
                </a:r>
              </a:p>
              <a:p>
                <a:pPr marL="91440" indent="0">
                  <a:spcBef>
                    <a:spcPts val="1800"/>
                  </a:spcBef>
                  <a:buNone/>
                </a:pPr>
                <a:r>
                  <a:rPr lang="en-US" sz="2300" dirty="0"/>
                  <a:t>Price elasticity of demand =</a:t>
                </a:r>
                <a14:m>
                  <m:oMath xmlns:m="http://schemas.openxmlformats.org/officeDocument/2006/math">
                    <m:f>
                      <m:fPr>
                        <m:ctrlPr>
                          <a:rPr lang="en-US" sz="1800" i="1">
                            <a:latin typeface="Cambria Math" panose="02040503050406030204" pitchFamily="18" charset="0"/>
                          </a:rPr>
                        </m:ctrlPr>
                      </m:fPr>
                      <m:num>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𝑄</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𝑄</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𝑄</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𝑄</m:t>
                            </m:r>
                          </m:e>
                          <m:sub>
                            <m:r>
                              <a:rPr lang="en-US" sz="1800" i="1">
                                <a:latin typeface="Cambria Math"/>
                              </a:rPr>
                              <m:t>2</m:t>
                            </m:r>
                          </m:sub>
                        </m:sSub>
                        <m:r>
                          <a:rPr lang="en-US" sz="1800" i="1">
                            <a:latin typeface="Cambria Math"/>
                          </a:rPr>
                          <m:t>)</m:t>
                        </m:r>
                      </m:num>
                      <m:den>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𝑃</m:t>
                            </m:r>
                          </m:e>
                          <m:sub>
                            <m:r>
                              <a:rPr lang="en-US" sz="1800" i="1">
                                <a:latin typeface="Cambria Math"/>
                              </a:rPr>
                              <m:t>2</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𝑃</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𝑃</m:t>
                            </m:r>
                          </m:e>
                          <m:sub>
                            <m:r>
                              <a:rPr lang="en-US" sz="1800" i="1">
                                <a:latin typeface="Cambria Math"/>
                              </a:rPr>
                              <m:t>1</m:t>
                            </m:r>
                          </m:sub>
                        </m:sSub>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𝑃</m:t>
                            </m:r>
                          </m:e>
                          <m:sub>
                            <m:r>
                              <a:rPr lang="en-US" sz="1800" i="1">
                                <a:latin typeface="Cambria Math"/>
                              </a:rPr>
                              <m:t>2</m:t>
                            </m:r>
                          </m:sub>
                        </m:sSub>
                        <m:r>
                          <a:rPr lang="en-US" sz="1800" i="1">
                            <a:latin typeface="Cambria Math"/>
                          </a:rPr>
                          <m:t>)</m:t>
                        </m:r>
                      </m:den>
                    </m:f>
                    <m:r>
                      <a:rPr lang="en-US" sz="1800" i="1">
                        <a:latin typeface="Cambria Math"/>
                      </a:rPr>
                      <m:t>=</m:t>
                    </m:r>
                    <m:f>
                      <m:fPr>
                        <m:ctrlPr>
                          <a:rPr lang="en-US" sz="1800" i="1">
                            <a:latin typeface="Cambria Math" panose="02040503050406030204" pitchFamily="18" charset="0"/>
                          </a:rPr>
                        </m:ctrlPr>
                      </m:fPr>
                      <m:num>
                        <m:r>
                          <a:rPr lang="en-US" sz="1800" i="1">
                            <a:latin typeface="Cambria Math"/>
                          </a:rPr>
                          <m:t>𝑃𝑒𝑟𝑐𝑒𝑛𝑡𝑎𝑔𝑒</m:t>
                        </m:r>
                        <m:r>
                          <a:rPr lang="en-US" sz="1800" i="1">
                            <a:latin typeface="Cambria Math"/>
                          </a:rPr>
                          <m:t> </m:t>
                        </m:r>
                        <m:r>
                          <a:rPr lang="en-US" sz="1800" i="1">
                            <a:latin typeface="Cambria Math"/>
                          </a:rPr>
                          <m:t>𝑐h𝑎𝑛𝑔𝑒</m:t>
                        </m:r>
                        <m:r>
                          <a:rPr lang="en-US" sz="1800" i="1">
                            <a:latin typeface="Cambria Math"/>
                          </a:rPr>
                          <m:t> </m:t>
                        </m:r>
                        <m:r>
                          <a:rPr lang="en-US" sz="1800" i="1">
                            <a:latin typeface="Cambria Math"/>
                          </a:rPr>
                          <m:t>𝑖𝑛</m:t>
                        </m:r>
                        <m:r>
                          <a:rPr lang="en-US" sz="1800" i="1">
                            <a:latin typeface="Cambria Math"/>
                          </a:rPr>
                          <m:t> </m:t>
                        </m:r>
                        <m:r>
                          <a:rPr lang="en-US" sz="1800" i="1">
                            <a:latin typeface="Cambria Math"/>
                          </a:rPr>
                          <m:t>𝑞𝑢𝑎𝑛𝑡𝑖𝑡𝑦</m:t>
                        </m:r>
                      </m:num>
                      <m:den>
                        <m:r>
                          <a:rPr lang="en-US" sz="1800" i="1">
                            <a:latin typeface="Cambria Math"/>
                          </a:rPr>
                          <m:t>𝑃𝑒𝑟𝑐𝑒𝑛𝑡𝑎𝑐𝑒</m:t>
                        </m:r>
                        <m:r>
                          <a:rPr lang="en-US" sz="1800" i="1">
                            <a:latin typeface="Cambria Math"/>
                          </a:rPr>
                          <m:t> </m:t>
                        </m:r>
                        <m:r>
                          <a:rPr lang="en-US" sz="1800" i="1">
                            <a:latin typeface="Cambria Math"/>
                          </a:rPr>
                          <m:t>𝑐h𝑎𝑛𝑔𝑒</m:t>
                        </m:r>
                        <m:r>
                          <a:rPr lang="en-US" sz="1800" i="1">
                            <a:latin typeface="Cambria Math"/>
                          </a:rPr>
                          <m:t> </m:t>
                        </m:r>
                        <m:r>
                          <a:rPr lang="en-US" sz="1800" i="1">
                            <a:latin typeface="Cambria Math"/>
                          </a:rPr>
                          <m:t>𝑖𝑛</m:t>
                        </m:r>
                        <m:r>
                          <a:rPr lang="en-US" sz="1800" i="1">
                            <a:latin typeface="Cambria Math"/>
                          </a:rPr>
                          <m:t> </m:t>
                        </m:r>
                        <m:r>
                          <a:rPr lang="en-US" sz="1800" i="1">
                            <a:latin typeface="Cambria Math"/>
                          </a:rPr>
                          <m:t>𝑝𝑟𝑖𝑐𝑒</m:t>
                        </m:r>
                      </m:den>
                    </m:f>
                  </m:oMath>
                </a14:m>
                <a:endParaRPr lang="en-US" sz="1800" dirty="0"/>
              </a:p>
              <a:p>
                <a:pPr marL="548640" indent="-457200">
                  <a:spcBef>
                    <a:spcPts val="1800"/>
                  </a:spcBef>
                </a:pPr>
                <a:r>
                  <a:rPr lang="en-US" dirty="0"/>
                  <a:t>Elasticity Numbers and Terminology</a:t>
                </a:r>
              </a:p>
              <a:p>
                <a:pPr marL="868680" lvl="1" indent="-457200"/>
                <a:r>
                  <a:rPr lang="en-US" dirty="0"/>
                  <a:t>Perfectly inelastic demand curve has a value of zero</a:t>
                </a:r>
              </a:p>
              <a:p>
                <a:pPr marL="868680" lvl="1" indent="-457200"/>
                <a:r>
                  <a:rPr lang="en-US" dirty="0"/>
                  <a:t>Inelastic demand—values from zero up to, but not including, one</a:t>
                </a:r>
              </a:p>
              <a:p>
                <a:pPr marL="868680" lvl="1" indent="-457200"/>
                <a:r>
                  <a:rPr lang="en-US" dirty="0"/>
                  <a:t>Elastic demand—any value for elasticity greater than one</a:t>
                </a:r>
              </a:p>
              <a:p>
                <a:pPr marL="868680" lvl="1" indent="-457200"/>
                <a:r>
                  <a:rPr lang="en-US" dirty="0"/>
                  <a:t>Perfectly elastic demand—numerically undefined</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9" t="-1333" r="-1720"/>
                </a:stretch>
              </a:blipFill>
            </p:spPr>
            <p:txBody>
              <a:bodyPr/>
              <a:lstStyle/>
              <a:p>
                <a:r>
                  <a:rPr lang="en-US">
                    <a:noFill/>
                  </a:rPr>
                  <a:t> </a:t>
                </a:r>
              </a:p>
            </p:txBody>
          </p:sp>
        </mc:Fallback>
      </mc:AlternateContent>
    </p:spTree>
    <p:extLst>
      <p:ext uri="{BB962C8B-B14F-4D97-AF65-F5344CB8AC3E}">
        <p14:creationId xmlns:p14="http://schemas.microsoft.com/office/powerpoint/2010/main" val="6703932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P Chapter Templat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 Chapter Template.potx</Template>
  <TotalTime>1250</TotalTime>
  <Words>1327</Words>
  <Application>Microsoft Office PowerPoint</Application>
  <PresentationFormat>On-screen Show (4:3)</PresentationFormat>
  <Paragraphs>119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Cambria Math</vt:lpstr>
      <vt:lpstr>Wingdings</vt:lpstr>
      <vt:lpstr>Wingdings 2</vt:lpstr>
      <vt:lpstr>PP Chapter Template</vt:lpstr>
      <vt:lpstr>Chapter 3: Supply, Demand, and Elasticity</vt:lpstr>
      <vt:lpstr>Learning Objectives</vt:lpstr>
      <vt:lpstr>Chapter Outline (Slide 1 of 2)</vt:lpstr>
      <vt:lpstr>Chapter Outline (Slide 2 of 2)</vt:lpstr>
      <vt:lpstr>Elasticity (Slide 1 of 2)</vt:lpstr>
      <vt:lpstr>Elasticity (Slide 2 of 2)</vt:lpstr>
      <vt:lpstr>Figure 3-1: Price Elasticity of Demand</vt:lpstr>
      <vt:lpstr>Calculating Elasticity of Demand (Slide 1 of 2)</vt:lpstr>
      <vt:lpstr>Calculating Elasticity of Demand (Slide 2 of 2)</vt:lpstr>
      <vt:lpstr>Varying- and Constant-Elasticity Demand Curves</vt:lpstr>
      <vt:lpstr>Figure 3-2: Elasticity at Various Points along a Demand Curve</vt:lpstr>
      <vt:lpstr>Determinants of Elasticity of Demand (Slide 1 of 2)</vt:lpstr>
      <vt:lpstr>Determinants of Elasticity of Demand (Slide 2 of 2)</vt:lpstr>
      <vt:lpstr>Income Elasticity of Demand</vt:lpstr>
      <vt:lpstr>Cross Elasticity of Demand</vt:lpstr>
      <vt:lpstr>Price Elasticity of Supply</vt:lpstr>
      <vt:lpstr>Figure 3-3: Calculating Price Elasticity of Supply</vt:lpstr>
      <vt:lpstr>Applications of Elasticity</vt:lpstr>
      <vt:lpstr>Elasticity and Prohibition (Slide 1 of 2)</vt:lpstr>
      <vt:lpstr>Elasticity and Prohibition (Slide 2 of 2)</vt:lpstr>
      <vt:lpstr>Figure 3-4: Elasticity and the Effects of Prohibition</vt:lpstr>
      <vt:lpstr>Chapter Summary (Slide 1 of 4)</vt:lpstr>
      <vt:lpstr>Chapter Summary (Slide 2 of 4)</vt:lpstr>
      <vt:lpstr>Chapter Summary (Slide 3 of 4)</vt:lpstr>
      <vt:lpstr>Chapter Summary (Slide 4 of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Shannon.C</dc:creator>
  <cp:lastModifiedBy>Mike Swint</cp:lastModifiedBy>
  <cp:revision>22</cp:revision>
  <dcterms:created xsi:type="dcterms:W3CDTF">2015-08-20T19:48:29Z</dcterms:created>
  <dcterms:modified xsi:type="dcterms:W3CDTF">2020-10-20T18:54:45Z</dcterms:modified>
</cp:coreProperties>
</file>