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0" r:id="rId36"/>
    <p:sldId id="295" r:id="rId37"/>
    <p:sldId id="296" r:id="rId38"/>
    <p:sldId id="297" r:id="rId39"/>
    <p:sldId id="298" r:id="rId40"/>
    <p:sldId id="301" r:id="rId41"/>
    <p:sldId id="299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1" autoAdjust="0"/>
    <p:restoredTop sz="90928" autoAdjust="0"/>
  </p:normalViewPr>
  <p:slideViewPr>
    <p:cSldViewPr>
      <p:cViewPr varScale="1">
        <p:scale>
          <a:sx n="100" d="100"/>
          <a:sy n="100" d="100"/>
        </p:scale>
        <p:origin x="13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4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6B6CD4-C01F-4716-BFAC-90135EDC4EB6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F7A12C-6C48-4436-8EE0-2D98E0D5EA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2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A12C-6C48-4436-8EE0-2D98E0D5EA6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73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034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0F2E3-0B5E-4C04-AA18-C5EA0C6D06B2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8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044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585BC-51C0-4D83-8C6D-CA05BFAE74D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054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2FD6B-FDE2-42CC-823B-189087A3EDB5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64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05E8F-A329-4045-8803-76389AA51DE7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41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167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1C8DF-C932-4A11-A085-7CF0C5CA0D50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16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3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208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99497-4598-48D9-B32B-7DB9DF620FC1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83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PH-3915, Fall 1997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727C42-2AA7-4C71-9DB2-BA6F38AA7484}" type="slidenum">
              <a:rPr lang="en-US"/>
              <a:pPr/>
              <a:t>27</a:t>
            </a:fld>
            <a:endParaRPr lang="en-US"/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4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PH-3915, Fall 1997</a:t>
            </a:r>
          </a:p>
        </p:txBody>
      </p:sp>
      <p:sp>
        <p:nvSpPr>
          <p:cNvPr id="1228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AC0FE-779D-4E14-8B51-7B28BB06573C}" type="slidenum">
              <a:rPr lang="en-US"/>
              <a:pPr/>
              <a:t>28</a:t>
            </a:fld>
            <a:endParaRPr lang="en-US"/>
          </a:p>
        </p:txBody>
      </p:sp>
      <p:sp>
        <p:nvSpPr>
          <p:cNvPr id="122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4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PH-3915, Fall 1997</a:t>
            </a:r>
          </a:p>
        </p:txBody>
      </p:sp>
      <p:sp>
        <p:nvSpPr>
          <p:cNvPr id="1239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AB343-9EC2-4979-BCB5-D60DF3645850}" type="slidenum">
              <a:rPr lang="en-US"/>
              <a:pPr/>
              <a:t>29</a:t>
            </a:fld>
            <a:endParaRPr lang="en-US"/>
          </a:p>
        </p:txBody>
      </p:sp>
      <p:sp>
        <p:nvSpPr>
          <p:cNvPr id="123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PH-3915, Fall 1997</a:t>
            </a:r>
          </a:p>
        </p:txBody>
      </p:sp>
      <p:sp>
        <p:nvSpPr>
          <p:cNvPr id="1259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90FE0C-747A-42A9-99F3-2F1CC4B214E8}" type="slidenum">
              <a:rPr lang="en-US"/>
              <a:pPr/>
              <a:t>30</a:t>
            </a:fld>
            <a:endParaRPr lang="en-US"/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0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A12C-6C48-4436-8EE0-2D98E0D5EA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7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PH-3915, Fall 1997</a:t>
            </a:r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9CC1E-60F4-4FDB-8EA1-10B81960C4C3}" type="slidenum">
              <a:rPr lang="en-US"/>
              <a:pPr/>
              <a:t>31</a:t>
            </a:fld>
            <a:endParaRPr lang="en-US"/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 general, technology is the ability to convert inputs into output and does not necessarily require “high tech” equipment.</a:t>
            </a:r>
          </a:p>
        </p:txBody>
      </p:sp>
    </p:spTree>
    <p:extLst>
      <p:ext uri="{BB962C8B-B14F-4D97-AF65-F5344CB8AC3E}">
        <p14:creationId xmlns:p14="http://schemas.microsoft.com/office/powerpoint/2010/main" val="457805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PH-3915, Fall 1997</a:t>
            </a:r>
          </a:p>
        </p:txBody>
      </p:sp>
      <p:sp>
        <p:nvSpPr>
          <p:cNvPr id="1280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4DC42E-066B-4AF4-87D1-85478C5186C5}" type="slidenum">
              <a:rPr lang="en-US"/>
              <a:pPr/>
              <a:t>32</a:t>
            </a:fld>
            <a:endParaRPr lang="en-US"/>
          </a:p>
        </p:txBody>
      </p:sp>
      <p:sp>
        <p:nvSpPr>
          <p:cNvPr id="128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0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PH-3915, Fall 1997</a:t>
            </a:r>
          </a:p>
        </p:txBody>
      </p:sp>
      <p:sp>
        <p:nvSpPr>
          <p:cNvPr id="1290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E7283-2512-486C-AE9B-E17829DB384D}" type="slidenum">
              <a:rPr lang="en-US"/>
              <a:pPr/>
              <a:t>33</a:t>
            </a:fld>
            <a:endParaRPr lang="en-US"/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3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PH-3915, Fall 1997</a:t>
            </a:r>
          </a:p>
        </p:txBody>
      </p:sp>
      <p:sp>
        <p:nvSpPr>
          <p:cNvPr id="1300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F607A-7FF6-4EA7-9990-36DD13E5312F}" type="slidenum">
              <a:rPr lang="en-US"/>
              <a:pPr/>
              <a:t>34</a:t>
            </a:fld>
            <a:endParaRPr lang="en-US"/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PH-3915, Fall 1997</a:t>
            </a:r>
          </a:p>
        </p:txBody>
      </p:sp>
      <p:sp>
        <p:nvSpPr>
          <p:cNvPr id="1300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F607A-7FF6-4EA7-9990-36DD13E5312F}" type="slidenum">
              <a:rPr lang="en-US"/>
              <a:pPr/>
              <a:t>35</a:t>
            </a:fld>
            <a:endParaRPr lang="en-US"/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51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PH-3915, Fall 1997</a:t>
            </a:r>
          </a:p>
        </p:txBody>
      </p:sp>
      <p:sp>
        <p:nvSpPr>
          <p:cNvPr id="1310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F95632-115C-47D8-AA03-77CF8989C30A}" type="slidenum">
              <a:rPr lang="en-US"/>
              <a:pPr/>
              <a:t>36</a:t>
            </a:fld>
            <a:endParaRPr lang="en-US"/>
          </a:p>
        </p:txBody>
      </p:sp>
      <p:sp>
        <p:nvSpPr>
          <p:cNvPr id="1310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8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32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23E35-F1B0-4EF4-BD47-65C3E20F03E1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32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33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C22DB-1718-42CF-B723-63CB8A074BE8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77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34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2E9F6-B36A-4D42-95B6-83A7ABFE5D65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13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88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34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2E9F6-B36A-4D42-95B6-83A7ABFE5D65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3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7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80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41F36-36F5-4533-B7EF-A7EAC72898E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03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56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A3130-2EC9-402E-86AD-ED888A9ECFE2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56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3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9CFA1-8DBB-483E-B44E-C2038E116CC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0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972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6843E-AA28-4BEC-A940-5FA62D7D365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1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AD5C9-3542-464F-988A-6F721EC4EB60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2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993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3018EC-295F-431E-9F62-80423E08A5B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Accounting View-</a:t>
            </a:r>
            <a:r>
              <a:rPr lang="en-US" dirty="0"/>
              <a:t>  This is where economics and accounting differ; generally, accounting does not consider opportunity costs, but only costs that can be associated with money transfers.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0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013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43A1D-BEF1-4160-81F7-ED83CDAD0E00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3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PH-3915, Fall 1997</a:t>
            </a:r>
          </a:p>
        </p:txBody>
      </p:sp>
      <p:sp>
        <p:nvSpPr>
          <p:cNvPr id="1024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CFD5F-CF1C-4497-93AB-C2716AF4B96C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5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16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14835050-4580-4A90-B0E8-C7C5AC490A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59D72-F798-4B36-8D7F-BD8CBB831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525" y="457200"/>
            <a:ext cx="205898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2932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32D5F-9D49-4C12-84FC-88C845E82A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E45D8-F849-4E85-9FF2-4CABFED332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17F61-0BA3-48CD-8CE1-8D598F00D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8D109-37DE-448D-92B3-5BE783739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1F0F4-0DEE-4AE5-B827-9FBFC0E599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CED78-EA94-4715-AFBE-F5FD3006A1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A2E8C-6ECC-4D75-8819-FBEBF9210B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4BACC7-ACD0-45C6-8E9D-DEC10ABF7E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85F33-B420-428F-99D1-909F75ACDE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23813" y="-141288"/>
            <a:ext cx="9167813" cy="6999288"/>
            <a:chOff x="-15" y="-89"/>
            <a:chExt cx="5775" cy="4409"/>
          </a:xfrm>
        </p:grpSpPr>
        <p:sp>
          <p:nvSpPr>
            <p:cNvPr id="1032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6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8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9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5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</a:defRPr>
            </a:lvl1pPr>
          </a:lstStyle>
          <a:p>
            <a:fld id="{00335100-6441-437A-890C-F345C4B1E6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reelatha.Akkala@uth.tm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ce.org.uk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onwe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PH‑ 3915</a:t>
            </a:r>
            <a:br>
              <a:rPr lang="en-US" sz="3600" dirty="0">
                <a:latin typeface="CG Times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600" dirty="0">
                <a:latin typeface="CG Times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Methods for the Economic Evaluation of Health Programs</a:t>
            </a:r>
            <a:br>
              <a:rPr lang="en-US" sz="3600" dirty="0">
                <a:latin typeface="CG Times" pitchFamily="18" charset="0"/>
                <a:cs typeface="Times New Roman" pitchFamily="18" charset="0"/>
              </a:rPr>
            </a:br>
            <a:endParaRPr lang="en-US" sz="3600" dirty="0">
              <a:latin typeface="CG Times" pitchFamily="18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7086600" cy="19812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Suja S. Rajan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J. Michael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Swint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Paul G. Yeh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0" y="55626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Teaching Assistant: Sreelatha Akkala</a:t>
            </a:r>
          </a:p>
          <a:p>
            <a:r>
              <a:rPr lang="en-US" sz="1800" dirty="0">
                <a:hlinkClick r:id="rId3"/>
              </a:rPr>
              <a:t>Sreelatha.Akkala@uth.tmc.edu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endParaRPr lang="en-US" sz="18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Requirements/ Assessment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Economic evaluation proposal.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One-page abstract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 detailed outline due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Oct. 21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 12-15 page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proposal (with properly documented references)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uploaded to CANVAS by Dec. 2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Elements of Proposal for an economic evaluation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 of the problem &amp; brief summary of background literature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Study (cost) perspective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Specific aims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Description of the alternative interventions/ programs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Study Design and Data sources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 measurement;  Effect Measurement; Decision Criteria; Analysis of Uncertainty; Limitations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Mock tables showing how the results would be presented to decision-makers (see more details at the back of the course syllabus)</a:t>
            </a:r>
            <a:endParaRPr lang="en-US" sz="1600" dirty="0">
              <a:solidFill>
                <a:srgbClr val="000000"/>
              </a:solidFill>
              <a:latin typeface="CG Times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Materials (syllabus)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Textbook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Drummond, M.F.,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Sculpher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M.J., Claxton, K,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Stoddart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G.L., Torrance G.W., Methods for the Economic Evaluation of Health Care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Programmes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 Fourth Edition, Oxford University Press, 2015.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Journal Articles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starred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articles are required readings available on CANVAS.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See relevant links on CANVAS &amp; hyperlinks on slides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83513" cy="129540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Software/ Methods Sessions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3400" y="1910080"/>
            <a:ext cx="7772400" cy="4267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Oct. 20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Net benefit regression analysis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Lynda Yueh-Yun Lin/ Dr. Rajan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Oct. 25 &amp; Oct. 27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Cost-Effectiveness Analysis Lab Sessions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 Rajan</a:t>
            </a:r>
          </a:p>
          <a:p>
            <a:pPr lvl="2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TreeAge Pro Healthcare (1 semester limited license) will be purchased for all students for learning the basics of the decision analysis software. 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Nov. 1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Budget Impact Analysis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Dr. Paul G.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Yeh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8600" y="2133600"/>
            <a:ext cx="8915400" cy="1600200"/>
          </a:xfrm>
        </p:spPr>
        <p:txBody>
          <a:bodyPr/>
          <a:lstStyle/>
          <a:p>
            <a:pPr eaLnBrk="1" hangingPunct="1"/>
            <a:r>
              <a:rPr lang="en-US" sz="4000" b="1" dirty="0"/>
              <a:t>Introductory Lecture: The Importance of Markets in Economic Evaluation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Suja S. Rajan, PhD</a:t>
            </a:r>
          </a:p>
        </p:txBody>
      </p:sp>
    </p:spTree>
    <p:extLst>
      <p:ext uri="{BB962C8B-B14F-4D97-AF65-F5344CB8AC3E}">
        <p14:creationId xmlns:p14="http://schemas.microsoft.com/office/powerpoint/2010/main" val="284229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87A6-168C-4AD8-85FB-49E59314431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8088313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Rationale for Economic 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Resources are </a:t>
            </a:r>
            <a:r>
              <a:rPr lang="en-US" b="1" dirty="0"/>
              <a:t>scarce</a:t>
            </a:r>
            <a:r>
              <a:rPr lang="en-US" dirty="0"/>
              <a:t> and therefore we must make choices regarding their allocation.</a:t>
            </a:r>
          </a:p>
          <a:p>
            <a:pPr eaLnBrk="1" hangingPunct="1"/>
            <a:r>
              <a:rPr lang="en-US" dirty="0"/>
              <a:t>By applying techniques of </a:t>
            </a:r>
            <a:r>
              <a:rPr lang="en-US" b="1" dirty="0"/>
              <a:t>rational</a:t>
            </a:r>
            <a:r>
              <a:rPr lang="en-US" dirty="0"/>
              <a:t> decision-making, we can move toward achievement of maximum </a:t>
            </a:r>
            <a:r>
              <a:rPr lang="en-US" b="1" dirty="0"/>
              <a:t>value</a:t>
            </a:r>
            <a:r>
              <a:rPr lang="en-US" dirty="0"/>
              <a:t> obtained from our limited resources.</a:t>
            </a:r>
          </a:p>
        </p:txBody>
      </p:sp>
    </p:spTree>
    <p:extLst>
      <p:ext uri="{BB962C8B-B14F-4D97-AF65-F5344CB8AC3E}">
        <p14:creationId xmlns:p14="http://schemas.microsoft.com/office/powerpoint/2010/main" val="251386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6835-8A7A-4877-AA73-F0880BB2CCD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Definition of Economics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676400"/>
            <a:ext cx="8240713" cy="4114800"/>
          </a:xfrm>
        </p:spPr>
        <p:txBody>
          <a:bodyPr/>
          <a:lstStyle/>
          <a:p>
            <a:pPr eaLnBrk="1" hangingPunct="1"/>
            <a:r>
              <a:rPr lang="en-US" dirty="0"/>
              <a:t>Economics is the study of how society </a:t>
            </a:r>
            <a:r>
              <a:rPr lang="en-US" u="sng" dirty="0">
                <a:solidFill>
                  <a:srgbClr val="FF0000"/>
                </a:solidFill>
              </a:rPr>
              <a:t>allocates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its </a:t>
            </a:r>
            <a:r>
              <a:rPr lang="en-US" u="sng" dirty="0">
                <a:solidFill>
                  <a:srgbClr val="FF0000"/>
                </a:solidFill>
              </a:rPr>
              <a:t>scarce</a:t>
            </a:r>
            <a:r>
              <a:rPr lang="en-US" u="sng" dirty="0">
                <a:solidFill>
                  <a:srgbClr val="FFFF00"/>
                </a:solidFill>
              </a:rPr>
              <a:t> </a:t>
            </a:r>
            <a:r>
              <a:rPr lang="en-US" dirty="0"/>
              <a:t>resources to the </a:t>
            </a:r>
            <a:r>
              <a:rPr lang="en-US" u="sng" dirty="0">
                <a:solidFill>
                  <a:srgbClr val="FF0000"/>
                </a:solidFill>
              </a:rPr>
              <a:t>production</a:t>
            </a:r>
            <a:r>
              <a:rPr lang="en-US" dirty="0"/>
              <a:t> of goods and services and then </a:t>
            </a:r>
            <a:r>
              <a:rPr lang="en-US" u="sng" dirty="0">
                <a:solidFill>
                  <a:srgbClr val="FF0000"/>
                </a:solidFill>
              </a:rPr>
              <a:t>distributes</a:t>
            </a:r>
            <a:r>
              <a:rPr lang="en-US" dirty="0"/>
              <a:t> those goods and services among members of the society.</a:t>
            </a:r>
          </a:p>
          <a:p>
            <a:pPr eaLnBrk="1" hangingPunct="1"/>
            <a:r>
              <a:rPr lang="en-US" dirty="0"/>
              <a:t>Economics is not just a study of money/costs. It is a study of behavior at a micro (individual) and a macro (countries/states) level. </a:t>
            </a:r>
          </a:p>
          <a:p>
            <a:pPr lvl="1" eaLnBrk="1" hangingPunct="1"/>
            <a:r>
              <a:rPr lang="en-US" dirty="0"/>
              <a:t>How does behavior change in response to incentives, interventions and policies? </a:t>
            </a:r>
          </a:p>
        </p:txBody>
      </p:sp>
    </p:spTree>
    <p:extLst>
      <p:ext uri="{BB962C8B-B14F-4D97-AF65-F5344CB8AC3E}">
        <p14:creationId xmlns:p14="http://schemas.microsoft.com/office/powerpoint/2010/main" val="369577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9036-FA92-43FD-964A-DA37A2740549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Basic Constraint of Nature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Scarcity.</a:t>
            </a:r>
            <a:endParaRPr lang="en-US" dirty="0"/>
          </a:p>
          <a:p>
            <a:pPr lvl="1" eaLnBrk="1" hangingPunct="1"/>
            <a:r>
              <a:rPr lang="en-US" dirty="0"/>
              <a:t>At any moment in time, there are not enough resources to produce all the goods and services desired by society.</a:t>
            </a:r>
          </a:p>
        </p:txBody>
      </p:sp>
    </p:spTree>
    <p:extLst>
      <p:ext uri="{BB962C8B-B14F-4D97-AF65-F5344CB8AC3E}">
        <p14:creationId xmlns:p14="http://schemas.microsoft.com/office/powerpoint/2010/main" val="177491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2EB5-83DF-4D11-9326-321014951E5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Implications of Scarcity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Choice:</a:t>
            </a:r>
            <a:r>
              <a:rPr lang="en-US" dirty="0"/>
              <a:t> given limited resources, society must decide what goods and services it wants to produce.</a:t>
            </a:r>
          </a:p>
          <a:p>
            <a:pPr eaLnBrk="1" hangingPunct="1"/>
            <a:r>
              <a:rPr lang="en-US" u="sng" dirty="0">
                <a:highlight>
                  <a:srgbClr val="FFFF00"/>
                </a:highlight>
              </a:rPr>
              <a:t>Opportunity costs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/>
              <a:t>are the benefits foregone by producing one set of goods and services rather than the next best alternative.</a:t>
            </a:r>
            <a:br>
              <a:rPr lang="en-US" dirty="0"/>
            </a:br>
            <a:endParaRPr lang="en-US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143000" y="5410200"/>
            <a:ext cx="74676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/>
              <a:t>Given limited resources, when we choose to produce one set of things, we forego other things that we could have produced with the same resources.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66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82C3-25E4-4039-8DE6-BCD0A5596D92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Private Versus Social Choice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How do we decide </a:t>
            </a:r>
            <a:r>
              <a:rPr lang="en-US" sz="3400" u="sng" dirty="0"/>
              <a:t>what</a:t>
            </a:r>
            <a:r>
              <a:rPr lang="en-US" sz="3400" dirty="0"/>
              <a:t> to produce, </a:t>
            </a:r>
            <a:r>
              <a:rPr lang="en-US" sz="3400" u="sng" dirty="0"/>
              <a:t>how</a:t>
            </a:r>
            <a:r>
              <a:rPr lang="en-US" sz="3400" dirty="0"/>
              <a:t>, </a:t>
            </a:r>
            <a:r>
              <a:rPr lang="en-US" sz="3400" u="sng" dirty="0"/>
              <a:t>how much </a:t>
            </a:r>
            <a:r>
              <a:rPr lang="en-US" sz="3400" dirty="0"/>
              <a:t>and </a:t>
            </a:r>
            <a:r>
              <a:rPr lang="en-US" sz="3400" u="sng" dirty="0"/>
              <a:t>for whom</a:t>
            </a:r>
            <a:r>
              <a:rPr lang="en-US" sz="3400" dirty="0"/>
              <a:t>?</a:t>
            </a:r>
          </a:p>
          <a:p>
            <a:pPr eaLnBrk="1" hangingPunct="1"/>
            <a:r>
              <a:rPr lang="en-US" sz="3400" dirty="0"/>
              <a:t>The free market versus the regulated public/government decision making</a:t>
            </a:r>
          </a:p>
          <a:p>
            <a:pPr lvl="1" eaLnBrk="1" hangingPunct="1"/>
            <a:r>
              <a:rPr lang="en-US" sz="3000" dirty="0"/>
              <a:t>The left versus the right extremes of economic policy, politics and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145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Course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4412"/>
            <a:ext cx="7924800" cy="4623987"/>
          </a:xfrm>
        </p:spPr>
        <p:txBody>
          <a:bodyPr/>
          <a:lstStyle/>
          <a:p>
            <a:pPr algn="just" eaLnBrk="1" hangingPunct="1"/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Concepts and methods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the economic analysis of health care decision alternatives. </a:t>
            </a:r>
          </a:p>
          <a:p>
            <a:pPr lvl="1" algn="just" eaLnBrk="1" hangingPunct="1"/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CEA cost-effectiveness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CBA cost-benefit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 algn="just" eaLnBrk="1" hangingPunct="1"/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CUA cost-utility analysis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BIA budget impact analysis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 economic analysis methods.  </a:t>
            </a:r>
          </a:p>
          <a:p>
            <a:pPr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Emphasis is on the application of these methods to the evaluation of alternative health programs.  As a result of this course, students will be able to: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B25A-3839-452D-8C0B-AD0094CC8941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45513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a typical market: The actual allocation of resources is the result of </a:t>
            </a:r>
            <a:r>
              <a:rPr lang="en-US" b="1" u="sng" dirty="0"/>
              <a:t>complex interaction between producers and consumers</a:t>
            </a:r>
            <a:r>
              <a:rPr lang="en-US" b="1" dirty="0"/>
              <a:t> in the private market</a:t>
            </a:r>
            <a:r>
              <a:rPr lang="en-US" dirty="0"/>
              <a:t> and regulations/decisions by public officials and bodies.  </a:t>
            </a:r>
          </a:p>
        </p:txBody>
      </p:sp>
    </p:spTree>
    <p:extLst>
      <p:ext uri="{BB962C8B-B14F-4D97-AF65-F5344CB8AC3E}">
        <p14:creationId xmlns:p14="http://schemas.microsoft.com/office/powerpoint/2010/main" val="148786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6C5-4D39-44CD-A2E6-4A5450DDF70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74113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Private Choice - Market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Free market</a:t>
            </a:r>
            <a:r>
              <a:rPr lang="en-US" dirty="0"/>
              <a:t>: Market forces of supply and demand and  the individual actions of producers and consumers, weighing the cost and benefits of buying and producing decisions, control resource allocation in the </a:t>
            </a:r>
            <a:r>
              <a:rPr lang="en-US" b="1" dirty="0"/>
              <a:t>private sector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61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6ED-B5A4-437E-8FFA-AB1D3DCAA51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240713" cy="1143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</a:rPr>
              <a:t>Economic Evaluation &amp; Private Markets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22474"/>
            <a:ext cx="8545513" cy="4114800"/>
          </a:xfrm>
        </p:spPr>
        <p:txBody>
          <a:bodyPr/>
          <a:lstStyle/>
          <a:p>
            <a:pPr eaLnBrk="1" hangingPunct="1"/>
            <a:r>
              <a:rPr lang="en-US" sz="2800" dirty="0"/>
              <a:t>Markets may </a:t>
            </a:r>
            <a:r>
              <a:rPr lang="en-US" sz="2800" b="1" dirty="0"/>
              <a:t>fail</a:t>
            </a:r>
            <a:r>
              <a:rPr lang="en-US" sz="2800" dirty="0"/>
              <a:t> to establish efficient prices, causing misallocation of resources.</a:t>
            </a:r>
          </a:p>
          <a:p>
            <a:pPr eaLnBrk="1" hangingPunct="1"/>
            <a:r>
              <a:rPr lang="en-US" sz="2800" dirty="0"/>
              <a:t>CBA, CEA, CUA can </a:t>
            </a:r>
            <a:r>
              <a:rPr lang="en-US" sz="2800" b="1" dirty="0"/>
              <a:t>guide </a:t>
            </a:r>
            <a:r>
              <a:rPr lang="en-US" sz="2800" dirty="0"/>
              <a:t>decision-makers resource allocation choices based on a “full” assessment of costs versus benefits.  </a:t>
            </a:r>
          </a:p>
          <a:p>
            <a:pPr eaLnBrk="1" hangingPunct="1"/>
            <a:r>
              <a:rPr lang="en-US" sz="2800" dirty="0"/>
              <a:t>Ironically, the private market system is the </a:t>
            </a:r>
            <a:r>
              <a:rPr lang="en-US" sz="2800" b="1" dirty="0"/>
              <a:t>best source of most resource values </a:t>
            </a:r>
            <a:r>
              <a:rPr lang="en-US" sz="2800" dirty="0"/>
              <a:t>(prices) for economic evaluation. </a:t>
            </a:r>
          </a:p>
          <a:p>
            <a:pPr eaLnBrk="1" hangingPunct="1"/>
            <a:r>
              <a:rPr lang="en-US" sz="2800" dirty="0"/>
              <a:t>The </a:t>
            </a:r>
            <a:r>
              <a:rPr lang="en-US" sz="2800" i="1" dirty="0"/>
              <a:t>pharmaceutical sector is most reliant on </a:t>
            </a:r>
            <a:r>
              <a:rPr lang="en-US" sz="2800" dirty="0"/>
              <a:t>economic evaluations for investment, production, &amp; purchasing decisions; including a sub-discipline of </a:t>
            </a:r>
            <a:r>
              <a:rPr lang="en-US" sz="2800" b="1" dirty="0"/>
              <a:t>pharmaco-econ.</a:t>
            </a:r>
          </a:p>
          <a:p>
            <a:pPr lvl="1" eaLnBrk="1" hangingPunct="1"/>
            <a:r>
              <a:rPr lang="en-US" sz="2400" b="1" dirty="0"/>
              <a:t>ICER (Institute for Clinical and Economic Review)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883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42A1-AC38-4FCD-8E04-41F2DE75836D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Social Choice - Government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4311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b="1" dirty="0"/>
              <a:t>Government Agencies</a:t>
            </a:r>
          </a:p>
          <a:p>
            <a:pPr lvl="1" eaLnBrk="1" hangingPunct="1"/>
            <a:r>
              <a:rPr lang="en-US" sz="2400" dirty="0"/>
              <a:t>Determine </a:t>
            </a:r>
            <a:r>
              <a:rPr lang="en-US" sz="2400" b="1" dirty="0"/>
              <a:t>how much </a:t>
            </a:r>
            <a:r>
              <a:rPr lang="en-US" sz="2400" dirty="0"/>
              <a:t>spending should be public, the </a:t>
            </a:r>
            <a:r>
              <a:rPr lang="en-US" sz="2400" b="1" dirty="0"/>
              <a:t>mix</a:t>
            </a:r>
            <a:r>
              <a:rPr lang="en-US" sz="2400" dirty="0"/>
              <a:t> of public goods and services, and</a:t>
            </a:r>
          </a:p>
          <a:p>
            <a:pPr lvl="1" eaLnBrk="1" hangingPunct="1"/>
            <a:r>
              <a:rPr lang="en-US" sz="2400" dirty="0"/>
              <a:t>How those public goods and services are to be produced and/or regulated.</a:t>
            </a:r>
          </a:p>
          <a:p>
            <a:pPr eaLnBrk="1" hangingPunct="1"/>
            <a:r>
              <a:rPr lang="en-US" sz="2800" b="1" dirty="0"/>
              <a:t>Economic evaluations provide feedback to assist decision-making.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UK has the National Institute for Health and Care Excellence (NICE) </a:t>
            </a:r>
            <a:r>
              <a:rPr lang="en-US" sz="24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www.nice.org.uk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US government agencies such as CMS, CDC, and VA use economic evaluation 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5853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5C46-0FBF-40CB-95BD-C1729E33AD0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240713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Roles of the Government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Macro:</a:t>
            </a:r>
            <a:r>
              <a:rPr lang="en-US" dirty="0"/>
              <a:t> By adjusting government spending, taxation, money supply, interest rates, financing, and trade regulations, the government attempts to achieve </a:t>
            </a:r>
            <a:r>
              <a:rPr lang="en-US" u="sng" dirty="0"/>
              <a:t>stable economic growth, low inflation, and </a:t>
            </a:r>
            <a:r>
              <a:rPr lang="en-US" b="1" u="sng" dirty="0"/>
              <a:t>high employment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Micro:</a:t>
            </a:r>
            <a:r>
              <a:rPr lang="en-US" dirty="0"/>
              <a:t> By regulation of prices and production methods or public production, the government attempts to </a:t>
            </a:r>
            <a:r>
              <a:rPr lang="en-US" u="sng" dirty="0"/>
              <a:t>correct market failure to achieve maximum achievable social welfare.</a:t>
            </a:r>
          </a:p>
        </p:txBody>
      </p:sp>
    </p:spTree>
    <p:extLst>
      <p:ext uri="{BB962C8B-B14F-4D97-AF65-F5344CB8AC3E}">
        <p14:creationId xmlns:p14="http://schemas.microsoft.com/office/powerpoint/2010/main" val="2210235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70D-F063-4000-9AA0-676114C3A205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7" y="533400"/>
            <a:ext cx="8926513" cy="1143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</a:rPr>
              <a:t>The Market System (Supply and Demand)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are markets the best sources of values for CEA, CBA and CUA ? </a:t>
            </a:r>
          </a:p>
          <a:p>
            <a:pPr lvl="1" eaLnBrk="1" hangingPunct="1"/>
            <a:r>
              <a:rPr lang="en-US" dirty="0"/>
              <a:t>The choices of buyers and sellers within markets determine the allocation of resources and the relative prices of goods and services.</a:t>
            </a:r>
          </a:p>
          <a:p>
            <a:pPr eaLnBrk="1" hangingPunct="1"/>
            <a:r>
              <a:rPr lang="en-US" dirty="0"/>
              <a:t>Consumers constitute the demand side of the market and producers constitute the supply side.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C6C-1F43-4FD9-80D1-3F7236BE37E5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21713" cy="1143000"/>
          </a:xfrm>
        </p:spPr>
        <p:txBody>
          <a:bodyPr/>
          <a:lstStyle/>
          <a:p>
            <a:pPr eaLnBrk="1" hangingPunct="1"/>
            <a:r>
              <a:rPr lang="en-US" b="1" dirty="0"/>
              <a:t>Demand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amount of goods consumers are willing and able to purchase at alternative prices.</a:t>
            </a:r>
          </a:p>
          <a:p>
            <a:pPr eaLnBrk="1" hangingPunct="1"/>
            <a:r>
              <a:rPr lang="en-US" dirty="0"/>
              <a:t>Consumers constrained by their income and prices, try to </a:t>
            </a:r>
            <a:r>
              <a:rPr lang="en-US" u="sng" dirty="0"/>
              <a:t>maximize utility (well-being) </a:t>
            </a:r>
            <a:r>
              <a:rPr lang="en-US" dirty="0"/>
              <a:t>by purchasing a set of goods and services during each period of time. </a:t>
            </a:r>
          </a:p>
        </p:txBody>
      </p:sp>
    </p:spTree>
    <p:extLst>
      <p:ext uri="{BB962C8B-B14F-4D97-AF65-F5344CB8AC3E}">
        <p14:creationId xmlns:p14="http://schemas.microsoft.com/office/powerpoint/2010/main" val="4209885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7C24-85A1-4FC7-A092-D0AD814CA5E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dirty="0"/>
              <a:t>Elements of Demand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3733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Where:</a:t>
            </a:r>
          </a:p>
          <a:p>
            <a:pPr lvl="1" eaLnBrk="1" hangingPunct="1"/>
            <a:r>
              <a:rPr lang="en-US" dirty="0" err="1"/>
              <a:t>Qd</a:t>
            </a:r>
            <a:r>
              <a:rPr lang="en-US" dirty="0"/>
              <a:t> = Quantity demanded (e.g. primary care visit/yr.)</a:t>
            </a:r>
          </a:p>
          <a:p>
            <a:pPr lvl="1" eaLnBrk="1" hangingPunct="1"/>
            <a:r>
              <a:rPr lang="en-US" dirty="0"/>
              <a:t>P = price of the service</a:t>
            </a:r>
          </a:p>
          <a:p>
            <a:pPr lvl="1" eaLnBrk="1" hangingPunct="1"/>
            <a:r>
              <a:rPr lang="en-US" dirty="0"/>
              <a:t>P</a:t>
            </a:r>
            <a:r>
              <a:rPr lang="en-US" baseline="-25000" dirty="0"/>
              <a:t>other</a:t>
            </a:r>
            <a:r>
              <a:rPr lang="en-US" dirty="0"/>
              <a:t> = prices of other services</a:t>
            </a:r>
          </a:p>
          <a:p>
            <a:pPr lvl="1" eaLnBrk="1" hangingPunct="1"/>
            <a:r>
              <a:rPr lang="en-US" dirty="0"/>
              <a:t>I = consumer’s income</a:t>
            </a:r>
          </a:p>
          <a:p>
            <a:pPr lvl="1" eaLnBrk="1" hangingPunct="1"/>
            <a:r>
              <a:rPr lang="en-US" dirty="0"/>
              <a:t>Pref/Utility = consumer’s preferences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1975323"/>
            <a:ext cx="5522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Q</a:t>
            </a:r>
            <a:r>
              <a:rPr lang="en-US" sz="4000" baseline="-25000" dirty="0" err="1">
                <a:latin typeface="+mn-lt"/>
              </a:rPr>
              <a:t>d</a:t>
            </a:r>
            <a:r>
              <a:rPr lang="en-US" sz="4000" dirty="0">
                <a:latin typeface="+mn-lt"/>
              </a:rPr>
              <a:t> = f (P, P</a:t>
            </a:r>
            <a:r>
              <a:rPr lang="en-US" sz="4000" baseline="-25000" dirty="0">
                <a:latin typeface="+mn-lt"/>
              </a:rPr>
              <a:t>other</a:t>
            </a:r>
            <a:r>
              <a:rPr lang="en-US" sz="4000" dirty="0">
                <a:latin typeface="+mn-lt"/>
              </a:rPr>
              <a:t>, I, </a:t>
            </a:r>
            <a:r>
              <a:rPr lang="en-US" sz="4000" dirty="0" err="1">
                <a:latin typeface="+mn-lt"/>
              </a:rPr>
              <a:t>Pref</a:t>
            </a:r>
            <a:r>
              <a:rPr lang="en-US" sz="4000" dirty="0">
                <a:latin typeface="+mn-lt"/>
              </a:rPr>
              <a:t>/Utility)</a:t>
            </a:r>
          </a:p>
        </p:txBody>
      </p:sp>
    </p:spTree>
    <p:extLst>
      <p:ext uri="{BB962C8B-B14F-4D97-AF65-F5344CB8AC3E}">
        <p14:creationId xmlns:p14="http://schemas.microsoft.com/office/powerpoint/2010/main" val="1125608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DFDF-4A0D-4774-A917-8B7CAB06D7BD}" type="slidenum">
              <a:rPr lang="en-US"/>
              <a:pPr/>
              <a:t>28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dirty="0"/>
              <a:t>Demand Slopes Downward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838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1676400" y="4495800"/>
            <a:ext cx="601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9"/>
          <p:cNvSpPr>
            <a:spLocks noChangeShapeType="1"/>
          </p:cNvSpPr>
          <p:nvPr/>
        </p:nvSpPr>
        <p:spPr bwMode="auto">
          <a:xfrm>
            <a:off x="3733800" y="33528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1676400" y="17526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12"/>
          <p:cNvSpPr>
            <a:spLocks noChangeArrowheads="1"/>
          </p:cNvSpPr>
          <p:nvPr/>
        </p:nvSpPr>
        <p:spPr bwMode="auto">
          <a:xfrm>
            <a:off x="1050925" y="1660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$</a:t>
            </a:r>
          </a:p>
        </p:txBody>
      </p:sp>
      <p:sp>
        <p:nvSpPr>
          <p:cNvPr id="47115" name="Rectangle 13"/>
          <p:cNvSpPr>
            <a:spLocks noChangeArrowheads="1"/>
          </p:cNvSpPr>
          <p:nvPr/>
        </p:nvSpPr>
        <p:spPr bwMode="auto">
          <a:xfrm>
            <a:off x="4556760" y="4512541"/>
            <a:ext cx="455073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Quantity of primary care visit/yr.</a:t>
            </a:r>
          </a:p>
        </p:txBody>
      </p:sp>
      <p:sp>
        <p:nvSpPr>
          <p:cNvPr id="47116" name="Line 14"/>
          <p:cNvSpPr>
            <a:spLocks noChangeShapeType="1"/>
          </p:cNvSpPr>
          <p:nvPr/>
        </p:nvSpPr>
        <p:spPr bwMode="auto">
          <a:xfrm>
            <a:off x="1676400" y="2133600"/>
            <a:ext cx="38100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5"/>
          <p:cNvSpPr>
            <a:spLocks noChangeShapeType="1"/>
          </p:cNvSpPr>
          <p:nvPr/>
        </p:nvSpPr>
        <p:spPr bwMode="auto">
          <a:xfrm>
            <a:off x="1676400" y="33528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Rectangle 16"/>
          <p:cNvSpPr>
            <a:spLocks noChangeArrowheads="1"/>
          </p:cNvSpPr>
          <p:nvPr/>
        </p:nvSpPr>
        <p:spPr bwMode="auto">
          <a:xfrm>
            <a:off x="1127125" y="3108325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P’</a:t>
            </a:r>
            <a:endParaRPr lang="en-US" sz="2400"/>
          </a:p>
        </p:txBody>
      </p:sp>
      <p:sp>
        <p:nvSpPr>
          <p:cNvPr id="47119" name="Rectangle 17"/>
          <p:cNvSpPr>
            <a:spLocks noChangeArrowheads="1"/>
          </p:cNvSpPr>
          <p:nvPr/>
        </p:nvSpPr>
        <p:spPr bwMode="auto">
          <a:xfrm>
            <a:off x="3717925" y="28035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E</a:t>
            </a:r>
            <a:endParaRPr lang="en-US" sz="2400"/>
          </a:p>
        </p:txBody>
      </p:sp>
      <p:sp>
        <p:nvSpPr>
          <p:cNvPr id="47120" name="Rectangle 18"/>
          <p:cNvSpPr>
            <a:spLocks noChangeArrowheads="1"/>
          </p:cNvSpPr>
          <p:nvPr/>
        </p:nvSpPr>
        <p:spPr bwMode="auto">
          <a:xfrm>
            <a:off x="7223125" y="3108325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MC</a:t>
            </a:r>
            <a:endParaRPr lang="en-US" sz="2400"/>
          </a:p>
        </p:txBody>
      </p:sp>
      <p:sp>
        <p:nvSpPr>
          <p:cNvPr id="47121" name="Rectangle 19"/>
          <p:cNvSpPr>
            <a:spLocks noChangeArrowheads="1"/>
          </p:cNvSpPr>
          <p:nvPr/>
        </p:nvSpPr>
        <p:spPr bwMode="auto">
          <a:xfrm>
            <a:off x="5318125" y="379412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MB</a:t>
            </a:r>
            <a:endParaRPr lang="en-US" sz="2400"/>
          </a:p>
        </p:txBody>
      </p:sp>
      <p:sp>
        <p:nvSpPr>
          <p:cNvPr id="47122" name="Rectangle 20"/>
          <p:cNvSpPr>
            <a:spLocks noChangeArrowheads="1"/>
          </p:cNvSpPr>
          <p:nvPr/>
        </p:nvSpPr>
        <p:spPr bwMode="auto">
          <a:xfrm>
            <a:off x="3565525" y="44799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/>
              <a:t>q’</a:t>
            </a:r>
          </a:p>
        </p:txBody>
      </p:sp>
      <p:sp>
        <p:nvSpPr>
          <p:cNvPr id="47123" name="Rectangle 21"/>
          <p:cNvSpPr>
            <a:spLocks noChangeArrowheads="1"/>
          </p:cNvSpPr>
          <p:nvPr/>
        </p:nvSpPr>
        <p:spPr bwMode="auto">
          <a:xfrm>
            <a:off x="2270125" y="2041525"/>
            <a:ext cx="178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Demand (D)</a:t>
            </a:r>
            <a:endParaRPr lang="en-US" sz="2400"/>
          </a:p>
        </p:txBody>
      </p:sp>
      <p:sp>
        <p:nvSpPr>
          <p:cNvPr id="47124" name="Text Box 23"/>
          <p:cNvSpPr txBox="1">
            <a:spLocks noChangeArrowheads="1"/>
          </p:cNvSpPr>
          <p:nvPr/>
        </p:nvSpPr>
        <p:spPr bwMode="auto">
          <a:xfrm>
            <a:off x="1318953" y="5059362"/>
            <a:ext cx="7315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 dirty="0"/>
              <a:t>Lower price: </a:t>
            </a:r>
          </a:p>
          <a:p>
            <a:pPr eaLnBrk="0" hangingPunct="0"/>
            <a:r>
              <a:rPr lang="en-US" sz="1800" dirty="0"/>
              <a:t>--enables consumer to buy more services (</a:t>
            </a:r>
            <a:r>
              <a:rPr lang="en-US" sz="1800" dirty="0">
                <a:solidFill>
                  <a:srgbClr val="FF0000"/>
                </a:solidFill>
              </a:rPr>
              <a:t>income effect</a:t>
            </a:r>
            <a:r>
              <a:rPr lang="en-US" sz="1800" dirty="0"/>
              <a:t>)</a:t>
            </a:r>
          </a:p>
          <a:p>
            <a:pPr eaLnBrk="0" hangingPunct="0"/>
            <a:r>
              <a:rPr lang="en-US" sz="1800" dirty="0"/>
              <a:t>--service is less costly relative to substitutes, e.g. alternative medicine (</a:t>
            </a:r>
            <a:r>
              <a:rPr lang="en-US" sz="1800" dirty="0">
                <a:solidFill>
                  <a:srgbClr val="FF0000"/>
                </a:solidFill>
              </a:rPr>
              <a:t>substitution effect</a:t>
            </a:r>
            <a:r>
              <a:rPr lang="en-US" sz="1800" dirty="0"/>
              <a:t>)</a:t>
            </a:r>
          </a:p>
          <a:p>
            <a:pPr eaLnBrk="0" hangingPunct="0"/>
            <a:r>
              <a:rPr lang="en-US" sz="1800" dirty="0"/>
              <a:t>--</a:t>
            </a:r>
            <a:r>
              <a:rPr lang="en-US" sz="1800" u="sng" dirty="0"/>
              <a:t>marginal benefit</a:t>
            </a:r>
            <a:r>
              <a:rPr lang="en-US" sz="1800" dirty="0"/>
              <a:t> of service falls as more primary care is consumed</a:t>
            </a:r>
          </a:p>
          <a:p>
            <a:pPr eaLnBrk="0" hangingPunct="0">
              <a:spcBef>
                <a:spcPct val="5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581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E12F-A6C3-4DEB-9578-F45BA858F7EA}" type="slidenum">
              <a:rPr lang="en-US"/>
              <a:pPr/>
              <a:t>29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-4762"/>
            <a:ext cx="8915400" cy="1663700"/>
          </a:xfrm>
          <a:noFill/>
        </p:spPr>
        <p:txBody>
          <a:bodyPr lIns="92075" tIns="46038" rIns="92075" bIns="46038"/>
          <a:lstStyle/>
          <a:p>
            <a:pPr eaLnBrk="1" hangingPunct="1"/>
            <a:br>
              <a:rPr lang="en-US" sz="4000" b="1" dirty="0"/>
            </a:br>
            <a:r>
              <a:rPr lang="en-US" sz="4000" b="1" dirty="0"/>
              <a:t>  Market Demand</a:t>
            </a:r>
            <a:r>
              <a:rPr lang="en-US" b="1" dirty="0"/>
              <a:t>: </a:t>
            </a:r>
            <a:r>
              <a:rPr lang="en-US" sz="2400" dirty="0"/>
              <a:t>Aggregation of Individual Demand  </a:t>
            </a:r>
            <a:br>
              <a:rPr lang="en-US" sz="2400" dirty="0"/>
            </a:br>
            <a:r>
              <a:rPr lang="en-US" sz="2400" dirty="0"/>
              <a:t>Curves in a Market Forms the Market Demand for a Service</a:t>
            </a:r>
            <a:endParaRPr lang="en-US" sz="2800" dirty="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838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1600200" y="5456238"/>
            <a:ext cx="601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1587500" y="2362200"/>
            <a:ext cx="0" cy="311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517525" y="2690813"/>
            <a:ext cx="91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price</a:t>
            </a:r>
            <a:r>
              <a:rPr lang="en-US" sz="2400"/>
              <a:t> </a:t>
            </a:r>
          </a:p>
        </p:txBody>
      </p:sp>
      <p:sp>
        <p:nvSpPr>
          <p:cNvPr id="48139" name="Rectangle 12"/>
          <p:cNvSpPr>
            <a:spLocks noChangeArrowheads="1"/>
          </p:cNvSpPr>
          <p:nvPr/>
        </p:nvSpPr>
        <p:spPr bwMode="auto">
          <a:xfrm>
            <a:off x="6321425" y="5456238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quantity</a:t>
            </a:r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>
            <a:off x="3322638" y="2620963"/>
            <a:ext cx="3768725" cy="2595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5341938" y="329565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Market Demand Curve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4696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181" y="2286000"/>
            <a:ext cx="7772400" cy="4114800"/>
          </a:xfrm>
        </p:spPr>
        <p:txBody>
          <a:bodyPr/>
          <a:lstStyle/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Understand and describe the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conceptual bases and the application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CBA, CEA, CUA, and BIA  studies and the analysis of price elasticity of demand in the health sector.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Identify the types of programs to which each of these are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applicable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Identify the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value and the limitations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results of these analyses. </a:t>
            </a:r>
            <a:endParaRPr lang="en-US" dirty="0">
              <a:latin typeface="CG Times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01B2-7300-49C9-A192-2B4254B222D4}" type="slidenum">
              <a:rPr lang="en-US"/>
              <a:pPr/>
              <a:t>30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26513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dirty="0"/>
              <a:t>Supply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amount of services producers are </a:t>
            </a:r>
            <a:r>
              <a:rPr lang="en-US" u="sng" dirty="0"/>
              <a:t>willing and able </a:t>
            </a:r>
            <a:r>
              <a:rPr lang="en-US" dirty="0"/>
              <a:t>to sell at alternative prices.</a:t>
            </a:r>
          </a:p>
          <a:p>
            <a:pPr eaLnBrk="1" hangingPunct="1"/>
            <a:r>
              <a:rPr lang="en-US" dirty="0"/>
              <a:t>Producers attempt to sell that amount of a  services that </a:t>
            </a:r>
            <a:r>
              <a:rPr lang="en-US" u="sng" dirty="0"/>
              <a:t>maximizes their profits</a:t>
            </a:r>
            <a:r>
              <a:rPr lang="en-US" dirty="0"/>
              <a:t> subject to technology and input price constraints.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41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D2CD-7744-4FDA-838D-AE44E7FBAB3D}" type="slidenum">
              <a:rPr lang="en-US"/>
              <a:pPr/>
              <a:t>31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dirty="0"/>
              <a:t>Elements of Supply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Where:</a:t>
            </a:r>
          </a:p>
          <a:p>
            <a:pPr lvl="1" eaLnBrk="1" hangingPunct="1"/>
            <a:r>
              <a:rPr lang="en-US" dirty="0"/>
              <a:t>Q</a:t>
            </a:r>
            <a:r>
              <a:rPr lang="en-US" sz="2000" dirty="0"/>
              <a:t>S</a:t>
            </a:r>
            <a:r>
              <a:rPr lang="en-US" dirty="0"/>
              <a:t> = quantity supplied, e.g. primary care visit/yr.</a:t>
            </a:r>
          </a:p>
          <a:p>
            <a:pPr lvl="1" eaLnBrk="1" hangingPunct="1"/>
            <a:r>
              <a:rPr lang="en-US" dirty="0"/>
              <a:t>P = price of the service (</a:t>
            </a:r>
            <a:r>
              <a:rPr lang="en-US" dirty="0">
                <a:solidFill>
                  <a:srgbClr val="FF0000"/>
                </a:solidFill>
              </a:rPr>
              <a:t>determined by mkt. S &amp; D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P</a:t>
            </a:r>
            <a:r>
              <a:rPr lang="en-US" baseline="-25000" dirty="0"/>
              <a:t>other</a:t>
            </a:r>
            <a:r>
              <a:rPr lang="en-US" dirty="0"/>
              <a:t> = prices of other services, e.g. alternative med.</a:t>
            </a:r>
          </a:p>
          <a:p>
            <a:pPr lvl="1" eaLnBrk="1" hangingPunct="1"/>
            <a:r>
              <a:rPr lang="en-US" dirty="0"/>
              <a:t>F = prices of factors of production, e.g. staff wages</a:t>
            </a:r>
          </a:p>
          <a:p>
            <a:pPr lvl="1" eaLnBrk="1" hangingPunct="1"/>
            <a:r>
              <a:rPr lang="en-US" dirty="0"/>
              <a:t>T = technology, e.g. telemedicine infrastructure.</a:t>
            </a:r>
          </a:p>
        </p:txBody>
      </p:sp>
      <p:graphicFrame>
        <p:nvGraphicFramePr>
          <p:cNvPr id="2050" name="Object 4"/>
          <p:cNvGraphicFramePr>
            <a:graphicFrameLocks/>
          </p:cNvGraphicFramePr>
          <p:nvPr>
            <p:extLst/>
          </p:nvPr>
        </p:nvGraphicFramePr>
        <p:xfrm>
          <a:off x="1992313" y="1830388"/>
          <a:ext cx="50149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4" imgW="1600200" imgH="203040" progId="Equation.3">
                  <p:embed/>
                </p:oleObj>
              </mc:Choice>
              <mc:Fallback>
                <p:oleObj name="Equation" r:id="rId4" imgW="1600200" imgH="203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830388"/>
                        <a:ext cx="5014912" cy="611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299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4A4-7A13-494E-8A0A-2887CBDB952C}" type="slidenum">
              <a:rPr lang="en-US"/>
              <a:pPr/>
              <a:t>32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dirty="0"/>
              <a:t>Supply Slopes Upward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676400" y="5989638"/>
            <a:ext cx="601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663700" y="2895600"/>
            <a:ext cx="0" cy="311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93725" y="3224213"/>
            <a:ext cx="91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price 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6397625" y="5989638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quantity</a:t>
            </a:r>
            <a:endParaRPr lang="en-US" sz="2400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V="1">
            <a:off x="2286000" y="3124200"/>
            <a:ext cx="34290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394325" y="3565525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Supply</a:t>
            </a:r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solidFill>
                  <a:schemeClr val="tx2"/>
                </a:solidFill>
              </a:rPr>
              <a:t>Marginal costs rise with output</a:t>
            </a:r>
          </a:p>
          <a:p>
            <a:pPr eaLnBrk="1" hangingPunct="1"/>
            <a:r>
              <a:rPr lang="en-US" sz="2000" b="1" dirty="0">
                <a:solidFill>
                  <a:schemeClr val="tx2"/>
                </a:solidFill>
              </a:rPr>
              <a:t>Producer willing to devote more time and resources at higher prices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15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28DD-E32C-4451-80C4-61979A8BF3CF}" type="slidenum">
              <a:rPr lang="en-US"/>
              <a:pPr/>
              <a:t>33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8926513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dirty="0"/>
              <a:t>    </a:t>
            </a:r>
            <a:r>
              <a:rPr lang="en-US" sz="4000" b="1" dirty="0"/>
              <a:t>Market Supply</a:t>
            </a:r>
            <a:r>
              <a:rPr lang="en-US" b="1" dirty="0"/>
              <a:t>: </a:t>
            </a:r>
            <a:r>
              <a:rPr lang="en-US" sz="2800" dirty="0">
                <a:solidFill>
                  <a:schemeClr val="tx1"/>
                </a:solidFill>
              </a:rPr>
              <a:t>Aggregation of Individual Supply Forms   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                                  the Market Supply for a Given Service</a:t>
            </a:r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>
            <a:off x="1676400" y="5989638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1663700" y="2895600"/>
            <a:ext cx="0" cy="3111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593725" y="3224213"/>
            <a:ext cx="91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price </a:t>
            </a:r>
            <a:endParaRPr lang="en-US" sz="2400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6397625" y="5989638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quantity</a:t>
            </a:r>
            <a:endParaRPr lang="en-US" sz="2400"/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 flipV="1">
            <a:off x="4267200" y="2971800"/>
            <a:ext cx="342900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Rectangle 8"/>
          <p:cNvSpPr>
            <a:spLocks noChangeArrowheads="1"/>
          </p:cNvSpPr>
          <p:nvPr/>
        </p:nvSpPr>
        <p:spPr bwMode="auto">
          <a:xfrm>
            <a:off x="4708525" y="3032125"/>
            <a:ext cx="215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Market Supply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686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9D7B-FDCC-41A6-B1F8-8C43198CCDCB}" type="slidenum">
              <a:rPr lang="en-US"/>
              <a:pPr/>
              <a:t>34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915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b="1" dirty="0"/>
              <a:t>Market Forces of S &amp; D</a:t>
            </a:r>
            <a:r>
              <a:rPr lang="en-US" dirty="0"/>
              <a:t>: </a:t>
            </a:r>
            <a:r>
              <a:rPr lang="en-US" sz="2800" dirty="0">
                <a:solidFill>
                  <a:schemeClr val="tx1"/>
                </a:solidFill>
              </a:rPr>
              <a:t>Determines the equilibrium Market Price and Quantity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3870325" y="28035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E</a:t>
            </a:r>
            <a:endParaRPr lang="en-US" sz="2400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1828800" y="4987925"/>
            <a:ext cx="601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816100" y="1905000"/>
            <a:ext cx="0" cy="3101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746125" y="2232025"/>
            <a:ext cx="91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price</a:t>
            </a:r>
            <a:r>
              <a:rPr lang="en-US" sz="2400"/>
              <a:t> 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550025" y="4987925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quantity</a:t>
            </a:r>
            <a:endParaRPr lang="en-US" sz="2400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V="1">
            <a:off x="2438400" y="2132013"/>
            <a:ext cx="3429000" cy="227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175125" y="2116138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Supply</a:t>
            </a:r>
            <a:endParaRPr lang="en-US" sz="2400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2743200" y="2362200"/>
            <a:ext cx="32004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5699125" y="3946525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Demand</a:t>
            </a:r>
            <a:endParaRPr lang="en-US" sz="2400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4038600" y="3352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1828800" y="33528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1279525" y="31083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P</a:t>
            </a:r>
            <a:endParaRPr lang="en-US" sz="2400"/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3870325" y="50895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1092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9D7B-FDCC-41A6-B1F8-8C43198CCDCB}" type="slidenum">
              <a:rPr lang="en-US"/>
              <a:pPr/>
              <a:t>35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915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b="1" dirty="0"/>
              <a:t>Market Dynamics</a:t>
            </a:r>
            <a:r>
              <a:rPr lang="en-US" dirty="0"/>
              <a:t>: </a:t>
            </a:r>
            <a:r>
              <a:rPr lang="en-US" sz="3200" dirty="0"/>
              <a:t>An increase in demand raises the</a:t>
            </a:r>
            <a:r>
              <a:rPr lang="en-US" dirty="0"/>
              <a:t> </a:t>
            </a:r>
            <a:r>
              <a:rPr lang="en-US" sz="2800" dirty="0">
                <a:solidFill>
                  <a:schemeClr val="tx1"/>
                </a:solidFill>
              </a:rPr>
              <a:t> equilibrium market price and quantity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4086887" y="3128270"/>
            <a:ext cx="51937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E</a:t>
            </a:r>
            <a:r>
              <a:rPr lang="en-US" sz="1800" b="1" dirty="0"/>
              <a:t>1</a:t>
            </a:r>
            <a:endParaRPr lang="en-US" sz="2400" dirty="0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1828800" y="4987925"/>
            <a:ext cx="601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816100" y="1905000"/>
            <a:ext cx="0" cy="3101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746125" y="2232025"/>
            <a:ext cx="91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price</a:t>
            </a:r>
            <a:r>
              <a:rPr lang="en-US" sz="2400"/>
              <a:t> 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550025" y="4987925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quantity</a:t>
            </a:r>
            <a:endParaRPr lang="en-US" sz="2400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V="1">
            <a:off x="2460625" y="2116138"/>
            <a:ext cx="3429000" cy="227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5889625" y="1743868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S</a:t>
            </a:r>
            <a:endParaRPr lang="en-US" sz="2400" dirty="0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2743200" y="2362200"/>
            <a:ext cx="32004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5881698" y="4428782"/>
            <a:ext cx="131126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D</a:t>
            </a:r>
            <a:r>
              <a:rPr lang="en-US" sz="1800" b="1" dirty="0"/>
              <a:t>1</a:t>
            </a:r>
            <a:endParaRPr lang="en-US" sz="2400" dirty="0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4038600" y="3352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1828800" y="33528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1279525" y="3108325"/>
            <a:ext cx="5017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P</a:t>
            </a:r>
            <a:r>
              <a:rPr lang="en-US" sz="1800" b="1" dirty="0"/>
              <a:t>1</a:t>
            </a:r>
            <a:endParaRPr lang="en-US" sz="2400" dirty="0"/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3870325" y="5089525"/>
            <a:ext cx="5530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Q</a:t>
            </a:r>
            <a:r>
              <a:rPr lang="en-US" sz="1800" b="1" dirty="0"/>
              <a:t>1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06C94B-3016-4F8C-81A7-182FD4C7730A}"/>
              </a:ext>
            </a:extLst>
          </p:cNvPr>
          <p:cNvGrpSpPr/>
          <p:nvPr/>
        </p:nvGrpSpPr>
        <p:grpSpPr>
          <a:xfrm>
            <a:off x="1304910" y="1870970"/>
            <a:ext cx="6535747" cy="3655240"/>
            <a:chOff x="1304910" y="1870970"/>
            <a:chExt cx="6535747" cy="3655240"/>
          </a:xfrm>
        </p:grpSpPr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91DFA349-77E3-4CA5-A18B-B5E4E4BA2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5499" y="1870970"/>
              <a:ext cx="3200400" cy="2514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FB39AB92-0B3F-4A8F-A88D-EBE404A60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9393" y="3933481"/>
              <a:ext cx="1311264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2400" b="1" dirty="0"/>
                <a:t>D</a:t>
              </a:r>
              <a:r>
                <a:rPr lang="en-US" sz="1800" b="1" dirty="0"/>
                <a:t>2</a:t>
              </a:r>
              <a:endParaRPr lang="en-US" sz="2400" dirty="0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E9C184D7-0BD4-4200-AC9E-08BC4F9C3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10" y="2582676"/>
              <a:ext cx="50174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 dirty="0"/>
                <a:t>P</a:t>
              </a:r>
              <a:r>
                <a:rPr lang="en-US" sz="1800" b="1" dirty="0"/>
                <a:t>2</a:t>
              </a:r>
              <a:endParaRPr lang="en-US" sz="2400" dirty="0"/>
            </a:p>
          </p:txBody>
        </p: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BE472E4-E20C-46C5-85CA-B548AFA4A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304" y="2690681"/>
              <a:ext cx="51937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 dirty="0"/>
                <a:t>E</a:t>
              </a:r>
              <a:r>
                <a:rPr lang="en-US" sz="1800" b="1" dirty="0"/>
                <a:t>2</a:t>
              </a:r>
              <a:endParaRPr lang="en-US" sz="2400" dirty="0"/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000D370E-6924-4F07-B1FA-E59496CE2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6100" y="2927376"/>
              <a:ext cx="2854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1E1E20D6-B8FD-4DA7-9A39-06E9A86B8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0425" y="2927375"/>
              <a:ext cx="1385" cy="2046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8F214C52-A406-47C9-9AD3-95FA5B655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891" y="5063903"/>
              <a:ext cx="55303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2400" b="1" dirty="0"/>
                <a:t>Q</a:t>
              </a:r>
              <a:r>
                <a:rPr lang="en-US" sz="1800" b="1" dirty="0"/>
                <a:t>2</a:t>
              </a:r>
              <a:endParaRPr lang="en-US" sz="24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E30D0EA-5CDF-4CA5-9E77-5BF905F32ABA}"/>
              </a:ext>
            </a:extLst>
          </p:cNvPr>
          <p:cNvSpPr txBox="1"/>
          <p:nvPr/>
        </p:nvSpPr>
        <p:spPr>
          <a:xfrm>
            <a:off x="-1" y="5627809"/>
            <a:ext cx="8153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Change factors in the demand function and/or the supply function and predict the effect on market price and quantity. For example, in this case consumer </a:t>
            </a:r>
            <a:r>
              <a:rPr lang="en-US" sz="2000" u="sng" dirty="0"/>
              <a:t>income has increased </a:t>
            </a:r>
            <a:r>
              <a:rPr lang="en-US" sz="2000" dirty="0"/>
              <a:t>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777035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D1A6-671A-431D-8487-6CF244543B51}" type="slidenum">
              <a:rPr lang="en-US"/>
              <a:pPr/>
              <a:t>36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164513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Comparative Statics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happens to equilibrium price and quantity when there is</a:t>
            </a:r>
          </a:p>
          <a:p>
            <a:pPr lvl="1" eaLnBrk="1" hangingPunct="1"/>
            <a:r>
              <a:rPr lang="en-US" dirty="0"/>
              <a:t>Increase in consumer income?</a:t>
            </a:r>
          </a:p>
          <a:p>
            <a:pPr lvl="1" eaLnBrk="1" hangingPunct="1"/>
            <a:r>
              <a:rPr lang="en-US" dirty="0"/>
              <a:t>Increase in input/ factor prices?</a:t>
            </a:r>
          </a:p>
          <a:p>
            <a:pPr lvl="1" eaLnBrk="1" hangingPunct="1"/>
            <a:r>
              <a:rPr lang="en-US" dirty="0"/>
              <a:t>New technology that improves productivity?</a:t>
            </a:r>
          </a:p>
          <a:p>
            <a:pPr lvl="1" eaLnBrk="1" hangingPunct="1"/>
            <a:r>
              <a:rPr lang="en-US" dirty="0"/>
              <a:t>Change in consumer preferences toward other products?</a:t>
            </a:r>
          </a:p>
        </p:txBody>
      </p:sp>
    </p:spTree>
    <p:extLst>
      <p:ext uri="{BB962C8B-B14F-4D97-AF65-F5344CB8AC3E}">
        <p14:creationId xmlns:p14="http://schemas.microsoft.com/office/powerpoint/2010/main" val="3623964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D7B7-FB02-41FE-9310-59D6D0D4AF23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164513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dirty="0"/>
              <a:t>Market System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88925" y="2332038"/>
            <a:ext cx="8550275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4000" dirty="0">
                <a:latin typeface="+mj-lt"/>
              </a:rPr>
              <a:t>Thousands of interrelated markets determine</a:t>
            </a:r>
          </a:p>
          <a:p>
            <a:pPr eaLnBrk="0" hangingPunct="0"/>
            <a:r>
              <a:rPr lang="en-US" sz="4000" dirty="0">
                <a:latin typeface="+mj-lt"/>
              </a:rPr>
              <a:t>resource allocation and incomes for the entire economy and much of the world</a:t>
            </a:r>
          </a:p>
        </p:txBody>
      </p:sp>
    </p:spTree>
    <p:extLst>
      <p:ext uri="{BB962C8B-B14F-4D97-AF65-F5344CB8AC3E}">
        <p14:creationId xmlns:p14="http://schemas.microsoft.com/office/powerpoint/2010/main" val="3227694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E7DD-0E9F-4EF4-A793-CFFC2F43EE6C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b="1" dirty="0"/>
              <a:t>Circular Flow of Goods and Money</a:t>
            </a:r>
          </a:p>
        </p:txBody>
      </p:sp>
      <p:sp>
        <p:nvSpPr>
          <p:cNvPr id="56324" name="Oval 3"/>
          <p:cNvSpPr>
            <a:spLocks noChangeArrowheads="1"/>
          </p:cNvSpPr>
          <p:nvPr/>
        </p:nvSpPr>
        <p:spPr bwMode="auto">
          <a:xfrm>
            <a:off x="2139950" y="2978150"/>
            <a:ext cx="49403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5" name="Arc 4"/>
          <p:cNvSpPr>
            <a:spLocks/>
          </p:cNvSpPr>
          <p:nvPr/>
        </p:nvSpPr>
        <p:spPr bwMode="auto">
          <a:xfrm rot="-8640000">
            <a:off x="2819400" y="3657600"/>
            <a:ext cx="3449638" cy="23558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85"/>
                </a:moveTo>
                <a:cubicBezTo>
                  <a:pt x="8" y="9665"/>
                  <a:pt x="9670" y="5"/>
                  <a:pt x="21590" y="0"/>
                </a:cubicBezTo>
              </a:path>
              <a:path w="21600" h="21600" stroke="0" extrusionOk="0">
                <a:moveTo>
                  <a:pt x="0" y="21585"/>
                </a:moveTo>
                <a:cubicBezTo>
                  <a:pt x="8" y="9665"/>
                  <a:pt x="9670" y="5"/>
                  <a:pt x="2159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6" name="Arc 5"/>
          <p:cNvSpPr>
            <a:spLocks/>
          </p:cNvSpPr>
          <p:nvPr/>
        </p:nvSpPr>
        <p:spPr bwMode="auto">
          <a:xfrm rot="2100000">
            <a:off x="2879725" y="1846263"/>
            <a:ext cx="3449638" cy="23558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85"/>
                </a:moveTo>
                <a:cubicBezTo>
                  <a:pt x="8" y="9665"/>
                  <a:pt x="9670" y="5"/>
                  <a:pt x="21590" y="0"/>
                </a:cubicBezTo>
              </a:path>
              <a:path w="21600" h="21600" stroke="0" extrusionOk="0">
                <a:moveTo>
                  <a:pt x="0" y="21585"/>
                </a:moveTo>
                <a:cubicBezTo>
                  <a:pt x="8" y="9665"/>
                  <a:pt x="9670" y="5"/>
                  <a:pt x="2159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7" name="Arc 6"/>
          <p:cNvSpPr>
            <a:spLocks/>
          </p:cNvSpPr>
          <p:nvPr/>
        </p:nvSpPr>
        <p:spPr bwMode="auto">
          <a:xfrm rot="8700000">
            <a:off x="3181350" y="2992438"/>
            <a:ext cx="3451225" cy="2355850"/>
          </a:xfrm>
          <a:custGeom>
            <a:avLst/>
            <a:gdLst>
              <a:gd name="T0" fmla="*/ 0 w 21610"/>
              <a:gd name="T1" fmla="*/ 0 h 21600"/>
              <a:gd name="T2" fmla="*/ 2147483647 w 21610"/>
              <a:gd name="T3" fmla="*/ 2147483647 h 21600"/>
              <a:gd name="T4" fmla="*/ 2147483647 w 2161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10"/>
              <a:gd name="T10" fmla="*/ 0 h 21600"/>
              <a:gd name="T11" fmla="*/ 21610 w 216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0" h="21600" fill="none" extrusionOk="0">
                <a:moveTo>
                  <a:pt x="0" y="0"/>
                </a:moveTo>
                <a:cubicBezTo>
                  <a:pt x="3" y="0"/>
                  <a:pt x="6" y="-1"/>
                  <a:pt x="10" y="0"/>
                </a:cubicBezTo>
                <a:cubicBezTo>
                  <a:pt x="11933" y="0"/>
                  <a:pt x="21601" y="9661"/>
                  <a:pt x="21609" y="21585"/>
                </a:cubicBezTo>
              </a:path>
              <a:path w="21610" h="21600" stroke="0" extrusionOk="0">
                <a:moveTo>
                  <a:pt x="0" y="0"/>
                </a:moveTo>
                <a:cubicBezTo>
                  <a:pt x="3" y="0"/>
                  <a:pt x="6" y="-1"/>
                  <a:pt x="10" y="0"/>
                </a:cubicBezTo>
                <a:cubicBezTo>
                  <a:pt x="11933" y="0"/>
                  <a:pt x="21601" y="9661"/>
                  <a:pt x="21609" y="21585"/>
                </a:cubicBezTo>
                <a:lnTo>
                  <a:pt x="10" y="21600"/>
                </a:lnTo>
                <a:close/>
              </a:path>
            </a:pathLst>
          </a:custGeom>
          <a:noFill/>
          <a:ln w="381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8" name="Arc 7"/>
          <p:cNvSpPr>
            <a:spLocks/>
          </p:cNvSpPr>
          <p:nvPr/>
        </p:nvSpPr>
        <p:spPr bwMode="auto">
          <a:xfrm rot="-1680000">
            <a:off x="2952750" y="1236663"/>
            <a:ext cx="3451225" cy="2355850"/>
          </a:xfrm>
          <a:custGeom>
            <a:avLst/>
            <a:gdLst>
              <a:gd name="T0" fmla="*/ 0 w 21610"/>
              <a:gd name="T1" fmla="*/ 0 h 21600"/>
              <a:gd name="T2" fmla="*/ 2147483647 w 21610"/>
              <a:gd name="T3" fmla="*/ 2147483647 h 21600"/>
              <a:gd name="T4" fmla="*/ 2147483647 w 2161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10"/>
              <a:gd name="T10" fmla="*/ 0 h 21600"/>
              <a:gd name="T11" fmla="*/ 21610 w 216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0" h="21600" fill="none" extrusionOk="0">
                <a:moveTo>
                  <a:pt x="0" y="0"/>
                </a:moveTo>
                <a:cubicBezTo>
                  <a:pt x="3" y="0"/>
                  <a:pt x="6" y="-1"/>
                  <a:pt x="10" y="0"/>
                </a:cubicBezTo>
                <a:cubicBezTo>
                  <a:pt x="11933" y="0"/>
                  <a:pt x="21601" y="9661"/>
                  <a:pt x="21609" y="21585"/>
                </a:cubicBezTo>
              </a:path>
              <a:path w="21610" h="21600" stroke="0" extrusionOk="0">
                <a:moveTo>
                  <a:pt x="0" y="0"/>
                </a:moveTo>
                <a:cubicBezTo>
                  <a:pt x="3" y="0"/>
                  <a:pt x="6" y="-1"/>
                  <a:pt x="10" y="0"/>
                </a:cubicBezTo>
                <a:cubicBezTo>
                  <a:pt x="11933" y="0"/>
                  <a:pt x="21601" y="9661"/>
                  <a:pt x="21609" y="21585"/>
                </a:cubicBezTo>
                <a:lnTo>
                  <a:pt x="10" y="21600"/>
                </a:lnTo>
                <a:close/>
              </a:path>
            </a:pathLst>
          </a:custGeom>
          <a:noFill/>
          <a:ln w="38100" cap="rnd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7299325" y="3260725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Firms</a:t>
            </a:r>
            <a:endParaRPr lang="en-US" sz="2400" dirty="0"/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212725" y="3260725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Households</a:t>
            </a:r>
            <a:endParaRPr lang="en-US" sz="2400" dirty="0"/>
          </a:p>
        </p:txBody>
      </p:sp>
      <p:sp>
        <p:nvSpPr>
          <p:cNvPr id="56331" name="Rectangle 10"/>
          <p:cNvSpPr>
            <a:spLocks noChangeArrowheads="1"/>
          </p:cNvSpPr>
          <p:nvPr/>
        </p:nvSpPr>
        <p:spPr bwMode="auto">
          <a:xfrm>
            <a:off x="4022725" y="15843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Goods</a:t>
            </a:r>
            <a:endParaRPr lang="en-US" sz="2400" dirty="0"/>
          </a:p>
        </p:txBody>
      </p:sp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4098925" y="227012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Money</a:t>
            </a:r>
            <a:endParaRPr lang="en-US" sz="2400" dirty="0"/>
          </a:p>
        </p:txBody>
      </p:sp>
      <p:sp>
        <p:nvSpPr>
          <p:cNvPr id="56333" name="Rectangle 12"/>
          <p:cNvSpPr>
            <a:spLocks noChangeArrowheads="1"/>
          </p:cNvSpPr>
          <p:nvPr/>
        </p:nvSpPr>
        <p:spPr bwMode="auto">
          <a:xfrm>
            <a:off x="4175125" y="440372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Money</a:t>
            </a:r>
            <a:endParaRPr lang="en-US" sz="2400" dirty="0"/>
          </a:p>
        </p:txBody>
      </p:sp>
      <p:sp>
        <p:nvSpPr>
          <p:cNvPr id="56334" name="Rectangle 13"/>
          <p:cNvSpPr>
            <a:spLocks noChangeArrowheads="1"/>
          </p:cNvSpPr>
          <p:nvPr/>
        </p:nvSpPr>
        <p:spPr bwMode="auto">
          <a:xfrm>
            <a:off x="4251325" y="5165725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/>
              <a:t>Services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325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D08-032C-4706-A29C-D4ACB1464DD8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dirty="0"/>
              <a:t>Advantages of “Free” Markets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Rapid adjustments to changes in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Consumer preferences (needs/ illness patterns)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Resource scarcity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Technological change (telemedicine)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Consumers control resource allocation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Producers rewarded for efficiency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Can lead to a social optimum</a:t>
            </a:r>
          </a:p>
        </p:txBody>
      </p:sp>
    </p:spTree>
    <p:extLst>
      <p:ext uri="{BB962C8B-B14F-4D97-AF65-F5344CB8AC3E}">
        <p14:creationId xmlns:p14="http://schemas.microsoft.com/office/powerpoint/2010/main" val="37145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Develop a proposal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an economic evaluation of a health program or health  policy.</a:t>
            </a:r>
          </a:p>
          <a:p>
            <a:pPr lvl="1" algn="just" eaLnBrk="1" hangingPunct="1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Critically review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economic appraisals of health programs and policies.</a:t>
            </a:r>
          </a:p>
          <a:p>
            <a:pPr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Additional Objectives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Understand how market systems determine values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Understand the problem of market failure</a:t>
            </a:r>
          </a:p>
          <a:p>
            <a:pPr lvl="1"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D08-032C-4706-A29C-D4ACB1464DD8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dirty="0"/>
              <a:t>Disadvantages of “Free” Markets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Monopoly power distorts prices &amp; resource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Producer monopoly and oligopoly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Worker monopoly of an industry by unions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Externalities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Markets may not account for effects on 3</a:t>
            </a:r>
            <a:r>
              <a:rPr lang="en-US" baseline="30000" dirty="0"/>
              <a:t>rd</a:t>
            </a:r>
            <a:r>
              <a:rPr lang="en-US" dirty="0"/>
              <a:t> parties (global warming is an extreme case).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Distributional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Markets may lead to highly skewed income and wealth resulting in social &amp; political instability.</a:t>
            </a:r>
          </a:p>
        </p:txBody>
      </p:sp>
    </p:spTree>
    <p:extLst>
      <p:ext uri="{BB962C8B-B14F-4D97-AF65-F5344CB8AC3E}">
        <p14:creationId xmlns:p14="http://schemas.microsoft.com/office/powerpoint/2010/main" val="3592233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CE01-E58C-4452-8D82-D36272C8B0AC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45513" cy="1143000"/>
          </a:xfrm>
        </p:spPr>
        <p:txBody>
          <a:bodyPr/>
          <a:lstStyle/>
          <a:p>
            <a:pPr eaLnBrk="1" hangingPunct="1"/>
            <a:r>
              <a:rPr lang="en-US" b="1" dirty="0"/>
              <a:t>Summary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sz="2800" dirty="0"/>
              <a:t>Society must allocate </a:t>
            </a:r>
            <a:r>
              <a:rPr lang="en-US" sz="2800" u="sng" dirty="0"/>
              <a:t>scarce resources </a:t>
            </a:r>
            <a:r>
              <a:rPr lang="en-US" sz="2800" dirty="0"/>
              <a:t>among competing uses.</a:t>
            </a:r>
          </a:p>
          <a:p>
            <a:pPr eaLnBrk="1" hangingPunct="1"/>
            <a:r>
              <a:rPr lang="en-US" sz="2800" dirty="0"/>
              <a:t>Economic evaluation methods help clarify the alternative uses of resources and their relative costs, benefits, and effects.</a:t>
            </a:r>
          </a:p>
          <a:p>
            <a:pPr eaLnBrk="1" hangingPunct="1"/>
            <a:r>
              <a:rPr lang="en-US" sz="2800" dirty="0"/>
              <a:t>The market system is a social system that determines the values of goods, services, and resources in a market economy.</a:t>
            </a:r>
          </a:p>
          <a:p>
            <a:pPr eaLnBrk="1" hangingPunct="1"/>
            <a:r>
              <a:rPr lang="en-US" sz="2800" dirty="0"/>
              <a:t>Market values (prices) provide weights for valuing resources in economic evaluation studies.</a:t>
            </a:r>
          </a:p>
        </p:txBody>
      </p:sp>
    </p:spTree>
    <p:extLst>
      <p:ext uri="{BB962C8B-B14F-4D97-AF65-F5344CB8AC3E}">
        <p14:creationId xmlns:p14="http://schemas.microsoft.com/office/powerpoint/2010/main" val="29427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Advice</a:t>
            </a:r>
            <a:r>
              <a:rPr lang="en-US" dirty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Students from PH‑3910 (intro to health econ).</a:t>
            </a:r>
            <a:endParaRPr lang="en-US" sz="2800" dirty="0">
              <a:latin typeface="CG Times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course is less theoretical than PH 3910, which provided the theoretical foundation for CBA and CEA.</a:t>
            </a:r>
            <a:endParaRPr lang="en-US" sz="2400" dirty="0">
              <a:latin typeface="CG Times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New students‑ some economics background.</a:t>
            </a:r>
            <a:endParaRPr lang="en-US" sz="2800" dirty="0">
              <a:latin typeface="CG Times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Review your basic microeconomic concepts and terminology especially with regard to price determination and supply and demand analysis.</a:t>
            </a:r>
            <a:endParaRPr lang="en-US" sz="2400" dirty="0">
              <a:latin typeface="CG Times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New students‑ no economics background.</a:t>
            </a:r>
            <a:endParaRPr lang="en-US" sz="2800" dirty="0">
              <a:latin typeface="CG Times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Obtain a principles of economics book and/or subscribe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econweb.com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learn microeconomics.</a:t>
            </a:r>
            <a:endParaRPr lang="en-US" sz="2400" dirty="0">
              <a:latin typeface="CG Times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Advice</a:t>
            </a:r>
            <a:r>
              <a:rPr lang="en-US" dirty="0"/>
              <a:t> 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sz="2800" dirty="0"/>
              <a:t> 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Heilbroner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R.L. and J.K. Galbraith.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Understanding Microeconomic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Eighth Edition, Prentice Hall, Englewood Cliffs, N.J. 1987.</a:t>
            </a:r>
          </a:p>
          <a:p>
            <a:pPr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Dolan  Edwin  G. 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Microeconomics,  7th   Edition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2022. (on reserve in UTSPH library)(chapters 1 through 4)	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http://www.econweb.com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Online animated text (free until existing version is updated) </a:t>
            </a:r>
          </a:p>
          <a:p>
            <a:pPr eaLnBrk="1" hangingPunct="1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Level of Difficulty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1.   Readings  (highly technical)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.</a:t>
            </a:r>
            <a:endParaRPr lang="en-US" sz="2800" dirty="0">
              <a:latin typeface="CG Times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book and readings are technical and must be worked through rather than just read. 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Read more than one time and take notes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preparation for the exam and class discussions. </a:t>
            </a:r>
            <a:endParaRPr lang="en-US" sz="2400" dirty="0">
              <a:latin typeface="CG Times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2.   Mathematics.</a:t>
            </a:r>
            <a:endParaRPr lang="en-US" sz="2800" dirty="0">
              <a:latin typeface="CG Times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Understanding of basic algebra (e.g. Summation signs and linear equations) is all that is necessary for most of the analyses.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Level of Difficulty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3.   Statistics &amp; research design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.</a:t>
            </a:r>
            <a:endParaRPr lang="en-US" sz="2800" dirty="0">
              <a:latin typeface="CG Times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Statistical concepts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methods are applied for analyzing uncertainty in economic evaluation studies.  </a:t>
            </a:r>
          </a:p>
          <a:p>
            <a:pPr lvl="1" algn="just" eaLnBrk="1" hangingPunct="1"/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Research design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issues are relevant for developing evidence of program effectiveness and costs.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 applications of CBA and CEA use a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combination of knowledge and methods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several disciplines including economics, statistics, epidemiology, and behavioral science.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Requirements/ Assessment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September 28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Closed book.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Review lectures and required readings.</a:t>
            </a:r>
          </a:p>
          <a:p>
            <a:pPr algn="just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 Exam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Nov. 21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Closed book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Review quizzes, lecture slides, readings, problems.</a:t>
            </a:r>
            <a:endParaRPr lang="en-US" dirty="0">
              <a:latin typeface="CG Times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45D8-F849-4E85-9FF2-4CABFED3329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6369</TotalTime>
  <Words>2364</Words>
  <Application>Microsoft Office PowerPoint</Application>
  <PresentationFormat>On-screen Show (4:3)</PresentationFormat>
  <Paragraphs>332</Paragraphs>
  <Slides>41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 Narrow</vt:lpstr>
      <vt:lpstr>Calibri</vt:lpstr>
      <vt:lpstr>CG Times</vt:lpstr>
      <vt:lpstr>Times New Roman</vt:lpstr>
      <vt:lpstr>Cactus</vt:lpstr>
      <vt:lpstr>Equation</vt:lpstr>
      <vt:lpstr>PH‑ 3915   Methods for the Economic Evaluation of Health Programs </vt:lpstr>
      <vt:lpstr>Course Objectives</vt:lpstr>
      <vt:lpstr>Course Objectives</vt:lpstr>
      <vt:lpstr>Course Objectives</vt:lpstr>
      <vt:lpstr>Advice </vt:lpstr>
      <vt:lpstr>Advice </vt:lpstr>
      <vt:lpstr>Level of Difficulty</vt:lpstr>
      <vt:lpstr>Level of Difficulty</vt:lpstr>
      <vt:lpstr>Requirements/ Assessment</vt:lpstr>
      <vt:lpstr>Requirements/ Assessment</vt:lpstr>
      <vt:lpstr>Materials (syllabus)</vt:lpstr>
      <vt:lpstr>Software/ Methods Sessions </vt:lpstr>
      <vt:lpstr>Questions?</vt:lpstr>
      <vt:lpstr>Introductory Lecture: The Importance of Markets in Economic Evaluation</vt:lpstr>
      <vt:lpstr>Rationale for Economic Evaluation</vt:lpstr>
      <vt:lpstr>Definition of Economics</vt:lpstr>
      <vt:lpstr>Basic Constraint of Nature</vt:lpstr>
      <vt:lpstr>Implications of Scarcity</vt:lpstr>
      <vt:lpstr>Private Versus Social Choice</vt:lpstr>
      <vt:lpstr>Market</vt:lpstr>
      <vt:lpstr>Private Choice - Market</vt:lpstr>
      <vt:lpstr>Economic Evaluation &amp; Private Markets</vt:lpstr>
      <vt:lpstr>Social Choice - Government </vt:lpstr>
      <vt:lpstr>Roles of the Government</vt:lpstr>
      <vt:lpstr>The Market System (Supply and Demand)</vt:lpstr>
      <vt:lpstr>Demand</vt:lpstr>
      <vt:lpstr>Elements of Demand</vt:lpstr>
      <vt:lpstr>Demand Slopes Downward</vt:lpstr>
      <vt:lpstr>   Market Demand: Aggregation of Individual Demand   Curves in a Market Forms the Market Demand for a Service</vt:lpstr>
      <vt:lpstr>Supply</vt:lpstr>
      <vt:lpstr>Elements of Supply</vt:lpstr>
      <vt:lpstr>Supply Slopes Upward</vt:lpstr>
      <vt:lpstr>    Market Supply: Aggregation of Individual Supply Forms                                          the Market Supply for a Given Service</vt:lpstr>
      <vt:lpstr>Market Forces of S &amp; D: Determines the equilibrium Market Price and Quantity</vt:lpstr>
      <vt:lpstr>Market Dynamics: An increase in demand raises the  equilibrium market price and quantity</vt:lpstr>
      <vt:lpstr> Comparative Statics</vt:lpstr>
      <vt:lpstr>Market System</vt:lpstr>
      <vt:lpstr>Circular Flow of Goods and Money</vt:lpstr>
      <vt:lpstr>Advantages of “Free” Markets</vt:lpstr>
      <vt:lpstr>Disadvantages of “Free” Markets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PH‑ 3915   Methods for the Economic Evaluation of Health Programs</dc:title>
  <dc:creator>UT School of Public Health</dc:creator>
  <cp:lastModifiedBy>Rajan, Suja S</cp:lastModifiedBy>
  <cp:revision>142</cp:revision>
  <dcterms:created xsi:type="dcterms:W3CDTF">2000-08-24T13:39:44Z</dcterms:created>
  <dcterms:modified xsi:type="dcterms:W3CDTF">2023-11-08T00:16:42Z</dcterms:modified>
</cp:coreProperties>
</file>