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24"/>
  </p:notesMasterIdLst>
  <p:handoutMasterIdLst>
    <p:handoutMasterId r:id="rId25"/>
  </p:handoutMasterIdLst>
  <p:sldIdLst>
    <p:sldId id="407" r:id="rId2"/>
    <p:sldId id="408" r:id="rId3"/>
    <p:sldId id="409" r:id="rId4"/>
    <p:sldId id="356" r:id="rId5"/>
    <p:sldId id="357" r:id="rId6"/>
    <p:sldId id="387" r:id="rId7"/>
    <p:sldId id="388" r:id="rId8"/>
    <p:sldId id="390" r:id="rId9"/>
    <p:sldId id="391" r:id="rId10"/>
    <p:sldId id="392" r:id="rId11"/>
    <p:sldId id="396" r:id="rId12"/>
    <p:sldId id="393" r:id="rId13"/>
    <p:sldId id="394" r:id="rId14"/>
    <p:sldId id="395" r:id="rId15"/>
    <p:sldId id="404" r:id="rId16"/>
    <p:sldId id="410" r:id="rId17"/>
    <p:sldId id="398" r:id="rId18"/>
    <p:sldId id="399" r:id="rId19"/>
    <p:sldId id="400" r:id="rId20"/>
    <p:sldId id="401" r:id="rId21"/>
    <p:sldId id="402" r:id="rId22"/>
    <p:sldId id="359" r:id="rId23"/>
  </p:sldIdLst>
  <p:sldSz cx="9144000" cy="6858000" type="screen4x3"/>
  <p:notesSz cx="6858000" cy="92964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99"/>
    <a:srgbClr val="FF9900"/>
    <a:srgbClr val="00FF00"/>
    <a:srgbClr val="FF9999"/>
    <a:srgbClr val="FF6600"/>
    <a:srgbClr val="DE3848"/>
    <a:srgbClr val="66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p:restoredLeft sz="8929" autoAdjust="0"/>
    <p:restoredTop sz="81827" autoAdjust="0"/>
  </p:normalViewPr>
  <p:slideViewPr>
    <p:cSldViewPr>
      <p:cViewPr varScale="1">
        <p:scale>
          <a:sx n="50" d="100"/>
          <a:sy n="50" d="100"/>
        </p:scale>
        <p:origin x="1544" y="24"/>
      </p:cViewPr>
      <p:guideLst>
        <p:guide orient="horz" pos="2160"/>
        <p:guide pos="2880"/>
      </p:guideLst>
    </p:cSldViewPr>
  </p:slideViewPr>
  <p:outlineViewPr>
    <p:cViewPr>
      <p:scale>
        <a:sx n="33" d="100"/>
        <a:sy n="33" d="100"/>
      </p:scale>
      <p:origin x="0" y="0"/>
    </p:cViewPr>
    <p:sldLst>
      <p:sld r:id="rId1" collapse="1"/>
    </p:sldLst>
  </p:outlineViewPr>
  <p:notesTextViewPr>
    <p:cViewPr>
      <p:scale>
        <a:sx n="150" d="100"/>
        <a:sy n="150" d="100"/>
      </p:scale>
      <p:origin x="0" y="0"/>
    </p:cViewPr>
  </p:notesTextViewPr>
  <p:sorterViewPr>
    <p:cViewPr>
      <p:scale>
        <a:sx n="66" d="100"/>
        <a:sy n="66" d="100"/>
      </p:scale>
      <p:origin x="0" y="-1027"/>
    </p:cViewPr>
  </p:sorterViewPr>
  <p:notesViewPr>
    <p:cSldViewPr>
      <p:cViewPr>
        <p:scale>
          <a:sx n="66" d="100"/>
          <a:sy n="66" d="100"/>
        </p:scale>
        <p:origin x="-446" y="259"/>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1588"/>
            <a:ext cx="2971800" cy="465138"/>
          </a:xfrm>
          <a:prstGeom prst="rect">
            <a:avLst/>
          </a:prstGeom>
          <a:noFill/>
          <a:ln w="9525">
            <a:noFill/>
            <a:miter lim="800000"/>
            <a:headEnd/>
            <a:tailEnd/>
          </a:ln>
          <a:effectLst/>
        </p:spPr>
        <p:txBody>
          <a:bodyPr vert="horz" wrap="square" lIns="19185" tIns="0" rIns="19185" bIns="0" numCol="1" anchor="t" anchorCtr="0" compatLnSpc="1">
            <a:prstTxWarp prst="textNoShape">
              <a:avLst/>
            </a:prstTxWarp>
          </a:bodyPr>
          <a:lstStyle>
            <a:lvl1pPr defTabSz="920750" eaLnBrk="0" hangingPunct="0">
              <a:defRPr sz="1000" i="1">
                <a:latin typeface="Times New Roman" pitchFamily="18" charset="0"/>
              </a:defRPr>
            </a:lvl1pPr>
          </a:lstStyle>
          <a:p>
            <a:pPr>
              <a:defRPr/>
            </a:pPr>
            <a:endParaRPr lang="en-US"/>
          </a:p>
        </p:txBody>
      </p:sp>
      <p:sp>
        <p:nvSpPr>
          <p:cNvPr id="4099" name="Rectangle 3"/>
          <p:cNvSpPr>
            <a:spLocks noGrp="1" noChangeArrowheads="1"/>
          </p:cNvSpPr>
          <p:nvPr>
            <p:ph type="dt" sz="quarter" idx="1"/>
          </p:nvPr>
        </p:nvSpPr>
        <p:spPr bwMode="auto">
          <a:xfrm>
            <a:off x="3886200" y="-1588"/>
            <a:ext cx="2971800" cy="465138"/>
          </a:xfrm>
          <a:prstGeom prst="rect">
            <a:avLst/>
          </a:prstGeom>
          <a:noFill/>
          <a:ln w="9525">
            <a:noFill/>
            <a:miter lim="800000"/>
            <a:headEnd/>
            <a:tailEnd/>
          </a:ln>
          <a:effectLst/>
        </p:spPr>
        <p:txBody>
          <a:bodyPr vert="horz" wrap="square" lIns="19185" tIns="0" rIns="19185" bIns="0" numCol="1" anchor="t" anchorCtr="0" compatLnSpc="1">
            <a:prstTxWarp prst="textNoShape">
              <a:avLst/>
            </a:prstTxWarp>
          </a:bodyPr>
          <a:lstStyle>
            <a:lvl1pPr algn="r" defTabSz="920750" eaLnBrk="0" hangingPunct="0">
              <a:defRPr sz="1000" i="1">
                <a:latin typeface="Times New Roman" pitchFamily="18" charset="0"/>
              </a:defRPr>
            </a:lvl1pPr>
          </a:lstStyle>
          <a:p>
            <a:pPr>
              <a:defRPr/>
            </a:pPr>
            <a:endParaRPr lang="en-US"/>
          </a:p>
        </p:txBody>
      </p:sp>
      <p:sp>
        <p:nvSpPr>
          <p:cNvPr id="4100"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19185" tIns="0" rIns="19185" bIns="0" numCol="1" anchor="b" anchorCtr="0" compatLnSpc="1">
            <a:prstTxWarp prst="textNoShape">
              <a:avLst/>
            </a:prstTxWarp>
          </a:bodyPr>
          <a:lstStyle>
            <a:lvl1pPr defTabSz="920750" eaLnBrk="0" hangingPunct="0">
              <a:defRPr sz="1000" i="1">
                <a:latin typeface="Times New Roman" pitchFamily="18" charset="0"/>
              </a:defRPr>
            </a:lvl1pPr>
          </a:lstStyle>
          <a:p>
            <a:pPr>
              <a:defRPr/>
            </a:pPr>
            <a:endParaRPr lang="en-US"/>
          </a:p>
        </p:txBody>
      </p:sp>
      <p:sp>
        <p:nvSpPr>
          <p:cNvPr id="4101"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19185" tIns="0" rIns="19185" bIns="0" numCol="1" anchor="b" anchorCtr="0" compatLnSpc="1">
            <a:prstTxWarp prst="textNoShape">
              <a:avLst/>
            </a:prstTxWarp>
          </a:bodyPr>
          <a:lstStyle>
            <a:lvl1pPr algn="r" defTabSz="920750" eaLnBrk="0" hangingPunct="0">
              <a:defRPr sz="1000" i="1">
                <a:latin typeface="Times New Roman" pitchFamily="18" charset="0"/>
              </a:defRPr>
            </a:lvl1pPr>
          </a:lstStyle>
          <a:p>
            <a:pPr>
              <a:defRPr/>
            </a:pPr>
            <a:fld id="{6B474337-66CD-475A-8F0D-5880471DA8B6}" type="slidenum">
              <a:rPr lang="en-US"/>
              <a:pPr>
                <a:defRPr/>
              </a:pPr>
              <a:t>‹#›</a:t>
            </a:fld>
            <a:endParaRPr lang="en-US"/>
          </a:p>
        </p:txBody>
      </p:sp>
    </p:spTree>
    <p:extLst>
      <p:ext uri="{BB962C8B-B14F-4D97-AF65-F5344CB8AC3E}">
        <p14:creationId xmlns:p14="http://schemas.microsoft.com/office/powerpoint/2010/main" val="27764667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1588"/>
            <a:ext cx="2971800" cy="465138"/>
          </a:xfrm>
          <a:prstGeom prst="rect">
            <a:avLst/>
          </a:prstGeom>
          <a:noFill/>
          <a:ln w="9525">
            <a:noFill/>
            <a:miter lim="800000"/>
            <a:headEnd/>
            <a:tailEnd/>
          </a:ln>
          <a:effectLst/>
        </p:spPr>
        <p:txBody>
          <a:bodyPr vert="horz" wrap="square" lIns="19185" tIns="0" rIns="19185" bIns="0" numCol="1" anchor="t" anchorCtr="0" compatLnSpc="1">
            <a:prstTxWarp prst="textNoShape">
              <a:avLst/>
            </a:prstTxWarp>
          </a:bodyPr>
          <a:lstStyle>
            <a:lvl1pPr defTabSz="920750" eaLnBrk="0" hangingPunct="0">
              <a:defRPr sz="1000" i="1">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3886200" y="-1588"/>
            <a:ext cx="2971800" cy="465138"/>
          </a:xfrm>
          <a:prstGeom prst="rect">
            <a:avLst/>
          </a:prstGeom>
          <a:noFill/>
          <a:ln w="9525">
            <a:noFill/>
            <a:miter lim="800000"/>
            <a:headEnd/>
            <a:tailEnd/>
          </a:ln>
          <a:effectLst/>
        </p:spPr>
        <p:txBody>
          <a:bodyPr vert="horz" wrap="square" lIns="19185" tIns="0" rIns="19185" bIns="0" numCol="1" anchor="t" anchorCtr="0" compatLnSpc="1">
            <a:prstTxWarp prst="textNoShape">
              <a:avLst/>
            </a:prstTxWarp>
          </a:bodyPr>
          <a:lstStyle>
            <a:lvl1pPr algn="r" defTabSz="920750" eaLnBrk="0" hangingPunct="0">
              <a:defRPr sz="1000" i="1">
                <a:latin typeface="Times New Roman" pitchFamily="18" charset="0"/>
              </a:defRPr>
            </a:lvl1pPr>
          </a:lstStyle>
          <a:p>
            <a:pPr>
              <a:defRPr/>
            </a:pPr>
            <a:endParaRPr lang="en-US"/>
          </a:p>
        </p:txBody>
      </p:sp>
      <p:sp>
        <p:nvSpPr>
          <p:cNvPr id="2052" name="Rectangle 4"/>
          <p:cNvSpPr>
            <a:spLocks noGrp="1" noChangeArrowheads="1"/>
          </p:cNvSpPr>
          <p:nvPr>
            <p:ph type="ftr" sz="quarter" idx="4"/>
          </p:nvPr>
        </p:nvSpPr>
        <p:spPr bwMode="auto">
          <a:xfrm>
            <a:off x="0" y="8831263"/>
            <a:ext cx="2971800" cy="465137"/>
          </a:xfrm>
          <a:prstGeom prst="rect">
            <a:avLst/>
          </a:prstGeom>
          <a:noFill/>
          <a:ln w="9525">
            <a:noFill/>
            <a:miter lim="800000"/>
            <a:headEnd/>
            <a:tailEnd/>
          </a:ln>
          <a:effectLst/>
        </p:spPr>
        <p:txBody>
          <a:bodyPr vert="horz" wrap="square" lIns="19185" tIns="0" rIns="19185" bIns="0" numCol="1" anchor="b" anchorCtr="0" compatLnSpc="1">
            <a:prstTxWarp prst="textNoShape">
              <a:avLst/>
            </a:prstTxWarp>
          </a:bodyPr>
          <a:lstStyle>
            <a:lvl1pPr defTabSz="920750" eaLnBrk="0" hangingPunct="0">
              <a:defRPr sz="1000" i="1">
                <a:latin typeface="Times New Roman" pitchFamily="18" charset="0"/>
              </a:defRPr>
            </a:lvl1pPr>
          </a:lstStyle>
          <a:p>
            <a:pPr>
              <a:defRPr/>
            </a:pPr>
            <a:endParaRPr lang="en-US"/>
          </a:p>
        </p:txBody>
      </p:sp>
      <p:sp>
        <p:nvSpPr>
          <p:cNvPr id="2053" name="Rectangle 5"/>
          <p:cNvSpPr>
            <a:spLocks noGrp="1" noChangeArrowheads="1"/>
          </p:cNvSpPr>
          <p:nvPr>
            <p:ph type="sldNum" sz="quarter" idx="5"/>
          </p:nvPr>
        </p:nvSpPr>
        <p:spPr bwMode="auto">
          <a:xfrm>
            <a:off x="3886200" y="8831263"/>
            <a:ext cx="2971800" cy="465137"/>
          </a:xfrm>
          <a:prstGeom prst="rect">
            <a:avLst/>
          </a:prstGeom>
          <a:noFill/>
          <a:ln w="9525">
            <a:noFill/>
            <a:miter lim="800000"/>
            <a:headEnd/>
            <a:tailEnd/>
          </a:ln>
          <a:effectLst/>
        </p:spPr>
        <p:txBody>
          <a:bodyPr vert="horz" wrap="square" lIns="19185" tIns="0" rIns="19185" bIns="0" numCol="1" anchor="b" anchorCtr="0" compatLnSpc="1">
            <a:prstTxWarp prst="textNoShape">
              <a:avLst/>
            </a:prstTxWarp>
          </a:bodyPr>
          <a:lstStyle>
            <a:lvl1pPr algn="r" defTabSz="920750" eaLnBrk="0" hangingPunct="0">
              <a:defRPr sz="1000" i="1">
                <a:latin typeface="Times New Roman" pitchFamily="18" charset="0"/>
              </a:defRPr>
            </a:lvl1pPr>
          </a:lstStyle>
          <a:p>
            <a:pPr>
              <a:defRPr/>
            </a:pPr>
            <a:fld id="{7526CA90-8390-4B62-BD06-103B4A9AD22D}" type="slidenum">
              <a:rPr lang="en-US"/>
              <a:pPr>
                <a:defRPr/>
              </a:pPr>
              <a:t>‹#›</a:t>
            </a:fld>
            <a:endParaRPr lang="en-US"/>
          </a:p>
        </p:txBody>
      </p:sp>
      <p:sp>
        <p:nvSpPr>
          <p:cNvPr id="55302" name="Rectangle 6"/>
          <p:cNvSpPr>
            <a:spLocks noGrp="1" noRot="1" noChangeAspect="1" noChangeArrowheads="1" noTextEdit="1"/>
          </p:cNvSpPr>
          <p:nvPr>
            <p:ph type="sldImg" idx="2"/>
          </p:nvPr>
        </p:nvSpPr>
        <p:spPr bwMode="auto">
          <a:xfrm>
            <a:off x="1114425" y="703263"/>
            <a:ext cx="4630738" cy="3473450"/>
          </a:xfrm>
          <a:prstGeom prst="rect">
            <a:avLst/>
          </a:prstGeom>
          <a:noFill/>
          <a:ln w="12699">
            <a:solidFill>
              <a:schemeClr val="tx1"/>
            </a:solidFill>
            <a:miter lim="800000"/>
            <a:headEnd/>
            <a:tailEnd/>
          </a:ln>
        </p:spPr>
      </p:sp>
      <p:sp>
        <p:nvSpPr>
          <p:cNvPr id="2055" name="Rectangle 7"/>
          <p:cNvSpPr>
            <a:spLocks noGrp="1" noChangeArrowheads="1"/>
          </p:cNvSpPr>
          <p:nvPr>
            <p:ph type="body" sz="quarter" idx="3"/>
          </p:nvPr>
        </p:nvSpPr>
        <p:spPr bwMode="auto">
          <a:xfrm>
            <a:off x="914400" y="4413250"/>
            <a:ext cx="5029200" cy="4184650"/>
          </a:xfrm>
          <a:prstGeom prst="rect">
            <a:avLst/>
          </a:prstGeom>
          <a:noFill/>
          <a:ln w="9525">
            <a:noFill/>
            <a:miter lim="800000"/>
            <a:headEnd/>
            <a:tailEnd/>
          </a:ln>
          <a:effectLst/>
        </p:spPr>
        <p:txBody>
          <a:bodyPr vert="horz" wrap="square" lIns="92728" tIns="46365" rIns="92728" bIns="46365"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244266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noChangeArrowheads="1"/>
          </p:cNvSpPr>
          <p:nvPr>
            <p:ph type="sldNum" sz="quarter" idx="5"/>
          </p:nvPr>
        </p:nvSpPr>
        <p:spPr>
          <a:noFill/>
        </p:spPr>
        <p:txBody>
          <a:bodyPr/>
          <a:lstStyle/>
          <a:p>
            <a:fld id="{0D4A573B-57FB-475F-9255-4AE1AB6A6345}" type="slidenum">
              <a:rPr lang="en-US" smtClean="0"/>
              <a:pPr/>
              <a:t>4</a:t>
            </a:fld>
            <a:endParaRPr lang="en-US" dirty="0"/>
          </a:p>
        </p:txBody>
      </p:sp>
      <p:sp>
        <p:nvSpPr>
          <p:cNvPr id="56323" name="Rectangle 2"/>
          <p:cNvSpPr>
            <a:spLocks noGrp="1" noRot="1" noChangeAspect="1" noChangeArrowheads="1" noTextEdit="1"/>
          </p:cNvSpPr>
          <p:nvPr>
            <p:ph type="sldImg"/>
          </p:nvPr>
        </p:nvSpPr>
        <p:spPr>
          <a:ln cap="flat"/>
        </p:spPr>
      </p:sp>
      <p:sp>
        <p:nvSpPr>
          <p:cNvPr id="56324" name="Rectangle 3"/>
          <p:cNvSpPr>
            <a:spLocks noGrp="1" noChangeArrowheads="1"/>
          </p:cNvSpPr>
          <p:nvPr>
            <p:ph type="body" idx="1"/>
          </p:nvPr>
        </p:nvSpPr>
        <p:spPr>
          <a:noFill/>
          <a:ln/>
        </p:spPr>
        <p:txBody>
          <a:bodyPr/>
          <a:lstStyle/>
          <a:p>
            <a:pPr>
              <a:spcBef>
                <a:spcPct val="0"/>
              </a:spcBef>
            </a:pPr>
            <a:r>
              <a:rPr lang="en-US" dirty="0"/>
              <a:t>Drummond et al. chap.</a:t>
            </a:r>
            <a:r>
              <a:rPr lang="en-US" baseline="0" dirty="0"/>
              <a:t> 4 is a very good overview of all of the economic evaluation issues and topics covered in more detail in later chapters, including a list of points to consider when reviewing and economic evaluation study.</a:t>
            </a:r>
            <a:endParaRPr lang="en-US" dirty="0"/>
          </a:p>
        </p:txBody>
      </p:sp>
    </p:spTree>
    <p:extLst>
      <p:ext uri="{BB962C8B-B14F-4D97-AF65-F5344CB8AC3E}">
        <p14:creationId xmlns:p14="http://schemas.microsoft.com/office/powerpoint/2010/main" val="1228087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26CA90-8390-4B62-BD06-103B4A9AD22D}" type="slidenum">
              <a:rPr lang="en-US" smtClean="0"/>
              <a:pPr>
                <a:defRPr/>
              </a:pPr>
              <a:t>15</a:t>
            </a:fld>
            <a:endParaRPr lang="en-US"/>
          </a:p>
        </p:txBody>
      </p:sp>
    </p:spTree>
    <p:extLst>
      <p:ext uri="{BB962C8B-B14F-4D97-AF65-F5344CB8AC3E}">
        <p14:creationId xmlns:p14="http://schemas.microsoft.com/office/powerpoint/2010/main" val="781004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acquisition cost (Price</a:t>
            </a:r>
            <a:r>
              <a:rPr lang="en-US" baseline="0" dirty="0"/>
              <a:t> P2) you are spending $60,000 to get 2 QALYS but you could get 3 QALYS elsewhere in the NHS (given threshold is $20,000), thus net health benefit is -1 QALY.</a:t>
            </a:r>
          </a:p>
          <a:p>
            <a:endParaRPr lang="en-US" baseline="0" dirty="0"/>
          </a:p>
          <a:p>
            <a:r>
              <a:rPr lang="en-US" baseline="0" dirty="0"/>
              <a:t>At Price P* you are spending $40,000 to get 2 QALYS and you could get 2 QALYS elsewhere in the NHS with $40,000 thus there is no net health gain.</a:t>
            </a:r>
          </a:p>
          <a:p>
            <a:endParaRPr lang="en-US" baseline="0" dirty="0"/>
          </a:p>
          <a:p>
            <a:r>
              <a:rPr lang="en-US" baseline="0" dirty="0"/>
              <a:t>At Price P1 you are spending $20,000 to get 2 QALYS and you get 1 QALY elsewhere in the NHS with $20,000 thus there is a net health gain of 1 QALY at that price.</a:t>
            </a:r>
            <a:endParaRPr lang="en-US" dirty="0"/>
          </a:p>
        </p:txBody>
      </p:sp>
      <p:sp>
        <p:nvSpPr>
          <p:cNvPr id="4" name="Slide Number Placeholder 3"/>
          <p:cNvSpPr>
            <a:spLocks noGrp="1"/>
          </p:cNvSpPr>
          <p:nvPr>
            <p:ph type="sldNum" sz="quarter" idx="10"/>
          </p:nvPr>
        </p:nvSpPr>
        <p:spPr/>
        <p:txBody>
          <a:bodyPr/>
          <a:lstStyle/>
          <a:p>
            <a:pPr>
              <a:defRPr/>
            </a:pPr>
            <a:fld id="{7526CA90-8390-4B62-BD06-103B4A9AD22D}" type="slidenum">
              <a:rPr lang="en-US" smtClean="0"/>
              <a:pPr>
                <a:defRPr/>
              </a:pPr>
              <a:t>16</a:t>
            </a:fld>
            <a:endParaRPr lang="en-US"/>
          </a:p>
        </p:txBody>
      </p:sp>
    </p:spTree>
    <p:extLst>
      <p:ext uri="{BB962C8B-B14F-4D97-AF65-F5344CB8AC3E}">
        <p14:creationId xmlns:p14="http://schemas.microsoft.com/office/powerpoint/2010/main" val="998759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26CA90-8390-4B62-BD06-103B4A9AD22D}" type="slidenum">
              <a:rPr lang="en-US" smtClean="0"/>
              <a:pPr>
                <a:defRPr/>
              </a:pPr>
              <a:t>17</a:t>
            </a:fld>
            <a:endParaRPr lang="en-US"/>
          </a:p>
        </p:txBody>
      </p:sp>
    </p:spTree>
    <p:extLst>
      <p:ext uri="{BB962C8B-B14F-4D97-AF65-F5344CB8AC3E}">
        <p14:creationId xmlns:p14="http://schemas.microsoft.com/office/powerpoint/2010/main" val="4121120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26CA90-8390-4B62-BD06-103B4A9AD22D}" type="slidenum">
              <a:rPr lang="en-US" smtClean="0"/>
              <a:pPr>
                <a:defRPr/>
              </a:pPr>
              <a:t>18</a:t>
            </a:fld>
            <a:endParaRPr lang="en-US"/>
          </a:p>
        </p:txBody>
      </p:sp>
    </p:spTree>
    <p:extLst>
      <p:ext uri="{BB962C8B-B14F-4D97-AF65-F5344CB8AC3E}">
        <p14:creationId xmlns:p14="http://schemas.microsoft.com/office/powerpoint/2010/main" val="4206535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Drummond et al. 2015 Box 4.2   There are 23 PBCs</a:t>
            </a:r>
            <a:r>
              <a:rPr lang="en-US" baseline="0" dirty="0"/>
              <a:t> (Program budget categories) made up of ICD9 disease codes. With information about the age and gender distribution in these different diseases as well as estimates of incidence and duration of disease, it was possible to estimate the severity of disease (QALY loss) associated with the average of the displaced QALY effects (a QALY burden of 2.07 QALYs on average).</a:t>
            </a:r>
            <a:endParaRPr lang="en-US" dirty="0"/>
          </a:p>
        </p:txBody>
      </p:sp>
      <p:sp>
        <p:nvSpPr>
          <p:cNvPr id="4" name="Slide Number Placeholder 3"/>
          <p:cNvSpPr>
            <a:spLocks noGrp="1"/>
          </p:cNvSpPr>
          <p:nvPr>
            <p:ph type="sldNum" sz="quarter" idx="10"/>
          </p:nvPr>
        </p:nvSpPr>
        <p:spPr/>
        <p:txBody>
          <a:bodyPr/>
          <a:lstStyle/>
          <a:p>
            <a:pPr>
              <a:defRPr/>
            </a:pPr>
            <a:fld id="{7526CA90-8390-4B62-BD06-103B4A9AD22D}" type="slidenum">
              <a:rPr lang="en-US" smtClean="0"/>
              <a:pPr>
                <a:defRPr/>
              </a:pPr>
              <a:t>20</a:t>
            </a:fld>
            <a:endParaRPr lang="en-US"/>
          </a:p>
        </p:txBody>
      </p:sp>
    </p:spTree>
    <p:extLst>
      <p:ext uri="{BB962C8B-B14F-4D97-AF65-F5344CB8AC3E}">
        <p14:creationId xmlns:p14="http://schemas.microsoft.com/office/powerpoint/2010/main" val="4222074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5"/>
          <p:cNvSpPr>
            <a:spLocks noGrp="1" noChangeArrowheads="1"/>
          </p:cNvSpPr>
          <p:nvPr>
            <p:ph type="sldNum" sz="quarter" idx="5"/>
          </p:nvPr>
        </p:nvSpPr>
        <p:spPr>
          <a:noFill/>
        </p:spPr>
        <p:txBody>
          <a:bodyPr/>
          <a:lstStyle/>
          <a:p>
            <a:fld id="{6F13447E-726A-4021-8B10-31BD55F77BE5}" type="slidenum">
              <a:rPr lang="en-US" smtClean="0"/>
              <a:pPr/>
              <a:t>22</a:t>
            </a:fld>
            <a:endParaRPr lang="en-US" dirty="0"/>
          </a:p>
        </p:txBody>
      </p:sp>
      <p:sp>
        <p:nvSpPr>
          <p:cNvPr id="59395" name="Rectangle 2"/>
          <p:cNvSpPr>
            <a:spLocks noGrp="1" noRot="1" noChangeAspect="1" noChangeArrowheads="1" noTextEdit="1"/>
          </p:cNvSpPr>
          <p:nvPr>
            <p:ph type="sldImg"/>
          </p:nvPr>
        </p:nvSpPr>
        <p:spPr>
          <a:xfrm>
            <a:off x="1114425" y="703263"/>
            <a:ext cx="4632325" cy="3473450"/>
          </a:xfrm>
          <a:ln cap="flat"/>
        </p:spPr>
      </p:sp>
      <p:sp>
        <p:nvSpPr>
          <p:cNvPr id="59396" name="Rectangle 3"/>
          <p:cNvSpPr>
            <a:spLocks noGrp="1" noChangeArrowheads="1"/>
          </p:cNvSpPr>
          <p:nvPr>
            <p:ph type="body" idx="1"/>
          </p:nvPr>
        </p:nvSpPr>
        <p:spPr>
          <a:noFill/>
          <a:ln/>
        </p:spPr>
        <p:txBody>
          <a:bodyPr lIns="94137" tIns="47070" rIns="94137" bIns="47070"/>
          <a:lstStyle/>
          <a:p>
            <a:endParaRPr lang="en-US" dirty="0"/>
          </a:p>
        </p:txBody>
      </p:sp>
    </p:spTree>
    <p:extLst>
      <p:ext uri="{BB962C8B-B14F-4D97-AF65-F5344CB8AC3E}">
        <p14:creationId xmlns:p14="http://schemas.microsoft.com/office/powerpoint/2010/main" val="3952576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5"/>
          <p:cNvSpPr>
            <a:spLocks noGrp="1" noChangeArrowheads="1"/>
          </p:cNvSpPr>
          <p:nvPr>
            <p:ph type="sldNum" sz="quarter" idx="5"/>
          </p:nvPr>
        </p:nvSpPr>
        <p:spPr>
          <a:noFill/>
        </p:spPr>
        <p:txBody>
          <a:bodyPr/>
          <a:lstStyle/>
          <a:p>
            <a:fld id="{2315334B-035A-4D32-9008-0FC6730F5312}" type="slidenum">
              <a:rPr lang="en-US" smtClean="0"/>
              <a:pPr/>
              <a:t>5</a:t>
            </a:fld>
            <a:endParaRPr lang="en-US" dirty="0"/>
          </a:p>
        </p:txBody>
      </p:sp>
      <p:sp>
        <p:nvSpPr>
          <p:cNvPr id="57347" name="Rectangle 2"/>
          <p:cNvSpPr>
            <a:spLocks noGrp="1" noRot="1" noChangeAspect="1" noChangeArrowheads="1" noTextEdit="1"/>
          </p:cNvSpPr>
          <p:nvPr>
            <p:ph type="sldImg"/>
          </p:nvPr>
        </p:nvSpPr>
        <p:spPr>
          <a:ln cap="flat"/>
        </p:spPr>
      </p:sp>
      <p:sp>
        <p:nvSpPr>
          <p:cNvPr id="5734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951724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26CA90-8390-4B62-BD06-103B4A9AD22D}" type="slidenum">
              <a:rPr lang="en-US" smtClean="0"/>
              <a:pPr>
                <a:defRPr/>
              </a:pPr>
              <a:t>6</a:t>
            </a:fld>
            <a:endParaRPr lang="en-US"/>
          </a:p>
        </p:txBody>
      </p:sp>
    </p:spTree>
    <p:extLst>
      <p:ext uri="{BB962C8B-B14F-4D97-AF65-F5344CB8AC3E}">
        <p14:creationId xmlns:p14="http://schemas.microsoft.com/office/powerpoint/2010/main" val="1283298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Evaluation of new technology may rely on evidence from a randomized trial.</a:t>
            </a:r>
          </a:p>
        </p:txBody>
      </p:sp>
      <p:sp>
        <p:nvSpPr>
          <p:cNvPr id="4" name="Slide Number Placeholder 3"/>
          <p:cNvSpPr>
            <a:spLocks noGrp="1"/>
          </p:cNvSpPr>
          <p:nvPr>
            <p:ph type="sldNum" sz="quarter" idx="10"/>
          </p:nvPr>
        </p:nvSpPr>
        <p:spPr/>
        <p:txBody>
          <a:bodyPr/>
          <a:lstStyle/>
          <a:p>
            <a:pPr>
              <a:defRPr/>
            </a:pPr>
            <a:fld id="{7526CA90-8390-4B62-BD06-103B4A9AD22D}" type="slidenum">
              <a:rPr lang="en-US" smtClean="0"/>
              <a:pPr>
                <a:defRPr/>
              </a:pPr>
              <a:t>8</a:t>
            </a:fld>
            <a:endParaRPr lang="en-US"/>
          </a:p>
        </p:txBody>
      </p:sp>
    </p:spTree>
    <p:extLst>
      <p:ext uri="{BB962C8B-B14F-4D97-AF65-F5344CB8AC3E}">
        <p14:creationId xmlns:p14="http://schemas.microsoft.com/office/powerpoint/2010/main" val="1239755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26CA90-8390-4B62-BD06-103B4A9AD22D}" type="slidenum">
              <a:rPr lang="en-US" smtClean="0"/>
              <a:pPr>
                <a:defRPr/>
              </a:pPr>
              <a:t>9</a:t>
            </a:fld>
            <a:endParaRPr lang="en-US"/>
          </a:p>
        </p:txBody>
      </p:sp>
    </p:spTree>
    <p:extLst>
      <p:ext uri="{BB962C8B-B14F-4D97-AF65-F5344CB8AC3E}">
        <p14:creationId xmlns:p14="http://schemas.microsoft.com/office/powerpoint/2010/main" val="1853016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illustration purposes consider the </a:t>
            </a:r>
            <a:r>
              <a:rPr lang="en-US" u="sng" dirty="0"/>
              <a:t>comparison to be between the status quo or current treatment for disease X compared to a new treatment for disease X. </a:t>
            </a:r>
            <a:r>
              <a:rPr lang="en-US" dirty="0"/>
              <a:t>The differences in cost and effect are measured from the origin taking the </a:t>
            </a:r>
            <a:r>
              <a:rPr lang="en-US" u="sng" dirty="0"/>
              <a:t>values for the new treatment minus the values for the status quo treatment </a:t>
            </a:r>
            <a:r>
              <a:rPr lang="en-US" dirty="0"/>
              <a:t>to get the incremental cost and effects.</a:t>
            </a:r>
          </a:p>
        </p:txBody>
      </p:sp>
      <p:sp>
        <p:nvSpPr>
          <p:cNvPr id="4" name="Slide Number Placeholder 3"/>
          <p:cNvSpPr>
            <a:spLocks noGrp="1"/>
          </p:cNvSpPr>
          <p:nvPr>
            <p:ph type="sldNum" sz="quarter" idx="5"/>
          </p:nvPr>
        </p:nvSpPr>
        <p:spPr/>
        <p:txBody>
          <a:bodyPr/>
          <a:lstStyle/>
          <a:p>
            <a:pPr>
              <a:defRPr/>
            </a:pPr>
            <a:fld id="{7526CA90-8390-4B62-BD06-103B4A9AD22D}" type="slidenum">
              <a:rPr lang="en-US" smtClean="0"/>
              <a:pPr>
                <a:defRPr/>
              </a:pPr>
              <a:t>10</a:t>
            </a:fld>
            <a:endParaRPr lang="en-US"/>
          </a:p>
        </p:txBody>
      </p:sp>
    </p:spTree>
    <p:extLst>
      <p:ext uri="{BB962C8B-B14F-4D97-AF65-F5344CB8AC3E}">
        <p14:creationId xmlns:p14="http://schemas.microsoft.com/office/powerpoint/2010/main" val="1047042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acquisition cost (Price</a:t>
            </a:r>
            <a:r>
              <a:rPr lang="en-US" baseline="0" dirty="0"/>
              <a:t> P2) you are spending $60,000 to get 2 QALYS but you could get 3 QALYS elsewhere in the NHS (given threshold is $20,000), thus net health benefit is -1 QALY.</a:t>
            </a:r>
          </a:p>
          <a:p>
            <a:endParaRPr lang="en-US" baseline="0" dirty="0"/>
          </a:p>
          <a:p>
            <a:r>
              <a:rPr lang="en-US" baseline="0" dirty="0"/>
              <a:t>At Price P* you are spending $40,000 to get 2 QALYS and you could get 2 QALYS elsewhere in the NHS with $40,000 thus there is no net health gain.</a:t>
            </a:r>
          </a:p>
          <a:p>
            <a:endParaRPr lang="en-US" baseline="0" dirty="0"/>
          </a:p>
          <a:p>
            <a:r>
              <a:rPr lang="en-US" baseline="0" dirty="0"/>
              <a:t>At Price P1 you are spending $20,000 to get 2 QALYS and you get 1 QALY elsewhere in the NHS with $20,000 thus there is a net health gain of 1 QALY at that price.</a:t>
            </a:r>
            <a:endParaRPr lang="en-US" dirty="0"/>
          </a:p>
        </p:txBody>
      </p:sp>
      <p:sp>
        <p:nvSpPr>
          <p:cNvPr id="4" name="Slide Number Placeholder 3"/>
          <p:cNvSpPr>
            <a:spLocks noGrp="1"/>
          </p:cNvSpPr>
          <p:nvPr>
            <p:ph type="sldNum" sz="quarter" idx="10"/>
          </p:nvPr>
        </p:nvSpPr>
        <p:spPr/>
        <p:txBody>
          <a:bodyPr/>
          <a:lstStyle/>
          <a:p>
            <a:pPr>
              <a:defRPr/>
            </a:pPr>
            <a:fld id="{7526CA90-8390-4B62-BD06-103B4A9AD22D}" type="slidenum">
              <a:rPr lang="en-US" smtClean="0"/>
              <a:pPr>
                <a:defRPr/>
              </a:pPr>
              <a:t>11</a:t>
            </a:fld>
            <a:endParaRPr lang="en-US"/>
          </a:p>
        </p:txBody>
      </p:sp>
    </p:spTree>
    <p:extLst>
      <p:ext uri="{BB962C8B-B14F-4D97-AF65-F5344CB8AC3E}">
        <p14:creationId xmlns:p14="http://schemas.microsoft.com/office/powerpoint/2010/main" val="139859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26CA90-8390-4B62-BD06-103B4A9AD22D}" type="slidenum">
              <a:rPr lang="en-US" smtClean="0"/>
              <a:pPr>
                <a:defRPr/>
              </a:pPr>
              <a:t>12</a:t>
            </a:fld>
            <a:endParaRPr lang="en-US"/>
          </a:p>
        </p:txBody>
      </p:sp>
    </p:spTree>
    <p:extLst>
      <p:ext uri="{BB962C8B-B14F-4D97-AF65-F5344CB8AC3E}">
        <p14:creationId xmlns:p14="http://schemas.microsoft.com/office/powerpoint/2010/main" val="1639471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26CA90-8390-4B62-BD06-103B4A9AD22D}" type="slidenum">
              <a:rPr lang="en-US" smtClean="0"/>
              <a:pPr>
                <a:defRPr/>
              </a:pPr>
              <a:t>14</a:t>
            </a:fld>
            <a:endParaRPr lang="en-US"/>
          </a:p>
        </p:txBody>
      </p:sp>
    </p:spTree>
    <p:extLst>
      <p:ext uri="{BB962C8B-B14F-4D97-AF65-F5344CB8AC3E}">
        <p14:creationId xmlns:p14="http://schemas.microsoft.com/office/powerpoint/2010/main" val="2083768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3740"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7374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dirty="0"/>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fld id="{6617784B-3050-44C3-B52A-A359DE75ACED}" type="datetime1">
              <a:rPr lang="en-US" smtClean="0"/>
              <a:t>9/3/2023</a:t>
            </a:fld>
            <a:endParaRPr lang="en-US" dirty="0"/>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r>
              <a:rPr lang="en-US"/>
              <a:t>PH 3915, Fall 2012</a:t>
            </a:r>
            <a:endParaRPr lang="en-US" dirty="0"/>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B0E3EC8F-68CA-4148-8932-D59F18172951}" type="slidenum">
              <a:rPr lang="en-US"/>
              <a:pPr>
                <a:defRPr/>
              </a:pPr>
              <a:t>‹#›</a:t>
            </a:fld>
            <a:endParaRPr lang="en-US"/>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680B5C3C-B16C-4B1B-9F30-BF5DB6A04E06}" type="datetime1">
              <a:rPr lang="en-US" smtClean="0"/>
              <a:t>9/3/2023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PH 3915, Fall 2012</a:t>
            </a:r>
          </a:p>
        </p:txBody>
      </p:sp>
      <p:sp>
        <p:nvSpPr>
          <p:cNvPr id="6" name="Rectangle 13"/>
          <p:cNvSpPr>
            <a:spLocks noGrp="1" noChangeArrowheads="1"/>
          </p:cNvSpPr>
          <p:nvPr>
            <p:ph type="sldNum" sz="quarter" idx="12"/>
          </p:nvPr>
        </p:nvSpPr>
        <p:spPr>
          <a:ln/>
        </p:spPr>
        <p:txBody>
          <a:bodyPr/>
          <a:lstStyle>
            <a:lvl1pPr>
              <a:defRPr/>
            </a:lvl1pPr>
          </a:lstStyle>
          <a:p>
            <a:pPr>
              <a:defRPr/>
            </a:pPr>
            <a:fld id="{482D08F8-B7CA-4DEA-8264-B0899F2AD798}" type="slidenum">
              <a:rPr lang="en-US"/>
              <a:pPr>
                <a:defRPr/>
              </a:pPr>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38"/>
            <a:ext cx="1951038" cy="5514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617538"/>
            <a:ext cx="5700712" cy="5514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A5025ECB-5D6E-404C-878C-4D0A97E22E1B}" type="datetime1">
              <a:rPr lang="en-US" smtClean="0"/>
              <a:t>9/3/2023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PH 3915, Fall 2012</a:t>
            </a:r>
          </a:p>
        </p:txBody>
      </p:sp>
      <p:sp>
        <p:nvSpPr>
          <p:cNvPr id="6" name="Rectangle 13"/>
          <p:cNvSpPr>
            <a:spLocks noGrp="1" noChangeArrowheads="1"/>
          </p:cNvSpPr>
          <p:nvPr>
            <p:ph type="sldNum" sz="quarter" idx="12"/>
          </p:nvPr>
        </p:nvSpPr>
        <p:spPr>
          <a:ln/>
        </p:spPr>
        <p:txBody>
          <a:bodyPr/>
          <a:lstStyle>
            <a:lvl1pPr>
              <a:defRPr/>
            </a:lvl1pPr>
          </a:lstStyle>
          <a:p>
            <a:pPr>
              <a:defRPr/>
            </a:pPr>
            <a:fld id="{E0D952A0-35ED-4246-8E48-59C3D3AD22EA}" type="slidenum">
              <a:rPr lang="en-US"/>
              <a:pPr>
                <a:defRPr/>
              </a:pPr>
              <a:t>‹#›</a:t>
            </a:fld>
            <a:endParaRPr lang="en-US"/>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a:t>Click to edit Master title style</a:t>
            </a:r>
          </a:p>
        </p:txBody>
      </p:sp>
      <p:sp>
        <p:nvSpPr>
          <p:cNvPr id="3" name="Table Placeholder 2"/>
          <p:cNvSpPr>
            <a:spLocks noGrp="1"/>
          </p:cNvSpPr>
          <p:nvPr>
            <p:ph type="tbl" idx="1"/>
          </p:nvPr>
        </p:nvSpPr>
        <p:spPr>
          <a:xfrm>
            <a:off x="1182688" y="2017713"/>
            <a:ext cx="7772400" cy="4114800"/>
          </a:xfrm>
        </p:spPr>
        <p:txBody>
          <a:bodyPr/>
          <a:lstStyle/>
          <a:p>
            <a:pPr lvl="0"/>
            <a:endParaRPr lang="en-US" noProof="0"/>
          </a:p>
        </p:txBody>
      </p:sp>
      <p:sp>
        <p:nvSpPr>
          <p:cNvPr id="4" name="Rectangle 11"/>
          <p:cNvSpPr>
            <a:spLocks noGrp="1" noChangeArrowheads="1"/>
          </p:cNvSpPr>
          <p:nvPr>
            <p:ph type="dt" sz="half" idx="10"/>
          </p:nvPr>
        </p:nvSpPr>
        <p:spPr>
          <a:ln/>
        </p:spPr>
        <p:txBody>
          <a:bodyPr/>
          <a:lstStyle>
            <a:lvl1pPr>
              <a:defRPr/>
            </a:lvl1pPr>
          </a:lstStyle>
          <a:p>
            <a:pPr>
              <a:defRPr/>
            </a:pPr>
            <a:fld id="{1A47F0E0-7A9F-46C3-800D-A67FCE097254}" type="datetime1">
              <a:rPr lang="en-US" smtClean="0"/>
              <a:t>9/3/2023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PH 3915, Fall 2012</a:t>
            </a:r>
          </a:p>
        </p:txBody>
      </p:sp>
      <p:sp>
        <p:nvSpPr>
          <p:cNvPr id="6" name="Rectangle 13"/>
          <p:cNvSpPr>
            <a:spLocks noGrp="1" noChangeArrowheads="1"/>
          </p:cNvSpPr>
          <p:nvPr>
            <p:ph type="sldNum" sz="quarter" idx="12"/>
          </p:nvPr>
        </p:nvSpPr>
        <p:spPr>
          <a:ln/>
        </p:spPr>
        <p:txBody>
          <a:bodyPr/>
          <a:lstStyle>
            <a:lvl1pPr>
              <a:defRPr/>
            </a:lvl1pPr>
          </a:lstStyle>
          <a:p>
            <a:pPr>
              <a:defRPr/>
            </a:pPr>
            <a:fld id="{E4348D0B-15F4-4502-AB4C-161CDBEC2524}" type="slidenum">
              <a:rPr lang="en-US"/>
              <a:pPr>
                <a:defRPr/>
              </a:pPr>
              <a:t>‹#›</a:t>
            </a:fld>
            <a:endParaRPr lang="en-US"/>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a:t>Click to edit Master title style</a:t>
            </a:r>
          </a:p>
        </p:txBody>
      </p:sp>
      <p:sp>
        <p:nvSpPr>
          <p:cNvPr id="3" name="Chart Placeholder 2"/>
          <p:cNvSpPr>
            <a:spLocks noGrp="1"/>
          </p:cNvSpPr>
          <p:nvPr>
            <p:ph type="chart" idx="1"/>
          </p:nvPr>
        </p:nvSpPr>
        <p:spPr>
          <a:xfrm>
            <a:off x="1182688" y="2017713"/>
            <a:ext cx="7772400" cy="4114800"/>
          </a:xfrm>
        </p:spPr>
        <p:txBody>
          <a:bodyPr/>
          <a:lstStyle/>
          <a:p>
            <a:pPr lvl="0"/>
            <a:endParaRPr lang="en-US" noProof="0"/>
          </a:p>
        </p:txBody>
      </p:sp>
      <p:sp>
        <p:nvSpPr>
          <p:cNvPr id="4" name="Rectangle 11"/>
          <p:cNvSpPr>
            <a:spLocks noGrp="1" noChangeArrowheads="1"/>
          </p:cNvSpPr>
          <p:nvPr>
            <p:ph type="dt" sz="half" idx="10"/>
          </p:nvPr>
        </p:nvSpPr>
        <p:spPr>
          <a:ln/>
        </p:spPr>
        <p:txBody>
          <a:bodyPr/>
          <a:lstStyle>
            <a:lvl1pPr>
              <a:defRPr/>
            </a:lvl1pPr>
          </a:lstStyle>
          <a:p>
            <a:pPr>
              <a:defRPr/>
            </a:pPr>
            <a:fld id="{E3F55C9A-50BE-4E4D-8575-E55BBFAFD8CC}" type="datetime1">
              <a:rPr lang="en-US" smtClean="0"/>
              <a:t>9/3/2023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PH 3915, Fall 2012</a:t>
            </a:r>
          </a:p>
        </p:txBody>
      </p:sp>
      <p:sp>
        <p:nvSpPr>
          <p:cNvPr id="6" name="Rectangle 13"/>
          <p:cNvSpPr>
            <a:spLocks noGrp="1" noChangeArrowheads="1"/>
          </p:cNvSpPr>
          <p:nvPr>
            <p:ph type="sldNum" sz="quarter" idx="12"/>
          </p:nvPr>
        </p:nvSpPr>
        <p:spPr>
          <a:ln/>
        </p:spPr>
        <p:txBody>
          <a:bodyPr/>
          <a:lstStyle>
            <a:lvl1pPr>
              <a:defRPr/>
            </a:lvl1pPr>
          </a:lstStyle>
          <a:p>
            <a:pPr>
              <a:defRPr/>
            </a:pPr>
            <a:fld id="{6350C816-5AB7-4EB4-A8AA-EFAC283D551C}" type="slidenum">
              <a:rPr lang="en-US"/>
              <a:pPr>
                <a:defRPr/>
              </a:pPr>
              <a:t>‹#›</a:t>
            </a:fld>
            <a:endParaRPr 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A1EB763E-89F9-4203-AF5F-CC5F9EE3FC6A}" type="datetime1">
              <a:rPr lang="en-US" smtClean="0"/>
              <a:t>9/3/2023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PH 3915, Fall 2012</a:t>
            </a:r>
            <a:endParaRPr lang="en-US" dirty="0"/>
          </a:p>
        </p:txBody>
      </p:sp>
      <p:sp>
        <p:nvSpPr>
          <p:cNvPr id="6" name="Rectangle 13"/>
          <p:cNvSpPr>
            <a:spLocks noGrp="1" noChangeArrowheads="1"/>
          </p:cNvSpPr>
          <p:nvPr>
            <p:ph type="sldNum" sz="quarter" idx="12"/>
          </p:nvPr>
        </p:nvSpPr>
        <p:spPr>
          <a:ln/>
        </p:spPr>
        <p:txBody>
          <a:bodyPr/>
          <a:lstStyle>
            <a:lvl1pPr>
              <a:defRPr/>
            </a:lvl1pPr>
          </a:lstStyle>
          <a:p>
            <a:pPr>
              <a:defRPr/>
            </a:pPr>
            <a:fld id="{8C0031E7-5FE8-452E-A83A-A86A40ABDAE7}" type="slidenum">
              <a:rPr lang="en-US"/>
              <a:pPr>
                <a:defRPr/>
              </a:pPr>
              <a:t>‹#›</a:t>
            </a:fld>
            <a:endParaRPr lang="en-US"/>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E3CD261B-3E8E-4111-A881-4BD1E0AAC695}" type="datetime1">
              <a:rPr lang="en-US" smtClean="0"/>
              <a:t>9/3/2023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PH 3915, Fall 2012</a:t>
            </a:r>
          </a:p>
        </p:txBody>
      </p:sp>
      <p:sp>
        <p:nvSpPr>
          <p:cNvPr id="6" name="Rectangle 13"/>
          <p:cNvSpPr>
            <a:spLocks noGrp="1" noChangeArrowheads="1"/>
          </p:cNvSpPr>
          <p:nvPr>
            <p:ph type="sldNum" sz="quarter" idx="12"/>
          </p:nvPr>
        </p:nvSpPr>
        <p:spPr>
          <a:ln/>
        </p:spPr>
        <p:txBody>
          <a:bodyPr/>
          <a:lstStyle>
            <a:lvl1pPr>
              <a:defRPr/>
            </a:lvl1pPr>
          </a:lstStyle>
          <a:p>
            <a:pPr>
              <a:defRPr/>
            </a:pPr>
            <a:fld id="{31CB05E0-C85C-48FF-B1DF-10713FFC3B04}" type="slidenum">
              <a:rPr lang="en-US"/>
              <a:pPr>
                <a:defRPr/>
              </a:pPr>
              <a:t>‹#›</a:t>
            </a:fld>
            <a:endParaRPr 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fld id="{302E859B-2710-4984-B366-E949C996812C}" type="datetime1">
              <a:rPr lang="en-US" smtClean="0"/>
              <a:t>9/3/2023</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PH 3915, Fall 2012</a:t>
            </a:r>
          </a:p>
        </p:txBody>
      </p:sp>
      <p:sp>
        <p:nvSpPr>
          <p:cNvPr id="7" name="Rectangle 13"/>
          <p:cNvSpPr>
            <a:spLocks noGrp="1" noChangeArrowheads="1"/>
          </p:cNvSpPr>
          <p:nvPr>
            <p:ph type="sldNum" sz="quarter" idx="12"/>
          </p:nvPr>
        </p:nvSpPr>
        <p:spPr>
          <a:ln/>
        </p:spPr>
        <p:txBody>
          <a:bodyPr/>
          <a:lstStyle>
            <a:lvl1pPr>
              <a:defRPr/>
            </a:lvl1pPr>
          </a:lstStyle>
          <a:p>
            <a:pPr>
              <a:defRPr/>
            </a:pPr>
            <a:fld id="{585A189E-2F3F-4820-BC42-772E5B194F65}" type="slidenum">
              <a:rPr lang="en-US"/>
              <a:pPr>
                <a:defRPr/>
              </a:pPr>
              <a:t>‹#›</a:t>
            </a:fld>
            <a:endParaRPr 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fld id="{73492883-B20E-4279-A24F-34AA54203073}" type="datetime1">
              <a:rPr lang="en-US" smtClean="0"/>
              <a:t>9/3/2023</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PH 3915, Fall 2012</a:t>
            </a:r>
          </a:p>
        </p:txBody>
      </p:sp>
      <p:sp>
        <p:nvSpPr>
          <p:cNvPr id="9" name="Rectangle 13"/>
          <p:cNvSpPr>
            <a:spLocks noGrp="1" noChangeArrowheads="1"/>
          </p:cNvSpPr>
          <p:nvPr>
            <p:ph type="sldNum" sz="quarter" idx="12"/>
          </p:nvPr>
        </p:nvSpPr>
        <p:spPr>
          <a:ln/>
        </p:spPr>
        <p:txBody>
          <a:bodyPr/>
          <a:lstStyle>
            <a:lvl1pPr>
              <a:defRPr/>
            </a:lvl1pPr>
          </a:lstStyle>
          <a:p>
            <a:pPr>
              <a:defRPr/>
            </a:pPr>
            <a:fld id="{5181C79F-700F-4454-8C14-4DA2ED1DE029}" type="slidenum">
              <a:rPr lang="en-US"/>
              <a:pPr>
                <a:defRPr/>
              </a:pPr>
              <a:t>‹#›</a:t>
            </a:fld>
            <a:endParaRPr 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fld id="{4240A770-6FC2-4FD0-A021-E67B2CB753FB}" type="datetime1">
              <a:rPr lang="en-US" smtClean="0"/>
              <a:t>9/3/2023</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PH 3915, Fall 2012</a:t>
            </a:r>
          </a:p>
        </p:txBody>
      </p:sp>
      <p:sp>
        <p:nvSpPr>
          <p:cNvPr id="5" name="Rectangle 13"/>
          <p:cNvSpPr>
            <a:spLocks noGrp="1" noChangeArrowheads="1"/>
          </p:cNvSpPr>
          <p:nvPr>
            <p:ph type="sldNum" sz="quarter" idx="12"/>
          </p:nvPr>
        </p:nvSpPr>
        <p:spPr>
          <a:ln/>
        </p:spPr>
        <p:txBody>
          <a:bodyPr/>
          <a:lstStyle>
            <a:lvl1pPr>
              <a:defRPr/>
            </a:lvl1pPr>
          </a:lstStyle>
          <a:p>
            <a:pPr>
              <a:defRPr/>
            </a:pPr>
            <a:fld id="{5E36B43A-855F-449D-A3FB-9F58D431B1FD}" type="slidenum">
              <a:rPr lang="en-US"/>
              <a:pPr>
                <a:defRPr/>
              </a:pPr>
              <a:t>‹#›</a:t>
            </a:fld>
            <a:endParaRPr 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D51221FA-4DCF-4703-9AF7-0939E5B6A06C}" type="datetime1">
              <a:rPr lang="en-US" smtClean="0"/>
              <a:t>9/3/2023</a:t>
            </a:fld>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PH 3915, Fall 2012</a:t>
            </a:r>
          </a:p>
        </p:txBody>
      </p:sp>
      <p:sp>
        <p:nvSpPr>
          <p:cNvPr id="4" name="Rectangle 13"/>
          <p:cNvSpPr>
            <a:spLocks noGrp="1" noChangeArrowheads="1"/>
          </p:cNvSpPr>
          <p:nvPr>
            <p:ph type="sldNum" sz="quarter" idx="12"/>
          </p:nvPr>
        </p:nvSpPr>
        <p:spPr>
          <a:ln/>
        </p:spPr>
        <p:txBody>
          <a:bodyPr/>
          <a:lstStyle>
            <a:lvl1pPr>
              <a:defRPr/>
            </a:lvl1pPr>
          </a:lstStyle>
          <a:p>
            <a:pPr>
              <a:defRPr/>
            </a:pPr>
            <a:fld id="{F5A6CF75-EFA5-4B9E-8D10-58D67AB8223C}" type="slidenum">
              <a:rPr lang="en-US"/>
              <a:pPr>
                <a:defRPr/>
              </a:pPr>
              <a:t>‹#›</a:t>
            </a:fld>
            <a:endParaRPr lang="en-US"/>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CFAE4504-32AE-4791-A770-764BD259FCF2}" type="datetime1">
              <a:rPr lang="en-US" smtClean="0"/>
              <a:t>9/3/2023</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PH 3915, Fall 2012</a:t>
            </a:r>
          </a:p>
        </p:txBody>
      </p:sp>
      <p:sp>
        <p:nvSpPr>
          <p:cNvPr id="7" name="Rectangle 13"/>
          <p:cNvSpPr>
            <a:spLocks noGrp="1" noChangeArrowheads="1"/>
          </p:cNvSpPr>
          <p:nvPr>
            <p:ph type="sldNum" sz="quarter" idx="12"/>
          </p:nvPr>
        </p:nvSpPr>
        <p:spPr>
          <a:ln/>
        </p:spPr>
        <p:txBody>
          <a:bodyPr/>
          <a:lstStyle>
            <a:lvl1pPr>
              <a:defRPr/>
            </a:lvl1pPr>
          </a:lstStyle>
          <a:p>
            <a:pPr>
              <a:defRPr/>
            </a:pPr>
            <a:fld id="{34503045-BF4B-462A-8889-5B6A8EE398D1}" type="slidenum">
              <a:rPr lang="en-US"/>
              <a:pPr>
                <a:defRPr/>
              </a:pPr>
              <a:t>‹#›</a:t>
            </a:fld>
            <a:endParaRPr lang="en-US"/>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65C0A0BA-183B-4D77-99BA-7F8FB6F2FFB8}" type="datetime1">
              <a:rPr lang="en-US" smtClean="0"/>
              <a:t>9/3/2023</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PH 3915, Fall 2012</a:t>
            </a:r>
          </a:p>
        </p:txBody>
      </p:sp>
      <p:sp>
        <p:nvSpPr>
          <p:cNvPr id="7" name="Rectangle 13"/>
          <p:cNvSpPr>
            <a:spLocks noGrp="1" noChangeArrowheads="1"/>
          </p:cNvSpPr>
          <p:nvPr>
            <p:ph type="sldNum" sz="quarter" idx="12"/>
          </p:nvPr>
        </p:nvSpPr>
        <p:spPr>
          <a:ln/>
        </p:spPr>
        <p:txBody>
          <a:bodyPr/>
          <a:lstStyle>
            <a:lvl1pPr>
              <a:defRPr/>
            </a:lvl1pPr>
          </a:lstStyle>
          <a:p>
            <a:pPr>
              <a:defRPr/>
            </a:pPr>
            <a:fld id="{88A31AE0-9A0C-4DA3-9C75-5997F60657C9}" type="slidenum">
              <a:rPr lang="en-US"/>
              <a:pPr>
                <a:defRPr/>
              </a:pPr>
              <a:t>‹#›</a:t>
            </a:fld>
            <a:endParaRPr lang="en-US"/>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en-US"/>
          </a:p>
        </p:txBody>
      </p:sp>
      <p:sp>
        <p:nvSpPr>
          <p:cNvPr id="7270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en-US"/>
          </a:p>
        </p:txBody>
      </p:sp>
      <p:sp>
        <p:nvSpPr>
          <p:cNvPr id="72708"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en-US"/>
          </a:p>
        </p:txBody>
      </p:sp>
      <p:sp>
        <p:nvSpPr>
          <p:cNvPr id="7270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en-US"/>
          </a:p>
        </p:txBody>
      </p:sp>
      <p:sp>
        <p:nvSpPr>
          <p:cNvPr id="7271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en-US"/>
          </a:p>
        </p:txBody>
      </p:sp>
      <p:sp>
        <p:nvSpPr>
          <p:cNvPr id="72711"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en-US"/>
          </a:p>
        </p:txBody>
      </p:sp>
      <p:sp>
        <p:nvSpPr>
          <p:cNvPr id="7271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a:p>
        </p:txBody>
      </p:sp>
      <p:sp>
        <p:nvSpPr>
          <p:cNvPr id="11273" name="Rectangle 9"/>
          <p:cNvSpPr>
            <a:spLocks noGrp="1" noChangeArrowheads="1"/>
          </p:cNvSpPr>
          <p:nvPr>
            <p:ph type="title"/>
          </p:nvPr>
        </p:nvSpPr>
        <p:spPr bwMode="auto">
          <a:xfrm>
            <a:off x="1150938" y="617538"/>
            <a:ext cx="7793037"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1274"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2715"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vl1pPr>
          </a:lstStyle>
          <a:p>
            <a:pPr>
              <a:defRPr/>
            </a:pPr>
            <a:fld id="{78893120-913B-409D-BEB0-E63EBF0F1447}" type="datetime1">
              <a:rPr lang="en-US" smtClean="0"/>
              <a:t>9/3/2023</a:t>
            </a:fld>
            <a:endParaRPr lang="en-US"/>
          </a:p>
        </p:txBody>
      </p:sp>
      <p:sp>
        <p:nvSpPr>
          <p:cNvPr id="72716"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smtClean="0"/>
            </a:lvl1pPr>
          </a:lstStyle>
          <a:p>
            <a:pPr>
              <a:defRPr/>
            </a:pPr>
            <a:r>
              <a:rPr lang="en-US"/>
              <a:t>PH 3915, Fall 2012</a:t>
            </a:r>
          </a:p>
        </p:txBody>
      </p:sp>
      <p:sp>
        <p:nvSpPr>
          <p:cNvPr id="72717"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B61C2723-A92C-4BB7-BD8D-76A8B95BA60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1"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Lst>
  <p:transition spd="med"/>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236B2-EEFD-6F61-F37C-511EC2A99282}"/>
              </a:ext>
            </a:extLst>
          </p:cNvPr>
          <p:cNvSpPr>
            <a:spLocks noGrp="1"/>
          </p:cNvSpPr>
          <p:nvPr>
            <p:ph type="ctrTitle"/>
          </p:nvPr>
        </p:nvSpPr>
        <p:spPr/>
        <p:txBody>
          <a:bodyPr/>
          <a:lstStyle/>
          <a:p>
            <a:r>
              <a:rPr lang="en-US" dirty="0"/>
              <a:t>Principles of Economic Evaluation</a:t>
            </a:r>
          </a:p>
        </p:txBody>
      </p:sp>
      <p:sp>
        <p:nvSpPr>
          <p:cNvPr id="3" name="Subtitle 2">
            <a:extLst>
              <a:ext uri="{FF2B5EF4-FFF2-40B4-BE49-F238E27FC236}">
                <a16:creationId xmlns:a16="http://schemas.microsoft.com/office/drawing/2014/main" id="{9A1EDA0B-7B96-0F67-974F-63F54042B632}"/>
              </a:ext>
            </a:extLst>
          </p:cNvPr>
          <p:cNvSpPr>
            <a:spLocks noGrp="1"/>
          </p:cNvSpPr>
          <p:nvPr>
            <p:ph type="subTitle" idx="1"/>
          </p:nvPr>
        </p:nvSpPr>
        <p:spPr/>
        <p:txBody>
          <a:bodyPr/>
          <a:lstStyle/>
          <a:p>
            <a:r>
              <a:rPr lang="en-US" dirty="0"/>
              <a:t>By: Dr. Paul Gerardo Yeh, DrPH</a:t>
            </a:r>
          </a:p>
          <a:p>
            <a:r>
              <a:rPr lang="en-US" dirty="0"/>
              <a:t>PH3915 Course</a:t>
            </a:r>
          </a:p>
          <a:p>
            <a:r>
              <a:rPr lang="en-US" dirty="0"/>
              <a:t>September 2023</a:t>
            </a:r>
          </a:p>
        </p:txBody>
      </p:sp>
      <p:sp>
        <p:nvSpPr>
          <p:cNvPr id="4" name="Slide Number Placeholder 3">
            <a:extLst>
              <a:ext uri="{FF2B5EF4-FFF2-40B4-BE49-F238E27FC236}">
                <a16:creationId xmlns:a16="http://schemas.microsoft.com/office/drawing/2014/main" id="{D26F4B27-80BF-2982-ACCC-AC6BCEE06335}"/>
              </a:ext>
            </a:extLst>
          </p:cNvPr>
          <p:cNvSpPr>
            <a:spLocks noGrp="1"/>
          </p:cNvSpPr>
          <p:nvPr>
            <p:ph type="sldNum" sz="quarter" idx="12"/>
          </p:nvPr>
        </p:nvSpPr>
        <p:spPr/>
        <p:txBody>
          <a:bodyPr/>
          <a:lstStyle/>
          <a:p>
            <a:pPr>
              <a:defRPr/>
            </a:pPr>
            <a:fld id="{B0E3EC8F-68CA-4148-8932-D59F18172951}" type="slidenum">
              <a:rPr lang="en-US" smtClean="0"/>
              <a:pPr>
                <a:defRPr/>
              </a:pPr>
              <a:t>1</a:t>
            </a:fld>
            <a:endParaRPr lang="en-US"/>
          </a:p>
        </p:txBody>
      </p:sp>
    </p:spTree>
    <p:extLst>
      <p:ext uri="{BB962C8B-B14F-4D97-AF65-F5344CB8AC3E}">
        <p14:creationId xmlns:p14="http://schemas.microsoft.com/office/powerpoint/2010/main" val="354010315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4" name="Straight Connector 3"/>
          <p:cNvCxnSpPr/>
          <p:nvPr/>
        </p:nvCxnSpPr>
        <p:spPr bwMode="auto">
          <a:xfrm>
            <a:off x="4114800" y="1600200"/>
            <a:ext cx="0" cy="3505200"/>
          </a:xfrm>
          <a:prstGeom prst="line">
            <a:avLst/>
          </a:prstGeom>
          <a:solidFill>
            <a:schemeClr val="accent1"/>
          </a:solidFill>
          <a:ln w="38100" cap="flat" cmpd="sng" algn="ctr">
            <a:solidFill>
              <a:schemeClr val="tx1"/>
            </a:solidFill>
            <a:prstDash val="solid"/>
            <a:miter lim="800000"/>
            <a:headEnd type="none" w="med" len="med"/>
            <a:tailEnd type="none" w="med" len="med"/>
          </a:ln>
          <a:effectLst/>
        </p:spPr>
      </p:cxnSp>
      <p:cxnSp>
        <p:nvCxnSpPr>
          <p:cNvPr id="8" name="Straight Connector 7"/>
          <p:cNvCxnSpPr/>
          <p:nvPr/>
        </p:nvCxnSpPr>
        <p:spPr bwMode="auto">
          <a:xfrm>
            <a:off x="1371600" y="3048000"/>
            <a:ext cx="5486400" cy="0"/>
          </a:xfrm>
          <a:prstGeom prst="line">
            <a:avLst/>
          </a:prstGeom>
          <a:solidFill>
            <a:schemeClr val="accent1"/>
          </a:solidFill>
          <a:ln w="38100" cap="flat" cmpd="sng" algn="ctr">
            <a:solidFill>
              <a:schemeClr val="tx1"/>
            </a:solidFill>
            <a:prstDash val="solid"/>
            <a:miter lim="800000"/>
            <a:headEnd type="none" w="med" len="med"/>
            <a:tailEnd type="none" w="med" len="med"/>
          </a:ln>
          <a:effectLst/>
        </p:spPr>
      </p:cxnSp>
      <p:cxnSp>
        <p:nvCxnSpPr>
          <p:cNvPr id="10" name="Straight Connector 9"/>
          <p:cNvCxnSpPr/>
          <p:nvPr/>
        </p:nvCxnSpPr>
        <p:spPr bwMode="auto">
          <a:xfrm flipV="1">
            <a:off x="4114800" y="1783081"/>
            <a:ext cx="1678428" cy="1264919"/>
          </a:xfrm>
          <a:prstGeom prst="line">
            <a:avLst/>
          </a:prstGeom>
          <a:solidFill>
            <a:schemeClr val="accent1"/>
          </a:solidFill>
          <a:ln w="19050" cap="flat" cmpd="sng" algn="ctr">
            <a:solidFill>
              <a:schemeClr val="tx1"/>
            </a:solidFill>
            <a:prstDash val="solid"/>
            <a:miter lim="800000"/>
            <a:headEnd type="none" w="med" len="med"/>
            <a:tailEnd type="none" w="med" len="med"/>
          </a:ln>
          <a:effectLst/>
        </p:spPr>
      </p:cxnSp>
      <p:cxnSp>
        <p:nvCxnSpPr>
          <p:cNvPr id="12" name="Straight Connector 11"/>
          <p:cNvCxnSpPr/>
          <p:nvPr/>
        </p:nvCxnSpPr>
        <p:spPr bwMode="auto">
          <a:xfrm flipH="1">
            <a:off x="2286000" y="3048000"/>
            <a:ext cx="1828800" cy="1600200"/>
          </a:xfrm>
          <a:prstGeom prst="line">
            <a:avLst/>
          </a:prstGeom>
          <a:solidFill>
            <a:schemeClr val="accent1"/>
          </a:solidFill>
          <a:ln w="19050" cap="flat" cmpd="sng" algn="ctr">
            <a:solidFill>
              <a:schemeClr val="tx1"/>
            </a:solidFill>
            <a:prstDash val="dash"/>
            <a:miter lim="800000"/>
            <a:headEnd type="none" w="med" len="med"/>
            <a:tailEnd type="none" w="med" len="med"/>
          </a:ln>
          <a:effectLst/>
        </p:spPr>
      </p:cxnSp>
      <p:sp>
        <p:nvSpPr>
          <p:cNvPr id="13" name="Plus 12"/>
          <p:cNvSpPr/>
          <p:nvPr/>
        </p:nvSpPr>
        <p:spPr bwMode="auto">
          <a:xfrm>
            <a:off x="7010400" y="2933700"/>
            <a:ext cx="228600" cy="228600"/>
          </a:xfrm>
          <a:prstGeom prst="mathPlus">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14" name="Minus 13"/>
          <p:cNvSpPr/>
          <p:nvPr/>
        </p:nvSpPr>
        <p:spPr bwMode="auto">
          <a:xfrm>
            <a:off x="838200" y="3002281"/>
            <a:ext cx="304800" cy="45719"/>
          </a:xfrm>
          <a:prstGeom prst="mathMinus">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15" name="Minus 14"/>
          <p:cNvSpPr/>
          <p:nvPr/>
        </p:nvSpPr>
        <p:spPr bwMode="auto">
          <a:xfrm>
            <a:off x="3962400" y="5265421"/>
            <a:ext cx="304800" cy="45719"/>
          </a:xfrm>
          <a:prstGeom prst="mathMinus">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16" name="Plus 15"/>
          <p:cNvSpPr/>
          <p:nvPr/>
        </p:nvSpPr>
        <p:spPr bwMode="auto">
          <a:xfrm>
            <a:off x="3848100" y="1485900"/>
            <a:ext cx="228600" cy="228600"/>
          </a:xfrm>
          <a:prstGeom prst="mathPlus">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17" name="TextBox 16"/>
          <p:cNvSpPr txBox="1"/>
          <p:nvPr/>
        </p:nvSpPr>
        <p:spPr>
          <a:xfrm>
            <a:off x="4142664" y="3002281"/>
            <a:ext cx="124536" cy="461665"/>
          </a:xfrm>
          <a:prstGeom prst="rect">
            <a:avLst/>
          </a:prstGeom>
          <a:noFill/>
        </p:spPr>
        <p:txBody>
          <a:bodyPr wrap="square" rtlCol="0">
            <a:spAutoFit/>
          </a:bodyPr>
          <a:lstStyle/>
          <a:p>
            <a:r>
              <a:rPr lang="en-US" dirty="0"/>
              <a:t>0</a:t>
            </a:r>
          </a:p>
        </p:txBody>
      </p:sp>
      <p:sp>
        <p:nvSpPr>
          <p:cNvPr id="18" name="TextBox 17"/>
          <p:cNvSpPr txBox="1"/>
          <p:nvPr/>
        </p:nvSpPr>
        <p:spPr>
          <a:xfrm>
            <a:off x="5340928" y="3845867"/>
            <a:ext cx="2590800" cy="523220"/>
          </a:xfrm>
          <a:prstGeom prst="rect">
            <a:avLst/>
          </a:prstGeom>
          <a:noFill/>
        </p:spPr>
        <p:txBody>
          <a:bodyPr wrap="square" rtlCol="0">
            <a:spAutoFit/>
          </a:bodyPr>
          <a:lstStyle/>
          <a:p>
            <a:r>
              <a:rPr lang="en-US" sz="1400" dirty="0">
                <a:solidFill>
                  <a:srgbClr val="00B050"/>
                </a:solidFill>
              </a:rPr>
              <a:t>Intervention more effective and less costly than O</a:t>
            </a:r>
          </a:p>
        </p:txBody>
      </p:sp>
      <p:sp>
        <p:nvSpPr>
          <p:cNvPr id="19" name="TextBox 18"/>
          <p:cNvSpPr txBox="1"/>
          <p:nvPr/>
        </p:nvSpPr>
        <p:spPr>
          <a:xfrm>
            <a:off x="5257800" y="2286922"/>
            <a:ext cx="2590800" cy="523220"/>
          </a:xfrm>
          <a:prstGeom prst="rect">
            <a:avLst/>
          </a:prstGeom>
          <a:noFill/>
        </p:spPr>
        <p:txBody>
          <a:bodyPr wrap="square" rtlCol="0">
            <a:spAutoFit/>
          </a:bodyPr>
          <a:lstStyle/>
          <a:p>
            <a:r>
              <a:rPr lang="en-US" sz="1400" dirty="0"/>
              <a:t>Intervention more effective and more costly than O</a:t>
            </a:r>
          </a:p>
        </p:txBody>
      </p:sp>
      <p:sp>
        <p:nvSpPr>
          <p:cNvPr id="21" name="TextBox 20"/>
          <p:cNvSpPr txBox="1"/>
          <p:nvPr/>
        </p:nvSpPr>
        <p:spPr>
          <a:xfrm>
            <a:off x="800101" y="3438488"/>
            <a:ext cx="2590800" cy="523220"/>
          </a:xfrm>
          <a:prstGeom prst="rect">
            <a:avLst/>
          </a:prstGeom>
          <a:noFill/>
        </p:spPr>
        <p:txBody>
          <a:bodyPr wrap="square" rtlCol="0">
            <a:spAutoFit/>
          </a:bodyPr>
          <a:lstStyle/>
          <a:p>
            <a:r>
              <a:rPr lang="en-US" sz="1400" dirty="0"/>
              <a:t>Intervention less effective and less costly than O</a:t>
            </a:r>
          </a:p>
        </p:txBody>
      </p:sp>
      <p:sp>
        <p:nvSpPr>
          <p:cNvPr id="22" name="TextBox 21"/>
          <p:cNvSpPr txBox="1"/>
          <p:nvPr/>
        </p:nvSpPr>
        <p:spPr>
          <a:xfrm>
            <a:off x="1272310" y="1997593"/>
            <a:ext cx="2590800" cy="523220"/>
          </a:xfrm>
          <a:prstGeom prst="rect">
            <a:avLst/>
          </a:prstGeom>
          <a:noFill/>
        </p:spPr>
        <p:txBody>
          <a:bodyPr wrap="square" rtlCol="0">
            <a:spAutoFit/>
          </a:bodyPr>
          <a:lstStyle/>
          <a:p>
            <a:r>
              <a:rPr lang="en-US" sz="1400" dirty="0">
                <a:solidFill>
                  <a:srgbClr val="FF0000"/>
                </a:solidFill>
              </a:rPr>
              <a:t>Intervention less effective and more costly than O</a:t>
            </a:r>
          </a:p>
        </p:txBody>
      </p:sp>
      <p:sp>
        <p:nvSpPr>
          <p:cNvPr id="23" name="TextBox 22"/>
          <p:cNvSpPr txBox="1"/>
          <p:nvPr/>
        </p:nvSpPr>
        <p:spPr>
          <a:xfrm>
            <a:off x="1866900" y="5404812"/>
            <a:ext cx="5410200" cy="400110"/>
          </a:xfrm>
          <a:prstGeom prst="rect">
            <a:avLst/>
          </a:prstGeom>
          <a:noFill/>
        </p:spPr>
        <p:txBody>
          <a:bodyPr wrap="square" rtlCol="0">
            <a:spAutoFit/>
          </a:bodyPr>
          <a:lstStyle/>
          <a:p>
            <a:r>
              <a:rPr lang="en-US" sz="2000" dirty="0"/>
              <a:t>Fig. 3.2 The cost-effectiveness plane</a:t>
            </a:r>
          </a:p>
        </p:txBody>
      </p:sp>
      <p:sp>
        <p:nvSpPr>
          <p:cNvPr id="24" name="TextBox 23"/>
          <p:cNvSpPr txBox="1"/>
          <p:nvPr/>
        </p:nvSpPr>
        <p:spPr>
          <a:xfrm>
            <a:off x="5994401" y="1252835"/>
            <a:ext cx="242455" cy="461665"/>
          </a:xfrm>
          <a:prstGeom prst="rect">
            <a:avLst/>
          </a:prstGeom>
          <a:noFill/>
        </p:spPr>
        <p:txBody>
          <a:bodyPr wrap="square" rtlCol="0">
            <a:spAutoFit/>
          </a:bodyPr>
          <a:lstStyle/>
          <a:p>
            <a:r>
              <a:rPr lang="en-US" dirty="0"/>
              <a:t>A</a:t>
            </a:r>
          </a:p>
        </p:txBody>
      </p:sp>
      <p:sp>
        <p:nvSpPr>
          <p:cNvPr id="25" name="TextBox 24"/>
          <p:cNvSpPr txBox="1"/>
          <p:nvPr/>
        </p:nvSpPr>
        <p:spPr>
          <a:xfrm>
            <a:off x="5755128" y="1296323"/>
            <a:ext cx="309700" cy="584775"/>
          </a:xfrm>
          <a:prstGeom prst="rect">
            <a:avLst/>
          </a:prstGeom>
          <a:noFill/>
        </p:spPr>
        <p:txBody>
          <a:bodyPr wrap="none" rtlCol="0">
            <a:spAutoFit/>
          </a:bodyPr>
          <a:lstStyle/>
          <a:p>
            <a:r>
              <a:rPr lang="en-US" sz="3200" dirty="0"/>
              <a:t>.</a:t>
            </a:r>
          </a:p>
        </p:txBody>
      </p:sp>
      <p:sp>
        <p:nvSpPr>
          <p:cNvPr id="26" name="TextBox 25"/>
          <p:cNvSpPr txBox="1"/>
          <p:nvPr/>
        </p:nvSpPr>
        <p:spPr>
          <a:xfrm>
            <a:off x="7239000" y="762000"/>
            <a:ext cx="838200" cy="461665"/>
          </a:xfrm>
          <a:prstGeom prst="rect">
            <a:avLst/>
          </a:prstGeom>
          <a:noFill/>
        </p:spPr>
        <p:txBody>
          <a:bodyPr wrap="square" rtlCol="0">
            <a:spAutoFit/>
          </a:bodyPr>
          <a:lstStyle/>
          <a:p>
            <a:r>
              <a:rPr lang="en-US" dirty="0"/>
              <a:t>I</a:t>
            </a:r>
          </a:p>
        </p:txBody>
      </p:sp>
      <p:sp>
        <p:nvSpPr>
          <p:cNvPr id="27" name="TextBox 26"/>
          <p:cNvSpPr txBox="1"/>
          <p:nvPr/>
        </p:nvSpPr>
        <p:spPr>
          <a:xfrm>
            <a:off x="7208982" y="4684067"/>
            <a:ext cx="838200" cy="461665"/>
          </a:xfrm>
          <a:prstGeom prst="rect">
            <a:avLst/>
          </a:prstGeom>
          <a:noFill/>
        </p:spPr>
        <p:txBody>
          <a:bodyPr wrap="square" rtlCol="0">
            <a:spAutoFit/>
          </a:bodyPr>
          <a:lstStyle/>
          <a:p>
            <a:r>
              <a:rPr lang="en-US" dirty="0"/>
              <a:t>II</a:t>
            </a:r>
          </a:p>
        </p:txBody>
      </p:sp>
      <p:sp>
        <p:nvSpPr>
          <p:cNvPr id="28" name="TextBox 27"/>
          <p:cNvSpPr txBox="1"/>
          <p:nvPr/>
        </p:nvSpPr>
        <p:spPr>
          <a:xfrm>
            <a:off x="914401" y="4768039"/>
            <a:ext cx="838200" cy="461665"/>
          </a:xfrm>
          <a:prstGeom prst="rect">
            <a:avLst/>
          </a:prstGeom>
          <a:noFill/>
        </p:spPr>
        <p:txBody>
          <a:bodyPr wrap="square" rtlCol="0">
            <a:spAutoFit/>
          </a:bodyPr>
          <a:lstStyle/>
          <a:p>
            <a:r>
              <a:rPr lang="en-US" dirty="0"/>
              <a:t>III</a:t>
            </a:r>
          </a:p>
        </p:txBody>
      </p:sp>
      <p:sp>
        <p:nvSpPr>
          <p:cNvPr id="29" name="TextBox 28"/>
          <p:cNvSpPr txBox="1"/>
          <p:nvPr/>
        </p:nvSpPr>
        <p:spPr>
          <a:xfrm>
            <a:off x="990600" y="938184"/>
            <a:ext cx="838200" cy="461665"/>
          </a:xfrm>
          <a:prstGeom prst="rect">
            <a:avLst/>
          </a:prstGeom>
          <a:noFill/>
        </p:spPr>
        <p:txBody>
          <a:bodyPr wrap="square" rtlCol="0">
            <a:spAutoFit/>
          </a:bodyPr>
          <a:lstStyle/>
          <a:p>
            <a:r>
              <a:rPr lang="en-US" dirty="0"/>
              <a:t>IV</a:t>
            </a:r>
          </a:p>
        </p:txBody>
      </p:sp>
      <p:sp>
        <p:nvSpPr>
          <p:cNvPr id="3" name="TextBox 2"/>
          <p:cNvSpPr txBox="1"/>
          <p:nvPr/>
        </p:nvSpPr>
        <p:spPr>
          <a:xfrm>
            <a:off x="3390900" y="1149132"/>
            <a:ext cx="1447800" cy="307777"/>
          </a:xfrm>
          <a:prstGeom prst="rect">
            <a:avLst/>
          </a:prstGeom>
          <a:noFill/>
        </p:spPr>
        <p:txBody>
          <a:bodyPr wrap="square" rtlCol="0">
            <a:spAutoFit/>
          </a:bodyPr>
          <a:lstStyle/>
          <a:p>
            <a:r>
              <a:rPr lang="en-US" sz="1400" dirty="0"/>
              <a:t>Cost Difference</a:t>
            </a:r>
          </a:p>
        </p:txBody>
      </p:sp>
      <p:sp>
        <p:nvSpPr>
          <p:cNvPr id="30" name="TextBox 29"/>
          <p:cNvSpPr txBox="1"/>
          <p:nvPr/>
        </p:nvSpPr>
        <p:spPr>
          <a:xfrm>
            <a:off x="7495952" y="2778277"/>
            <a:ext cx="990600" cy="523220"/>
          </a:xfrm>
          <a:prstGeom prst="rect">
            <a:avLst/>
          </a:prstGeom>
          <a:noFill/>
        </p:spPr>
        <p:txBody>
          <a:bodyPr wrap="square" rtlCol="0">
            <a:spAutoFit/>
          </a:bodyPr>
          <a:lstStyle/>
          <a:p>
            <a:r>
              <a:rPr lang="en-US" sz="1400" dirty="0"/>
              <a:t>Effect Difference</a:t>
            </a:r>
          </a:p>
        </p:txBody>
      </p:sp>
      <p:sp>
        <p:nvSpPr>
          <p:cNvPr id="43" name="Slide Number Placeholder 5">
            <a:extLst>
              <a:ext uri="{FF2B5EF4-FFF2-40B4-BE49-F238E27FC236}">
                <a16:creationId xmlns:a16="http://schemas.microsoft.com/office/drawing/2014/main" id="{5E4A416A-759E-7548-0D4A-409622BB73CB}"/>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10</a:t>
            </a:fld>
            <a:endParaRPr lang="en-US" dirty="0"/>
          </a:p>
        </p:txBody>
      </p:sp>
      <p:sp>
        <p:nvSpPr>
          <p:cNvPr id="44" name="Rectangle 2">
            <a:extLst>
              <a:ext uri="{FF2B5EF4-FFF2-40B4-BE49-F238E27FC236}">
                <a16:creationId xmlns:a16="http://schemas.microsoft.com/office/drawing/2014/main" id="{292808CD-071F-5545-0D14-3A0CFC2064AB}"/>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45" name="Rectangle 3">
            <a:extLst>
              <a:ext uri="{FF2B5EF4-FFF2-40B4-BE49-F238E27FC236}">
                <a16:creationId xmlns:a16="http://schemas.microsoft.com/office/drawing/2014/main" id="{E6E7B9FB-0D0C-DB06-D2A9-5B3C7D03B5CB}"/>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46" name="CuadroTexto 3">
            <a:extLst>
              <a:ext uri="{FF2B5EF4-FFF2-40B4-BE49-F238E27FC236}">
                <a16:creationId xmlns:a16="http://schemas.microsoft.com/office/drawing/2014/main" id="{EFBB6AF6-1E79-9F21-7351-B4CFA02F7383}"/>
              </a:ext>
            </a:extLst>
          </p:cNvPr>
          <p:cNvSpPr txBox="1"/>
          <p:nvPr/>
        </p:nvSpPr>
        <p:spPr>
          <a:xfrm>
            <a:off x="14538" y="6114194"/>
            <a:ext cx="1484285"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Costs</a:t>
            </a:r>
            <a:r>
              <a:rPr lang="es-ES" sz="1400" spc="300" dirty="0">
                <a:latin typeface="Oswald" pitchFamily="2" charset="77"/>
                <a:ea typeface="Roboto" panose="02000000000000000000" pitchFamily="2" charset="0"/>
                <a:cs typeface="Arial" panose="020B0604020202020204" pitchFamily="34" charset="0"/>
              </a:rPr>
              <a:t> &amp;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47" name="CuadroTexto 8">
            <a:extLst>
              <a:ext uri="{FF2B5EF4-FFF2-40B4-BE49-F238E27FC236}">
                <a16:creationId xmlns:a16="http://schemas.microsoft.com/office/drawing/2014/main" id="{37A98F16-FF32-539A-8DC4-664F0DC2F5A2}"/>
              </a:ext>
            </a:extLst>
          </p:cNvPr>
          <p:cNvSpPr txBox="1"/>
          <p:nvPr/>
        </p:nvSpPr>
        <p:spPr>
          <a:xfrm>
            <a:off x="1422126" y="6119578"/>
            <a:ext cx="2049477" cy="523220"/>
          </a:xfrm>
          <a:prstGeom prst="rect">
            <a:avLst/>
          </a:prstGeom>
          <a:solidFill>
            <a:schemeClr val="accent1">
              <a:lumMod val="20000"/>
              <a:lumOff val="80000"/>
            </a:schemeClr>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Making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Healthcare</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Decisions</a:t>
            </a:r>
            <a:endParaRPr lang="es-ES" sz="1400" spc="300" dirty="0">
              <a:latin typeface="Oswald" pitchFamily="2" charset="77"/>
              <a:ea typeface="Roboto" panose="02000000000000000000" pitchFamily="2" charset="0"/>
              <a:cs typeface="Arial" panose="020B0604020202020204" pitchFamily="34" charset="0"/>
            </a:endParaRPr>
          </a:p>
        </p:txBody>
      </p:sp>
      <p:sp>
        <p:nvSpPr>
          <p:cNvPr id="48" name="CuadroTexto 13">
            <a:extLst>
              <a:ext uri="{FF2B5EF4-FFF2-40B4-BE49-F238E27FC236}">
                <a16:creationId xmlns:a16="http://schemas.microsoft.com/office/drawing/2014/main" id="{D8D92B88-A05A-89AF-E746-9A5FCA28A2A9}"/>
              </a:ext>
            </a:extLst>
          </p:cNvPr>
          <p:cNvSpPr txBox="1"/>
          <p:nvPr/>
        </p:nvSpPr>
        <p:spPr>
          <a:xfrm>
            <a:off x="3465518" y="6116959"/>
            <a:ext cx="920561" cy="307777"/>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ICERs</a:t>
            </a:r>
            <a:endParaRPr lang="es-ES" sz="1400" spc="300" dirty="0">
              <a:latin typeface="Oswald" pitchFamily="2" charset="77"/>
              <a:ea typeface="Roboto" panose="02000000000000000000" pitchFamily="2" charset="0"/>
              <a:cs typeface="Arial" panose="020B0604020202020204" pitchFamily="34" charset="0"/>
            </a:endParaRPr>
          </a:p>
        </p:txBody>
      </p:sp>
      <p:sp>
        <p:nvSpPr>
          <p:cNvPr id="49" name="CuadroTexto 17">
            <a:extLst>
              <a:ext uri="{FF2B5EF4-FFF2-40B4-BE49-F238E27FC236}">
                <a16:creationId xmlns:a16="http://schemas.microsoft.com/office/drawing/2014/main" id="{B5B4E939-B6C0-CF4E-3414-102CAEE2A5E2}"/>
              </a:ext>
            </a:extLst>
          </p:cNvPr>
          <p:cNvSpPr txBox="1"/>
          <p:nvPr/>
        </p:nvSpPr>
        <p:spPr>
          <a:xfrm>
            <a:off x="4346321" y="6114194"/>
            <a:ext cx="1288458" cy="523220"/>
          </a:xfrm>
          <a:prstGeom prst="rect">
            <a:avLst/>
          </a:prstGeom>
          <a:noFill/>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Net Health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50" name="CuadroTexto 21">
            <a:extLst>
              <a:ext uri="{FF2B5EF4-FFF2-40B4-BE49-F238E27FC236}">
                <a16:creationId xmlns:a16="http://schemas.microsoft.com/office/drawing/2014/main" id="{FF4B7F98-95B7-8434-0457-3492DDBD7608}"/>
              </a:ext>
            </a:extLst>
          </p:cNvPr>
          <p:cNvSpPr txBox="1"/>
          <p:nvPr/>
        </p:nvSpPr>
        <p:spPr>
          <a:xfrm>
            <a:off x="5522449" y="6114194"/>
            <a:ext cx="1633721" cy="523220"/>
          </a:xfrm>
          <a:prstGeom prst="rect">
            <a:avLst/>
          </a:prstGeom>
          <a:noFill/>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Net </a:t>
            </a:r>
            <a:r>
              <a:rPr lang="es-ES" sz="1400" spc="300" dirty="0" err="1">
                <a:latin typeface="Oswald" pitchFamily="2" charset="77"/>
                <a:ea typeface="Roboto" panose="02000000000000000000" pitchFamily="2" charset="0"/>
                <a:cs typeface="Arial" panose="020B0604020202020204" pitchFamily="34" charset="0"/>
              </a:rPr>
              <a:t>Monetary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51" name="CuadroTexto 27">
            <a:extLst>
              <a:ext uri="{FF2B5EF4-FFF2-40B4-BE49-F238E27FC236}">
                <a16:creationId xmlns:a16="http://schemas.microsoft.com/office/drawing/2014/main" id="{AA407EA0-ADC1-1802-4790-6DEB92DABE34}"/>
              </a:ext>
            </a:extLst>
          </p:cNvPr>
          <p:cNvSpPr txBox="1"/>
          <p:nvPr/>
        </p:nvSpPr>
        <p:spPr>
          <a:xfrm>
            <a:off x="6978380" y="6114194"/>
            <a:ext cx="2165620" cy="523220"/>
          </a:xfrm>
          <a:prstGeom prst="rect">
            <a:avLst/>
          </a:prstGeom>
          <a:noFill/>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Willingness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to</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Pay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Thresholds</a:t>
            </a:r>
            <a:endParaRPr lang="es-ES" sz="1400" spc="300" dirty="0">
              <a:latin typeface="Oswald" pitchFamily="2" charset="77"/>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5461820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arn(inVertical)">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circle(in)">
                                      <p:cBhvr>
                                        <p:cTn id="18"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4" name="Straight Arrow Connector 3"/>
          <p:cNvCxnSpPr/>
          <p:nvPr/>
        </p:nvCxnSpPr>
        <p:spPr bwMode="auto">
          <a:xfrm flipV="1">
            <a:off x="2209800" y="1066800"/>
            <a:ext cx="0" cy="3810000"/>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8" name="Straight Arrow Connector 7"/>
          <p:cNvCxnSpPr/>
          <p:nvPr/>
        </p:nvCxnSpPr>
        <p:spPr bwMode="auto">
          <a:xfrm>
            <a:off x="2209800" y="4876800"/>
            <a:ext cx="5105400" cy="0"/>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10" name="Straight Connector 9"/>
          <p:cNvCxnSpPr/>
          <p:nvPr/>
        </p:nvCxnSpPr>
        <p:spPr bwMode="auto">
          <a:xfrm>
            <a:off x="2209800" y="4876800"/>
            <a:ext cx="0" cy="99060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2" name="Straight Connector 11"/>
          <p:cNvCxnSpPr/>
          <p:nvPr/>
        </p:nvCxnSpPr>
        <p:spPr bwMode="auto">
          <a:xfrm flipH="1">
            <a:off x="1295400" y="4876800"/>
            <a:ext cx="9144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4" name="Straight Connector 13"/>
          <p:cNvCxnSpPr/>
          <p:nvPr/>
        </p:nvCxnSpPr>
        <p:spPr bwMode="auto">
          <a:xfrm>
            <a:off x="5181600" y="1981200"/>
            <a:ext cx="0" cy="2895600"/>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cxnSp>
        <p:nvCxnSpPr>
          <p:cNvPr id="15" name="Straight Connector 14"/>
          <p:cNvCxnSpPr/>
          <p:nvPr/>
        </p:nvCxnSpPr>
        <p:spPr bwMode="auto">
          <a:xfrm>
            <a:off x="6477000" y="1981200"/>
            <a:ext cx="0" cy="2895600"/>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cxnSp>
        <p:nvCxnSpPr>
          <p:cNvPr id="17" name="Straight Connector 16"/>
          <p:cNvCxnSpPr/>
          <p:nvPr/>
        </p:nvCxnSpPr>
        <p:spPr bwMode="auto">
          <a:xfrm flipH="1">
            <a:off x="2209800" y="1981200"/>
            <a:ext cx="4267200" cy="0"/>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cxnSp>
        <p:nvCxnSpPr>
          <p:cNvPr id="19" name="Straight Connector 18"/>
          <p:cNvCxnSpPr/>
          <p:nvPr/>
        </p:nvCxnSpPr>
        <p:spPr bwMode="auto">
          <a:xfrm flipH="1">
            <a:off x="2209800" y="2895600"/>
            <a:ext cx="2971800" cy="0"/>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bwMode="auto">
          <a:xfrm flipH="1">
            <a:off x="2209800" y="3810000"/>
            <a:ext cx="2971800" cy="0"/>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cxnSp>
        <p:nvCxnSpPr>
          <p:cNvPr id="23" name="Straight Connector 22"/>
          <p:cNvCxnSpPr/>
          <p:nvPr/>
        </p:nvCxnSpPr>
        <p:spPr bwMode="auto">
          <a:xfrm flipV="1">
            <a:off x="1295400" y="1524000"/>
            <a:ext cx="5867400" cy="3962400"/>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sp>
        <p:nvSpPr>
          <p:cNvPr id="26" name="Oval 25"/>
          <p:cNvSpPr/>
          <p:nvPr/>
        </p:nvSpPr>
        <p:spPr bwMode="auto">
          <a:xfrm>
            <a:off x="2095499" y="4724398"/>
            <a:ext cx="228600" cy="228601"/>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Tahoma" pitchFamily="34" charset="0"/>
              </a:rPr>
              <a:t>A</a:t>
            </a:r>
          </a:p>
        </p:txBody>
      </p:sp>
      <p:sp>
        <p:nvSpPr>
          <p:cNvPr id="27" name="Oval 26"/>
          <p:cNvSpPr/>
          <p:nvPr/>
        </p:nvSpPr>
        <p:spPr bwMode="auto">
          <a:xfrm>
            <a:off x="5067300" y="1828801"/>
            <a:ext cx="228600" cy="228601"/>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Tahoma" pitchFamily="34" charset="0"/>
              </a:rPr>
              <a:t>B</a:t>
            </a:r>
          </a:p>
        </p:txBody>
      </p:sp>
      <p:sp>
        <p:nvSpPr>
          <p:cNvPr id="28" name="Oval 27"/>
          <p:cNvSpPr/>
          <p:nvPr/>
        </p:nvSpPr>
        <p:spPr bwMode="auto">
          <a:xfrm>
            <a:off x="5067300" y="3657599"/>
            <a:ext cx="228600" cy="228601"/>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Tahoma" pitchFamily="34" charset="0"/>
              </a:rPr>
              <a:t>B</a:t>
            </a:r>
          </a:p>
        </p:txBody>
      </p:sp>
      <p:sp>
        <p:nvSpPr>
          <p:cNvPr id="29" name="Oval 28"/>
          <p:cNvSpPr/>
          <p:nvPr/>
        </p:nvSpPr>
        <p:spPr bwMode="auto">
          <a:xfrm>
            <a:off x="5067300" y="2743200"/>
            <a:ext cx="228600" cy="228601"/>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Tahoma" pitchFamily="34" charset="0"/>
              </a:rPr>
              <a:t>B</a:t>
            </a:r>
          </a:p>
        </p:txBody>
      </p:sp>
      <p:sp>
        <p:nvSpPr>
          <p:cNvPr id="30" name="TextBox 29"/>
          <p:cNvSpPr txBox="1"/>
          <p:nvPr/>
        </p:nvSpPr>
        <p:spPr>
          <a:xfrm>
            <a:off x="5208155" y="1974502"/>
            <a:ext cx="838200" cy="461665"/>
          </a:xfrm>
          <a:prstGeom prst="rect">
            <a:avLst/>
          </a:prstGeom>
          <a:noFill/>
        </p:spPr>
        <p:txBody>
          <a:bodyPr wrap="square" rtlCol="0">
            <a:spAutoFit/>
          </a:bodyPr>
          <a:lstStyle/>
          <a:p>
            <a:r>
              <a:rPr lang="en-US" sz="1200" dirty="0"/>
              <a:t>$30,000 </a:t>
            </a:r>
          </a:p>
          <a:p>
            <a:r>
              <a:rPr lang="en-US" sz="1200" dirty="0"/>
              <a:t>per QALY</a:t>
            </a:r>
          </a:p>
        </p:txBody>
      </p:sp>
      <p:sp>
        <p:nvSpPr>
          <p:cNvPr id="31" name="TextBox 30"/>
          <p:cNvSpPr txBox="1"/>
          <p:nvPr/>
        </p:nvSpPr>
        <p:spPr>
          <a:xfrm>
            <a:off x="5292435" y="2774603"/>
            <a:ext cx="838200" cy="461665"/>
          </a:xfrm>
          <a:prstGeom prst="rect">
            <a:avLst/>
          </a:prstGeom>
          <a:noFill/>
        </p:spPr>
        <p:txBody>
          <a:bodyPr wrap="square" rtlCol="0">
            <a:spAutoFit/>
          </a:bodyPr>
          <a:lstStyle/>
          <a:p>
            <a:r>
              <a:rPr lang="en-US" sz="1200" dirty="0"/>
              <a:t>$20,000 </a:t>
            </a:r>
          </a:p>
          <a:p>
            <a:r>
              <a:rPr lang="en-US" sz="1200" dirty="0"/>
              <a:t>per QALY</a:t>
            </a:r>
          </a:p>
        </p:txBody>
      </p:sp>
      <p:sp>
        <p:nvSpPr>
          <p:cNvPr id="32" name="TextBox 31"/>
          <p:cNvSpPr txBox="1"/>
          <p:nvPr/>
        </p:nvSpPr>
        <p:spPr>
          <a:xfrm>
            <a:off x="5223165" y="3810000"/>
            <a:ext cx="838200" cy="461665"/>
          </a:xfrm>
          <a:prstGeom prst="rect">
            <a:avLst/>
          </a:prstGeom>
          <a:noFill/>
        </p:spPr>
        <p:txBody>
          <a:bodyPr wrap="square" rtlCol="0">
            <a:spAutoFit/>
          </a:bodyPr>
          <a:lstStyle/>
          <a:p>
            <a:r>
              <a:rPr lang="en-US" sz="1200" dirty="0"/>
              <a:t>$10,000 </a:t>
            </a:r>
          </a:p>
          <a:p>
            <a:r>
              <a:rPr lang="en-US" sz="1200" dirty="0"/>
              <a:t>per QALY</a:t>
            </a:r>
          </a:p>
        </p:txBody>
      </p:sp>
      <p:sp>
        <p:nvSpPr>
          <p:cNvPr id="33" name="TextBox 32"/>
          <p:cNvSpPr txBox="1"/>
          <p:nvPr/>
        </p:nvSpPr>
        <p:spPr>
          <a:xfrm>
            <a:off x="7162800" y="1131455"/>
            <a:ext cx="1676400" cy="461665"/>
          </a:xfrm>
          <a:prstGeom prst="rect">
            <a:avLst/>
          </a:prstGeom>
          <a:noFill/>
        </p:spPr>
        <p:txBody>
          <a:bodyPr wrap="square" rtlCol="0">
            <a:spAutoFit/>
          </a:bodyPr>
          <a:lstStyle/>
          <a:p>
            <a:r>
              <a:rPr lang="en-US" sz="1200" dirty="0"/>
              <a:t>CE threshold </a:t>
            </a:r>
          </a:p>
          <a:p>
            <a:r>
              <a:rPr lang="en-US" sz="1200" dirty="0"/>
              <a:t>$20,000 per QALY</a:t>
            </a:r>
          </a:p>
        </p:txBody>
      </p:sp>
      <p:sp>
        <p:nvSpPr>
          <p:cNvPr id="34" name="TextBox 33"/>
          <p:cNvSpPr txBox="1"/>
          <p:nvPr/>
        </p:nvSpPr>
        <p:spPr>
          <a:xfrm>
            <a:off x="-19050" y="3641036"/>
            <a:ext cx="2324099" cy="276999"/>
          </a:xfrm>
          <a:prstGeom prst="rect">
            <a:avLst/>
          </a:prstGeom>
          <a:noFill/>
        </p:spPr>
        <p:txBody>
          <a:bodyPr wrap="square" rtlCol="0">
            <a:spAutoFit/>
          </a:bodyPr>
          <a:lstStyle/>
          <a:p>
            <a:r>
              <a:rPr lang="en-US" sz="1200" dirty="0"/>
              <a:t>     Price = P1             $20,000 </a:t>
            </a:r>
          </a:p>
        </p:txBody>
      </p:sp>
      <p:sp>
        <p:nvSpPr>
          <p:cNvPr id="35" name="TextBox 34"/>
          <p:cNvSpPr txBox="1"/>
          <p:nvPr/>
        </p:nvSpPr>
        <p:spPr>
          <a:xfrm>
            <a:off x="-1" y="1826137"/>
            <a:ext cx="2324099" cy="276999"/>
          </a:xfrm>
          <a:prstGeom prst="rect">
            <a:avLst/>
          </a:prstGeom>
          <a:noFill/>
        </p:spPr>
        <p:txBody>
          <a:bodyPr wrap="square" rtlCol="0">
            <a:spAutoFit/>
          </a:bodyPr>
          <a:lstStyle/>
          <a:p>
            <a:r>
              <a:rPr lang="en-US" sz="1200" dirty="0"/>
              <a:t>     Price = P2             $60,000 </a:t>
            </a:r>
          </a:p>
        </p:txBody>
      </p:sp>
      <p:sp>
        <p:nvSpPr>
          <p:cNvPr id="36" name="TextBox 35"/>
          <p:cNvSpPr txBox="1"/>
          <p:nvPr/>
        </p:nvSpPr>
        <p:spPr>
          <a:xfrm>
            <a:off x="0" y="2726636"/>
            <a:ext cx="2324099" cy="276999"/>
          </a:xfrm>
          <a:prstGeom prst="rect">
            <a:avLst/>
          </a:prstGeom>
          <a:noFill/>
        </p:spPr>
        <p:txBody>
          <a:bodyPr wrap="square" rtlCol="0">
            <a:spAutoFit/>
          </a:bodyPr>
          <a:lstStyle/>
          <a:p>
            <a:r>
              <a:rPr lang="en-US" sz="1200" dirty="0"/>
              <a:t>     Price = P</a:t>
            </a:r>
            <a:r>
              <a:rPr lang="en-US" sz="1600" baseline="30000" dirty="0"/>
              <a:t>*</a:t>
            </a:r>
            <a:r>
              <a:rPr lang="en-US" sz="1200" dirty="0"/>
              <a:t>             $40,000 </a:t>
            </a:r>
          </a:p>
        </p:txBody>
      </p:sp>
      <p:cxnSp>
        <p:nvCxnSpPr>
          <p:cNvPr id="40" name="Straight Connector 39"/>
          <p:cNvCxnSpPr/>
          <p:nvPr/>
        </p:nvCxnSpPr>
        <p:spPr bwMode="auto">
          <a:xfrm>
            <a:off x="3810000" y="3810000"/>
            <a:ext cx="0" cy="1066800"/>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sp>
        <p:nvSpPr>
          <p:cNvPr id="41" name="TextBox 40"/>
          <p:cNvSpPr txBox="1"/>
          <p:nvPr/>
        </p:nvSpPr>
        <p:spPr>
          <a:xfrm>
            <a:off x="3663373" y="4898023"/>
            <a:ext cx="381000" cy="338554"/>
          </a:xfrm>
          <a:prstGeom prst="rect">
            <a:avLst/>
          </a:prstGeom>
          <a:noFill/>
        </p:spPr>
        <p:txBody>
          <a:bodyPr wrap="square" rtlCol="0">
            <a:spAutoFit/>
          </a:bodyPr>
          <a:lstStyle/>
          <a:p>
            <a:r>
              <a:rPr lang="en-US" sz="1600" dirty="0"/>
              <a:t>1</a:t>
            </a:r>
          </a:p>
        </p:txBody>
      </p:sp>
      <p:sp>
        <p:nvSpPr>
          <p:cNvPr id="42" name="TextBox 41"/>
          <p:cNvSpPr txBox="1"/>
          <p:nvPr/>
        </p:nvSpPr>
        <p:spPr>
          <a:xfrm>
            <a:off x="5034973" y="4902368"/>
            <a:ext cx="381000" cy="338554"/>
          </a:xfrm>
          <a:prstGeom prst="rect">
            <a:avLst/>
          </a:prstGeom>
          <a:noFill/>
        </p:spPr>
        <p:txBody>
          <a:bodyPr wrap="square" rtlCol="0">
            <a:spAutoFit/>
          </a:bodyPr>
          <a:lstStyle/>
          <a:p>
            <a:r>
              <a:rPr lang="en-US" sz="1600" b="1" dirty="0"/>
              <a:t>2</a:t>
            </a:r>
          </a:p>
        </p:txBody>
      </p:sp>
      <p:sp>
        <p:nvSpPr>
          <p:cNvPr id="43" name="TextBox 42"/>
          <p:cNvSpPr txBox="1"/>
          <p:nvPr/>
        </p:nvSpPr>
        <p:spPr>
          <a:xfrm>
            <a:off x="6330373" y="4876800"/>
            <a:ext cx="381000" cy="338554"/>
          </a:xfrm>
          <a:prstGeom prst="rect">
            <a:avLst/>
          </a:prstGeom>
          <a:noFill/>
        </p:spPr>
        <p:txBody>
          <a:bodyPr wrap="square" rtlCol="0">
            <a:spAutoFit/>
          </a:bodyPr>
          <a:lstStyle/>
          <a:p>
            <a:r>
              <a:rPr lang="en-US" sz="1600" dirty="0"/>
              <a:t>3</a:t>
            </a:r>
          </a:p>
        </p:txBody>
      </p:sp>
      <p:sp>
        <p:nvSpPr>
          <p:cNvPr id="44" name="TextBox 43"/>
          <p:cNvSpPr txBox="1"/>
          <p:nvPr/>
        </p:nvSpPr>
        <p:spPr>
          <a:xfrm>
            <a:off x="7505699" y="4667190"/>
            <a:ext cx="1162051" cy="285809"/>
          </a:xfrm>
          <a:prstGeom prst="rect">
            <a:avLst/>
          </a:prstGeom>
          <a:noFill/>
        </p:spPr>
        <p:txBody>
          <a:bodyPr wrap="square" rtlCol="0">
            <a:spAutoFit/>
          </a:bodyPr>
          <a:lstStyle/>
          <a:p>
            <a:r>
              <a:rPr lang="en-US" sz="1200" dirty="0"/>
              <a:t>QALYs gained</a:t>
            </a:r>
          </a:p>
        </p:txBody>
      </p:sp>
      <p:sp>
        <p:nvSpPr>
          <p:cNvPr id="47" name="Right Brace 46"/>
          <p:cNvSpPr/>
          <p:nvPr/>
        </p:nvSpPr>
        <p:spPr bwMode="auto">
          <a:xfrm rot="5400000">
            <a:off x="4318932" y="4727644"/>
            <a:ext cx="353733" cy="1371599"/>
          </a:xfrm>
          <a:prstGeom prst="rightBrace">
            <a:avLst/>
          </a:prstGeom>
          <a:blipFill>
            <a:blip r:embed="rId3"/>
            <a:tile tx="0" ty="0" sx="100000" sy="100000" flip="none" algn="tl"/>
          </a:bli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48" name="Right Brace 47"/>
          <p:cNvSpPr/>
          <p:nvPr/>
        </p:nvSpPr>
        <p:spPr bwMode="auto">
          <a:xfrm rot="5400000">
            <a:off x="5695441" y="4803844"/>
            <a:ext cx="342186" cy="1259028"/>
          </a:xfrm>
          <a:prstGeom prst="rightBrace">
            <a:avLst/>
          </a:prstGeom>
          <a:blipFill>
            <a:blip r:embed="rId3"/>
            <a:tile tx="0" ty="0" sx="100000" sy="100000" flip="none" algn="tl"/>
          </a:bli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49" name="TextBox 48"/>
          <p:cNvSpPr txBox="1"/>
          <p:nvPr/>
        </p:nvSpPr>
        <p:spPr>
          <a:xfrm>
            <a:off x="3932506" y="5484022"/>
            <a:ext cx="1794165" cy="600164"/>
          </a:xfrm>
          <a:prstGeom prst="rect">
            <a:avLst/>
          </a:prstGeom>
          <a:noFill/>
        </p:spPr>
        <p:txBody>
          <a:bodyPr wrap="square" rtlCol="0">
            <a:spAutoFit/>
          </a:bodyPr>
          <a:lstStyle/>
          <a:p>
            <a:r>
              <a:rPr lang="en-US" sz="1100" dirty="0"/>
              <a:t>Additional </a:t>
            </a:r>
          </a:p>
          <a:p>
            <a:r>
              <a:rPr lang="en-US" sz="1100" dirty="0"/>
              <a:t>Net Health Benefit </a:t>
            </a:r>
          </a:p>
          <a:p>
            <a:r>
              <a:rPr lang="en-US" sz="1100" dirty="0"/>
              <a:t>1 QALY</a:t>
            </a:r>
          </a:p>
        </p:txBody>
      </p:sp>
      <p:sp>
        <p:nvSpPr>
          <p:cNvPr id="50" name="TextBox 49"/>
          <p:cNvSpPr txBox="1"/>
          <p:nvPr/>
        </p:nvSpPr>
        <p:spPr>
          <a:xfrm>
            <a:off x="5415973" y="5504154"/>
            <a:ext cx="1794165" cy="600164"/>
          </a:xfrm>
          <a:prstGeom prst="rect">
            <a:avLst/>
          </a:prstGeom>
          <a:noFill/>
        </p:spPr>
        <p:txBody>
          <a:bodyPr wrap="square" rtlCol="0">
            <a:spAutoFit/>
          </a:bodyPr>
          <a:lstStyle/>
          <a:p>
            <a:r>
              <a:rPr lang="en-US" sz="1100" dirty="0"/>
              <a:t>Additional </a:t>
            </a:r>
          </a:p>
          <a:p>
            <a:r>
              <a:rPr lang="en-US" sz="1100" dirty="0"/>
              <a:t>Net Health Benefit </a:t>
            </a:r>
          </a:p>
          <a:p>
            <a:r>
              <a:rPr lang="en-US" sz="1100" dirty="0"/>
              <a:t>-1 QALY</a:t>
            </a:r>
          </a:p>
        </p:txBody>
      </p:sp>
      <p:sp>
        <p:nvSpPr>
          <p:cNvPr id="51" name="TextBox 50"/>
          <p:cNvSpPr txBox="1"/>
          <p:nvPr/>
        </p:nvSpPr>
        <p:spPr>
          <a:xfrm>
            <a:off x="1360055" y="152399"/>
            <a:ext cx="7162800" cy="400110"/>
          </a:xfrm>
          <a:prstGeom prst="rect">
            <a:avLst/>
          </a:prstGeom>
          <a:noFill/>
        </p:spPr>
        <p:txBody>
          <a:bodyPr wrap="square" rtlCol="0">
            <a:spAutoFit/>
          </a:bodyPr>
          <a:lstStyle/>
          <a:p>
            <a:r>
              <a:rPr lang="en-US" sz="2000" dirty="0"/>
              <a:t>Fig. 4.1 ICERs, decisions, net benefit</a:t>
            </a:r>
          </a:p>
        </p:txBody>
      </p:sp>
      <p:sp>
        <p:nvSpPr>
          <p:cNvPr id="3" name="TextBox 2"/>
          <p:cNvSpPr txBox="1"/>
          <p:nvPr/>
        </p:nvSpPr>
        <p:spPr>
          <a:xfrm>
            <a:off x="7734300" y="4841959"/>
            <a:ext cx="685800" cy="369332"/>
          </a:xfrm>
          <a:prstGeom prst="rect">
            <a:avLst/>
          </a:prstGeom>
          <a:noFill/>
        </p:spPr>
        <p:txBody>
          <a:bodyPr wrap="square" rtlCol="0">
            <a:spAutoFit/>
          </a:bodyPr>
          <a:lstStyle/>
          <a:p>
            <a:r>
              <a:rPr lang="el-GR" sz="1800" b="1" dirty="0"/>
              <a:t>Δ</a:t>
            </a:r>
            <a:r>
              <a:rPr lang="en-US" sz="1800" b="1" dirty="0"/>
              <a:t>h</a:t>
            </a:r>
          </a:p>
        </p:txBody>
      </p:sp>
      <p:sp>
        <p:nvSpPr>
          <p:cNvPr id="37" name="TextBox 36"/>
          <p:cNvSpPr txBox="1"/>
          <p:nvPr/>
        </p:nvSpPr>
        <p:spPr>
          <a:xfrm>
            <a:off x="1646610" y="931902"/>
            <a:ext cx="685800" cy="369332"/>
          </a:xfrm>
          <a:prstGeom prst="rect">
            <a:avLst/>
          </a:prstGeom>
          <a:noFill/>
        </p:spPr>
        <p:txBody>
          <a:bodyPr wrap="square" rtlCol="0">
            <a:spAutoFit/>
          </a:bodyPr>
          <a:lstStyle/>
          <a:p>
            <a:r>
              <a:rPr lang="el-GR" sz="1800" b="1" dirty="0"/>
              <a:t>Δ</a:t>
            </a:r>
            <a:r>
              <a:rPr lang="en-US" sz="1800" b="1" dirty="0"/>
              <a:t>c</a:t>
            </a:r>
          </a:p>
        </p:txBody>
      </p:sp>
      <p:sp>
        <p:nvSpPr>
          <p:cNvPr id="38" name="TextBox 37"/>
          <p:cNvSpPr txBox="1"/>
          <p:nvPr/>
        </p:nvSpPr>
        <p:spPr>
          <a:xfrm>
            <a:off x="8409016" y="1271443"/>
            <a:ext cx="685800" cy="369332"/>
          </a:xfrm>
          <a:prstGeom prst="rect">
            <a:avLst/>
          </a:prstGeom>
          <a:noFill/>
        </p:spPr>
        <p:txBody>
          <a:bodyPr wrap="square" rtlCol="0">
            <a:spAutoFit/>
          </a:bodyPr>
          <a:lstStyle/>
          <a:p>
            <a:r>
              <a:rPr lang="en-US" sz="1800" b="1" dirty="0"/>
              <a:t>= k</a:t>
            </a:r>
          </a:p>
        </p:txBody>
      </p:sp>
      <p:sp>
        <p:nvSpPr>
          <p:cNvPr id="22" name="Slide Number Placeholder 5">
            <a:extLst>
              <a:ext uri="{FF2B5EF4-FFF2-40B4-BE49-F238E27FC236}">
                <a16:creationId xmlns:a16="http://schemas.microsoft.com/office/drawing/2014/main" id="{4C42D8C8-D8DF-F580-1839-0DA8E2D063A0}"/>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11</a:t>
            </a:fld>
            <a:endParaRPr lang="en-US" dirty="0"/>
          </a:p>
        </p:txBody>
      </p:sp>
      <p:sp>
        <p:nvSpPr>
          <p:cNvPr id="24" name="Rectangle 2">
            <a:extLst>
              <a:ext uri="{FF2B5EF4-FFF2-40B4-BE49-F238E27FC236}">
                <a16:creationId xmlns:a16="http://schemas.microsoft.com/office/drawing/2014/main" id="{45AA3CF6-11CE-DE30-AA5C-5FD192720317}"/>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25" name="Rectangle 3">
            <a:extLst>
              <a:ext uri="{FF2B5EF4-FFF2-40B4-BE49-F238E27FC236}">
                <a16:creationId xmlns:a16="http://schemas.microsoft.com/office/drawing/2014/main" id="{E757942B-5698-87F1-8CC5-E00A91F1C57D}"/>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39" name="CuadroTexto 3">
            <a:extLst>
              <a:ext uri="{FF2B5EF4-FFF2-40B4-BE49-F238E27FC236}">
                <a16:creationId xmlns:a16="http://schemas.microsoft.com/office/drawing/2014/main" id="{7CE74575-69C4-E2BB-7CDC-3580C57812FF}"/>
              </a:ext>
            </a:extLst>
          </p:cNvPr>
          <p:cNvSpPr txBox="1"/>
          <p:nvPr/>
        </p:nvSpPr>
        <p:spPr>
          <a:xfrm>
            <a:off x="14538" y="6114194"/>
            <a:ext cx="1484285"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Costs</a:t>
            </a:r>
            <a:r>
              <a:rPr lang="es-ES" sz="1400" spc="300" dirty="0">
                <a:latin typeface="Oswald" pitchFamily="2" charset="77"/>
                <a:ea typeface="Roboto" panose="02000000000000000000" pitchFamily="2" charset="0"/>
                <a:cs typeface="Arial" panose="020B0604020202020204" pitchFamily="34" charset="0"/>
              </a:rPr>
              <a:t> &amp;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45" name="CuadroTexto 8">
            <a:extLst>
              <a:ext uri="{FF2B5EF4-FFF2-40B4-BE49-F238E27FC236}">
                <a16:creationId xmlns:a16="http://schemas.microsoft.com/office/drawing/2014/main" id="{E0FFD81F-8FDE-EE19-C52D-286420957CF7}"/>
              </a:ext>
            </a:extLst>
          </p:cNvPr>
          <p:cNvSpPr txBox="1"/>
          <p:nvPr/>
        </p:nvSpPr>
        <p:spPr>
          <a:xfrm>
            <a:off x="1422126" y="6119578"/>
            <a:ext cx="2049477" cy="523220"/>
          </a:xfrm>
          <a:prstGeom prst="rect">
            <a:avLst/>
          </a:prstGeom>
          <a:noFill/>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Making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Healthcare</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Decisions</a:t>
            </a:r>
            <a:endParaRPr lang="es-ES" sz="1400" spc="300" dirty="0">
              <a:latin typeface="Oswald" pitchFamily="2" charset="77"/>
              <a:ea typeface="Roboto" panose="02000000000000000000" pitchFamily="2" charset="0"/>
              <a:cs typeface="Arial" panose="020B0604020202020204" pitchFamily="34" charset="0"/>
            </a:endParaRPr>
          </a:p>
        </p:txBody>
      </p:sp>
      <p:sp>
        <p:nvSpPr>
          <p:cNvPr id="46" name="CuadroTexto 13">
            <a:extLst>
              <a:ext uri="{FF2B5EF4-FFF2-40B4-BE49-F238E27FC236}">
                <a16:creationId xmlns:a16="http://schemas.microsoft.com/office/drawing/2014/main" id="{47997EB7-9175-C538-C313-78A6FCEA6A9A}"/>
              </a:ext>
            </a:extLst>
          </p:cNvPr>
          <p:cNvSpPr txBox="1"/>
          <p:nvPr/>
        </p:nvSpPr>
        <p:spPr>
          <a:xfrm>
            <a:off x="3465518" y="6116959"/>
            <a:ext cx="920561" cy="307777"/>
          </a:xfrm>
          <a:prstGeom prst="rect">
            <a:avLst/>
          </a:prstGeom>
          <a:solidFill>
            <a:schemeClr val="tx2">
              <a:lumMod val="20000"/>
              <a:lumOff val="80000"/>
            </a:schemeClr>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ICERs</a:t>
            </a:r>
            <a:endParaRPr lang="es-ES" sz="1400" spc="300" dirty="0">
              <a:latin typeface="Oswald" pitchFamily="2" charset="77"/>
              <a:ea typeface="Roboto" panose="02000000000000000000" pitchFamily="2" charset="0"/>
              <a:cs typeface="Arial" panose="020B0604020202020204" pitchFamily="34" charset="0"/>
            </a:endParaRPr>
          </a:p>
        </p:txBody>
      </p:sp>
      <p:sp>
        <p:nvSpPr>
          <p:cNvPr id="52" name="CuadroTexto 17">
            <a:extLst>
              <a:ext uri="{FF2B5EF4-FFF2-40B4-BE49-F238E27FC236}">
                <a16:creationId xmlns:a16="http://schemas.microsoft.com/office/drawing/2014/main" id="{605ED4E1-FC72-C00F-E496-2B60534F69D5}"/>
              </a:ext>
            </a:extLst>
          </p:cNvPr>
          <p:cNvSpPr txBox="1"/>
          <p:nvPr/>
        </p:nvSpPr>
        <p:spPr>
          <a:xfrm>
            <a:off x="4346321" y="6114194"/>
            <a:ext cx="1288458" cy="523220"/>
          </a:xfrm>
          <a:prstGeom prst="rect">
            <a:avLst/>
          </a:prstGeom>
          <a:noFill/>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Net Health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53" name="CuadroTexto 21">
            <a:extLst>
              <a:ext uri="{FF2B5EF4-FFF2-40B4-BE49-F238E27FC236}">
                <a16:creationId xmlns:a16="http://schemas.microsoft.com/office/drawing/2014/main" id="{98FA2066-FD2B-5C8F-658F-DDEE4BBE70D6}"/>
              </a:ext>
            </a:extLst>
          </p:cNvPr>
          <p:cNvSpPr txBox="1"/>
          <p:nvPr/>
        </p:nvSpPr>
        <p:spPr>
          <a:xfrm>
            <a:off x="5522449" y="6114194"/>
            <a:ext cx="1633721" cy="523220"/>
          </a:xfrm>
          <a:prstGeom prst="rect">
            <a:avLst/>
          </a:prstGeom>
          <a:noFill/>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Net </a:t>
            </a:r>
            <a:r>
              <a:rPr lang="es-ES" sz="1400" spc="300" dirty="0" err="1">
                <a:latin typeface="Oswald" pitchFamily="2" charset="77"/>
                <a:ea typeface="Roboto" panose="02000000000000000000" pitchFamily="2" charset="0"/>
                <a:cs typeface="Arial" panose="020B0604020202020204" pitchFamily="34" charset="0"/>
              </a:rPr>
              <a:t>Monetary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54" name="CuadroTexto 27">
            <a:extLst>
              <a:ext uri="{FF2B5EF4-FFF2-40B4-BE49-F238E27FC236}">
                <a16:creationId xmlns:a16="http://schemas.microsoft.com/office/drawing/2014/main" id="{289B817E-8966-588D-335D-EC964D05C257}"/>
              </a:ext>
            </a:extLst>
          </p:cNvPr>
          <p:cNvSpPr txBox="1"/>
          <p:nvPr/>
        </p:nvSpPr>
        <p:spPr>
          <a:xfrm>
            <a:off x="6978380" y="6114194"/>
            <a:ext cx="2165620" cy="523220"/>
          </a:xfrm>
          <a:prstGeom prst="rect">
            <a:avLst/>
          </a:prstGeom>
          <a:noFill/>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Willingness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to</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Pay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Thresholds</a:t>
            </a:r>
            <a:endParaRPr lang="es-ES" sz="1400" spc="300" dirty="0">
              <a:latin typeface="Oswald" pitchFamily="2" charset="77"/>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31060547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Fig. 4.1 ICERs, Decisions, and Net Benefit</a:t>
            </a:r>
          </a:p>
        </p:txBody>
      </p:sp>
      <p:sp>
        <p:nvSpPr>
          <p:cNvPr id="3" name="Content Placeholder 2"/>
          <p:cNvSpPr>
            <a:spLocks noGrp="1"/>
          </p:cNvSpPr>
          <p:nvPr>
            <p:ph idx="1"/>
          </p:nvPr>
        </p:nvSpPr>
        <p:spPr>
          <a:xfrm>
            <a:off x="1100623" y="1760538"/>
            <a:ext cx="7772400" cy="4114800"/>
          </a:xfrm>
        </p:spPr>
        <p:txBody>
          <a:bodyPr/>
          <a:lstStyle/>
          <a:p>
            <a:r>
              <a:rPr lang="en-US" sz="2000" dirty="0"/>
              <a:t>X axis represents the incremental (incr.) health benefit of alt. B and y axis the incr. cost of B.</a:t>
            </a:r>
          </a:p>
          <a:p>
            <a:r>
              <a:rPr lang="en-US" sz="2000" dirty="0"/>
              <a:t>B provides health benefits (</a:t>
            </a:r>
            <a:r>
              <a:rPr lang="el-GR" sz="2000" b="1" dirty="0"/>
              <a:t>Δ</a:t>
            </a:r>
            <a:r>
              <a:rPr lang="en-US" sz="2000" b="1" i="1" dirty="0"/>
              <a:t>h </a:t>
            </a:r>
            <a:r>
              <a:rPr lang="en-US" sz="2000" b="1" dirty="0"/>
              <a:t>=2 QALYs per patient treated</a:t>
            </a:r>
            <a:r>
              <a:rPr lang="en-US" sz="2000" dirty="0"/>
              <a:t>) at some positive incremental cost.</a:t>
            </a:r>
          </a:p>
          <a:p>
            <a:r>
              <a:rPr lang="en-US" sz="2000" dirty="0"/>
              <a:t>Costs include acquisition costs of B and any other costs associated with its use. They also include any resources savings, e.g. from quicker recovery.</a:t>
            </a:r>
          </a:p>
          <a:p>
            <a:r>
              <a:rPr lang="en-US" sz="2000" dirty="0"/>
              <a:t>At cost (price) of P1, the incr. costs of B (</a:t>
            </a:r>
            <a:r>
              <a:rPr lang="el-GR" sz="2000" dirty="0"/>
              <a:t>Δ</a:t>
            </a:r>
            <a:r>
              <a:rPr lang="en-US" sz="2000" i="1" dirty="0"/>
              <a:t>c</a:t>
            </a:r>
            <a:r>
              <a:rPr lang="en-US" sz="2000" dirty="0"/>
              <a:t>) are $20k per patient treated.  The additional costs generate incr. benefits of 2 QALYs, so B offers 1 QALY gained for each $10k spent </a:t>
            </a:r>
            <a:br>
              <a:rPr lang="en-US" sz="2000" dirty="0"/>
            </a:br>
            <a:r>
              <a:rPr lang="el-GR" sz="2000" dirty="0"/>
              <a:t>(Δ</a:t>
            </a:r>
            <a:r>
              <a:rPr lang="en-US" sz="2000" i="1" dirty="0"/>
              <a:t>c</a:t>
            </a:r>
            <a:r>
              <a:rPr lang="en-US" sz="2000" dirty="0"/>
              <a:t>/</a:t>
            </a:r>
            <a:r>
              <a:rPr lang="el-GR" sz="2000" dirty="0"/>
              <a:t>Δ</a:t>
            </a:r>
            <a:r>
              <a:rPr lang="en-US" sz="2000" i="1" dirty="0"/>
              <a:t>h</a:t>
            </a:r>
            <a:r>
              <a:rPr lang="en-US" sz="2000" dirty="0"/>
              <a:t> = $20k / 2 QALYs).</a:t>
            </a:r>
          </a:p>
          <a:p>
            <a:r>
              <a:rPr lang="en-US" sz="2000" dirty="0"/>
              <a:t>The question remains whether an ICER of $10k per QALY is acceptable and B ought to be regarded as cost-effective.</a:t>
            </a:r>
          </a:p>
        </p:txBody>
      </p:sp>
      <p:sp>
        <p:nvSpPr>
          <p:cNvPr id="5" name="Slide Number Placeholder 5">
            <a:extLst>
              <a:ext uri="{FF2B5EF4-FFF2-40B4-BE49-F238E27FC236}">
                <a16:creationId xmlns:a16="http://schemas.microsoft.com/office/drawing/2014/main" id="{93F5F82E-5541-BFCB-6041-F73FB505B4A4}"/>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12</a:t>
            </a:fld>
            <a:endParaRPr lang="en-US" dirty="0"/>
          </a:p>
        </p:txBody>
      </p:sp>
      <p:sp>
        <p:nvSpPr>
          <p:cNvPr id="6" name="Rectangle 2">
            <a:extLst>
              <a:ext uri="{FF2B5EF4-FFF2-40B4-BE49-F238E27FC236}">
                <a16:creationId xmlns:a16="http://schemas.microsoft.com/office/drawing/2014/main" id="{109B11DE-F22A-31C9-4C66-18440D6E4B50}"/>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7" name="Rectangle 3">
            <a:extLst>
              <a:ext uri="{FF2B5EF4-FFF2-40B4-BE49-F238E27FC236}">
                <a16:creationId xmlns:a16="http://schemas.microsoft.com/office/drawing/2014/main" id="{9E437FDA-F27C-CE39-541D-34835DD3290D}"/>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8" name="CuadroTexto 3">
            <a:extLst>
              <a:ext uri="{FF2B5EF4-FFF2-40B4-BE49-F238E27FC236}">
                <a16:creationId xmlns:a16="http://schemas.microsoft.com/office/drawing/2014/main" id="{ED9E0C6E-ACA6-CC4D-595E-105ED6F421C7}"/>
              </a:ext>
            </a:extLst>
          </p:cNvPr>
          <p:cNvSpPr txBox="1"/>
          <p:nvPr/>
        </p:nvSpPr>
        <p:spPr>
          <a:xfrm>
            <a:off x="14538" y="6114194"/>
            <a:ext cx="1484285"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Costs</a:t>
            </a:r>
            <a:r>
              <a:rPr lang="es-ES" sz="1400" spc="300" dirty="0">
                <a:latin typeface="Oswald" pitchFamily="2" charset="77"/>
                <a:ea typeface="Roboto" panose="02000000000000000000" pitchFamily="2" charset="0"/>
                <a:cs typeface="Arial" panose="020B0604020202020204" pitchFamily="34" charset="0"/>
              </a:rPr>
              <a:t> &amp;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9" name="CuadroTexto 8">
            <a:extLst>
              <a:ext uri="{FF2B5EF4-FFF2-40B4-BE49-F238E27FC236}">
                <a16:creationId xmlns:a16="http://schemas.microsoft.com/office/drawing/2014/main" id="{C70CF2DE-1378-0C94-7913-CCD42CCBB205}"/>
              </a:ext>
            </a:extLst>
          </p:cNvPr>
          <p:cNvSpPr txBox="1"/>
          <p:nvPr/>
        </p:nvSpPr>
        <p:spPr>
          <a:xfrm>
            <a:off x="1422126" y="6119578"/>
            <a:ext cx="2049477" cy="523220"/>
          </a:xfrm>
          <a:prstGeom prst="rect">
            <a:avLst/>
          </a:prstGeom>
          <a:noFill/>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Making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Healthcare</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Decisions</a:t>
            </a:r>
            <a:endParaRPr lang="es-ES" sz="1400" spc="300" dirty="0">
              <a:latin typeface="Oswald" pitchFamily="2" charset="77"/>
              <a:ea typeface="Roboto" panose="02000000000000000000" pitchFamily="2" charset="0"/>
              <a:cs typeface="Arial" panose="020B0604020202020204" pitchFamily="34" charset="0"/>
            </a:endParaRPr>
          </a:p>
        </p:txBody>
      </p:sp>
      <p:sp>
        <p:nvSpPr>
          <p:cNvPr id="10" name="CuadroTexto 13">
            <a:extLst>
              <a:ext uri="{FF2B5EF4-FFF2-40B4-BE49-F238E27FC236}">
                <a16:creationId xmlns:a16="http://schemas.microsoft.com/office/drawing/2014/main" id="{00629C78-9B98-7533-2A2D-B3BDF5310962}"/>
              </a:ext>
            </a:extLst>
          </p:cNvPr>
          <p:cNvSpPr txBox="1"/>
          <p:nvPr/>
        </p:nvSpPr>
        <p:spPr>
          <a:xfrm>
            <a:off x="3465518" y="6116959"/>
            <a:ext cx="920561" cy="307777"/>
          </a:xfrm>
          <a:prstGeom prst="rect">
            <a:avLst/>
          </a:prstGeom>
          <a:solidFill>
            <a:schemeClr val="tx2">
              <a:lumMod val="20000"/>
              <a:lumOff val="80000"/>
            </a:schemeClr>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ICERs</a:t>
            </a:r>
            <a:endParaRPr lang="es-ES" sz="1400" spc="300" dirty="0">
              <a:latin typeface="Oswald" pitchFamily="2" charset="77"/>
              <a:ea typeface="Roboto" panose="02000000000000000000" pitchFamily="2" charset="0"/>
              <a:cs typeface="Arial" panose="020B0604020202020204" pitchFamily="34" charset="0"/>
            </a:endParaRPr>
          </a:p>
        </p:txBody>
      </p:sp>
      <p:sp>
        <p:nvSpPr>
          <p:cNvPr id="11" name="CuadroTexto 17">
            <a:extLst>
              <a:ext uri="{FF2B5EF4-FFF2-40B4-BE49-F238E27FC236}">
                <a16:creationId xmlns:a16="http://schemas.microsoft.com/office/drawing/2014/main" id="{A6B6D123-F1E9-548D-E9B2-09B0BEF1A3E2}"/>
              </a:ext>
            </a:extLst>
          </p:cNvPr>
          <p:cNvSpPr txBox="1"/>
          <p:nvPr/>
        </p:nvSpPr>
        <p:spPr>
          <a:xfrm>
            <a:off x="4346321" y="6114194"/>
            <a:ext cx="1288458" cy="523220"/>
          </a:xfrm>
          <a:prstGeom prst="rect">
            <a:avLst/>
          </a:prstGeom>
          <a:noFill/>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Net Health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12" name="CuadroTexto 21">
            <a:extLst>
              <a:ext uri="{FF2B5EF4-FFF2-40B4-BE49-F238E27FC236}">
                <a16:creationId xmlns:a16="http://schemas.microsoft.com/office/drawing/2014/main" id="{5B1C80D4-AF7F-6C73-D0E3-C093FA90E24E}"/>
              </a:ext>
            </a:extLst>
          </p:cNvPr>
          <p:cNvSpPr txBox="1"/>
          <p:nvPr/>
        </p:nvSpPr>
        <p:spPr>
          <a:xfrm>
            <a:off x="5522449" y="6114194"/>
            <a:ext cx="1633721" cy="523220"/>
          </a:xfrm>
          <a:prstGeom prst="rect">
            <a:avLst/>
          </a:prstGeom>
          <a:noFill/>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Net </a:t>
            </a:r>
            <a:r>
              <a:rPr lang="es-ES" sz="1400" spc="300" dirty="0" err="1">
                <a:latin typeface="Oswald" pitchFamily="2" charset="77"/>
                <a:ea typeface="Roboto" panose="02000000000000000000" pitchFamily="2" charset="0"/>
                <a:cs typeface="Arial" panose="020B0604020202020204" pitchFamily="34" charset="0"/>
              </a:rPr>
              <a:t>Monetary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13" name="CuadroTexto 27">
            <a:extLst>
              <a:ext uri="{FF2B5EF4-FFF2-40B4-BE49-F238E27FC236}">
                <a16:creationId xmlns:a16="http://schemas.microsoft.com/office/drawing/2014/main" id="{E256A4A9-366E-400C-84C7-2E13782AD8D0}"/>
              </a:ext>
            </a:extLst>
          </p:cNvPr>
          <p:cNvSpPr txBox="1"/>
          <p:nvPr/>
        </p:nvSpPr>
        <p:spPr>
          <a:xfrm>
            <a:off x="6978380" y="6114194"/>
            <a:ext cx="2165620" cy="523220"/>
          </a:xfrm>
          <a:prstGeom prst="rect">
            <a:avLst/>
          </a:prstGeom>
          <a:noFill/>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Willingness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to</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Pay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Thresholds</a:t>
            </a:r>
            <a:endParaRPr lang="es-ES" sz="1400" spc="300" dirty="0">
              <a:latin typeface="Oswald" pitchFamily="2" charset="77"/>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86747927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1000"/>
                                        <p:tgtEl>
                                          <p:spTgt spid="3">
                                            <p:txEl>
                                              <p:pRg st="3" end="3"/>
                                            </p:txEl>
                                          </p:spTgt>
                                        </p:tgtEl>
                                      </p:cBhvr>
                                    </p:animEffect>
                                    <p:anim calcmode="lin" valueType="num">
                                      <p:cBhvr>
                                        <p:cTn id="1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1000"/>
                                        <p:tgtEl>
                                          <p:spTgt spid="3">
                                            <p:txEl>
                                              <p:pRg st="4" end="4"/>
                                            </p:txEl>
                                          </p:spTgt>
                                        </p:tgtEl>
                                      </p:cBhvr>
                                    </p:animEffect>
                                    <p:anim calcmode="lin" valueType="num">
                                      <p:cBhvr>
                                        <p:cTn id="2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Opportunity Cost </a:t>
            </a:r>
            <a:endParaRPr lang="en-US" sz="3600" b="1" dirty="0"/>
          </a:p>
        </p:txBody>
      </p:sp>
      <p:sp>
        <p:nvSpPr>
          <p:cNvPr id="3" name="Content Placeholder 2"/>
          <p:cNvSpPr>
            <a:spLocks noGrp="1"/>
          </p:cNvSpPr>
          <p:nvPr>
            <p:ph idx="1"/>
          </p:nvPr>
        </p:nvSpPr>
        <p:spPr/>
        <p:txBody>
          <a:bodyPr/>
          <a:lstStyle/>
          <a:p>
            <a:r>
              <a:rPr lang="en-US" sz="2800" dirty="0"/>
              <a:t>Opportunity Cost is the health expected to be given up as a consequence of the incr. costs. </a:t>
            </a:r>
          </a:p>
          <a:p>
            <a:pPr lvl="1"/>
            <a:r>
              <a:rPr lang="en-US" sz="2400" dirty="0"/>
              <a:t>This assessment is commonly referred to as the CE threshold (</a:t>
            </a:r>
            <a:r>
              <a:rPr lang="en-US" sz="2400" i="1" dirty="0"/>
              <a:t>k</a:t>
            </a:r>
            <a:r>
              <a:rPr lang="en-US" sz="2400" dirty="0"/>
              <a:t>) which can be compared to the ICER for B.</a:t>
            </a:r>
          </a:p>
          <a:p>
            <a:pPr lvl="1"/>
            <a:r>
              <a:rPr lang="en-US" sz="2400" dirty="0"/>
              <a:t>CE threshold in 4.1 is represented by the </a:t>
            </a:r>
            <a:r>
              <a:rPr lang="en-US" sz="2400" u="sng" dirty="0"/>
              <a:t>rising diagonal</a:t>
            </a:r>
            <a:r>
              <a:rPr lang="en-US" sz="2400" dirty="0"/>
              <a:t> (every $20k of healthcare resources is expected to displace 1 QALY </a:t>
            </a:r>
            <a:r>
              <a:rPr lang="en-US" sz="2400" u="sng" dirty="0"/>
              <a:t>elsewhere in the healthcare system.</a:t>
            </a:r>
          </a:p>
        </p:txBody>
      </p:sp>
      <p:sp>
        <p:nvSpPr>
          <p:cNvPr id="14" name="Slide Number Placeholder 5">
            <a:extLst>
              <a:ext uri="{FF2B5EF4-FFF2-40B4-BE49-F238E27FC236}">
                <a16:creationId xmlns:a16="http://schemas.microsoft.com/office/drawing/2014/main" id="{685AA47E-6AC1-17BE-9EBB-9E20BDA13236}"/>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13</a:t>
            </a:fld>
            <a:endParaRPr lang="en-US" dirty="0"/>
          </a:p>
        </p:txBody>
      </p:sp>
      <p:sp>
        <p:nvSpPr>
          <p:cNvPr id="15" name="Rectangle 2">
            <a:extLst>
              <a:ext uri="{FF2B5EF4-FFF2-40B4-BE49-F238E27FC236}">
                <a16:creationId xmlns:a16="http://schemas.microsoft.com/office/drawing/2014/main" id="{B6F3FEF9-3804-621A-746C-EAE31A4BD8FB}"/>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16" name="Rectangle 3">
            <a:extLst>
              <a:ext uri="{FF2B5EF4-FFF2-40B4-BE49-F238E27FC236}">
                <a16:creationId xmlns:a16="http://schemas.microsoft.com/office/drawing/2014/main" id="{E67AD721-4326-8A4C-5757-68D646C1535C}"/>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17" name="CuadroTexto 3">
            <a:extLst>
              <a:ext uri="{FF2B5EF4-FFF2-40B4-BE49-F238E27FC236}">
                <a16:creationId xmlns:a16="http://schemas.microsoft.com/office/drawing/2014/main" id="{76881BB9-57DF-CAC5-D08F-95BC7C08401E}"/>
              </a:ext>
            </a:extLst>
          </p:cNvPr>
          <p:cNvSpPr txBox="1"/>
          <p:nvPr/>
        </p:nvSpPr>
        <p:spPr>
          <a:xfrm>
            <a:off x="14538" y="6114194"/>
            <a:ext cx="1484285"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Costs</a:t>
            </a:r>
            <a:r>
              <a:rPr lang="es-ES" sz="1400" spc="300" dirty="0">
                <a:latin typeface="Oswald" pitchFamily="2" charset="77"/>
                <a:ea typeface="Roboto" panose="02000000000000000000" pitchFamily="2" charset="0"/>
                <a:cs typeface="Arial" panose="020B0604020202020204" pitchFamily="34" charset="0"/>
              </a:rPr>
              <a:t> &amp;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18" name="CuadroTexto 8">
            <a:extLst>
              <a:ext uri="{FF2B5EF4-FFF2-40B4-BE49-F238E27FC236}">
                <a16:creationId xmlns:a16="http://schemas.microsoft.com/office/drawing/2014/main" id="{BF274116-3748-F91F-5FC3-A35FB2CB0A93}"/>
              </a:ext>
            </a:extLst>
          </p:cNvPr>
          <p:cNvSpPr txBox="1"/>
          <p:nvPr/>
        </p:nvSpPr>
        <p:spPr>
          <a:xfrm>
            <a:off x="1422126" y="6119578"/>
            <a:ext cx="2049477" cy="523220"/>
          </a:xfrm>
          <a:prstGeom prst="rect">
            <a:avLst/>
          </a:prstGeom>
          <a:noFill/>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Making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Healthcare</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Decisions</a:t>
            </a:r>
            <a:endParaRPr lang="es-ES" sz="1400" spc="300" dirty="0">
              <a:latin typeface="Oswald" pitchFamily="2" charset="77"/>
              <a:ea typeface="Roboto" panose="02000000000000000000" pitchFamily="2" charset="0"/>
              <a:cs typeface="Arial" panose="020B0604020202020204" pitchFamily="34" charset="0"/>
            </a:endParaRPr>
          </a:p>
        </p:txBody>
      </p:sp>
      <p:sp>
        <p:nvSpPr>
          <p:cNvPr id="19" name="CuadroTexto 13">
            <a:extLst>
              <a:ext uri="{FF2B5EF4-FFF2-40B4-BE49-F238E27FC236}">
                <a16:creationId xmlns:a16="http://schemas.microsoft.com/office/drawing/2014/main" id="{D5654152-4CC1-7278-D2A3-8824C472CDE8}"/>
              </a:ext>
            </a:extLst>
          </p:cNvPr>
          <p:cNvSpPr txBox="1"/>
          <p:nvPr/>
        </p:nvSpPr>
        <p:spPr>
          <a:xfrm>
            <a:off x="3465518" y="6116959"/>
            <a:ext cx="920561" cy="307777"/>
          </a:xfrm>
          <a:prstGeom prst="rect">
            <a:avLst/>
          </a:prstGeom>
          <a:solidFill>
            <a:schemeClr val="tx2">
              <a:lumMod val="20000"/>
              <a:lumOff val="80000"/>
            </a:schemeClr>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ICERs</a:t>
            </a:r>
            <a:endParaRPr lang="es-ES" sz="1400" spc="300" dirty="0">
              <a:latin typeface="Oswald" pitchFamily="2" charset="77"/>
              <a:ea typeface="Roboto" panose="02000000000000000000" pitchFamily="2" charset="0"/>
              <a:cs typeface="Arial" panose="020B0604020202020204" pitchFamily="34" charset="0"/>
            </a:endParaRPr>
          </a:p>
        </p:txBody>
      </p:sp>
      <p:sp>
        <p:nvSpPr>
          <p:cNvPr id="20" name="CuadroTexto 17">
            <a:extLst>
              <a:ext uri="{FF2B5EF4-FFF2-40B4-BE49-F238E27FC236}">
                <a16:creationId xmlns:a16="http://schemas.microsoft.com/office/drawing/2014/main" id="{82F92D68-4FDC-B449-49E4-5E47694AE7E4}"/>
              </a:ext>
            </a:extLst>
          </p:cNvPr>
          <p:cNvSpPr txBox="1"/>
          <p:nvPr/>
        </p:nvSpPr>
        <p:spPr>
          <a:xfrm>
            <a:off x="4346321" y="6114194"/>
            <a:ext cx="1288458" cy="523220"/>
          </a:xfrm>
          <a:prstGeom prst="rect">
            <a:avLst/>
          </a:prstGeom>
          <a:noFill/>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Net Health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21" name="CuadroTexto 21">
            <a:extLst>
              <a:ext uri="{FF2B5EF4-FFF2-40B4-BE49-F238E27FC236}">
                <a16:creationId xmlns:a16="http://schemas.microsoft.com/office/drawing/2014/main" id="{5918392D-C1BB-5B00-47A4-86AB25E028B1}"/>
              </a:ext>
            </a:extLst>
          </p:cNvPr>
          <p:cNvSpPr txBox="1"/>
          <p:nvPr/>
        </p:nvSpPr>
        <p:spPr>
          <a:xfrm>
            <a:off x="5522449" y="6114194"/>
            <a:ext cx="1633721" cy="523220"/>
          </a:xfrm>
          <a:prstGeom prst="rect">
            <a:avLst/>
          </a:prstGeom>
          <a:noFill/>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Net </a:t>
            </a:r>
            <a:r>
              <a:rPr lang="es-ES" sz="1400" spc="300" dirty="0" err="1">
                <a:latin typeface="Oswald" pitchFamily="2" charset="77"/>
                <a:ea typeface="Roboto" panose="02000000000000000000" pitchFamily="2" charset="0"/>
                <a:cs typeface="Arial" panose="020B0604020202020204" pitchFamily="34" charset="0"/>
              </a:rPr>
              <a:t>Monetary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22" name="CuadroTexto 27">
            <a:extLst>
              <a:ext uri="{FF2B5EF4-FFF2-40B4-BE49-F238E27FC236}">
                <a16:creationId xmlns:a16="http://schemas.microsoft.com/office/drawing/2014/main" id="{0FFC7D42-A69F-D8B5-5E09-650983D3DAB2}"/>
              </a:ext>
            </a:extLst>
          </p:cNvPr>
          <p:cNvSpPr txBox="1"/>
          <p:nvPr/>
        </p:nvSpPr>
        <p:spPr>
          <a:xfrm>
            <a:off x="6978380" y="6114194"/>
            <a:ext cx="2165620" cy="523220"/>
          </a:xfrm>
          <a:prstGeom prst="rect">
            <a:avLst/>
          </a:prstGeom>
          <a:noFill/>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Willingness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to</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Pay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Thresholds</a:t>
            </a:r>
            <a:endParaRPr lang="es-ES" sz="1400" spc="300" dirty="0">
              <a:latin typeface="Oswald" pitchFamily="2" charset="77"/>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87569234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Opportunity Cost (OC) cont’d.</a:t>
            </a:r>
          </a:p>
        </p:txBody>
      </p:sp>
      <p:sp>
        <p:nvSpPr>
          <p:cNvPr id="3" name="Content Placeholder 2"/>
          <p:cNvSpPr>
            <a:spLocks noGrp="1"/>
          </p:cNvSpPr>
          <p:nvPr>
            <p:ph idx="1"/>
          </p:nvPr>
        </p:nvSpPr>
        <p:spPr>
          <a:xfrm>
            <a:off x="990600" y="1725048"/>
            <a:ext cx="8153400" cy="4114800"/>
          </a:xfrm>
        </p:spPr>
        <p:txBody>
          <a:bodyPr/>
          <a:lstStyle/>
          <a:p>
            <a:r>
              <a:rPr lang="en-US" sz="2800" dirty="0"/>
              <a:t>The </a:t>
            </a:r>
            <a:r>
              <a:rPr lang="en-US" sz="2800" u="sng" dirty="0"/>
              <a:t>health</a:t>
            </a:r>
            <a:r>
              <a:rPr lang="en-US" sz="2800" dirty="0"/>
              <a:t> expected to be gained by using B (2 QALYs) can be compared to the </a:t>
            </a:r>
            <a:r>
              <a:rPr lang="en-US" sz="2800" u="sng" dirty="0"/>
              <a:t>health</a:t>
            </a:r>
            <a:r>
              <a:rPr lang="en-US" sz="2800" dirty="0"/>
              <a:t> expected to be lost through additional $20k costs.  </a:t>
            </a:r>
          </a:p>
          <a:p>
            <a:pPr lvl="1"/>
            <a:r>
              <a:rPr lang="en-US" sz="2400" dirty="0"/>
              <a:t>At a threshold of $20k per QALY, these costs are expected to displace 1 QALY elsewhere </a:t>
            </a:r>
            <a:r>
              <a:rPr lang="el-GR" sz="2400" dirty="0"/>
              <a:t>(Δ</a:t>
            </a:r>
            <a:r>
              <a:rPr lang="en-US" sz="2400" i="1" dirty="0"/>
              <a:t>c</a:t>
            </a:r>
            <a:r>
              <a:rPr lang="en-US" sz="2400" dirty="0"/>
              <a:t> /</a:t>
            </a:r>
            <a:r>
              <a:rPr lang="en-US" sz="2400" i="1" dirty="0"/>
              <a:t>k</a:t>
            </a:r>
            <a:r>
              <a:rPr lang="en-US" sz="2400" dirty="0"/>
              <a:t>) = $20k /$20k</a:t>
            </a:r>
          </a:p>
          <a:p>
            <a:pPr lvl="1"/>
            <a:r>
              <a:rPr lang="en-US" sz="2400" dirty="0"/>
              <a:t>At price P1, B offers incr. </a:t>
            </a:r>
            <a:r>
              <a:rPr lang="en-US" sz="2400" u="sng" dirty="0"/>
              <a:t>net</a:t>
            </a:r>
            <a:r>
              <a:rPr lang="en-US" sz="2400" dirty="0"/>
              <a:t> health benefits of 1 QALY </a:t>
            </a:r>
          </a:p>
          <a:p>
            <a:pPr lvl="2"/>
            <a:r>
              <a:rPr lang="en-US" sz="2000" dirty="0"/>
              <a:t>NHB=(</a:t>
            </a:r>
            <a:r>
              <a:rPr lang="el-GR" sz="2000" dirty="0"/>
              <a:t>Δ</a:t>
            </a:r>
            <a:r>
              <a:rPr lang="en-US" sz="2000" dirty="0"/>
              <a:t>h - </a:t>
            </a:r>
            <a:r>
              <a:rPr lang="el-GR" sz="2000" dirty="0"/>
              <a:t>Δ</a:t>
            </a:r>
            <a:r>
              <a:rPr lang="en-US" sz="2000" dirty="0"/>
              <a:t>c /k) = QALYs gained from B</a:t>
            </a:r>
          </a:p>
          <a:p>
            <a:pPr lvl="2"/>
            <a:r>
              <a:rPr lang="en-US" sz="2000" dirty="0"/>
              <a:t>NHB=(2 - $20,000/$20,000) = 1 </a:t>
            </a:r>
          </a:p>
        </p:txBody>
      </p:sp>
      <p:sp>
        <p:nvSpPr>
          <p:cNvPr id="5" name="Slide Number Placeholder 5">
            <a:extLst>
              <a:ext uri="{FF2B5EF4-FFF2-40B4-BE49-F238E27FC236}">
                <a16:creationId xmlns:a16="http://schemas.microsoft.com/office/drawing/2014/main" id="{E81DDEC4-B8CA-8912-E688-27C57F283161}"/>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14</a:t>
            </a:fld>
            <a:endParaRPr lang="en-US" dirty="0"/>
          </a:p>
        </p:txBody>
      </p:sp>
      <p:sp>
        <p:nvSpPr>
          <p:cNvPr id="6" name="Rectangle 2">
            <a:extLst>
              <a:ext uri="{FF2B5EF4-FFF2-40B4-BE49-F238E27FC236}">
                <a16:creationId xmlns:a16="http://schemas.microsoft.com/office/drawing/2014/main" id="{4425E980-09D3-1518-6188-260B7C39F7D9}"/>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7" name="Rectangle 3">
            <a:extLst>
              <a:ext uri="{FF2B5EF4-FFF2-40B4-BE49-F238E27FC236}">
                <a16:creationId xmlns:a16="http://schemas.microsoft.com/office/drawing/2014/main" id="{57CD3E08-3D12-0E48-B0EA-DF7229F48B85}"/>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8" name="CuadroTexto 3">
            <a:extLst>
              <a:ext uri="{FF2B5EF4-FFF2-40B4-BE49-F238E27FC236}">
                <a16:creationId xmlns:a16="http://schemas.microsoft.com/office/drawing/2014/main" id="{B6840591-7DF0-4596-8F9E-C22C7A328F4A}"/>
              </a:ext>
            </a:extLst>
          </p:cNvPr>
          <p:cNvSpPr txBox="1"/>
          <p:nvPr/>
        </p:nvSpPr>
        <p:spPr>
          <a:xfrm>
            <a:off x="14538" y="6114194"/>
            <a:ext cx="1484285"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Costs</a:t>
            </a:r>
            <a:r>
              <a:rPr lang="es-ES" sz="1400" spc="300" dirty="0">
                <a:latin typeface="Oswald" pitchFamily="2" charset="77"/>
                <a:ea typeface="Roboto" panose="02000000000000000000" pitchFamily="2" charset="0"/>
                <a:cs typeface="Arial" panose="020B0604020202020204" pitchFamily="34" charset="0"/>
              </a:rPr>
              <a:t> &amp;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9" name="CuadroTexto 8">
            <a:extLst>
              <a:ext uri="{FF2B5EF4-FFF2-40B4-BE49-F238E27FC236}">
                <a16:creationId xmlns:a16="http://schemas.microsoft.com/office/drawing/2014/main" id="{C3D7F87B-CD22-E68F-49E3-58AF62A22135}"/>
              </a:ext>
            </a:extLst>
          </p:cNvPr>
          <p:cNvSpPr txBox="1"/>
          <p:nvPr/>
        </p:nvSpPr>
        <p:spPr>
          <a:xfrm>
            <a:off x="1422126" y="6119578"/>
            <a:ext cx="2049477" cy="523220"/>
          </a:xfrm>
          <a:prstGeom prst="rect">
            <a:avLst/>
          </a:prstGeom>
          <a:noFill/>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Making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Healthcare</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Decisions</a:t>
            </a:r>
            <a:endParaRPr lang="es-ES" sz="1400" spc="300" dirty="0">
              <a:latin typeface="Oswald" pitchFamily="2" charset="77"/>
              <a:ea typeface="Roboto" panose="02000000000000000000" pitchFamily="2" charset="0"/>
              <a:cs typeface="Arial" panose="020B0604020202020204" pitchFamily="34" charset="0"/>
            </a:endParaRPr>
          </a:p>
        </p:txBody>
      </p:sp>
      <p:sp>
        <p:nvSpPr>
          <p:cNvPr id="10" name="CuadroTexto 13">
            <a:extLst>
              <a:ext uri="{FF2B5EF4-FFF2-40B4-BE49-F238E27FC236}">
                <a16:creationId xmlns:a16="http://schemas.microsoft.com/office/drawing/2014/main" id="{04FFFBCC-528E-8A52-F07F-80003DA16627}"/>
              </a:ext>
            </a:extLst>
          </p:cNvPr>
          <p:cNvSpPr txBox="1"/>
          <p:nvPr/>
        </p:nvSpPr>
        <p:spPr>
          <a:xfrm>
            <a:off x="3465518" y="6116959"/>
            <a:ext cx="920561" cy="307777"/>
          </a:xfrm>
          <a:prstGeom prst="rect">
            <a:avLst/>
          </a:prstGeom>
          <a:solidFill>
            <a:schemeClr val="tx2">
              <a:lumMod val="20000"/>
              <a:lumOff val="80000"/>
            </a:schemeClr>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ICERs</a:t>
            </a:r>
            <a:endParaRPr lang="es-ES" sz="1400" spc="300" dirty="0">
              <a:latin typeface="Oswald" pitchFamily="2" charset="77"/>
              <a:ea typeface="Roboto" panose="02000000000000000000" pitchFamily="2" charset="0"/>
              <a:cs typeface="Arial" panose="020B0604020202020204" pitchFamily="34" charset="0"/>
            </a:endParaRPr>
          </a:p>
        </p:txBody>
      </p:sp>
      <p:sp>
        <p:nvSpPr>
          <p:cNvPr id="11" name="CuadroTexto 17">
            <a:extLst>
              <a:ext uri="{FF2B5EF4-FFF2-40B4-BE49-F238E27FC236}">
                <a16:creationId xmlns:a16="http://schemas.microsoft.com/office/drawing/2014/main" id="{14893B4B-1DB4-64BB-D37E-B4B91AF59204}"/>
              </a:ext>
            </a:extLst>
          </p:cNvPr>
          <p:cNvSpPr txBox="1"/>
          <p:nvPr/>
        </p:nvSpPr>
        <p:spPr>
          <a:xfrm>
            <a:off x="4346321" y="6114194"/>
            <a:ext cx="1288458" cy="523220"/>
          </a:xfrm>
          <a:prstGeom prst="rect">
            <a:avLst/>
          </a:prstGeom>
          <a:noFill/>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Net Health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12" name="CuadroTexto 21">
            <a:extLst>
              <a:ext uri="{FF2B5EF4-FFF2-40B4-BE49-F238E27FC236}">
                <a16:creationId xmlns:a16="http://schemas.microsoft.com/office/drawing/2014/main" id="{80346EF4-67CB-252D-15C0-5460E225A8AC}"/>
              </a:ext>
            </a:extLst>
          </p:cNvPr>
          <p:cNvSpPr txBox="1"/>
          <p:nvPr/>
        </p:nvSpPr>
        <p:spPr>
          <a:xfrm>
            <a:off x="5522449" y="6114194"/>
            <a:ext cx="1633721" cy="523220"/>
          </a:xfrm>
          <a:prstGeom prst="rect">
            <a:avLst/>
          </a:prstGeom>
          <a:noFill/>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Net </a:t>
            </a:r>
            <a:r>
              <a:rPr lang="es-ES" sz="1400" spc="300" dirty="0" err="1">
                <a:latin typeface="Oswald" pitchFamily="2" charset="77"/>
                <a:ea typeface="Roboto" panose="02000000000000000000" pitchFamily="2" charset="0"/>
                <a:cs typeface="Arial" panose="020B0604020202020204" pitchFamily="34" charset="0"/>
              </a:rPr>
              <a:t>Monetary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13" name="CuadroTexto 27">
            <a:extLst>
              <a:ext uri="{FF2B5EF4-FFF2-40B4-BE49-F238E27FC236}">
                <a16:creationId xmlns:a16="http://schemas.microsoft.com/office/drawing/2014/main" id="{137A2F0E-1C84-924A-B847-BE808C71A174}"/>
              </a:ext>
            </a:extLst>
          </p:cNvPr>
          <p:cNvSpPr txBox="1"/>
          <p:nvPr/>
        </p:nvSpPr>
        <p:spPr>
          <a:xfrm>
            <a:off x="6978380" y="6114194"/>
            <a:ext cx="2165620" cy="523220"/>
          </a:xfrm>
          <a:prstGeom prst="rect">
            <a:avLst/>
          </a:prstGeom>
          <a:noFill/>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Willingness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to</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Pay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Thresholds</a:t>
            </a:r>
            <a:endParaRPr lang="es-ES" sz="1400" spc="300" dirty="0">
              <a:latin typeface="Oswald" pitchFamily="2" charset="77"/>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4899817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heel(1)">
                                      <p:cBhvr>
                                        <p:cTn id="7" dur="2000"/>
                                        <p:tgtEl>
                                          <p:spTgt spid="3">
                                            <p:txEl>
                                              <p:pRg st="1" end="1"/>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heel(1)">
                                      <p:cBhvr>
                                        <p:cTn id="10" dur="2000"/>
                                        <p:tgtEl>
                                          <p:spTgt spid="3">
                                            <p:txEl>
                                              <p:pRg st="2" end="2"/>
                                            </p:txEl>
                                          </p:spTgt>
                                        </p:tgtEl>
                                      </p:cBhvr>
                                    </p:animEffect>
                                  </p:childTnLst>
                                </p:cTn>
                              </p:par>
                              <p:par>
                                <p:cTn id="11" presetID="21" presetClass="entr" presetSubtype="1"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heel(1)">
                                      <p:cBhvr>
                                        <p:cTn id="13" dur="2000"/>
                                        <p:tgtEl>
                                          <p:spTgt spid="3">
                                            <p:txEl>
                                              <p:pRg st="3" end="3"/>
                                            </p:txEl>
                                          </p:spTgt>
                                        </p:tgtEl>
                                      </p:cBhvr>
                                    </p:animEffect>
                                  </p:childTnLst>
                                </p:cTn>
                              </p:par>
                              <p:par>
                                <p:cTn id="14" presetID="21" presetClass="entr" presetSubtype="1"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heel(1)">
                                      <p:cBhvr>
                                        <p:cTn id="16"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3 equivalent ways of deciding whether an intervention is cost-effective</a:t>
            </a:r>
          </a:p>
        </p:txBody>
      </p:sp>
      <p:sp>
        <p:nvSpPr>
          <p:cNvPr id="3" name="Content Placeholder 2"/>
          <p:cNvSpPr>
            <a:spLocks noGrp="1"/>
          </p:cNvSpPr>
          <p:nvPr>
            <p:ph idx="1"/>
          </p:nvPr>
        </p:nvSpPr>
        <p:spPr/>
        <p:txBody>
          <a:bodyPr/>
          <a:lstStyle/>
          <a:p>
            <a:r>
              <a:rPr lang="en-US" sz="2000" dirty="0"/>
              <a:t>At P1, alt. B has an </a:t>
            </a:r>
            <a:r>
              <a:rPr lang="en-US" sz="2000" u="sng" dirty="0">
                <a:solidFill>
                  <a:srgbClr val="FF0000"/>
                </a:solidFill>
              </a:rPr>
              <a:t>ICER</a:t>
            </a:r>
            <a:r>
              <a:rPr lang="en-US" sz="2000" dirty="0"/>
              <a:t> of $10,000 per QALY which is &lt; the CE threshold of $20,000 per QALY (</a:t>
            </a:r>
            <a:r>
              <a:rPr lang="el-GR" sz="2000" b="1" dirty="0"/>
              <a:t>Δ</a:t>
            </a:r>
            <a:r>
              <a:rPr lang="en-US" sz="2000" b="1" dirty="0"/>
              <a:t>c / </a:t>
            </a:r>
            <a:r>
              <a:rPr lang="el-GR" sz="2000" b="1" dirty="0"/>
              <a:t>Δ</a:t>
            </a:r>
            <a:r>
              <a:rPr lang="en-US" sz="2000" b="1" dirty="0"/>
              <a:t>h </a:t>
            </a:r>
            <a:r>
              <a:rPr lang="en-US" sz="2000" dirty="0"/>
              <a:t>&lt; </a:t>
            </a:r>
            <a:r>
              <a:rPr lang="en-US" sz="2000" b="1" dirty="0"/>
              <a:t>k</a:t>
            </a:r>
            <a:r>
              <a:rPr lang="en-US" sz="2000" dirty="0"/>
              <a:t>)</a:t>
            </a:r>
            <a:br>
              <a:rPr lang="en-US" sz="2000" dirty="0"/>
            </a:br>
            <a:endParaRPr lang="en-US" sz="2000" dirty="0"/>
          </a:p>
          <a:p>
            <a:r>
              <a:rPr lang="en-US" sz="2000" dirty="0"/>
              <a:t>The incremental </a:t>
            </a:r>
            <a:r>
              <a:rPr lang="en-US" sz="2000" u="sng" dirty="0">
                <a:solidFill>
                  <a:srgbClr val="FF0000"/>
                </a:solidFill>
              </a:rPr>
              <a:t>net health benefit </a:t>
            </a:r>
            <a:r>
              <a:rPr lang="en-US" sz="2000" dirty="0"/>
              <a:t>of B  (</a:t>
            </a:r>
            <a:r>
              <a:rPr lang="el-GR" sz="2000" b="1" dirty="0"/>
              <a:t>Δ</a:t>
            </a:r>
            <a:r>
              <a:rPr lang="en-US" sz="2000" b="1" dirty="0"/>
              <a:t>h - </a:t>
            </a:r>
            <a:r>
              <a:rPr lang="el-GR" sz="2000" b="1" dirty="0"/>
              <a:t>Δ</a:t>
            </a:r>
            <a:r>
              <a:rPr lang="en-US" sz="2000" b="1" dirty="0"/>
              <a:t>c / k</a:t>
            </a:r>
            <a:r>
              <a:rPr lang="en-US" sz="2000" dirty="0"/>
              <a:t>) is positive because the health gained (2 QALYs) exceeds the health equivalent of the additional healthcare costs ($20,000/$20,000 = 1 QALY)</a:t>
            </a:r>
            <a:br>
              <a:rPr lang="en-US" sz="2000" dirty="0"/>
            </a:br>
            <a:endParaRPr lang="en-US" sz="2000" dirty="0"/>
          </a:p>
          <a:p>
            <a:r>
              <a:rPr lang="en-US" sz="2000" dirty="0"/>
              <a:t>The incremental </a:t>
            </a:r>
            <a:r>
              <a:rPr lang="en-US" sz="2000" u="sng" dirty="0">
                <a:solidFill>
                  <a:srgbClr val="FF0000"/>
                </a:solidFill>
              </a:rPr>
              <a:t>net monetary benefit </a:t>
            </a:r>
            <a:r>
              <a:rPr lang="en-US" sz="2000" dirty="0"/>
              <a:t>of B (</a:t>
            </a:r>
            <a:r>
              <a:rPr lang="el-GR" sz="2000" b="1" dirty="0"/>
              <a:t>Δ</a:t>
            </a:r>
            <a:r>
              <a:rPr lang="en-US" sz="2000" b="1" dirty="0"/>
              <a:t>h </a:t>
            </a:r>
            <a:r>
              <a:rPr lang="en-US" sz="2400" b="1" baseline="30000" dirty="0"/>
              <a:t>.</a:t>
            </a:r>
            <a:r>
              <a:rPr lang="en-US" sz="2000" b="1" dirty="0"/>
              <a:t> k  - </a:t>
            </a:r>
            <a:r>
              <a:rPr lang="el-GR" sz="2000" b="1" dirty="0"/>
              <a:t>Δ</a:t>
            </a:r>
            <a:r>
              <a:rPr lang="en-US" sz="2000" b="1" dirty="0"/>
              <a:t>c</a:t>
            </a:r>
            <a:r>
              <a:rPr lang="en-US" sz="2000" dirty="0"/>
              <a:t>) is positive because the resources required to provide 2 QALYs elsewhere (2 x $20,000 = $40,000) exceeds the incremental cost ($20,000).</a:t>
            </a:r>
          </a:p>
          <a:p>
            <a:endParaRPr lang="en-US" dirty="0"/>
          </a:p>
        </p:txBody>
      </p:sp>
      <p:sp>
        <p:nvSpPr>
          <p:cNvPr id="5" name="Slide Number Placeholder 5">
            <a:extLst>
              <a:ext uri="{FF2B5EF4-FFF2-40B4-BE49-F238E27FC236}">
                <a16:creationId xmlns:a16="http://schemas.microsoft.com/office/drawing/2014/main" id="{AC4F597E-C7BC-F932-7F96-FD418A3B0108}"/>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15</a:t>
            </a:fld>
            <a:endParaRPr lang="en-US" dirty="0"/>
          </a:p>
        </p:txBody>
      </p:sp>
      <p:sp>
        <p:nvSpPr>
          <p:cNvPr id="6" name="Rectangle 2">
            <a:extLst>
              <a:ext uri="{FF2B5EF4-FFF2-40B4-BE49-F238E27FC236}">
                <a16:creationId xmlns:a16="http://schemas.microsoft.com/office/drawing/2014/main" id="{43888FD2-C6D5-1B01-3D07-40DFCDF7EC63}"/>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7" name="Rectangle 3">
            <a:extLst>
              <a:ext uri="{FF2B5EF4-FFF2-40B4-BE49-F238E27FC236}">
                <a16:creationId xmlns:a16="http://schemas.microsoft.com/office/drawing/2014/main" id="{436589C5-0B7D-B0ED-21A4-0BC7C49E696B}"/>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8" name="CuadroTexto 3">
            <a:extLst>
              <a:ext uri="{FF2B5EF4-FFF2-40B4-BE49-F238E27FC236}">
                <a16:creationId xmlns:a16="http://schemas.microsoft.com/office/drawing/2014/main" id="{272517D7-D273-CABD-7583-F05A21499F71}"/>
              </a:ext>
            </a:extLst>
          </p:cNvPr>
          <p:cNvSpPr txBox="1"/>
          <p:nvPr/>
        </p:nvSpPr>
        <p:spPr>
          <a:xfrm>
            <a:off x="14538" y="6114194"/>
            <a:ext cx="1484285"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Costs</a:t>
            </a:r>
            <a:r>
              <a:rPr lang="es-ES" sz="1400" spc="300" dirty="0">
                <a:latin typeface="Oswald" pitchFamily="2" charset="77"/>
                <a:ea typeface="Roboto" panose="02000000000000000000" pitchFamily="2" charset="0"/>
                <a:cs typeface="Arial" panose="020B0604020202020204" pitchFamily="34" charset="0"/>
              </a:rPr>
              <a:t> &amp;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9" name="CuadroTexto 8">
            <a:extLst>
              <a:ext uri="{FF2B5EF4-FFF2-40B4-BE49-F238E27FC236}">
                <a16:creationId xmlns:a16="http://schemas.microsoft.com/office/drawing/2014/main" id="{B4EA38DA-9526-42C0-8D69-AFE3A560EFAA}"/>
              </a:ext>
            </a:extLst>
          </p:cNvPr>
          <p:cNvSpPr txBox="1"/>
          <p:nvPr/>
        </p:nvSpPr>
        <p:spPr>
          <a:xfrm>
            <a:off x="1422126" y="6119578"/>
            <a:ext cx="2049477" cy="523220"/>
          </a:xfrm>
          <a:prstGeom prst="rect">
            <a:avLst/>
          </a:prstGeom>
          <a:noFill/>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Making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Healthcare</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Decisions</a:t>
            </a:r>
            <a:endParaRPr lang="es-ES" sz="1400" spc="300" dirty="0">
              <a:latin typeface="Oswald" pitchFamily="2" charset="77"/>
              <a:ea typeface="Roboto" panose="02000000000000000000" pitchFamily="2" charset="0"/>
              <a:cs typeface="Arial" panose="020B0604020202020204" pitchFamily="34" charset="0"/>
            </a:endParaRPr>
          </a:p>
        </p:txBody>
      </p:sp>
      <p:sp>
        <p:nvSpPr>
          <p:cNvPr id="10" name="CuadroTexto 13">
            <a:extLst>
              <a:ext uri="{FF2B5EF4-FFF2-40B4-BE49-F238E27FC236}">
                <a16:creationId xmlns:a16="http://schemas.microsoft.com/office/drawing/2014/main" id="{C01ED65D-5D81-AFE5-C8F3-B9A09255B3F6}"/>
              </a:ext>
            </a:extLst>
          </p:cNvPr>
          <p:cNvSpPr txBox="1"/>
          <p:nvPr/>
        </p:nvSpPr>
        <p:spPr>
          <a:xfrm>
            <a:off x="3346639" y="6116959"/>
            <a:ext cx="920561" cy="307777"/>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ICERs</a:t>
            </a:r>
            <a:endParaRPr lang="es-ES" sz="1400" spc="300" dirty="0">
              <a:latin typeface="Oswald" pitchFamily="2" charset="77"/>
              <a:ea typeface="Roboto" panose="02000000000000000000" pitchFamily="2" charset="0"/>
              <a:cs typeface="Arial" panose="020B0604020202020204" pitchFamily="34" charset="0"/>
            </a:endParaRPr>
          </a:p>
        </p:txBody>
      </p:sp>
      <p:sp>
        <p:nvSpPr>
          <p:cNvPr id="11" name="CuadroTexto 17">
            <a:extLst>
              <a:ext uri="{FF2B5EF4-FFF2-40B4-BE49-F238E27FC236}">
                <a16:creationId xmlns:a16="http://schemas.microsoft.com/office/drawing/2014/main" id="{135DA855-FBFF-3963-2915-B769391B6706}"/>
              </a:ext>
            </a:extLst>
          </p:cNvPr>
          <p:cNvSpPr txBox="1"/>
          <p:nvPr/>
        </p:nvSpPr>
        <p:spPr>
          <a:xfrm>
            <a:off x="4207929" y="6114194"/>
            <a:ext cx="1304943" cy="523220"/>
          </a:xfrm>
          <a:prstGeom prst="rect">
            <a:avLst/>
          </a:prstGeom>
          <a:solidFill>
            <a:srgbClr val="66FF66"/>
          </a:solidFill>
          <a:ln>
            <a:solidFill>
              <a:schemeClr val="accent4"/>
            </a:solid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Net Health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12" name="CuadroTexto 21">
            <a:extLst>
              <a:ext uri="{FF2B5EF4-FFF2-40B4-BE49-F238E27FC236}">
                <a16:creationId xmlns:a16="http://schemas.microsoft.com/office/drawing/2014/main" id="{16DCDBB7-D9C4-E414-0B8F-9726B1B6C365}"/>
              </a:ext>
            </a:extLst>
          </p:cNvPr>
          <p:cNvSpPr txBox="1"/>
          <p:nvPr/>
        </p:nvSpPr>
        <p:spPr>
          <a:xfrm>
            <a:off x="5522449" y="6114194"/>
            <a:ext cx="1633721" cy="523220"/>
          </a:xfrm>
          <a:prstGeom prst="rect">
            <a:avLst/>
          </a:prstGeom>
          <a:solidFill>
            <a:srgbClr val="66FF66"/>
          </a:solidFill>
          <a:ln>
            <a:solidFill>
              <a:schemeClr val="accent4"/>
            </a:solid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Net </a:t>
            </a:r>
            <a:r>
              <a:rPr lang="es-ES" sz="1400" spc="300" dirty="0" err="1">
                <a:latin typeface="Oswald" pitchFamily="2" charset="77"/>
                <a:ea typeface="Roboto" panose="02000000000000000000" pitchFamily="2" charset="0"/>
                <a:cs typeface="Arial" panose="020B0604020202020204" pitchFamily="34" charset="0"/>
              </a:rPr>
              <a:t>Monetary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13" name="CuadroTexto 27">
            <a:extLst>
              <a:ext uri="{FF2B5EF4-FFF2-40B4-BE49-F238E27FC236}">
                <a16:creationId xmlns:a16="http://schemas.microsoft.com/office/drawing/2014/main" id="{14FED2D9-426D-68A9-0FCD-559DC2C47B17}"/>
              </a:ext>
            </a:extLst>
          </p:cNvPr>
          <p:cNvSpPr txBox="1"/>
          <p:nvPr/>
        </p:nvSpPr>
        <p:spPr>
          <a:xfrm>
            <a:off x="7165746" y="6114194"/>
            <a:ext cx="1978253" cy="523220"/>
          </a:xfrm>
          <a:prstGeom prst="rect">
            <a:avLst/>
          </a:prstGeom>
          <a:noFill/>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Willingness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to</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Pay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Thresholds</a:t>
            </a:r>
            <a:endParaRPr lang="es-ES" sz="1400" spc="300" dirty="0">
              <a:latin typeface="Oswald" pitchFamily="2" charset="77"/>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05879384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heel(1)">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80">
                                          <p:stCondLst>
                                            <p:cond delay="0"/>
                                          </p:stCondLst>
                                        </p:cTn>
                                        <p:tgtEl>
                                          <p:spTgt spid="3">
                                            <p:txEl>
                                              <p:pRg st="2" end="2"/>
                                            </p:txEl>
                                          </p:spTgt>
                                        </p:tgtEl>
                                      </p:cBhvr>
                                    </p:animEffect>
                                    <p:anim calcmode="lin" valueType="num">
                                      <p:cBhvr>
                                        <p:cTn id="13"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2" end="2"/>
                                            </p:txEl>
                                          </p:spTgt>
                                        </p:tgtEl>
                                      </p:cBhvr>
                                      <p:to x="100000" y="60000"/>
                                    </p:animScale>
                                    <p:animScale>
                                      <p:cBhvr>
                                        <p:cTn id="19" dur="166" decel="50000">
                                          <p:stCondLst>
                                            <p:cond delay="676"/>
                                          </p:stCondLst>
                                        </p:cTn>
                                        <p:tgtEl>
                                          <p:spTgt spid="3">
                                            <p:txEl>
                                              <p:pRg st="2" end="2"/>
                                            </p:txEl>
                                          </p:spTgt>
                                        </p:tgtEl>
                                      </p:cBhvr>
                                      <p:to x="100000" y="100000"/>
                                    </p:animScale>
                                    <p:animScale>
                                      <p:cBhvr>
                                        <p:cTn id="20" dur="26">
                                          <p:stCondLst>
                                            <p:cond delay="1312"/>
                                          </p:stCondLst>
                                        </p:cTn>
                                        <p:tgtEl>
                                          <p:spTgt spid="3">
                                            <p:txEl>
                                              <p:pRg st="2" end="2"/>
                                            </p:txEl>
                                          </p:spTgt>
                                        </p:tgtEl>
                                      </p:cBhvr>
                                      <p:to x="100000" y="80000"/>
                                    </p:animScale>
                                    <p:animScale>
                                      <p:cBhvr>
                                        <p:cTn id="21" dur="166" decel="50000">
                                          <p:stCondLst>
                                            <p:cond delay="1338"/>
                                          </p:stCondLst>
                                        </p:cTn>
                                        <p:tgtEl>
                                          <p:spTgt spid="3">
                                            <p:txEl>
                                              <p:pRg st="2" end="2"/>
                                            </p:txEl>
                                          </p:spTgt>
                                        </p:tgtEl>
                                      </p:cBhvr>
                                      <p:to x="100000" y="100000"/>
                                    </p:animScale>
                                    <p:animScale>
                                      <p:cBhvr>
                                        <p:cTn id="22" dur="26">
                                          <p:stCondLst>
                                            <p:cond delay="1642"/>
                                          </p:stCondLst>
                                        </p:cTn>
                                        <p:tgtEl>
                                          <p:spTgt spid="3">
                                            <p:txEl>
                                              <p:pRg st="2" end="2"/>
                                            </p:txEl>
                                          </p:spTgt>
                                        </p:tgtEl>
                                      </p:cBhvr>
                                      <p:to x="100000" y="90000"/>
                                    </p:animScale>
                                    <p:animScale>
                                      <p:cBhvr>
                                        <p:cTn id="23" dur="166" decel="50000">
                                          <p:stCondLst>
                                            <p:cond delay="1668"/>
                                          </p:stCondLst>
                                        </p:cTn>
                                        <p:tgtEl>
                                          <p:spTgt spid="3">
                                            <p:txEl>
                                              <p:pRg st="2" end="2"/>
                                            </p:txEl>
                                          </p:spTgt>
                                        </p:tgtEl>
                                      </p:cBhvr>
                                      <p:to x="100000" y="100000"/>
                                    </p:animScale>
                                    <p:animScale>
                                      <p:cBhvr>
                                        <p:cTn id="24" dur="26">
                                          <p:stCondLst>
                                            <p:cond delay="1808"/>
                                          </p:stCondLst>
                                        </p:cTn>
                                        <p:tgtEl>
                                          <p:spTgt spid="3">
                                            <p:txEl>
                                              <p:pRg st="2" end="2"/>
                                            </p:txEl>
                                          </p:spTgt>
                                        </p:tgtEl>
                                      </p:cBhvr>
                                      <p:to x="100000" y="95000"/>
                                    </p:animScale>
                                    <p:animScale>
                                      <p:cBhvr>
                                        <p:cTn id="25"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bwMode="auto">
          <a:xfrm flipV="1">
            <a:off x="2209800" y="1066800"/>
            <a:ext cx="0" cy="3810000"/>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8" name="Straight Arrow Connector 7"/>
          <p:cNvCxnSpPr/>
          <p:nvPr/>
        </p:nvCxnSpPr>
        <p:spPr bwMode="auto">
          <a:xfrm>
            <a:off x="2209800" y="4876800"/>
            <a:ext cx="5105400" cy="0"/>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10" name="Straight Connector 9"/>
          <p:cNvCxnSpPr/>
          <p:nvPr/>
        </p:nvCxnSpPr>
        <p:spPr bwMode="auto">
          <a:xfrm>
            <a:off x="2209800" y="4876800"/>
            <a:ext cx="0" cy="99060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2" name="Straight Connector 11"/>
          <p:cNvCxnSpPr/>
          <p:nvPr/>
        </p:nvCxnSpPr>
        <p:spPr bwMode="auto">
          <a:xfrm flipH="1">
            <a:off x="1295400" y="4876800"/>
            <a:ext cx="9144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4" name="Straight Connector 13"/>
          <p:cNvCxnSpPr/>
          <p:nvPr/>
        </p:nvCxnSpPr>
        <p:spPr bwMode="auto">
          <a:xfrm>
            <a:off x="5181600" y="1981200"/>
            <a:ext cx="0" cy="2895600"/>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cxnSp>
        <p:nvCxnSpPr>
          <p:cNvPr id="15" name="Straight Connector 14"/>
          <p:cNvCxnSpPr/>
          <p:nvPr/>
        </p:nvCxnSpPr>
        <p:spPr bwMode="auto">
          <a:xfrm>
            <a:off x="6477000" y="1981200"/>
            <a:ext cx="0" cy="2895600"/>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cxnSp>
        <p:nvCxnSpPr>
          <p:cNvPr id="17" name="Straight Connector 16"/>
          <p:cNvCxnSpPr/>
          <p:nvPr/>
        </p:nvCxnSpPr>
        <p:spPr bwMode="auto">
          <a:xfrm flipH="1">
            <a:off x="2209800" y="1981200"/>
            <a:ext cx="4267200" cy="0"/>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cxnSp>
        <p:nvCxnSpPr>
          <p:cNvPr id="19" name="Straight Connector 18"/>
          <p:cNvCxnSpPr/>
          <p:nvPr/>
        </p:nvCxnSpPr>
        <p:spPr bwMode="auto">
          <a:xfrm flipH="1">
            <a:off x="2209800" y="2895600"/>
            <a:ext cx="2971800" cy="0"/>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bwMode="auto">
          <a:xfrm flipH="1">
            <a:off x="2209800" y="3810000"/>
            <a:ext cx="2971800" cy="0"/>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cxnSp>
        <p:nvCxnSpPr>
          <p:cNvPr id="23" name="Straight Connector 22"/>
          <p:cNvCxnSpPr/>
          <p:nvPr/>
        </p:nvCxnSpPr>
        <p:spPr bwMode="auto">
          <a:xfrm flipV="1">
            <a:off x="1295400" y="1524000"/>
            <a:ext cx="5867400" cy="3962400"/>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sp>
        <p:nvSpPr>
          <p:cNvPr id="26" name="Oval 25"/>
          <p:cNvSpPr/>
          <p:nvPr/>
        </p:nvSpPr>
        <p:spPr bwMode="auto">
          <a:xfrm>
            <a:off x="2095499" y="4724398"/>
            <a:ext cx="228600" cy="228601"/>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Tahoma" pitchFamily="34" charset="0"/>
              </a:rPr>
              <a:t>A</a:t>
            </a:r>
          </a:p>
        </p:txBody>
      </p:sp>
      <p:sp>
        <p:nvSpPr>
          <p:cNvPr id="27" name="Oval 26"/>
          <p:cNvSpPr/>
          <p:nvPr/>
        </p:nvSpPr>
        <p:spPr bwMode="auto">
          <a:xfrm>
            <a:off x="5067300" y="1828801"/>
            <a:ext cx="228600" cy="228601"/>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Tahoma" pitchFamily="34" charset="0"/>
              </a:rPr>
              <a:t>B</a:t>
            </a:r>
          </a:p>
        </p:txBody>
      </p:sp>
      <p:sp>
        <p:nvSpPr>
          <p:cNvPr id="28" name="Oval 27"/>
          <p:cNvSpPr/>
          <p:nvPr/>
        </p:nvSpPr>
        <p:spPr bwMode="auto">
          <a:xfrm>
            <a:off x="5067300" y="3657599"/>
            <a:ext cx="228600" cy="228601"/>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Tahoma" pitchFamily="34" charset="0"/>
              </a:rPr>
              <a:t>B</a:t>
            </a:r>
          </a:p>
        </p:txBody>
      </p:sp>
      <p:sp>
        <p:nvSpPr>
          <p:cNvPr id="29" name="Oval 28"/>
          <p:cNvSpPr/>
          <p:nvPr/>
        </p:nvSpPr>
        <p:spPr bwMode="auto">
          <a:xfrm>
            <a:off x="5067300" y="2743200"/>
            <a:ext cx="228600" cy="228601"/>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Tahoma" pitchFamily="34" charset="0"/>
              </a:rPr>
              <a:t>B</a:t>
            </a:r>
          </a:p>
        </p:txBody>
      </p:sp>
      <p:sp>
        <p:nvSpPr>
          <p:cNvPr id="30" name="TextBox 29"/>
          <p:cNvSpPr txBox="1"/>
          <p:nvPr/>
        </p:nvSpPr>
        <p:spPr>
          <a:xfrm>
            <a:off x="5208155" y="1974502"/>
            <a:ext cx="838200" cy="461665"/>
          </a:xfrm>
          <a:prstGeom prst="rect">
            <a:avLst/>
          </a:prstGeom>
          <a:noFill/>
        </p:spPr>
        <p:txBody>
          <a:bodyPr wrap="square" rtlCol="0">
            <a:spAutoFit/>
          </a:bodyPr>
          <a:lstStyle/>
          <a:p>
            <a:r>
              <a:rPr lang="en-US" sz="1200" dirty="0"/>
              <a:t>$30,000 </a:t>
            </a:r>
          </a:p>
          <a:p>
            <a:r>
              <a:rPr lang="en-US" sz="1200" dirty="0"/>
              <a:t>per QALY</a:t>
            </a:r>
          </a:p>
        </p:txBody>
      </p:sp>
      <p:sp>
        <p:nvSpPr>
          <p:cNvPr id="31" name="TextBox 30"/>
          <p:cNvSpPr txBox="1"/>
          <p:nvPr/>
        </p:nvSpPr>
        <p:spPr>
          <a:xfrm>
            <a:off x="5292435" y="2774603"/>
            <a:ext cx="838200" cy="461665"/>
          </a:xfrm>
          <a:prstGeom prst="rect">
            <a:avLst/>
          </a:prstGeom>
          <a:noFill/>
        </p:spPr>
        <p:txBody>
          <a:bodyPr wrap="square" rtlCol="0">
            <a:spAutoFit/>
          </a:bodyPr>
          <a:lstStyle/>
          <a:p>
            <a:r>
              <a:rPr lang="en-US" sz="1200" dirty="0"/>
              <a:t>$20,000 </a:t>
            </a:r>
          </a:p>
          <a:p>
            <a:r>
              <a:rPr lang="en-US" sz="1200" dirty="0"/>
              <a:t>per QALY</a:t>
            </a:r>
          </a:p>
        </p:txBody>
      </p:sp>
      <p:sp>
        <p:nvSpPr>
          <p:cNvPr id="32" name="TextBox 31"/>
          <p:cNvSpPr txBox="1"/>
          <p:nvPr/>
        </p:nvSpPr>
        <p:spPr>
          <a:xfrm>
            <a:off x="5223165" y="3810000"/>
            <a:ext cx="838200" cy="461665"/>
          </a:xfrm>
          <a:prstGeom prst="rect">
            <a:avLst/>
          </a:prstGeom>
          <a:noFill/>
        </p:spPr>
        <p:txBody>
          <a:bodyPr wrap="square" rtlCol="0">
            <a:spAutoFit/>
          </a:bodyPr>
          <a:lstStyle/>
          <a:p>
            <a:r>
              <a:rPr lang="en-US" sz="1200" dirty="0"/>
              <a:t>$10,000 </a:t>
            </a:r>
          </a:p>
          <a:p>
            <a:r>
              <a:rPr lang="en-US" sz="1200" dirty="0"/>
              <a:t>per QALY</a:t>
            </a:r>
          </a:p>
        </p:txBody>
      </p:sp>
      <p:sp>
        <p:nvSpPr>
          <p:cNvPr id="33" name="TextBox 32"/>
          <p:cNvSpPr txBox="1"/>
          <p:nvPr/>
        </p:nvSpPr>
        <p:spPr>
          <a:xfrm>
            <a:off x="7162800" y="1131455"/>
            <a:ext cx="1676400" cy="461665"/>
          </a:xfrm>
          <a:prstGeom prst="rect">
            <a:avLst/>
          </a:prstGeom>
          <a:noFill/>
        </p:spPr>
        <p:txBody>
          <a:bodyPr wrap="square" rtlCol="0">
            <a:spAutoFit/>
          </a:bodyPr>
          <a:lstStyle/>
          <a:p>
            <a:r>
              <a:rPr lang="en-US" sz="1200" dirty="0"/>
              <a:t>CE threshold </a:t>
            </a:r>
          </a:p>
          <a:p>
            <a:r>
              <a:rPr lang="en-US" sz="1200" dirty="0"/>
              <a:t>$20,000 per QALY</a:t>
            </a:r>
          </a:p>
        </p:txBody>
      </p:sp>
      <p:sp>
        <p:nvSpPr>
          <p:cNvPr id="34" name="TextBox 33"/>
          <p:cNvSpPr txBox="1"/>
          <p:nvPr/>
        </p:nvSpPr>
        <p:spPr>
          <a:xfrm>
            <a:off x="-19050" y="3641036"/>
            <a:ext cx="2324099" cy="276999"/>
          </a:xfrm>
          <a:prstGeom prst="rect">
            <a:avLst/>
          </a:prstGeom>
          <a:noFill/>
        </p:spPr>
        <p:txBody>
          <a:bodyPr wrap="square" rtlCol="0">
            <a:spAutoFit/>
          </a:bodyPr>
          <a:lstStyle/>
          <a:p>
            <a:r>
              <a:rPr lang="en-US" sz="1200" dirty="0"/>
              <a:t>     Price = P1             $20,000 </a:t>
            </a:r>
          </a:p>
        </p:txBody>
      </p:sp>
      <p:sp>
        <p:nvSpPr>
          <p:cNvPr id="35" name="TextBox 34"/>
          <p:cNvSpPr txBox="1"/>
          <p:nvPr/>
        </p:nvSpPr>
        <p:spPr>
          <a:xfrm>
            <a:off x="-1" y="1826137"/>
            <a:ext cx="2324099" cy="276999"/>
          </a:xfrm>
          <a:prstGeom prst="rect">
            <a:avLst/>
          </a:prstGeom>
          <a:noFill/>
        </p:spPr>
        <p:txBody>
          <a:bodyPr wrap="square" rtlCol="0">
            <a:spAutoFit/>
          </a:bodyPr>
          <a:lstStyle/>
          <a:p>
            <a:r>
              <a:rPr lang="en-US" sz="1200" dirty="0"/>
              <a:t>     Price = P2             $60,000 </a:t>
            </a:r>
          </a:p>
        </p:txBody>
      </p:sp>
      <p:sp>
        <p:nvSpPr>
          <p:cNvPr id="36" name="TextBox 35"/>
          <p:cNvSpPr txBox="1"/>
          <p:nvPr/>
        </p:nvSpPr>
        <p:spPr>
          <a:xfrm>
            <a:off x="0" y="2726636"/>
            <a:ext cx="2324099" cy="276999"/>
          </a:xfrm>
          <a:prstGeom prst="rect">
            <a:avLst/>
          </a:prstGeom>
          <a:noFill/>
        </p:spPr>
        <p:txBody>
          <a:bodyPr wrap="square" rtlCol="0">
            <a:spAutoFit/>
          </a:bodyPr>
          <a:lstStyle/>
          <a:p>
            <a:r>
              <a:rPr lang="en-US" sz="1200" dirty="0"/>
              <a:t>     Price = P</a:t>
            </a:r>
            <a:r>
              <a:rPr lang="en-US" sz="1600" baseline="30000" dirty="0"/>
              <a:t>*</a:t>
            </a:r>
            <a:r>
              <a:rPr lang="en-US" sz="1200" dirty="0"/>
              <a:t>             $40,000 </a:t>
            </a:r>
          </a:p>
        </p:txBody>
      </p:sp>
      <p:cxnSp>
        <p:nvCxnSpPr>
          <p:cNvPr id="40" name="Straight Connector 39"/>
          <p:cNvCxnSpPr/>
          <p:nvPr/>
        </p:nvCxnSpPr>
        <p:spPr bwMode="auto">
          <a:xfrm>
            <a:off x="3810000" y="3810000"/>
            <a:ext cx="0" cy="1066800"/>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sp>
        <p:nvSpPr>
          <p:cNvPr id="41" name="TextBox 40"/>
          <p:cNvSpPr txBox="1"/>
          <p:nvPr/>
        </p:nvSpPr>
        <p:spPr>
          <a:xfrm>
            <a:off x="3663373" y="4898023"/>
            <a:ext cx="381000" cy="338554"/>
          </a:xfrm>
          <a:prstGeom prst="rect">
            <a:avLst/>
          </a:prstGeom>
          <a:noFill/>
        </p:spPr>
        <p:txBody>
          <a:bodyPr wrap="square" rtlCol="0">
            <a:spAutoFit/>
          </a:bodyPr>
          <a:lstStyle/>
          <a:p>
            <a:r>
              <a:rPr lang="en-US" sz="1600" dirty="0"/>
              <a:t>1</a:t>
            </a:r>
          </a:p>
        </p:txBody>
      </p:sp>
      <p:sp>
        <p:nvSpPr>
          <p:cNvPr id="42" name="TextBox 41"/>
          <p:cNvSpPr txBox="1"/>
          <p:nvPr/>
        </p:nvSpPr>
        <p:spPr>
          <a:xfrm>
            <a:off x="5034973" y="4902368"/>
            <a:ext cx="381000" cy="338554"/>
          </a:xfrm>
          <a:prstGeom prst="rect">
            <a:avLst/>
          </a:prstGeom>
          <a:noFill/>
        </p:spPr>
        <p:txBody>
          <a:bodyPr wrap="square" rtlCol="0">
            <a:spAutoFit/>
          </a:bodyPr>
          <a:lstStyle/>
          <a:p>
            <a:r>
              <a:rPr lang="en-US" sz="1600" b="1" dirty="0"/>
              <a:t>2</a:t>
            </a:r>
          </a:p>
        </p:txBody>
      </p:sp>
      <p:sp>
        <p:nvSpPr>
          <p:cNvPr id="43" name="TextBox 42"/>
          <p:cNvSpPr txBox="1"/>
          <p:nvPr/>
        </p:nvSpPr>
        <p:spPr>
          <a:xfrm>
            <a:off x="6330373" y="4876800"/>
            <a:ext cx="381000" cy="338554"/>
          </a:xfrm>
          <a:prstGeom prst="rect">
            <a:avLst/>
          </a:prstGeom>
          <a:noFill/>
        </p:spPr>
        <p:txBody>
          <a:bodyPr wrap="square" rtlCol="0">
            <a:spAutoFit/>
          </a:bodyPr>
          <a:lstStyle/>
          <a:p>
            <a:r>
              <a:rPr lang="en-US" sz="1600" dirty="0"/>
              <a:t>3</a:t>
            </a:r>
          </a:p>
        </p:txBody>
      </p:sp>
      <p:sp>
        <p:nvSpPr>
          <p:cNvPr id="44" name="TextBox 43"/>
          <p:cNvSpPr txBox="1"/>
          <p:nvPr/>
        </p:nvSpPr>
        <p:spPr>
          <a:xfrm>
            <a:off x="7505699" y="4667190"/>
            <a:ext cx="1162051" cy="285809"/>
          </a:xfrm>
          <a:prstGeom prst="rect">
            <a:avLst/>
          </a:prstGeom>
          <a:noFill/>
        </p:spPr>
        <p:txBody>
          <a:bodyPr wrap="square" rtlCol="0">
            <a:spAutoFit/>
          </a:bodyPr>
          <a:lstStyle/>
          <a:p>
            <a:r>
              <a:rPr lang="en-US" sz="1200" dirty="0"/>
              <a:t>QALYs gained</a:t>
            </a:r>
          </a:p>
        </p:txBody>
      </p:sp>
      <p:sp>
        <p:nvSpPr>
          <p:cNvPr id="47" name="Right Brace 46"/>
          <p:cNvSpPr/>
          <p:nvPr/>
        </p:nvSpPr>
        <p:spPr bwMode="auto">
          <a:xfrm rot="5400000">
            <a:off x="4318932" y="4727644"/>
            <a:ext cx="353733" cy="1371599"/>
          </a:xfrm>
          <a:prstGeom prst="rightBrace">
            <a:avLst/>
          </a:prstGeom>
          <a:blipFill>
            <a:blip r:embed="rId3"/>
            <a:tile tx="0" ty="0" sx="100000" sy="100000" flip="none" algn="tl"/>
          </a:bli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48" name="Right Brace 47"/>
          <p:cNvSpPr/>
          <p:nvPr/>
        </p:nvSpPr>
        <p:spPr bwMode="auto">
          <a:xfrm rot="5400000">
            <a:off x="5695441" y="4803844"/>
            <a:ext cx="342186" cy="1259028"/>
          </a:xfrm>
          <a:prstGeom prst="rightBrace">
            <a:avLst/>
          </a:prstGeom>
          <a:blipFill>
            <a:blip r:embed="rId3"/>
            <a:tile tx="0" ty="0" sx="100000" sy="100000" flip="none" algn="tl"/>
          </a:bli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49" name="TextBox 48"/>
          <p:cNvSpPr txBox="1"/>
          <p:nvPr/>
        </p:nvSpPr>
        <p:spPr>
          <a:xfrm>
            <a:off x="3932506" y="5484022"/>
            <a:ext cx="1794165" cy="600164"/>
          </a:xfrm>
          <a:prstGeom prst="rect">
            <a:avLst/>
          </a:prstGeom>
          <a:noFill/>
        </p:spPr>
        <p:txBody>
          <a:bodyPr wrap="square" rtlCol="0">
            <a:spAutoFit/>
          </a:bodyPr>
          <a:lstStyle/>
          <a:p>
            <a:r>
              <a:rPr lang="en-US" sz="1100" dirty="0"/>
              <a:t>Additional </a:t>
            </a:r>
          </a:p>
          <a:p>
            <a:r>
              <a:rPr lang="en-US" sz="1100" dirty="0"/>
              <a:t>Net Health Benefit </a:t>
            </a:r>
          </a:p>
          <a:p>
            <a:r>
              <a:rPr lang="en-US" sz="1100" dirty="0"/>
              <a:t>1 QALY</a:t>
            </a:r>
          </a:p>
        </p:txBody>
      </p:sp>
      <p:sp>
        <p:nvSpPr>
          <p:cNvPr id="50" name="TextBox 49"/>
          <p:cNvSpPr txBox="1"/>
          <p:nvPr/>
        </p:nvSpPr>
        <p:spPr>
          <a:xfrm>
            <a:off x="5415973" y="5504154"/>
            <a:ext cx="1794165" cy="600164"/>
          </a:xfrm>
          <a:prstGeom prst="rect">
            <a:avLst/>
          </a:prstGeom>
          <a:noFill/>
        </p:spPr>
        <p:txBody>
          <a:bodyPr wrap="square" rtlCol="0">
            <a:spAutoFit/>
          </a:bodyPr>
          <a:lstStyle/>
          <a:p>
            <a:r>
              <a:rPr lang="en-US" sz="1100" dirty="0"/>
              <a:t>Additional </a:t>
            </a:r>
          </a:p>
          <a:p>
            <a:r>
              <a:rPr lang="en-US" sz="1100" dirty="0"/>
              <a:t>Net Health Benefit </a:t>
            </a:r>
          </a:p>
          <a:p>
            <a:r>
              <a:rPr lang="en-US" sz="1100" dirty="0"/>
              <a:t>-1 QALY</a:t>
            </a:r>
          </a:p>
        </p:txBody>
      </p:sp>
      <p:sp>
        <p:nvSpPr>
          <p:cNvPr id="51" name="TextBox 50"/>
          <p:cNvSpPr txBox="1"/>
          <p:nvPr/>
        </p:nvSpPr>
        <p:spPr>
          <a:xfrm>
            <a:off x="1360055" y="152399"/>
            <a:ext cx="7162800" cy="400110"/>
          </a:xfrm>
          <a:prstGeom prst="rect">
            <a:avLst/>
          </a:prstGeom>
          <a:noFill/>
        </p:spPr>
        <p:txBody>
          <a:bodyPr wrap="square" rtlCol="0">
            <a:spAutoFit/>
          </a:bodyPr>
          <a:lstStyle/>
          <a:p>
            <a:r>
              <a:rPr lang="en-US" sz="2000" dirty="0"/>
              <a:t>Fig. 4.1 ICERs, decisions, net benefit</a:t>
            </a:r>
          </a:p>
        </p:txBody>
      </p:sp>
      <p:sp>
        <p:nvSpPr>
          <p:cNvPr id="3" name="TextBox 2"/>
          <p:cNvSpPr txBox="1"/>
          <p:nvPr/>
        </p:nvSpPr>
        <p:spPr>
          <a:xfrm>
            <a:off x="7734300" y="4841959"/>
            <a:ext cx="685800" cy="369332"/>
          </a:xfrm>
          <a:prstGeom prst="rect">
            <a:avLst/>
          </a:prstGeom>
          <a:noFill/>
        </p:spPr>
        <p:txBody>
          <a:bodyPr wrap="square" rtlCol="0">
            <a:spAutoFit/>
          </a:bodyPr>
          <a:lstStyle/>
          <a:p>
            <a:r>
              <a:rPr lang="el-GR" sz="1800" b="1" dirty="0"/>
              <a:t>Δ</a:t>
            </a:r>
            <a:r>
              <a:rPr lang="en-US" sz="1800" b="1" dirty="0"/>
              <a:t>h</a:t>
            </a:r>
          </a:p>
        </p:txBody>
      </p:sp>
      <p:sp>
        <p:nvSpPr>
          <p:cNvPr id="37" name="TextBox 36"/>
          <p:cNvSpPr txBox="1"/>
          <p:nvPr/>
        </p:nvSpPr>
        <p:spPr>
          <a:xfrm>
            <a:off x="1646610" y="931902"/>
            <a:ext cx="685800" cy="369332"/>
          </a:xfrm>
          <a:prstGeom prst="rect">
            <a:avLst/>
          </a:prstGeom>
          <a:noFill/>
        </p:spPr>
        <p:txBody>
          <a:bodyPr wrap="square" rtlCol="0">
            <a:spAutoFit/>
          </a:bodyPr>
          <a:lstStyle/>
          <a:p>
            <a:r>
              <a:rPr lang="el-GR" sz="1800" b="1" dirty="0"/>
              <a:t>Δ</a:t>
            </a:r>
            <a:r>
              <a:rPr lang="en-US" sz="1800" b="1" dirty="0"/>
              <a:t>c</a:t>
            </a:r>
          </a:p>
        </p:txBody>
      </p:sp>
      <p:sp>
        <p:nvSpPr>
          <p:cNvPr id="38" name="TextBox 37"/>
          <p:cNvSpPr txBox="1"/>
          <p:nvPr/>
        </p:nvSpPr>
        <p:spPr>
          <a:xfrm>
            <a:off x="8409016" y="1271443"/>
            <a:ext cx="685800" cy="369332"/>
          </a:xfrm>
          <a:prstGeom prst="rect">
            <a:avLst/>
          </a:prstGeom>
          <a:noFill/>
        </p:spPr>
        <p:txBody>
          <a:bodyPr wrap="square" rtlCol="0">
            <a:spAutoFit/>
          </a:bodyPr>
          <a:lstStyle/>
          <a:p>
            <a:r>
              <a:rPr lang="en-US" sz="1800" b="1" dirty="0"/>
              <a:t>= k</a:t>
            </a:r>
          </a:p>
        </p:txBody>
      </p:sp>
      <p:sp>
        <p:nvSpPr>
          <p:cNvPr id="22" name="Slide Number Placeholder 5">
            <a:extLst>
              <a:ext uri="{FF2B5EF4-FFF2-40B4-BE49-F238E27FC236}">
                <a16:creationId xmlns:a16="http://schemas.microsoft.com/office/drawing/2014/main" id="{4C42D8C8-D8DF-F580-1839-0DA8E2D063A0}"/>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16</a:t>
            </a:fld>
            <a:endParaRPr lang="en-US" dirty="0"/>
          </a:p>
        </p:txBody>
      </p:sp>
      <p:sp>
        <p:nvSpPr>
          <p:cNvPr id="24" name="Rectangle 2">
            <a:extLst>
              <a:ext uri="{FF2B5EF4-FFF2-40B4-BE49-F238E27FC236}">
                <a16:creationId xmlns:a16="http://schemas.microsoft.com/office/drawing/2014/main" id="{45AA3CF6-11CE-DE30-AA5C-5FD192720317}"/>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25" name="Rectangle 3">
            <a:extLst>
              <a:ext uri="{FF2B5EF4-FFF2-40B4-BE49-F238E27FC236}">
                <a16:creationId xmlns:a16="http://schemas.microsoft.com/office/drawing/2014/main" id="{E757942B-5698-87F1-8CC5-E00A91F1C57D}"/>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39" name="CuadroTexto 3">
            <a:extLst>
              <a:ext uri="{FF2B5EF4-FFF2-40B4-BE49-F238E27FC236}">
                <a16:creationId xmlns:a16="http://schemas.microsoft.com/office/drawing/2014/main" id="{7CE74575-69C4-E2BB-7CDC-3580C57812FF}"/>
              </a:ext>
            </a:extLst>
          </p:cNvPr>
          <p:cNvSpPr txBox="1"/>
          <p:nvPr/>
        </p:nvSpPr>
        <p:spPr>
          <a:xfrm>
            <a:off x="14538" y="6114194"/>
            <a:ext cx="1484285"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Costs</a:t>
            </a:r>
            <a:r>
              <a:rPr lang="es-ES" sz="1400" spc="300" dirty="0">
                <a:latin typeface="Oswald" pitchFamily="2" charset="77"/>
                <a:ea typeface="Roboto" panose="02000000000000000000" pitchFamily="2" charset="0"/>
                <a:cs typeface="Arial" panose="020B0604020202020204" pitchFamily="34" charset="0"/>
              </a:rPr>
              <a:t> &amp;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45" name="CuadroTexto 8">
            <a:extLst>
              <a:ext uri="{FF2B5EF4-FFF2-40B4-BE49-F238E27FC236}">
                <a16:creationId xmlns:a16="http://schemas.microsoft.com/office/drawing/2014/main" id="{E0FFD81F-8FDE-EE19-C52D-286420957CF7}"/>
              </a:ext>
            </a:extLst>
          </p:cNvPr>
          <p:cNvSpPr txBox="1"/>
          <p:nvPr/>
        </p:nvSpPr>
        <p:spPr>
          <a:xfrm>
            <a:off x="1422126" y="6119578"/>
            <a:ext cx="2049477" cy="523220"/>
          </a:xfrm>
          <a:prstGeom prst="rect">
            <a:avLst/>
          </a:prstGeom>
          <a:noFill/>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Making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Healthcare</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Decisions</a:t>
            </a:r>
            <a:endParaRPr lang="es-ES" sz="1400" spc="300" dirty="0">
              <a:latin typeface="Oswald" pitchFamily="2" charset="77"/>
              <a:ea typeface="Roboto" panose="02000000000000000000" pitchFamily="2" charset="0"/>
              <a:cs typeface="Arial" panose="020B0604020202020204" pitchFamily="34" charset="0"/>
            </a:endParaRPr>
          </a:p>
        </p:txBody>
      </p:sp>
      <p:sp>
        <p:nvSpPr>
          <p:cNvPr id="46" name="CuadroTexto 13">
            <a:extLst>
              <a:ext uri="{FF2B5EF4-FFF2-40B4-BE49-F238E27FC236}">
                <a16:creationId xmlns:a16="http://schemas.microsoft.com/office/drawing/2014/main" id="{47997EB7-9175-C538-C313-78A6FCEA6A9A}"/>
              </a:ext>
            </a:extLst>
          </p:cNvPr>
          <p:cNvSpPr txBox="1"/>
          <p:nvPr/>
        </p:nvSpPr>
        <p:spPr>
          <a:xfrm>
            <a:off x="3465518" y="6116959"/>
            <a:ext cx="920561" cy="307777"/>
          </a:xfrm>
          <a:prstGeom prst="rect">
            <a:avLst/>
          </a:prstGeom>
          <a:solidFill>
            <a:schemeClr val="tx2">
              <a:lumMod val="20000"/>
              <a:lumOff val="80000"/>
            </a:schemeClr>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ICERs</a:t>
            </a:r>
            <a:endParaRPr lang="es-ES" sz="1400" spc="300" dirty="0">
              <a:latin typeface="Oswald" pitchFamily="2" charset="77"/>
              <a:ea typeface="Roboto" panose="02000000000000000000" pitchFamily="2" charset="0"/>
              <a:cs typeface="Arial" panose="020B0604020202020204" pitchFamily="34" charset="0"/>
            </a:endParaRPr>
          </a:p>
        </p:txBody>
      </p:sp>
      <p:sp>
        <p:nvSpPr>
          <p:cNvPr id="52" name="CuadroTexto 17">
            <a:extLst>
              <a:ext uri="{FF2B5EF4-FFF2-40B4-BE49-F238E27FC236}">
                <a16:creationId xmlns:a16="http://schemas.microsoft.com/office/drawing/2014/main" id="{605ED4E1-FC72-C00F-E496-2B60534F69D5}"/>
              </a:ext>
            </a:extLst>
          </p:cNvPr>
          <p:cNvSpPr txBox="1"/>
          <p:nvPr/>
        </p:nvSpPr>
        <p:spPr>
          <a:xfrm>
            <a:off x="4346321" y="6114194"/>
            <a:ext cx="1288458" cy="523220"/>
          </a:xfrm>
          <a:prstGeom prst="rect">
            <a:avLst/>
          </a:prstGeom>
          <a:noFill/>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Net Health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53" name="CuadroTexto 21">
            <a:extLst>
              <a:ext uri="{FF2B5EF4-FFF2-40B4-BE49-F238E27FC236}">
                <a16:creationId xmlns:a16="http://schemas.microsoft.com/office/drawing/2014/main" id="{98FA2066-FD2B-5C8F-658F-DDEE4BBE70D6}"/>
              </a:ext>
            </a:extLst>
          </p:cNvPr>
          <p:cNvSpPr txBox="1"/>
          <p:nvPr/>
        </p:nvSpPr>
        <p:spPr>
          <a:xfrm>
            <a:off x="5522449" y="6114194"/>
            <a:ext cx="1633721" cy="523220"/>
          </a:xfrm>
          <a:prstGeom prst="rect">
            <a:avLst/>
          </a:prstGeom>
          <a:noFill/>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Net </a:t>
            </a:r>
            <a:r>
              <a:rPr lang="es-ES" sz="1400" spc="300" dirty="0" err="1">
                <a:latin typeface="Oswald" pitchFamily="2" charset="77"/>
                <a:ea typeface="Roboto" panose="02000000000000000000" pitchFamily="2" charset="0"/>
                <a:cs typeface="Arial" panose="020B0604020202020204" pitchFamily="34" charset="0"/>
              </a:rPr>
              <a:t>Monetary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54" name="CuadroTexto 27">
            <a:extLst>
              <a:ext uri="{FF2B5EF4-FFF2-40B4-BE49-F238E27FC236}">
                <a16:creationId xmlns:a16="http://schemas.microsoft.com/office/drawing/2014/main" id="{289B817E-8966-588D-335D-EC964D05C257}"/>
              </a:ext>
            </a:extLst>
          </p:cNvPr>
          <p:cNvSpPr txBox="1"/>
          <p:nvPr/>
        </p:nvSpPr>
        <p:spPr>
          <a:xfrm>
            <a:off x="6978380" y="6114194"/>
            <a:ext cx="2165620" cy="523220"/>
          </a:xfrm>
          <a:prstGeom prst="rect">
            <a:avLst/>
          </a:prstGeom>
          <a:noFill/>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Willingness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to</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Pay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Thresholds</a:t>
            </a:r>
            <a:endParaRPr lang="es-ES" sz="1400" spc="300" dirty="0">
              <a:latin typeface="Oswald" pitchFamily="2" charset="77"/>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03343587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a:t>
            </a:r>
          </a:p>
        </p:txBody>
      </p:sp>
      <p:sp>
        <p:nvSpPr>
          <p:cNvPr id="3" name="Content Placeholder 2"/>
          <p:cNvSpPr>
            <a:spLocks noGrp="1"/>
          </p:cNvSpPr>
          <p:nvPr>
            <p:ph idx="1"/>
          </p:nvPr>
        </p:nvSpPr>
        <p:spPr>
          <a:xfrm>
            <a:off x="1319357" y="2022114"/>
            <a:ext cx="7772400" cy="4114800"/>
          </a:xfrm>
        </p:spPr>
        <p:txBody>
          <a:bodyPr/>
          <a:lstStyle/>
          <a:p>
            <a:r>
              <a:rPr lang="en-US" sz="2000" u="sng" dirty="0"/>
              <a:t>Not possible </a:t>
            </a:r>
            <a:r>
              <a:rPr lang="en-US" sz="2000" dirty="0"/>
              <a:t>to make statements about what is cost-effective without reference to a CE threshold that represents an assessment of opportunity costs.</a:t>
            </a:r>
          </a:p>
          <a:p>
            <a:r>
              <a:rPr lang="en-US" sz="2000" dirty="0"/>
              <a:t>Some implicit or explicit </a:t>
            </a:r>
            <a:r>
              <a:rPr lang="en-US" sz="2000" u="sng" dirty="0"/>
              <a:t>assessment of the threshold is unavoidable</a:t>
            </a:r>
            <a:r>
              <a:rPr lang="en-US" sz="2000" dirty="0"/>
              <a:t> because, when any decision is made, it implies a value of the threshold.</a:t>
            </a:r>
          </a:p>
          <a:p>
            <a:r>
              <a:rPr lang="en-US" sz="2000" dirty="0"/>
              <a:t>In a resource constrained healthcare system, healthcare costs represent the health outcomes of other patients with competing claims on healthcare resources; therefore:</a:t>
            </a:r>
          </a:p>
          <a:p>
            <a:pPr lvl="1"/>
            <a:r>
              <a:rPr lang="en-US" sz="1800" dirty="0"/>
              <a:t>decisions based on economic evaluation are about </a:t>
            </a:r>
            <a:r>
              <a:rPr lang="en-US" sz="1800" u="sng" dirty="0"/>
              <a:t>identifying the alternative which offers the greatest net health benefits overall</a:t>
            </a:r>
            <a:r>
              <a:rPr lang="en-US" sz="1800" dirty="0"/>
              <a:t>.</a:t>
            </a:r>
          </a:p>
          <a:p>
            <a:endParaRPr lang="en-US" dirty="0"/>
          </a:p>
        </p:txBody>
      </p:sp>
      <p:sp>
        <p:nvSpPr>
          <p:cNvPr id="5" name="Slide Number Placeholder 5">
            <a:extLst>
              <a:ext uri="{FF2B5EF4-FFF2-40B4-BE49-F238E27FC236}">
                <a16:creationId xmlns:a16="http://schemas.microsoft.com/office/drawing/2014/main" id="{D29B708D-EA6E-D270-8D0B-0E385C6A2417}"/>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17</a:t>
            </a:fld>
            <a:endParaRPr lang="en-US" dirty="0"/>
          </a:p>
        </p:txBody>
      </p:sp>
      <p:sp>
        <p:nvSpPr>
          <p:cNvPr id="6" name="Rectangle 2">
            <a:extLst>
              <a:ext uri="{FF2B5EF4-FFF2-40B4-BE49-F238E27FC236}">
                <a16:creationId xmlns:a16="http://schemas.microsoft.com/office/drawing/2014/main" id="{1C185ABD-B8E0-D594-770E-E0148578A4BC}"/>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7" name="Rectangle 3">
            <a:extLst>
              <a:ext uri="{FF2B5EF4-FFF2-40B4-BE49-F238E27FC236}">
                <a16:creationId xmlns:a16="http://schemas.microsoft.com/office/drawing/2014/main" id="{EE21120F-A801-090F-F444-9FA274E847DF}"/>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8" name="CuadroTexto 3">
            <a:extLst>
              <a:ext uri="{FF2B5EF4-FFF2-40B4-BE49-F238E27FC236}">
                <a16:creationId xmlns:a16="http://schemas.microsoft.com/office/drawing/2014/main" id="{E40C0D72-FD12-4A9C-7D13-CA65AF910541}"/>
              </a:ext>
            </a:extLst>
          </p:cNvPr>
          <p:cNvSpPr txBox="1"/>
          <p:nvPr/>
        </p:nvSpPr>
        <p:spPr>
          <a:xfrm>
            <a:off x="14538" y="6114194"/>
            <a:ext cx="1484285"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Costs</a:t>
            </a:r>
            <a:r>
              <a:rPr lang="es-ES" sz="1400" spc="300" dirty="0">
                <a:latin typeface="Oswald" pitchFamily="2" charset="77"/>
                <a:ea typeface="Roboto" panose="02000000000000000000" pitchFamily="2" charset="0"/>
                <a:cs typeface="Arial" panose="020B0604020202020204" pitchFamily="34" charset="0"/>
              </a:rPr>
              <a:t> &amp;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9" name="CuadroTexto 8">
            <a:extLst>
              <a:ext uri="{FF2B5EF4-FFF2-40B4-BE49-F238E27FC236}">
                <a16:creationId xmlns:a16="http://schemas.microsoft.com/office/drawing/2014/main" id="{E4E57002-836C-B6BB-7130-8CC848A6E83A}"/>
              </a:ext>
            </a:extLst>
          </p:cNvPr>
          <p:cNvSpPr txBox="1"/>
          <p:nvPr/>
        </p:nvSpPr>
        <p:spPr>
          <a:xfrm>
            <a:off x="1422126" y="6119578"/>
            <a:ext cx="2049477" cy="523220"/>
          </a:xfrm>
          <a:prstGeom prst="rect">
            <a:avLst/>
          </a:prstGeom>
          <a:noFill/>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Making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Healthcare</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Decisions</a:t>
            </a:r>
            <a:endParaRPr lang="es-ES" sz="1400" spc="300" dirty="0">
              <a:latin typeface="Oswald" pitchFamily="2" charset="77"/>
              <a:ea typeface="Roboto" panose="02000000000000000000" pitchFamily="2" charset="0"/>
              <a:cs typeface="Arial" panose="020B0604020202020204" pitchFamily="34" charset="0"/>
            </a:endParaRPr>
          </a:p>
        </p:txBody>
      </p:sp>
      <p:sp>
        <p:nvSpPr>
          <p:cNvPr id="10" name="CuadroTexto 13">
            <a:extLst>
              <a:ext uri="{FF2B5EF4-FFF2-40B4-BE49-F238E27FC236}">
                <a16:creationId xmlns:a16="http://schemas.microsoft.com/office/drawing/2014/main" id="{4CA3E493-82CC-CB07-9B96-22A5EB70666D}"/>
              </a:ext>
            </a:extLst>
          </p:cNvPr>
          <p:cNvSpPr txBox="1"/>
          <p:nvPr/>
        </p:nvSpPr>
        <p:spPr>
          <a:xfrm>
            <a:off x="3346639" y="6116959"/>
            <a:ext cx="920561" cy="307777"/>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ICERs</a:t>
            </a:r>
            <a:endParaRPr lang="es-ES" sz="1400" spc="300" dirty="0">
              <a:latin typeface="Oswald" pitchFamily="2" charset="77"/>
              <a:ea typeface="Roboto" panose="02000000000000000000" pitchFamily="2" charset="0"/>
              <a:cs typeface="Arial" panose="020B0604020202020204" pitchFamily="34" charset="0"/>
            </a:endParaRPr>
          </a:p>
        </p:txBody>
      </p:sp>
      <p:sp>
        <p:nvSpPr>
          <p:cNvPr id="11" name="CuadroTexto 17">
            <a:extLst>
              <a:ext uri="{FF2B5EF4-FFF2-40B4-BE49-F238E27FC236}">
                <a16:creationId xmlns:a16="http://schemas.microsoft.com/office/drawing/2014/main" id="{6A704E0E-8426-05DC-A054-D1EC1921ED98}"/>
              </a:ext>
            </a:extLst>
          </p:cNvPr>
          <p:cNvSpPr txBox="1"/>
          <p:nvPr/>
        </p:nvSpPr>
        <p:spPr>
          <a:xfrm>
            <a:off x="4207929" y="6114194"/>
            <a:ext cx="1304943" cy="523220"/>
          </a:xfrm>
          <a:prstGeom prst="rect">
            <a:avLst/>
          </a:prstGeom>
          <a:solidFill>
            <a:srgbClr val="66FF66"/>
          </a:solidFill>
          <a:ln>
            <a:solidFill>
              <a:schemeClr val="accent4"/>
            </a:solid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Net Health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12" name="CuadroTexto 21">
            <a:extLst>
              <a:ext uri="{FF2B5EF4-FFF2-40B4-BE49-F238E27FC236}">
                <a16:creationId xmlns:a16="http://schemas.microsoft.com/office/drawing/2014/main" id="{BB730169-6126-9627-0BA0-8CB45C27CF61}"/>
              </a:ext>
            </a:extLst>
          </p:cNvPr>
          <p:cNvSpPr txBox="1"/>
          <p:nvPr/>
        </p:nvSpPr>
        <p:spPr>
          <a:xfrm>
            <a:off x="5522449" y="6114194"/>
            <a:ext cx="1633721" cy="523220"/>
          </a:xfrm>
          <a:prstGeom prst="rect">
            <a:avLst/>
          </a:prstGeom>
          <a:solidFill>
            <a:srgbClr val="66FF66"/>
          </a:solidFill>
          <a:ln>
            <a:solidFill>
              <a:schemeClr val="accent4"/>
            </a:solid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Net </a:t>
            </a:r>
            <a:r>
              <a:rPr lang="es-ES" sz="1400" spc="300" dirty="0" err="1">
                <a:latin typeface="Oswald" pitchFamily="2" charset="77"/>
                <a:ea typeface="Roboto" panose="02000000000000000000" pitchFamily="2" charset="0"/>
                <a:cs typeface="Arial" panose="020B0604020202020204" pitchFamily="34" charset="0"/>
              </a:rPr>
              <a:t>Monetary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13" name="CuadroTexto 27">
            <a:extLst>
              <a:ext uri="{FF2B5EF4-FFF2-40B4-BE49-F238E27FC236}">
                <a16:creationId xmlns:a16="http://schemas.microsoft.com/office/drawing/2014/main" id="{E4463EE2-9DD6-5F77-A37E-CB219E38212F}"/>
              </a:ext>
            </a:extLst>
          </p:cNvPr>
          <p:cNvSpPr txBox="1"/>
          <p:nvPr/>
        </p:nvSpPr>
        <p:spPr>
          <a:xfrm>
            <a:off x="7165746" y="6114194"/>
            <a:ext cx="1978253" cy="523220"/>
          </a:xfrm>
          <a:prstGeom prst="rect">
            <a:avLst/>
          </a:prstGeom>
          <a:noFill/>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Willingness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to</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Pay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Thresholds</a:t>
            </a:r>
            <a:endParaRPr lang="es-ES" sz="1400" spc="300" dirty="0">
              <a:latin typeface="Oswald" pitchFamily="2" charset="77"/>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8692390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p:cTn id="12"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2" end="2"/>
                                            </p:txEl>
                                          </p:spTgt>
                                        </p:tgtEl>
                                      </p:cBhvr>
                                    </p:animEffect>
                                  </p:childTnLst>
                                </p:cTn>
                              </p:par>
                              <p:par>
                                <p:cTn id="16" presetID="31"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p:cTn id="18"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9"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0"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1"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 cont’d.</a:t>
            </a:r>
          </a:p>
        </p:txBody>
      </p:sp>
      <p:sp>
        <p:nvSpPr>
          <p:cNvPr id="3" name="Content Placeholder 2"/>
          <p:cNvSpPr>
            <a:spLocks noGrp="1"/>
          </p:cNvSpPr>
          <p:nvPr>
            <p:ph idx="1"/>
          </p:nvPr>
        </p:nvSpPr>
        <p:spPr/>
        <p:txBody>
          <a:bodyPr/>
          <a:lstStyle/>
          <a:p>
            <a:r>
              <a:rPr lang="en-US" sz="2400" dirty="0"/>
              <a:t>Healthcare costs matter because they </a:t>
            </a:r>
            <a:r>
              <a:rPr lang="en-US" sz="2400" u="sng" dirty="0"/>
              <a:t>represent the opportunity to improve the health of other patients </a:t>
            </a:r>
            <a:r>
              <a:rPr lang="en-US" sz="2400" dirty="0"/>
              <a:t>with legitimate claims on the healthcare system.</a:t>
            </a:r>
          </a:p>
          <a:p>
            <a:pPr lvl="1"/>
            <a:r>
              <a:rPr lang="en-US" sz="2000" dirty="0"/>
              <a:t>Costs of a healthcare intervention are </a:t>
            </a:r>
            <a:r>
              <a:rPr lang="en-US" sz="2000" u="sng" dirty="0"/>
              <a:t>just as important </a:t>
            </a:r>
            <a:r>
              <a:rPr lang="en-US" sz="2000" dirty="0"/>
              <a:t>as how effective it might be.</a:t>
            </a:r>
          </a:p>
          <a:p>
            <a:pPr lvl="1"/>
            <a:r>
              <a:rPr lang="en-US" sz="2000" dirty="0"/>
              <a:t>Although the health gains of the beneficiaries of an effective intervention may be </a:t>
            </a:r>
            <a:r>
              <a:rPr lang="en-US" sz="2000" u="sng" dirty="0"/>
              <a:t>more readily identified </a:t>
            </a:r>
            <a:r>
              <a:rPr lang="en-US" sz="2000" dirty="0"/>
              <a:t>compared to the health likely to be displaced elsewhere as a consequence of the additional costs, there is </a:t>
            </a:r>
            <a:r>
              <a:rPr lang="en-US" sz="2000" u="sng" dirty="0"/>
              <a:t>little reason to treat those that are known different to those that are difficult to identify</a:t>
            </a:r>
            <a:r>
              <a:rPr lang="en-US" sz="2000" dirty="0"/>
              <a:t>.</a:t>
            </a:r>
          </a:p>
        </p:txBody>
      </p:sp>
      <p:sp>
        <p:nvSpPr>
          <p:cNvPr id="14" name="Slide Number Placeholder 5">
            <a:extLst>
              <a:ext uri="{FF2B5EF4-FFF2-40B4-BE49-F238E27FC236}">
                <a16:creationId xmlns:a16="http://schemas.microsoft.com/office/drawing/2014/main" id="{3A337B58-99F9-5987-FB5D-8E9A1083105A}"/>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18</a:t>
            </a:fld>
            <a:endParaRPr lang="en-US" dirty="0"/>
          </a:p>
        </p:txBody>
      </p:sp>
      <p:sp>
        <p:nvSpPr>
          <p:cNvPr id="15" name="Rectangle 2">
            <a:extLst>
              <a:ext uri="{FF2B5EF4-FFF2-40B4-BE49-F238E27FC236}">
                <a16:creationId xmlns:a16="http://schemas.microsoft.com/office/drawing/2014/main" id="{9786DD98-5C62-96E6-ED8B-EE382FFC82F1}"/>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16" name="Rectangle 3">
            <a:extLst>
              <a:ext uri="{FF2B5EF4-FFF2-40B4-BE49-F238E27FC236}">
                <a16:creationId xmlns:a16="http://schemas.microsoft.com/office/drawing/2014/main" id="{1EABE296-787F-0413-5952-474CD31920D4}"/>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17" name="CuadroTexto 3">
            <a:extLst>
              <a:ext uri="{FF2B5EF4-FFF2-40B4-BE49-F238E27FC236}">
                <a16:creationId xmlns:a16="http://schemas.microsoft.com/office/drawing/2014/main" id="{37E3224F-096C-3570-9543-C2CE8465AA98}"/>
              </a:ext>
            </a:extLst>
          </p:cNvPr>
          <p:cNvSpPr txBox="1"/>
          <p:nvPr/>
        </p:nvSpPr>
        <p:spPr>
          <a:xfrm>
            <a:off x="14538" y="6114194"/>
            <a:ext cx="1484285"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Costs</a:t>
            </a:r>
            <a:r>
              <a:rPr lang="es-ES" sz="1400" spc="300" dirty="0">
                <a:latin typeface="Oswald" pitchFamily="2" charset="77"/>
                <a:ea typeface="Roboto" panose="02000000000000000000" pitchFamily="2" charset="0"/>
                <a:cs typeface="Arial" panose="020B0604020202020204" pitchFamily="34" charset="0"/>
              </a:rPr>
              <a:t> &amp;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18" name="CuadroTexto 8">
            <a:extLst>
              <a:ext uri="{FF2B5EF4-FFF2-40B4-BE49-F238E27FC236}">
                <a16:creationId xmlns:a16="http://schemas.microsoft.com/office/drawing/2014/main" id="{E8B7329A-21CF-3D71-9476-F15B31B5D61D}"/>
              </a:ext>
            </a:extLst>
          </p:cNvPr>
          <p:cNvSpPr txBox="1"/>
          <p:nvPr/>
        </p:nvSpPr>
        <p:spPr>
          <a:xfrm>
            <a:off x="1422126" y="6119578"/>
            <a:ext cx="2049477" cy="523220"/>
          </a:xfrm>
          <a:prstGeom prst="rect">
            <a:avLst/>
          </a:prstGeom>
          <a:noFill/>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Making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Healthcare</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Decisions</a:t>
            </a:r>
            <a:endParaRPr lang="es-ES" sz="1400" spc="300" dirty="0">
              <a:latin typeface="Oswald" pitchFamily="2" charset="77"/>
              <a:ea typeface="Roboto" panose="02000000000000000000" pitchFamily="2" charset="0"/>
              <a:cs typeface="Arial" panose="020B0604020202020204" pitchFamily="34" charset="0"/>
            </a:endParaRPr>
          </a:p>
        </p:txBody>
      </p:sp>
      <p:sp>
        <p:nvSpPr>
          <p:cNvPr id="19" name="CuadroTexto 13">
            <a:extLst>
              <a:ext uri="{FF2B5EF4-FFF2-40B4-BE49-F238E27FC236}">
                <a16:creationId xmlns:a16="http://schemas.microsoft.com/office/drawing/2014/main" id="{8AA107A6-8823-6013-F3E8-87F2C39D0CF0}"/>
              </a:ext>
            </a:extLst>
          </p:cNvPr>
          <p:cNvSpPr txBox="1"/>
          <p:nvPr/>
        </p:nvSpPr>
        <p:spPr>
          <a:xfrm>
            <a:off x="3346639" y="6116959"/>
            <a:ext cx="920561" cy="307777"/>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ICERs</a:t>
            </a:r>
            <a:endParaRPr lang="es-ES" sz="1400" spc="300" dirty="0">
              <a:latin typeface="Oswald" pitchFamily="2" charset="77"/>
              <a:ea typeface="Roboto" panose="02000000000000000000" pitchFamily="2" charset="0"/>
              <a:cs typeface="Arial" panose="020B0604020202020204" pitchFamily="34" charset="0"/>
            </a:endParaRPr>
          </a:p>
        </p:txBody>
      </p:sp>
      <p:sp>
        <p:nvSpPr>
          <p:cNvPr id="20" name="CuadroTexto 17">
            <a:extLst>
              <a:ext uri="{FF2B5EF4-FFF2-40B4-BE49-F238E27FC236}">
                <a16:creationId xmlns:a16="http://schemas.microsoft.com/office/drawing/2014/main" id="{60C80236-C4CB-EB55-2BEE-AB1CC78B7758}"/>
              </a:ext>
            </a:extLst>
          </p:cNvPr>
          <p:cNvSpPr txBox="1"/>
          <p:nvPr/>
        </p:nvSpPr>
        <p:spPr>
          <a:xfrm>
            <a:off x="4207929" y="6114194"/>
            <a:ext cx="1304943" cy="523220"/>
          </a:xfrm>
          <a:prstGeom prst="rect">
            <a:avLst/>
          </a:prstGeom>
          <a:solidFill>
            <a:srgbClr val="66FF66"/>
          </a:solidFill>
          <a:ln>
            <a:solidFill>
              <a:schemeClr val="accent4"/>
            </a:solid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Net Health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21" name="CuadroTexto 21">
            <a:extLst>
              <a:ext uri="{FF2B5EF4-FFF2-40B4-BE49-F238E27FC236}">
                <a16:creationId xmlns:a16="http://schemas.microsoft.com/office/drawing/2014/main" id="{22D5C368-F1D3-2E92-1B17-3930CEF1F414}"/>
              </a:ext>
            </a:extLst>
          </p:cNvPr>
          <p:cNvSpPr txBox="1"/>
          <p:nvPr/>
        </p:nvSpPr>
        <p:spPr>
          <a:xfrm>
            <a:off x="5522449" y="6114194"/>
            <a:ext cx="1633721" cy="523220"/>
          </a:xfrm>
          <a:prstGeom prst="rect">
            <a:avLst/>
          </a:prstGeom>
          <a:solidFill>
            <a:srgbClr val="66FF66"/>
          </a:solidFill>
          <a:ln>
            <a:solidFill>
              <a:schemeClr val="accent4"/>
            </a:solid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Net </a:t>
            </a:r>
            <a:r>
              <a:rPr lang="es-ES" sz="1400" spc="300" dirty="0" err="1">
                <a:latin typeface="Oswald" pitchFamily="2" charset="77"/>
                <a:ea typeface="Roboto" panose="02000000000000000000" pitchFamily="2" charset="0"/>
                <a:cs typeface="Arial" panose="020B0604020202020204" pitchFamily="34" charset="0"/>
              </a:rPr>
              <a:t>Monetary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22" name="CuadroTexto 27">
            <a:extLst>
              <a:ext uri="{FF2B5EF4-FFF2-40B4-BE49-F238E27FC236}">
                <a16:creationId xmlns:a16="http://schemas.microsoft.com/office/drawing/2014/main" id="{F7CD7BBC-6C14-E954-2F9C-5532286FD439}"/>
              </a:ext>
            </a:extLst>
          </p:cNvPr>
          <p:cNvSpPr txBox="1"/>
          <p:nvPr/>
        </p:nvSpPr>
        <p:spPr>
          <a:xfrm>
            <a:off x="7165746" y="6114194"/>
            <a:ext cx="1978253" cy="523220"/>
          </a:xfrm>
          <a:prstGeom prst="rect">
            <a:avLst/>
          </a:prstGeom>
          <a:noFill/>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Willingness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to</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Pay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Thresholds</a:t>
            </a:r>
            <a:endParaRPr lang="es-ES" sz="1400" spc="300" dirty="0">
              <a:latin typeface="Oswald" pitchFamily="2" charset="77"/>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1765936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arn(inVertical)">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Estimating the CE Threshold (box 4.2)</a:t>
            </a:r>
          </a:p>
        </p:txBody>
      </p:sp>
      <p:sp>
        <p:nvSpPr>
          <p:cNvPr id="3" name="Content Placeholder 2"/>
          <p:cNvSpPr>
            <a:spLocks noGrp="1"/>
          </p:cNvSpPr>
          <p:nvPr>
            <p:ph idx="1"/>
          </p:nvPr>
        </p:nvSpPr>
        <p:spPr/>
        <p:txBody>
          <a:bodyPr/>
          <a:lstStyle/>
          <a:p>
            <a:r>
              <a:rPr lang="en-US" sz="2400" dirty="0"/>
              <a:t>“The problem of estimating a CE threshold is the </a:t>
            </a:r>
            <a:r>
              <a:rPr lang="en-US" sz="2400" u="sng" dirty="0"/>
              <a:t>same</a:t>
            </a:r>
            <a:r>
              <a:rPr lang="en-US" sz="2400" dirty="0"/>
              <a:t> as estimating the relationship between healthcare expenditure and health outcome”.</a:t>
            </a:r>
          </a:p>
          <a:p>
            <a:r>
              <a:rPr lang="en-US" sz="2400" dirty="0"/>
              <a:t>The UK study (Claxton et. al. 2015) exploited variation in expenditure and mortality outcomes to estimate the relationship between expenditure and mortality.  </a:t>
            </a:r>
          </a:p>
          <a:p>
            <a:pPr lvl="1"/>
            <a:r>
              <a:rPr lang="en-US" sz="2000" dirty="0"/>
              <a:t>These estimates were converted to cost per life year threshold and adjusted for </a:t>
            </a:r>
            <a:r>
              <a:rPr lang="en-US" sz="2000" dirty="0" err="1"/>
              <a:t>HRQoL</a:t>
            </a:r>
            <a:r>
              <a:rPr lang="en-US" sz="2000" dirty="0"/>
              <a:t> (tables 4.2 &amp; 4.3).</a:t>
            </a:r>
          </a:p>
        </p:txBody>
      </p:sp>
      <p:sp>
        <p:nvSpPr>
          <p:cNvPr id="5" name="Slide Number Placeholder 5">
            <a:extLst>
              <a:ext uri="{FF2B5EF4-FFF2-40B4-BE49-F238E27FC236}">
                <a16:creationId xmlns:a16="http://schemas.microsoft.com/office/drawing/2014/main" id="{11683AC5-6332-64D9-EA94-86E872C3A216}"/>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19</a:t>
            </a:fld>
            <a:endParaRPr lang="en-US" dirty="0"/>
          </a:p>
        </p:txBody>
      </p:sp>
      <p:sp>
        <p:nvSpPr>
          <p:cNvPr id="6" name="Rectangle 2">
            <a:extLst>
              <a:ext uri="{FF2B5EF4-FFF2-40B4-BE49-F238E27FC236}">
                <a16:creationId xmlns:a16="http://schemas.microsoft.com/office/drawing/2014/main" id="{4197710A-0D62-7140-1D0B-F3E1323B90C5}"/>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7" name="Rectangle 3">
            <a:extLst>
              <a:ext uri="{FF2B5EF4-FFF2-40B4-BE49-F238E27FC236}">
                <a16:creationId xmlns:a16="http://schemas.microsoft.com/office/drawing/2014/main" id="{440828A4-D2D8-2A85-FBB9-C1E41BABDFD2}"/>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8" name="CuadroTexto 3">
            <a:extLst>
              <a:ext uri="{FF2B5EF4-FFF2-40B4-BE49-F238E27FC236}">
                <a16:creationId xmlns:a16="http://schemas.microsoft.com/office/drawing/2014/main" id="{3B0DDA28-09A3-43EF-EE5A-BEF42EAF32CE}"/>
              </a:ext>
            </a:extLst>
          </p:cNvPr>
          <p:cNvSpPr txBox="1"/>
          <p:nvPr/>
        </p:nvSpPr>
        <p:spPr>
          <a:xfrm>
            <a:off x="14538" y="6114194"/>
            <a:ext cx="1484285"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Costs</a:t>
            </a:r>
            <a:r>
              <a:rPr lang="es-ES" sz="1400" spc="300" dirty="0">
                <a:latin typeface="Oswald" pitchFamily="2" charset="77"/>
                <a:ea typeface="Roboto" panose="02000000000000000000" pitchFamily="2" charset="0"/>
                <a:cs typeface="Arial" panose="020B0604020202020204" pitchFamily="34" charset="0"/>
              </a:rPr>
              <a:t> &amp;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9" name="CuadroTexto 8">
            <a:extLst>
              <a:ext uri="{FF2B5EF4-FFF2-40B4-BE49-F238E27FC236}">
                <a16:creationId xmlns:a16="http://schemas.microsoft.com/office/drawing/2014/main" id="{FB391CB7-6F5D-9D2A-FE37-6EE33AAECCC1}"/>
              </a:ext>
            </a:extLst>
          </p:cNvPr>
          <p:cNvSpPr txBox="1"/>
          <p:nvPr/>
        </p:nvSpPr>
        <p:spPr>
          <a:xfrm>
            <a:off x="1422126" y="6119578"/>
            <a:ext cx="2049477" cy="523220"/>
          </a:xfrm>
          <a:prstGeom prst="rect">
            <a:avLst/>
          </a:prstGeom>
          <a:noFill/>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Making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Healthcare</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Decisions</a:t>
            </a:r>
            <a:endParaRPr lang="es-ES" sz="1400" spc="300" dirty="0">
              <a:latin typeface="Oswald" pitchFamily="2" charset="77"/>
              <a:ea typeface="Roboto" panose="02000000000000000000" pitchFamily="2" charset="0"/>
              <a:cs typeface="Arial" panose="020B0604020202020204" pitchFamily="34" charset="0"/>
            </a:endParaRPr>
          </a:p>
        </p:txBody>
      </p:sp>
      <p:sp>
        <p:nvSpPr>
          <p:cNvPr id="10" name="CuadroTexto 13">
            <a:extLst>
              <a:ext uri="{FF2B5EF4-FFF2-40B4-BE49-F238E27FC236}">
                <a16:creationId xmlns:a16="http://schemas.microsoft.com/office/drawing/2014/main" id="{522E38E1-E6CC-EA14-AB77-FA881B3D7F35}"/>
              </a:ext>
            </a:extLst>
          </p:cNvPr>
          <p:cNvSpPr txBox="1"/>
          <p:nvPr/>
        </p:nvSpPr>
        <p:spPr>
          <a:xfrm>
            <a:off x="3346639" y="6116959"/>
            <a:ext cx="920561" cy="307777"/>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ICERs</a:t>
            </a:r>
            <a:endParaRPr lang="es-ES" sz="1400" spc="300" dirty="0">
              <a:latin typeface="Oswald" pitchFamily="2" charset="77"/>
              <a:ea typeface="Roboto" panose="02000000000000000000" pitchFamily="2" charset="0"/>
              <a:cs typeface="Arial" panose="020B0604020202020204" pitchFamily="34" charset="0"/>
            </a:endParaRPr>
          </a:p>
        </p:txBody>
      </p:sp>
      <p:sp>
        <p:nvSpPr>
          <p:cNvPr id="11" name="CuadroTexto 17">
            <a:extLst>
              <a:ext uri="{FF2B5EF4-FFF2-40B4-BE49-F238E27FC236}">
                <a16:creationId xmlns:a16="http://schemas.microsoft.com/office/drawing/2014/main" id="{439C3E04-7D70-9A6A-90E6-040C96EB311F}"/>
              </a:ext>
            </a:extLst>
          </p:cNvPr>
          <p:cNvSpPr txBox="1"/>
          <p:nvPr/>
        </p:nvSpPr>
        <p:spPr>
          <a:xfrm>
            <a:off x="4207929" y="6114194"/>
            <a:ext cx="1304943"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Net Health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12" name="CuadroTexto 21">
            <a:extLst>
              <a:ext uri="{FF2B5EF4-FFF2-40B4-BE49-F238E27FC236}">
                <a16:creationId xmlns:a16="http://schemas.microsoft.com/office/drawing/2014/main" id="{6B9DE2E1-A670-6442-FBCC-2927609513A8}"/>
              </a:ext>
            </a:extLst>
          </p:cNvPr>
          <p:cNvSpPr txBox="1"/>
          <p:nvPr/>
        </p:nvSpPr>
        <p:spPr>
          <a:xfrm>
            <a:off x="5522449" y="6114194"/>
            <a:ext cx="1633721"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Net </a:t>
            </a:r>
            <a:r>
              <a:rPr lang="es-ES" sz="1400" spc="300" dirty="0" err="1">
                <a:latin typeface="Oswald" pitchFamily="2" charset="77"/>
                <a:ea typeface="Roboto" panose="02000000000000000000" pitchFamily="2" charset="0"/>
                <a:cs typeface="Arial" panose="020B0604020202020204" pitchFamily="34" charset="0"/>
              </a:rPr>
              <a:t>Monetary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13" name="CuadroTexto 27">
            <a:extLst>
              <a:ext uri="{FF2B5EF4-FFF2-40B4-BE49-F238E27FC236}">
                <a16:creationId xmlns:a16="http://schemas.microsoft.com/office/drawing/2014/main" id="{33E1C353-96A0-FB0B-4C4D-ECAFB9795C34}"/>
              </a:ext>
            </a:extLst>
          </p:cNvPr>
          <p:cNvSpPr txBox="1"/>
          <p:nvPr/>
        </p:nvSpPr>
        <p:spPr>
          <a:xfrm>
            <a:off x="7165746" y="6114194"/>
            <a:ext cx="1978253" cy="523220"/>
          </a:xfrm>
          <a:prstGeom prst="rect">
            <a:avLst/>
          </a:prstGeom>
          <a:solidFill>
            <a:srgbClr val="FFFF00"/>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Willingness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to</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Pay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Thresholds</a:t>
            </a:r>
            <a:endParaRPr lang="es-ES" sz="1400" spc="300" dirty="0">
              <a:latin typeface="Oswald" pitchFamily="2" charset="77"/>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52503538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D18BF-5739-CA5A-1ED4-2E75CD5F8442}"/>
              </a:ext>
            </a:extLst>
          </p:cNvPr>
          <p:cNvSpPr>
            <a:spLocks noGrp="1"/>
          </p:cNvSpPr>
          <p:nvPr>
            <p:ph type="title"/>
          </p:nvPr>
        </p:nvSpPr>
        <p:spPr/>
        <p:txBody>
          <a:bodyPr/>
          <a:lstStyle/>
          <a:p>
            <a:r>
              <a:rPr lang="en-US" dirty="0"/>
              <a:t>Lessons Learned So Far</a:t>
            </a:r>
          </a:p>
        </p:txBody>
      </p:sp>
      <p:sp>
        <p:nvSpPr>
          <p:cNvPr id="3" name="Content Placeholder 2">
            <a:extLst>
              <a:ext uri="{FF2B5EF4-FFF2-40B4-BE49-F238E27FC236}">
                <a16:creationId xmlns:a16="http://schemas.microsoft.com/office/drawing/2014/main" id="{BCF88477-F19F-D5A9-AB40-B649AF00C739}"/>
              </a:ext>
            </a:extLst>
          </p:cNvPr>
          <p:cNvSpPr>
            <a:spLocks noGrp="1"/>
          </p:cNvSpPr>
          <p:nvPr>
            <p:ph idx="1"/>
          </p:nvPr>
        </p:nvSpPr>
        <p:spPr/>
        <p:txBody>
          <a:bodyPr/>
          <a:lstStyle/>
          <a:p>
            <a:r>
              <a:rPr lang="en-US" dirty="0"/>
              <a:t>We have limited resources that force decision-makers to allocate</a:t>
            </a:r>
          </a:p>
          <a:p>
            <a:r>
              <a:rPr lang="en-US" dirty="0"/>
              <a:t>How do we allocate efficiently?</a:t>
            </a:r>
          </a:p>
          <a:p>
            <a:pPr lvl="1"/>
            <a:r>
              <a:rPr lang="en-US" dirty="0"/>
              <a:t>Constraints</a:t>
            </a:r>
            <a:r>
              <a:rPr lang="en-US" dirty="0">
                <a:sym typeface="Wingdings" panose="05000000000000000000" pitchFamily="2" charset="2"/>
              </a:rPr>
              <a:t> we have choices and opportunity costs</a:t>
            </a:r>
          </a:p>
          <a:p>
            <a:r>
              <a:rPr lang="en-US" dirty="0">
                <a:sym typeface="Wingdings" panose="05000000000000000000" pitchFamily="2" charset="2"/>
              </a:rPr>
              <a:t>Government has stake in resource allocation</a:t>
            </a:r>
          </a:p>
          <a:p>
            <a:r>
              <a:rPr lang="en-US" dirty="0">
                <a:sym typeface="Wingdings" panose="05000000000000000000" pitchFamily="2" charset="2"/>
              </a:rPr>
              <a:t>Demand &amp; Supply determines value of resources/goods/services</a:t>
            </a:r>
          </a:p>
        </p:txBody>
      </p:sp>
      <p:sp>
        <p:nvSpPr>
          <p:cNvPr id="4" name="Slide Number Placeholder 3">
            <a:extLst>
              <a:ext uri="{FF2B5EF4-FFF2-40B4-BE49-F238E27FC236}">
                <a16:creationId xmlns:a16="http://schemas.microsoft.com/office/drawing/2014/main" id="{82F1D2BE-34B7-F58E-D364-42BCC3CCFAA0}"/>
              </a:ext>
            </a:extLst>
          </p:cNvPr>
          <p:cNvSpPr>
            <a:spLocks noGrp="1"/>
          </p:cNvSpPr>
          <p:nvPr>
            <p:ph type="sldNum" sz="quarter" idx="12"/>
          </p:nvPr>
        </p:nvSpPr>
        <p:spPr/>
        <p:txBody>
          <a:bodyPr/>
          <a:lstStyle/>
          <a:p>
            <a:pPr>
              <a:defRPr/>
            </a:pPr>
            <a:fld id="{8C0031E7-5FE8-452E-A83A-A86A40ABDAE7}" type="slidenum">
              <a:rPr lang="en-US" smtClean="0"/>
              <a:pPr>
                <a:defRPr/>
              </a:pPr>
              <a:t>2</a:t>
            </a:fld>
            <a:endParaRPr lang="en-US"/>
          </a:p>
        </p:txBody>
      </p:sp>
    </p:spTree>
    <p:extLst>
      <p:ext uri="{BB962C8B-B14F-4D97-AF65-F5344CB8AC3E}">
        <p14:creationId xmlns:p14="http://schemas.microsoft.com/office/powerpoint/2010/main" val="1518101730"/>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Table 4.2 Cost-effectiveness thresholds for UK NHS (2008-09) from Claxton et al., 2015</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32440789"/>
              </p:ext>
            </p:extLst>
          </p:nvPr>
        </p:nvGraphicFramePr>
        <p:xfrm>
          <a:off x="761102" y="1825292"/>
          <a:ext cx="7924799" cy="4218765"/>
        </p:xfrm>
        <a:graphic>
          <a:graphicData uri="http://schemas.openxmlformats.org/drawingml/2006/table">
            <a:tbl>
              <a:tblPr firstRow="1" bandRow="1">
                <a:tableStyleId>{5C22544A-7EE6-4342-B048-85BDC9FD1C3A}</a:tableStyleId>
              </a:tblPr>
              <a:tblGrid>
                <a:gridCol w="1828799">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tblGrid>
              <a:tr h="888095">
                <a:tc>
                  <a:txBody>
                    <a:bodyPr/>
                    <a:lstStyle/>
                    <a:p>
                      <a:endParaRPr lang="en-US" dirty="0"/>
                    </a:p>
                  </a:txBody>
                  <a:tcPr/>
                </a:tc>
                <a:tc>
                  <a:txBody>
                    <a:bodyPr/>
                    <a:lstStyle/>
                    <a:p>
                      <a:r>
                        <a:rPr lang="en-US" dirty="0"/>
                        <a:t>Cost per death averted</a:t>
                      </a:r>
                    </a:p>
                  </a:txBody>
                  <a:tcPr/>
                </a:tc>
                <a:tc>
                  <a:txBody>
                    <a:bodyPr/>
                    <a:lstStyle/>
                    <a:p>
                      <a:r>
                        <a:rPr lang="en-US" dirty="0"/>
                        <a:t>Cost</a:t>
                      </a:r>
                      <a:r>
                        <a:rPr lang="en-US" baseline="0" dirty="0"/>
                        <a:t> per life-year</a:t>
                      </a:r>
                      <a:endParaRPr lang="en-US" dirty="0"/>
                    </a:p>
                  </a:txBody>
                  <a:tcPr/>
                </a:tc>
                <a:tc>
                  <a:txBody>
                    <a:bodyPr/>
                    <a:lstStyle/>
                    <a:p>
                      <a:r>
                        <a:rPr lang="en-US" dirty="0"/>
                        <a:t>Cost per QALY (life yr.</a:t>
                      </a:r>
                      <a:r>
                        <a:rPr lang="en-US" baseline="0" dirty="0"/>
                        <a:t> effects only)</a:t>
                      </a:r>
                      <a:endParaRPr lang="en-US" dirty="0"/>
                    </a:p>
                  </a:txBody>
                  <a:tcPr/>
                </a:tc>
                <a:tc>
                  <a:txBody>
                    <a:bodyPr/>
                    <a:lstStyle/>
                    <a:p>
                      <a:r>
                        <a:rPr lang="en-US" dirty="0"/>
                        <a:t>Cost per QALY</a:t>
                      </a:r>
                    </a:p>
                  </a:txBody>
                  <a:tcPr/>
                </a:tc>
                <a:extLst>
                  <a:ext uri="{0D108BD9-81ED-4DB2-BD59-A6C34878D82A}">
                    <a16:rowId xmlns:a16="http://schemas.microsoft.com/office/drawing/2014/main" val="10000"/>
                  </a:ext>
                </a:extLst>
              </a:tr>
              <a:tr h="888095">
                <a:tc>
                  <a:txBody>
                    <a:bodyPr/>
                    <a:lstStyle/>
                    <a:p>
                      <a:r>
                        <a:rPr lang="en-US" dirty="0"/>
                        <a:t>Life yrs. per death averted</a:t>
                      </a:r>
                    </a:p>
                  </a:txBody>
                  <a:tcPr/>
                </a:tc>
                <a:tc>
                  <a:txBody>
                    <a:bodyPr/>
                    <a:lstStyle/>
                    <a:p>
                      <a:r>
                        <a:rPr lang="en-US" dirty="0"/>
                        <a:t>--</a:t>
                      </a:r>
                    </a:p>
                  </a:txBody>
                  <a:tcPr/>
                </a:tc>
                <a:tc>
                  <a:txBody>
                    <a:bodyPr/>
                    <a:lstStyle/>
                    <a:p>
                      <a:r>
                        <a:rPr lang="en-US" dirty="0"/>
                        <a:t>4.5</a:t>
                      </a:r>
                    </a:p>
                  </a:txBody>
                  <a:tcPr/>
                </a:tc>
                <a:tc>
                  <a:txBody>
                    <a:bodyPr/>
                    <a:lstStyle/>
                    <a:p>
                      <a:r>
                        <a:rPr lang="en-US" dirty="0"/>
                        <a:t>4.5</a:t>
                      </a:r>
                    </a:p>
                  </a:txBody>
                  <a:tcPr/>
                </a:tc>
                <a:tc>
                  <a:txBody>
                    <a:bodyPr/>
                    <a:lstStyle/>
                    <a:p>
                      <a:r>
                        <a:rPr lang="en-US" dirty="0"/>
                        <a:t>4.5</a:t>
                      </a:r>
                    </a:p>
                  </a:txBody>
                  <a:tcPr/>
                </a:tc>
                <a:extLst>
                  <a:ext uri="{0D108BD9-81ED-4DB2-BD59-A6C34878D82A}">
                    <a16:rowId xmlns:a16="http://schemas.microsoft.com/office/drawing/2014/main" val="10001"/>
                  </a:ext>
                </a:extLst>
              </a:tr>
              <a:tr h="888095">
                <a:tc>
                  <a:txBody>
                    <a:bodyPr/>
                    <a:lstStyle/>
                    <a:p>
                      <a:r>
                        <a:rPr lang="en-US" dirty="0"/>
                        <a:t>QALYs</a:t>
                      </a:r>
                      <a:r>
                        <a:rPr lang="en-US" baseline="0" dirty="0"/>
                        <a:t> per death averted</a:t>
                      </a:r>
                      <a:endParaRPr lang="en-US" dirty="0"/>
                    </a:p>
                  </a:txBody>
                  <a:tcPr/>
                </a:tc>
                <a:tc>
                  <a:txBody>
                    <a:bodyPr/>
                    <a:lstStyle/>
                    <a:p>
                      <a:r>
                        <a:rPr lang="en-US" dirty="0"/>
                        <a:t>--</a:t>
                      </a:r>
                    </a:p>
                  </a:txBody>
                  <a:tcPr/>
                </a:tc>
                <a:tc>
                  <a:txBody>
                    <a:bodyPr/>
                    <a:lstStyle/>
                    <a:p>
                      <a:r>
                        <a:rPr lang="en-US" dirty="0"/>
                        <a:t>--</a:t>
                      </a:r>
                    </a:p>
                  </a:txBody>
                  <a:tcPr/>
                </a:tc>
                <a:tc>
                  <a:txBody>
                    <a:bodyPr/>
                    <a:lstStyle/>
                    <a:p>
                      <a:r>
                        <a:rPr lang="en-US" dirty="0"/>
                        <a:t>3.8</a:t>
                      </a:r>
                    </a:p>
                  </a:txBody>
                  <a:tcPr/>
                </a:tc>
                <a:tc>
                  <a:txBody>
                    <a:bodyPr/>
                    <a:lstStyle/>
                    <a:p>
                      <a:r>
                        <a:rPr lang="en-US" dirty="0"/>
                        <a:t>12.7</a:t>
                      </a:r>
                    </a:p>
                  </a:txBody>
                  <a:tcPr/>
                </a:tc>
                <a:extLst>
                  <a:ext uri="{0D108BD9-81ED-4DB2-BD59-A6C34878D82A}">
                    <a16:rowId xmlns:a16="http://schemas.microsoft.com/office/drawing/2014/main" val="10002"/>
                  </a:ext>
                </a:extLst>
              </a:tr>
              <a:tr h="888095">
                <a:tc>
                  <a:txBody>
                    <a:bodyPr/>
                    <a:lstStyle/>
                    <a:p>
                      <a:r>
                        <a:rPr lang="en-US" dirty="0"/>
                        <a:t>11 PBCs (with mortality)</a:t>
                      </a:r>
                    </a:p>
                  </a:txBody>
                  <a:tcPr/>
                </a:tc>
                <a:tc>
                  <a:txBody>
                    <a:bodyPr/>
                    <a:lstStyle/>
                    <a:p>
                      <a:r>
                        <a:rPr lang="en-US" dirty="0"/>
                        <a:t>£105,872</a:t>
                      </a:r>
                    </a:p>
                  </a:txBody>
                  <a:tcPr/>
                </a:tc>
                <a:tc>
                  <a:txBody>
                    <a:bodyPr/>
                    <a:lstStyle/>
                    <a:p>
                      <a:r>
                        <a:rPr lang="en-US" dirty="0"/>
                        <a:t>£23,360</a:t>
                      </a:r>
                    </a:p>
                  </a:txBody>
                  <a:tcPr/>
                </a:tc>
                <a:tc>
                  <a:txBody>
                    <a:bodyPr/>
                    <a:lstStyle/>
                    <a:p>
                      <a:r>
                        <a:rPr lang="en-US" dirty="0"/>
                        <a:t>£28,045</a:t>
                      </a:r>
                    </a:p>
                  </a:txBody>
                  <a:tcPr/>
                </a:tc>
                <a:tc>
                  <a:txBody>
                    <a:bodyPr/>
                    <a:lstStyle/>
                    <a:p>
                      <a:r>
                        <a:rPr lang="en-US" dirty="0"/>
                        <a:t>£8,308</a:t>
                      </a:r>
                    </a:p>
                  </a:txBody>
                  <a:tcPr/>
                </a:tc>
                <a:extLst>
                  <a:ext uri="{0D108BD9-81ED-4DB2-BD59-A6C34878D82A}">
                    <a16:rowId xmlns:a16="http://schemas.microsoft.com/office/drawing/2014/main" val="10003"/>
                  </a:ext>
                </a:extLst>
              </a:tr>
              <a:tr h="360172">
                <a:tc>
                  <a:txBody>
                    <a:bodyPr/>
                    <a:lstStyle/>
                    <a:p>
                      <a:r>
                        <a:rPr lang="en-US" dirty="0"/>
                        <a:t>23 PBCs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£114,272</a:t>
                      </a:r>
                    </a:p>
                    <a:p>
                      <a:endParaRPr lang="en-US" dirty="0"/>
                    </a:p>
                  </a:txBody>
                  <a:tcPr/>
                </a:tc>
                <a:tc>
                  <a:txBody>
                    <a:bodyPr/>
                    <a:lstStyle/>
                    <a:p>
                      <a:r>
                        <a:rPr lang="en-US" dirty="0"/>
                        <a:t>£25,214</a:t>
                      </a:r>
                    </a:p>
                  </a:txBody>
                  <a:tcPr/>
                </a:tc>
                <a:tc>
                  <a:txBody>
                    <a:bodyPr/>
                    <a:lstStyle/>
                    <a:p>
                      <a:r>
                        <a:rPr lang="en-US" dirty="0"/>
                        <a:t>£30,270</a:t>
                      </a:r>
                    </a:p>
                  </a:txBody>
                  <a:tcPr/>
                </a:tc>
                <a:tc>
                  <a:txBody>
                    <a:bodyPr/>
                    <a:lstStyle/>
                    <a:p>
                      <a:r>
                        <a:rPr lang="en-US" dirty="0"/>
                        <a:t>£12,936</a:t>
                      </a:r>
                    </a:p>
                  </a:txBody>
                  <a:tcPr/>
                </a:tc>
                <a:extLst>
                  <a:ext uri="{0D108BD9-81ED-4DB2-BD59-A6C34878D82A}">
                    <a16:rowId xmlns:a16="http://schemas.microsoft.com/office/drawing/2014/main" val="10004"/>
                  </a:ext>
                </a:extLst>
              </a:tr>
            </a:tbl>
          </a:graphicData>
        </a:graphic>
      </p:graphicFrame>
      <p:sp>
        <p:nvSpPr>
          <p:cNvPr id="10" name="TextBox 9"/>
          <p:cNvSpPr txBox="1"/>
          <p:nvPr/>
        </p:nvSpPr>
        <p:spPr>
          <a:xfrm>
            <a:off x="7534223" y="3531492"/>
            <a:ext cx="1600200" cy="954107"/>
          </a:xfrm>
          <a:prstGeom prst="rect">
            <a:avLst/>
          </a:prstGeom>
          <a:noFill/>
          <a:ln>
            <a:solidFill>
              <a:schemeClr val="accent1"/>
            </a:solidFill>
          </a:ln>
        </p:spPr>
        <p:txBody>
          <a:bodyPr wrap="square" rtlCol="0">
            <a:spAutoFit/>
          </a:bodyPr>
          <a:lstStyle/>
          <a:p>
            <a:r>
              <a:rPr lang="en-US" sz="1400" dirty="0"/>
              <a:t>Accounts for quality of life gains not just years of life.</a:t>
            </a:r>
          </a:p>
        </p:txBody>
      </p:sp>
      <p:sp>
        <p:nvSpPr>
          <p:cNvPr id="11" name="TextBox 10"/>
          <p:cNvSpPr txBox="1"/>
          <p:nvPr/>
        </p:nvSpPr>
        <p:spPr>
          <a:xfrm>
            <a:off x="5725552" y="3521118"/>
            <a:ext cx="1227513" cy="954107"/>
          </a:xfrm>
          <a:prstGeom prst="rect">
            <a:avLst/>
          </a:prstGeom>
          <a:noFill/>
          <a:ln>
            <a:solidFill>
              <a:schemeClr val="accent1"/>
            </a:solidFill>
          </a:ln>
        </p:spPr>
        <p:txBody>
          <a:bodyPr wrap="square" rtlCol="0">
            <a:spAutoFit/>
          </a:bodyPr>
          <a:lstStyle/>
          <a:p>
            <a:r>
              <a:rPr lang="en-US" sz="1400" dirty="0"/>
              <a:t>Some lost years are not of good quality</a:t>
            </a:r>
          </a:p>
        </p:txBody>
      </p:sp>
      <p:sp>
        <p:nvSpPr>
          <p:cNvPr id="3" name="Slide Number Placeholder 5">
            <a:extLst>
              <a:ext uri="{FF2B5EF4-FFF2-40B4-BE49-F238E27FC236}">
                <a16:creationId xmlns:a16="http://schemas.microsoft.com/office/drawing/2014/main" id="{BD5EF0FC-B3F5-60AA-D2FB-EB7BDD0D7C3D}"/>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20</a:t>
            </a:fld>
            <a:endParaRPr lang="en-US" dirty="0"/>
          </a:p>
        </p:txBody>
      </p:sp>
      <p:sp>
        <p:nvSpPr>
          <p:cNvPr id="5" name="Rectangle 2">
            <a:extLst>
              <a:ext uri="{FF2B5EF4-FFF2-40B4-BE49-F238E27FC236}">
                <a16:creationId xmlns:a16="http://schemas.microsoft.com/office/drawing/2014/main" id="{BD42B17C-CD10-89B9-0034-215D2FE8C2FB}"/>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8" name="Rectangle 3">
            <a:extLst>
              <a:ext uri="{FF2B5EF4-FFF2-40B4-BE49-F238E27FC236}">
                <a16:creationId xmlns:a16="http://schemas.microsoft.com/office/drawing/2014/main" id="{B9CC2BB1-4F91-D309-324F-DA0FE04EEE45}"/>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9" name="CuadroTexto 3">
            <a:extLst>
              <a:ext uri="{FF2B5EF4-FFF2-40B4-BE49-F238E27FC236}">
                <a16:creationId xmlns:a16="http://schemas.microsoft.com/office/drawing/2014/main" id="{21E104F6-B7B1-A11F-6589-18D116F76D5E}"/>
              </a:ext>
            </a:extLst>
          </p:cNvPr>
          <p:cNvSpPr txBox="1"/>
          <p:nvPr/>
        </p:nvSpPr>
        <p:spPr>
          <a:xfrm>
            <a:off x="14538" y="6114194"/>
            <a:ext cx="1484285"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Costs</a:t>
            </a:r>
            <a:r>
              <a:rPr lang="es-ES" sz="1400" spc="300" dirty="0">
                <a:latin typeface="Oswald" pitchFamily="2" charset="77"/>
                <a:ea typeface="Roboto" panose="02000000000000000000" pitchFamily="2" charset="0"/>
                <a:cs typeface="Arial" panose="020B0604020202020204" pitchFamily="34" charset="0"/>
              </a:rPr>
              <a:t> &amp;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12" name="CuadroTexto 8">
            <a:extLst>
              <a:ext uri="{FF2B5EF4-FFF2-40B4-BE49-F238E27FC236}">
                <a16:creationId xmlns:a16="http://schemas.microsoft.com/office/drawing/2014/main" id="{4DEE5C17-C49D-216A-738D-AEDA092C747E}"/>
              </a:ext>
            </a:extLst>
          </p:cNvPr>
          <p:cNvSpPr txBox="1"/>
          <p:nvPr/>
        </p:nvSpPr>
        <p:spPr>
          <a:xfrm>
            <a:off x="1422126" y="6119578"/>
            <a:ext cx="2049477" cy="523220"/>
          </a:xfrm>
          <a:prstGeom prst="rect">
            <a:avLst/>
          </a:prstGeom>
          <a:noFill/>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Making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Healthcare</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Decisions</a:t>
            </a:r>
            <a:endParaRPr lang="es-ES" sz="1400" spc="300" dirty="0">
              <a:latin typeface="Oswald" pitchFamily="2" charset="77"/>
              <a:ea typeface="Roboto" panose="02000000000000000000" pitchFamily="2" charset="0"/>
              <a:cs typeface="Arial" panose="020B0604020202020204" pitchFamily="34" charset="0"/>
            </a:endParaRPr>
          </a:p>
        </p:txBody>
      </p:sp>
      <p:sp>
        <p:nvSpPr>
          <p:cNvPr id="13" name="CuadroTexto 13">
            <a:extLst>
              <a:ext uri="{FF2B5EF4-FFF2-40B4-BE49-F238E27FC236}">
                <a16:creationId xmlns:a16="http://schemas.microsoft.com/office/drawing/2014/main" id="{A76C6C6B-6471-F9B0-E57F-C209A9417A8D}"/>
              </a:ext>
            </a:extLst>
          </p:cNvPr>
          <p:cNvSpPr txBox="1"/>
          <p:nvPr/>
        </p:nvSpPr>
        <p:spPr>
          <a:xfrm>
            <a:off x="3346639" y="6116959"/>
            <a:ext cx="920561" cy="307777"/>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ICERs</a:t>
            </a:r>
            <a:endParaRPr lang="es-ES" sz="1400" spc="300" dirty="0">
              <a:latin typeface="Oswald" pitchFamily="2" charset="77"/>
              <a:ea typeface="Roboto" panose="02000000000000000000" pitchFamily="2" charset="0"/>
              <a:cs typeface="Arial" panose="020B0604020202020204" pitchFamily="34" charset="0"/>
            </a:endParaRPr>
          </a:p>
        </p:txBody>
      </p:sp>
      <p:sp>
        <p:nvSpPr>
          <p:cNvPr id="14" name="CuadroTexto 17">
            <a:extLst>
              <a:ext uri="{FF2B5EF4-FFF2-40B4-BE49-F238E27FC236}">
                <a16:creationId xmlns:a16="http://schemas.microsoft.com/office/drawing/2014/main" id="{92A5D884-D11C-EFA3-D417-37C8DD127B79}"/>
              </a:ext>
            </a:extLst>
          </p:cNvPr>
          <p:cNvSpPr txBox="1"/>
          <p:nvPr/>
        </p:nvSpPr>
        <p:spPr>
          <a:xfrm>
            <a:off x="4207929" y="6114194"/>
            <a:ext cx="1304943"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Net Health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15" name="CuadroTexto 21">
            <a:extLst>
              <a:ext uri="{FF2B5EF4-FFF2-40B4-BE49-F238E27FC236}">
                <a16:creationId xmlns:a16="http://schemas.microsoft.com/office/drawing/2014/main" id="{B30B560C-E914-98DF-A8FF-1E261FF55C95}"/>
              </a:ext>
            </a:extLst>
          </p:cNvPr>
          <p:cNvSpPr txBox="1"/>
          <p:nvPr/>
        </p:nvSpPr>
        <p:spPr>
          <a:xfrm>
            <a:off x="5522449" y="6114194"/>
            <a:ext cx="1633721"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Net </a:t>
            </a:r>
            <a:r>
              <a:rPr lang="es-ES" sz="1400" spc="300" dirty="0" err="1">
                <a:latin typeface="Oswald" pitchFamily="2" charset="77"/>
                <a:ea typeface="Roboto" panose="02000000000000000000" pitchFamily="2" charset="0"/>
                <a:cs typeface="Arial" panose="020B0604020202020204" pitchFamily="34" charset="0"/>
              </a:rPr>
              <a:t>Monetary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16" name="CuadroTexto 27">
            <a:extLst>
              <a:ext uri="{FF2B5EF4-FFF2-40B4-BE49-F238E27FC236}">
                <a16:creationId xmlns:a16="http://schemas.microsoft.com/office/drawing/2014/main" id="{79D69459-DB23-C965-86D2-A3D981665B0D}"/>
              </a:ext>
            </a:extLst>
          </p:cNvPr>
          <p:cNvSpPr txBox="1"/>
          <p:nvPr/>
        </p:nvSpPr>
        <p:spPr>
          <a:xfrm>
            <a:off x="7165746" y="6114194"/>
            <a:ext cx="1978253" cy="523220"/>
          </a:xfrm>
          <a:prstGeom prst="rect">
            <a:avLst/>
          </a:prstGeom>
          <a:solidFill>
            <a:srgbClr val="FFFF00"/>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Willingness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to</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Pay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Thresholds</a:t>
            </a:r>
            <a:endParaRPr lang="es-ES" sz="1400" spc="300" dirty="0">
              <a:latin typeface="Oswald" pitchFamily="2" charset="77"/>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3255143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arn(inVertical)">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sz="2800" dirty="0"/>
              <a:t>Economic evaluation depends on comparing the opportunity cost of using resources in one way compared to the next best alternative.</a:t>
            </a:r>
          </a:p>
          <a:p>
            <a:r>
              <a:rPr lang="en-US" sz="2800" dirty="0"/>
              <a:t>A valid threshold based on the health or value of health given up due to displaced resources is necessary for judging cost-effectiveness of alternative uses of resources.</a:t>
            </a:r>
          </a:p>
        </p:txBody>
      </p:sp>
      <p:sp>
        <p:nvSpPr>
          <p:cNvPr id="5" name="Slide Number Placeholder 5">
            <a:extLst>
              <a:ext uri="{FF2B5EF4-FFF2-40B4-BE49-F238E27FC236}">
                <a16:creationId xmlns:a16="http://schemas.microsoft.com/office/drawing/2014/main" id="{624ACBBE-ED77-A95A-2AA2-3FAB09B2A356}"/>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21</a:t>
            </a:fld>
            <a:endParaRPr lang="en-US" dirty="0"/>
          </a:p>
        </p:txBody>
      </p:sp>
      <p:sp>
        <p:nvSpPr>
          <p:cNvPr id="6" name="Rectangle 2">
            <a:extLst>
              <a:ext uri="{FF2B5EF4-FFF2-40B4-BE49-F238E27FC236}">
                <a16:creationId xmlns:a16="http://schemas.microsoft.com/office/drawing/2014/main" id="{93D8F36D-28C2-5BBA-95CC-D28DACA7F0E0}"/>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7" name="Rectangle 3">
            <a:extLst>
              <a:ext uri="{FF2B5EF4-FFF2-40B4-BE49-F238E27FC236}">
                <a16:creationId xmlns:a16="http://schemas.microsoft.com/office/drawing/2014/main" id="{160EC4EB-A025-9E06-DEF5-AF0976244BB5}"/>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8" name="CuadroTexto 3">
            <a:extLst>
              <a:ext uri="{FF2B5EF4-FFF2-40B4-BE49-F238E27FC236}">
                <a16:creationId xmlns:a16="http://schemas.microsoft.com/office/drawing/2014/main" id="{EB257BEA-6975-13E8-C8F9-2E4997FDFF6B}"/>
              </a:ext>
            </a:extLst>
          </p:cNvPr>
          <p:cNvSpPr txBox="1"/>
          <p:nvPr/>
        </p:nvSpPr>
        <p:spPr>
          <a:xfrm>
            <a:off x="14538" y="6114194"/>
            <a:ext cx="1484285"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Costs</a:t>
            </a:r>
            <a:r>
              <a:rPr lang="es-ES" sz="1400" spc="300" dirty="0">
                <a:latin typeface="Oswald" pitchFamily="2" charset="77"/>
                <a:ea typeface="Roboto" panose="02000000000000000000" pitchFamily="2" charset="0"/>
                <a:cs typeface="Arial" panose="020B0604020202020204" pitchFamily="34" charset="0"/>
              </a:rPr>
              <a:t> &amp;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9" name="CuadroTexto 8">
            <a:extLst>
              <a:ext uri="{FF2B5EF4-FFF2-40B4-BE49-F238E27FC236}">
                <a16:creationId xmlns:a16="http://schemas.microsoft.com/office/drawing/2014/main" id="{A0F70A39-5F9F-67DD-32CB-02CBA74D314A}"/>
              </a:ext>
            </a:extLst>
          </p:cNvPr>
          <p:cNvSpPr txBox="1"/>
          <p:nvPr/>
        </p:nvSpPr>
        <p:spPr>
          <a:xfrm>
            <a:off x="1422126" y="6119578"/>
            <a:ext cx="2049477" cy="523220"/>
          </a:xfrm>
          <a:prstGeom prst="rect">
            <a:avLst/>
          </a:prstGeom>
          <a:noFill/>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Making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Healthcare</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Decisions</a:t>
            </a:r>
            <a:endParaRPr lang="es-ES" sz="1400" spc="300" dirty="0">
              <a:latin typeface="Oswald" pitchFamily="2" charset="77"/>
              <a:ea typeface="Roboto" panose="02000000000000000000" pitchFamily="2" charset="0"/>
              <a:cs typeface="Arial" panose="020B0604020202020204" pitchFamily="34" charset="0"/>
            </a:endParaRPr>
          </a:p>
        </p:txBody>
      </p:sp>
      <p:sp>
        <p:nvSpPr>
          <p:cNvPr id="10" name="CuadroTexto 13">
            <a:extLst>
              <a:ext uri="{FF2B5EF4-FFF2-40B4-BE49-F238E27FC236}">
                <a16:creationId xmlns:a16="http://schemas.microsoft.com/office/drawing/2014/main" id="{48C136E4-2C78-7C78-A456-EC9EF7C39CB2}"/>
              </a:ext>
            </a:extLst>
          </p:cNvPr>
          <p:cNvSpPr txBox="1"/>
          <p:nvPr/>
        </p:nvSpPr>
        <p:spPr>
          <a:xfrm>
            <a:off x="3346639" y="6116959"/>
            <a:ext cx="920561" cy="307777"/>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ICERs</a:t>
            </a:r>
            <a:endParaRPr lang="es-ES" sz="1400" spc="300" dirty="0">
              <a:latin typeface="Oswald" pitchFamily="2" charset="77"/>
              <a:ea typeface="Roboto" panose="02000000000000000000" pitchFamily="2" charset="0"/>
              <a:cs typeface="Arial" panose="020B0604020202020204" pitchFamily="34" charset="0"/>
            </a:endParaRPr>
          </a:p>
        </p:txBody>
      </p:sp>
      <p:sp>
        <p:nvSpPr>
          <p:cNvPr id="11" name="CuadroTexto 17">
            <a:extLst>
              <a:ext uri="{FF2B5EF4-FFF2-40B4-BE49-F238E27FC236}">
                <a16:creationId xmlns:a16="http://schemas.microsoft.com/office/drawing/2014/main" id="{6F79CFBC-8F59-4351-3E4C-89CED8E83499}"/>
              </a:ext>
            </a:extLst>
          </p:cNvPr>
          <p:cNvSpPr txBox="1"/>
          <p:nvPr/>
        </p:nvSpPr>
        <p:spPr>
          <a:xfrm>
            <a:off x="4207929" y="6114194"/>
            <a:ext cx="1304943"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Net Health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12" name="CuadroTexto 21">
            <a:extLst>
              <a:ext uri="{FF2B5EF4-FFF2-40B4-BE49-F238E27FC236}">
                <a16:creationId xmlns:a16="http://schemas.microsoft.com/office/drawing/2014/main" id="{529F660F-F732-099F-55E1-04E8D3CEB70A}"/>
              </a:ext>
            </a:extLst>
          </p:cNvPr>
          <p:cNvSpPr txBox="1"/>
          <p:nvPr/>
        </p:nvSpPr>
        <p:spPr>
          <a:xfrm>
            <a:off x="5522449" y="6114194"/>
            <a:ext cx="1633721" cy="523220"/>
          </a:xfrm>
          <a:prstGeom prst="rect">
            <a:avLst/>
          </a:prstGeom>
          <a:noFill/>
          <a:ln>
            <a:noFill/>
          </a:ln>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Net </a:t>
            </a:r>
            <a:r>
              <a:rPr lang="es-ES" sz="1400" spc="300" dirty="0" err="1">
                <a:latin typeface="Oswald" pitchFamily="2" charset="77"/>
                <a:ea typeface="Roboto" panose="02000000000000000000" pitchFamily="2" charset="0"/>
                <a:cs typeface="Arial" panose="020B0604020202020204" pitchFamily="34" charset="0"/>
              </a:rPr>
              <a:t>Monetary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13" name="CuadroTexto 27">
            <a:extLst>
              <a:ext uri="{FF2B5EF4-FFF2-40B4-BE49-F238E27FC236}">
                <a16:creationId xmlns:a16="http://schemas.microsoft.com/office/drawing/2014/main" id="{E36D09CE-7B71-73B9-72B2-A2084A123543}"/>
              </a:ext>
            </a:extLst>
          </p:cNvPr>
          <p:cNvSpPr txBox="1"/>
          <p:nvPr/>
        </p:nvSpPr>
        <p:spPr>
          <a:xfrm>
            <a:off x="7165746" y="6114194"/>
            <a:ext cx="1978253" cy="523220"/>
          </a:xfrm>
          <a:prstGeom prst="rect">
            <a:avLst/>
          </a:prstGeom>
          <a:solidFill>
            <a:srgbClr val="FFFF00"/>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Willingness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to</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Pay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Thresholds</a:t>
            </a:r>
            <a:endParaRPr lang="es-ES" sz="1400" spc="300" dirty="0">
              <a:latin typeface="Oswald" pitchFamily="2" charset="77"/>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52750155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388" name="Rectangle 4"/>
          <p:cNvSpPr>
            <a:spLocks noGrp="1" noChangeArrowheads="1"/>
          </p:cNvSpPr>
          <p:nvPr>
            <p:ph type="title" idx="4294967295"/>
          </p:nvPr>
        </p:nvSpPr>
        <p:spPr>
          <a:xfrm>
            <a:off x="228600" y="76200"/>
            <a:ext cx="8915400" cy="552450"/>
          </a:xfrm>
          <a:noFill/>
        </p:spPr>
        <p:txBody>
          <a:bodyPr lIns="90488" tIns="44450" rIns="90488" bIns="44450"/>
          <a:lstStyle/>
          <a:p>
            <a:pPr eaLnBrk="1" hangingPunct="1"/>
            <a:r>
              <a:rPr lang="en-US" sz="1800" b="1" dirty="0">
                <a:solidFill>
                  <a:schemeClr val="tx1"/>
                </a:solidFill>
              </a:rPr>
              <a:t>Fig. 1 - Three Dimensions of Clinical Economics (Modified From Bombardier and Eisenberg </a:t>
            </a:r>
            <a:r>
              <a:rPr lang="en-US" sz="1800" b="1" baseline="30000" dirty="0">
                <a:solidFill>
                  <a:schemeClr val="tx1"/>
                </a:solidFill>
              </a:rPr>
              <a:t>24</a:t>
            </a:r>
          </a:p>
        </p:txBody>
      </p:sp>
      <p:grpSp>
        <p:nvGrpSpPr>
          <p:cNvPr id="16389" name="Group 5"/>
          <p:cNvGrpSpPr>
            <a:grpSpLocks/>
          </p:cNvGrpSpPr>
          <p:nvPr/>
        </p:nvGrpSpPr>
        <p:grpSpPr bwMode="auto">
          <a:xfrm>
            <a:off x="6137233" y="352958"/>
            <a:ext cx="2730500" cy="3962400"/>
            <a:chOff x="3848" y="432"/>
            <a:chExt cx="1720" cy="2496"/>
          </a:xfrm>
        </p:grpSpPr>
        <p:sp>
          <p:nvSpPr>
            <p:cNvPr id="16415" name="Line 6"/>
            <p:cNvSpPr>
              <a:spLocks noChangeShapeType="1"/>
            </p:cNvSpPr>
            <p:nvPr/>
          </p:nvSpPr>
          <p:spPr bwMode="auto">
            <a:xfrm flipH="1">
              <a:off x="4992" y="1680"/>
              <a:ext cx="576" cy="1248"/>
            </a:xfrm>
            <a:prstGeom prst="line">
              <a:avLst/>
            </a:prstGeom>
            <a:noFill/>
            <a:ln w="25400">
              <a:solidFill>
                <a:srgbClr val="000000"/>
              </a:solidFill>
              <a:round/>
              <a:headEnd type="none" w="sm" len="sm"/>
              <a:tailEnd type="none" w="sm" len="sm"/>
            </a:ln>
          </p:spPr>
          <p:txBody>
            <a:bodyPr wrap="none" anchor="ctr"/>
            <a:lstStyle/>
            <a:p>
              <a:endParaRPr lang="en-US" dirty="0"/>
            </a:p>
          </p:txBody>
        </p:sp>
        <p:grpSp>
          <p:nvGrpSpPr>
            <p:cNvPr id="16416" name="Group 7"/>
            <p:cNvGrpSpPr>
              <a:grpSpLocks/>
            </p:cNvGrpSpPr>
            <p:nvPr/>
          </p:nvGrpSpPr>
          <p:grpSpPr bwMode="auto">
            <a:xfrm>
              <a:off x="3848" y="432"/>
              <a:ext cx="1720" cy="2488"/>
              <a:chOff x="3848" y="432"/>
              <a:chExt cx="1720" cy="2488"/>
            </a:xfrm>
          </p:grpSpPr>
          <p:grpSp>
            <p:nvGrpSpPr>
              <p:cNvPr id="16417" name="Group 8"/>
              <p:cNvGrpSpPr>
                <a:grpSpLocks/>
              </p:cNvGrpSpPr>
              <p:nvPr/>
            </p:nvGrpSpPr>
            <p:grpSpPr bwMode="auto">
              <a:xfrm>
                <a:off x="3848" y="432"/>
                <a:ext cx="1720" cy="2488"/>
                <a:chOff x="3848" y="432"/>
                <a:chExt cx="1720" cy="2488"/>
              </a:xfrm>
            </p:grpSpPr>
            <p:grpSp>
              <p:nvGrpSpPr>
                <p:cNvPr id="16424" name="Group 9"/>
                <p:cNvGrpSpPr>
                  <a:grpSpLocks/>
                </p:cNvGrpSpPr>
                <p:nvPr/>
              </p:nvGrpSpPr>
              <p:grpSpPr bwMode="auto">
                <a:xfrm>
                  <a:off x="3848" y="440"/>
                  <a:ext cx="1712" cy="2480"/>
                  <a:chOff x="3848" y="440"/>
                  <a:chExt cx="1712" cy="2480"/>
                </a:xfrm>
              </p:grpSpPr>
              <p:grpSp>
                <p:nvGrpSpPr>
                  <p:cNvPr id="16426" name="Group 10"/>
                  <p:cNvGrpSpPr>
                    <a:grpSpLocks/>
                  </p:cNvGrpSpPr>
                  <p:nvPr/>
                </p:nvGrpSpPr>
                <p:grpSpPr bwMode="auto">
                  <a:xfrm>
                    <a:off x="3848" y="1592"/>
                    <a:ext cx="1136" cy="1328"/>
                    <a:chOff x="3848" y="1592"/>
                    <a:chExt cx="1136" cy="1328"/>
                  </a:xfrm>
                </p:grpSpPr>
                <p:grpSp>
                  <p:nvGrpSpPr>
                    <p:cNvPr id="16443" name="Group 11"/>
                    <p:cNvGrpSpPr>
                      <a:grpSpLocks/>
                    </p:cNvGrpSpPr>
                    <p:nvPr/>
                  </p:nvGrpSpPr>
                  <p:grpSpPr bwMode="auto">
                    <a:xfrm>
                      <a:off x="3848" y="1592"/>
                      <a:ext cx="368" cy="1328"/>
                      <a:chOff x="3848" y="1592"/>
                      <a:chExt cx="368" cy="1328"/>
                    </a:xfrm>
                  </p:grpSpPr>
                  <p:sp>
                    <p:nvSpPr>
                      <p:cNvPr id="16454" name="Rectangle 12"/>
                      <p:cNvSpPr>
                        <a:spLocks noChangeArrowheads="1"/>
                      </p:cNvSpPr>
                      <p:nvPr/>
                    </p:nvSpPr>
                    <p:spPr bwMode="auto">
                      <a:xfrm>
                        <a:off x="3848" y="2600"/>
                        <a:ext cx="368" cy="320"/>
                      </a:xfrm>
                      <a:prstGeom prst="rect">
                        <a:avLst/>
                      </a:prstGeom>
                      <a:solidFill>
                        <a:srgbClr val="FFFF99"/>
                      </a:solidFill>
                      <a:ln w="25400">
                        <a:solidFill>
                          <a:srgbClr val="000000"/>
                        </a:solidFill>
                        <a:miter lim="800000"/>
                        <a:headEnd/>
                        <a:tailEnd/>
                      </a:ln>
                    </p:spPr>
                    <p:txBody>
                      <a:bodyPr wrap="none" anchor="ctr"/>
                      <a:lstStyle/>
                      <a:p>
                        <a:endParaRPr lang="en-US" dirty="0"/>
                      </a:p>
                    </p:txBody>
                  </p:sp>
                  <p:sp>
                    <p:nvSpPr>
                      <p:cNvPr id="16455" name="Rectangle 13"/>
                      <p:cNvSpPr>
                        <a:spLocks noChangeArrowheads="1"/>
                      </p:cNvSpPr>
                      <p:nvPr/>
                    </p:nvSpPr>
                    <p:spPr bwMode="auto">
                      <a:xfrm>
                        <a:off x="3848" y="1592"/>
                        <a:ext cx="368" cy="320"/>
                      </a:xfrm>
                      <a:prstGeom prst="rect">
                        <a:avLst/>
                      </a:prstGeom>
                      <a:solidFill>
                        <a:srgbClr val="FFFF99"/>
                      </a:solidFill>
                      <a:ln w="25400">
                        <a:solidFill>
                          <a:srgbClr val="000000"/>
                        </a:solidFill>
                        <a:miter lim="800000"/>
                        <a:headEnd/>
                        <a:tailEnd/>
                      </a:ln>
                    </p:spPr>
                    <p:txBody>
                      <a:bodyPr wrap="none" anchor="ctr"/>
                      <a:lstStyle/>
                      <a:p>
                        <a:endParaRPr lang="en-US" dirty="0"/>
                      </a:p>
                    </p:txBody>
                  </p:sp>
                  <p:sp>
                    <p:nvSpPr>
                      <p:cNvPr id="16456" name="Rectangle 14"/>
                      <p:cNvSpPr>
                        <a:spLocks noChangeArrowheads="1"/>
                      </p:cNvSpPr>
                      <p:nvPr/>
                    </p:nvSpPr>
                    <p:spPr bwMode="auto">
                      <a:xfrm>
                        <a:off x="3848" y="1928"/>
                        <a:ext cx="368" cy="320"/>
                      </a:xfrm>
                      <a:prstGeom prst="rect">
                        <a:avLst/>
                      </a:prstGeom>
                      <a:solidFill>
                        <a:srgbClr val="FFFF99"/>
                      </a:solidFill>
                      <a:ln w="25400">
                        <a:solidFill>
                          <a:srgbClr val="000000"/>
                        </a:solidFill>
                        <a:miter lim="800000"/>
                        <a:headEnd/>
                        <a:tailEnd/>
                      </a:ln>
                    </p:spPr>
                    <p:txBody>
                      <a:bodyPr wrap="none" anchor="ctr"/>
                      <a:lstStyle/>
                      <a:p>
                        <a:endParaRPr lang="en-US" dirty="0"/>
                      </a:p>
                    </p:txBody>
                  </p:sp>
                  <p:sp>
                    <p:nvSpPr>
                      <p:cNvPr id="16457" name="Rectangle 15"/>
                      <p:cNvSpPr>
                        <a:spLocks noChangeArrowheads="1"/>
                      </p:cNvSpPr>
                      <p:nvPr/>
                    </p:nvSpPr>
                    <p:spPr bwMode="auto">
                      <a:xfrm>
                        <a:off x="3848" y="2264"/>
                        <a:ext cx="368" cy="320"/>
                      </a:xfrm>
                      <a:prstGeom prst="rect">
                        <a:avLst/>
                      </a:prstGeom>
                      <a:solidFill>
                        <a:srgbClr val="FFFF99"/>
                      </a:solidFill>
                      <a:ln w="25400">
                        <a:solidFill>
                          <a:srgbClr val="000000"/>
                        </a:solidFill>
                        <a:miter lim="800000"/>
                        <a:headEnd/>
                        <a:tailEnd/>
                      </a:ln>
                    </p:spPr>
                    <p:txBody>
                      <a:bodyPr wrap="none" anchor="ctr"/>
                      <a:lstStyle/>
                      <a:p>
                        <a:endParaRPr lang="en-US" dirty="0"/>
                      </a:p>
                    </p:txBody>
                  </p:sp>
                </p:grpSp>
                <p:grpSp>
                  <p:nvGrpSpPr>
                    <p:cNvPr id="16444" name="Group 16"/>
                    <p:cNvGrpSpPr>
                      <a:grpSpLocks/>
                    </p:cNvGrpSpPr>
                    <p:nvPr/>
                  </p:nvGrpSpPr>
                  <p:grpSpPr bwMode="auto">
                    <a:xfrm>
                      <a:off x="4232" y="1592"/>
                      <a:ext cx="368" cy="1328"/>
                      <a:chOff x="4232" y="1592"/>
                      <a:chExt cx="368" cy="1328"/>
                    </a:xfrm>
                  </p:grpSpPr>
                  <p:sp>
                    <p:nvSpPr>
                      <p:cNvPr id="16450" name="Rectangle 17"/>
                      <p:cNvSpPr>
                        <a:spLocks noChangeArrowheads="1"/>
                      </p:cNvSpPr>
                      <p:nvPr/>
                    </p:nvSpPr>
                    <p:spPr bwMode="auto">
                      <a:xfrm>
                        <a:off x="4232" y="2600"/>
                        <a:ext cx="368" cy="320"/>
                      </a:xfrm>
                      <a:prstGeom prst="rect">
                        <a:avLst/>
                      </a:prstGeom>
                      <a:solidFill>
                        <a:srgbClr val="FFFF99"/>
                      </a:solidFill>
                      <a:ln w="25400">
                        <a:solidFill>
                          <a:srgbClr val="000000"/>
                        </a:solidFill>
                        <a:miter lim="800000"/>
                        <a:headEnd/>
                        <a:tailEnd/>
                      </a:ln>
                    </p:spPr>
                    <p:txBody>
                      <a:bodyPr wrap="none" anchor="ctr"/>
                      <a:lstStyle/>
                      <a:p>
                        <a:endParaRPr lang="en-US" dirty="0"/>
                      </a:p>
                    </p:txBody>
                  </p:sp>
                  <p:sp>
                    <p:nvSpPr>
                      <p:cNvPr id="16451" name="Rectangle 18"/>
                      <p:cNvSpPr>
                        <a:spLocks noChangeArrowheads="1"/>
                      </p:cNvSpPr>
                      <p:nvPr/>
                    </p:nvSpPr>
                    <p:spPr bwMode="auto">
                      <a:xfrm>
                        <a:off x="4232" y="1592"/>
                        <a:ext cx="368" cy="320"/>
                      </a:xfrm>
                      <a:prstGeom prst="rect">
                        <a:avLst/>
                      </a:prstGeom>
                      <a:solidFill>
                        <a:srgbClr val="FFFF99"/>
                      </a:solidFill>
                      <a:ln w="25400">
                        <a:solidFill>
                          <a:srgbClr val="000000"/>
                        </a:solidFill>
                        <a:miter lim="800000"/>
                        <a:headEnd/>
                        <a:tailEnd/>
                      </a:ln>
                    </p:spPr>
                    <p:txBody>
                      <a:bodyPr wrap="none" anchor="ctr"/>
                      <a:lstStyle/>
                      <a:p>
                        <a:endParaRPr lang="en-US" dirty="0"/>
                      </a:p>
                    </p:txBody>
                  </p:sp>
                  <p:sp>
                    <p:nvSpPr>
                      <p:cNvPr id="16452" name="Rectangle 19"/>
                      <p:cNvSpPr>
                        <a:spLocks noChangeArrowheads="1"/>
                      </p:cNvSpPr>
                      <p:nvPr/>
                    </p:nvSpPr>
                    <p:spPr bwMode="auto">
                      <a:xfrm>
                        <a:off x="4232" y="1928"/>
                        <a:ext cx="368" cy="320"/>
                      </a:xfrm>
                      <a:prstGeom prst="rect">
                        <a:avLst/>
                      </a:prstGeom>
                      <a:solidFill>
                        <a:srgbClr val="FFFF99"/>
                      </a:solidFill>
                      <a:ln w="25400">
                        <a:solidFill>
                          <a:srgbClr val="000000"/>
                        </a:solidFill>
                        <a:miter lim="800000"/>
                        <a:headEnd/>
                        <a:tailEnd/>
                      </a:ln>
                    </p:spPr>
                    <p:txBody>
                      <a:bodyPr wrap="none" anchor="ctr"/>
                      <a:lstStyle/>
                      <a:p>
                        <a:endParaRPr lang="en-US" dirty="0"/>
                      </a:p>
                    </p:txBody>
                  </p:sp>
                  <p:sp>
                    <p:nvSpPr>
                      <p:cNvPr id="16453" name="Rectangle 20"/>
                      <p:cNvSpPr>
                        <a:spLocks noChangeArrowheads="1"/>
                      </p:cNvSpPr>
                      <p:nvPr/>
                    </p:nvSpPr>
                    <p:spPr bwMode="auto">
                      <a:xfrm>
                        <a:off x="4232" y="2264"/>
                        <a:ext cx="368" cy="320"/>
                      </a:xfrm>
                      <a:prstGeom prst="rect">
                        <a:avLst/>
                      </a:prstGeom>
                      <a:solidFill>
                        <a:srgbClr val="FFFF99"/>
                      </a:solidFill>
                      <a:ln w="25400">
                        <a:solidFill>
                          <a:srgbClr val="000000"/>
                        </a:solidFill>
                        <a:miter lim="800000"/>
                        <a:headEnd/>
                        <a:tailEnd/>
                      </a:ln>
                    </p:spPr>
                    <p:txBody>
                      <a:bodyPr wrap="none" anchor="ctr"/>
                      <a:lstStyle/>
                      <a:p>
                        <a:endParaRPr lang="en-US" dirty="0"/>
                      </a:p>
                    </p:txBody>
                  </p:sp>
                </p:grpSp>
                <p:grpSp>
                  <p:nvGrpSpPr>
                    <p:cNvPr id="16445" name="Group 21"/>
                    <p:cNvGrpSpPr>
                      <a:grpSpLocks/>
                    </p:cNvGrpSpPr>
                    <p:nvPr/>
                  </p:nvGrpSpPr>
                  <p:grpSpPr bwMode="auto">
                    <a:xfrm>
                      <a:off x="4616" y="1592"/>
                      <a:ext cx="368" cy="1328"/>
                      <a:chOff x="4616" y="1592"/>
                      <a:chExt cx="368" cy="1328"/>
                    </a:xfrm>
                  </p:grpSpPr>
                  <p:sp>
                    <p:nvSpPr>
                      <p:cNvPr id="16446" name="Rectangle 22"/>
                      <p:cNvSpPr>
                        <a:spLocks noChangeArrowheads="1"/>
                      </p:cNvSpPr>
                      <p:nvPr/>
                    </p:nvSpPr>
                    <p:spPr bwMode="auto">
                      <a:xfrm>
                        <a:off x="4616" y="2600"/>
                        <a:ext cx="368" cy="320"/>
                      </a:xfrm>
                      <a:prstGeom prst="rect">
                        <a:avLst/>
                      </a:prstGeom>
                      <a:solidFill>
                        <a:srgbClr val="FFFF99"/>
                      </a:solidFill>
                      <a:ln w="25400">
                        <a:solidFill>
                          <a:srgbClr val="000000"/>
                        </a:solidFill>
                        <a:miter lim="800000"/>
                        <a:headEnd/>
                        <a:tailEnd/>
                      </a:ln>
                    </p:spPr>
                    <p:txBody>
                      <a:bodyPr wrap="none" anchor="ctr"/>
                      <a:lstStyle/>
                      <a:p>
                        <a:endParaRPr lang="en-US" dirty="0"/>
                      </a:p>
                    </p:txBody>
                  </p:sp>
                  <p:sp>
                    <p:nvSpPr>
                      <p:cNvPr id="16447" name="Rectangle 23"/>
                      <p:cNvSpPr>
                        <a:spLocks noChangeArrowheads="1"/>
                      </p:cNvSpPr>
                      <p:nvPr/>
                    </p:nvSpPr>
                    <p:spPr bwMode="auto">
                      <a:xfrm>
                        <a:off x="4616" y="1592"/>
                        <a:ext cx="368" cy="320"/>
                      </a:xfrm>
                      <a:prstGeom prst="rect">
                        <a:avLst/>
                      </a:prstGeom>
                      <a:solidFill>
                        <a:srgbClr val="FFFF99"/>
                      </a:solidFill>
                      <a:ln w="25400">
                        <a:solidFill>
                          <a:srgbClr val="000000"/>
                        </a:solidFill>
                        <a:miter lim="800000"/>
                        <a:headEnd/>
                        <a:tailEnd/>
                      </a:ln>
                    </p:spPr>
                    <p:txBody>
                      <a:bodyPr wrap="none" anchor="ctr"/>
                      <a:lstStyle/>
                      <a:p>
                        <a:endParaRPr lang="en-US" dirty="0"/>
                      </a:p>
                    </p:txBody>
                  </p:sp>
                  <p:sp>
                    <p:nvSpPr>
                      <p:cNvPr id="16448" name="Rectangle 24"/>
                      <p:cNvSpPr>
                        <a:spLocks noChangeArrowheads="1"/>
                      </p:cNvSpPr>
                      <p:nvPr/>
                    </p:nvSpPr>
                    <p:spPr bwMode="auto">
                      <a:xfrm>
                        <a:off x="4616" y="1928"/>
                        <a:ext cx="368" cy="320"/>
                      </a:xfrm>
                      <a:prstGeom prst="rect">
                        <a:avLst/>
                      </a:prstGeom>
                      <a:solidFill>
                        <a:srgbClr val="FFFF99"/>
                      </a:solidFill>
                      <a:ln w="25400">
                        <a:solidFill>
                          <a:srgbClr val="000000"/>
                        </a:solidFill>
                        <a:miter lim="800000"/>
                        <a:headEnd/>
                        <a:tailEnd/>
                      </a:ln>
                    </p:spPr>
                    <p:txBody>
                      <a:bodyPr wrap="none" anchor="ctr"/>
                      <a:lstStyle/>
                      <a:p>
                        <a:endParaRPr lang="en-US" dirty="0"/>
                      </a:p>
                    </p:txBody>
                  </p:sp>
                  <p:sp>
                    <p:nvSpPr>
                      <p:cNvPr id="16449" name="Rectangle 25"/>
                      <p:cNvSpPr>
                        <a:spLocks noChangeArrowheads="1"/>
                      </p:cNvSpPr>
                      <p:nvPr/>
                    </p:nvSpPr>
                    <p:spPr bwMode="auto">
                      <a:xfrm>
                        <a:off x="4616" y="2264"/>
                        <a:ext cx="368" cy="320"/>
                      </a:xfrm>
                      <a:prstGeom prst="rect">
                        <a:avLst/>
                      </a:prstGeom>
                      <a:solidFill>
                        <a:srgbClr val="FFFF99"/>
                      </a:solidFill>
                      <a:ln w="25400">
                        <a:solidFill>
                          <a:srgbClr val="000000"/>
                        </a:solidFill>
                        <a:miter lim="800000"/>
                        <a:headEnd/>
                        <a:tailEnd/>
                      </a:ln>
                    </p:spPr>
                    <p:txBody>
                      <a:bodyPr wrap="none" anchor="ctr"/>
                      <a:lstStyle/>
                      <a:p>
                        <a:endParaRPr lang="en-US" dirty="0"/>
                      </a:p>
                    </p:txBody>
                  </p:sp>
                </p:grpSp>
              </p:grpSp>
              <p:grpSp>
                <p:nvGrpSpPr>
                  <p:cNvPr id="16427" name="Group 26"/>
                  <p:cNvGrpSpPr>
                    <a:grpSpLocks/>
                  </p:cNvGrpSpPr>
                  <p:nvPr/>
                </p:nvGrpSpPr>
                <p:grpSpPr bwMode="auto">
                  <a:xfrm>
                    <a:off x="3848" y="1304"/>
                    <a:ext cx="1280" cy="272"/>
                    <a:chOff x="3848" y="1304"/>
                    <a:chExt cx="1280" cy="272"/>
                  </a:xfrm>
                </p:grpSpPr>
                <p:sp>
                  <p:nvSpPr>
                    <p:cNvPr id="16440" name="AutoShape 27"/>
                    <p:cNvSpPr>
                      <a:spLocks noChangeArrowheads="1"/>
                    </p:cNvSpPr>
                    <p:nvPr/>
                  </p:nvSpPr>
                  <p:spPr bwMode="auto">
                    <a:xfrm>
                      <a:off x="3848" y="1304"/>
                      <a:ext cx="512" cy="272"/>
                    </a:xfrm>
                    <a:prstGeom prst="parallelogram">
                      <a:avLst>
                        <a:gd name="adj" fmla="val 47050"/>
                      </a:avLst>
                    </a:prstGeom>
                    <a:solidFill>
                      <a:srgbClr val="FFFF99"/>
                    </a:solidFill>
                    <a:ln w="25400">
                      <a:solidFill>
                        <a:srgbClr val="000000"/>
                      </a:solidFill>
                      <a:miter lim="800000"/>
                      <a:headEnd/>
                      <a:tailEnd/>
                    </a:ln>
                  </p:spPr>
                  <p:txBody>
                    <a:bodyPr wrap="none" anchor="ctr"/>
                    <a:lstStyle/>
                    <a:p>
                      <a:endParaRPr lang="en-US" dirty="0"/>
                    </a:p>
                  </p:txBody>
                </p:sp>
                <p:sp>
                  <p:nvSpPr>
                    <p:cNvPr id="16441" name="AutoShape 28"/>
                    <p:cNvSpPr>
                      <a:spLocks noChangeArrowheads="1"/>
                    </p:cNvSpPr>
                    <p:nvPr/>
                  </p:nvSpPr>
                  <p:spPr bwMode="auto">
                    <a:xfrm>
                      <a:off x="4232" y="1304"/>
                      <a:ext cx="512" cy="272"/>
                    </a:xfrm>
                    <a:prstGeom prst="parallelogram">
                      <a:avLst>
                        <a:gd name="adj" fmla="val 47050"/>
                      </a:avLst>
                    </a:prstGeom>
                    <a:solidFill>
                      <a:srgbClr val="FFFF99"/>
                    </a:solidFill>
                    <a:ln w="25400">
                      <a:solidFill>
                        <a:srgbClr val="000000"/>
                      </a:solidFill>
                      <a:miter lim="800000"/>
                      <a:headEnd/>
                      <a:tailEnd/>
                    </a:ln>
                  </p:spPr>
                  <p:txBody>
                    <a:bodyPr wrap="none" anchor="ctr"/>
                    <a:lstStyle/>
                    <a:p>
                      <a:endParaRPr lang="en-US" dirty="0"/>
                    </a:p>
                  </p:txBody>
                </p:sp>
                <p:sp>
                  <p:nvSpPr>
                    <p:cNvPr id="16442" name="AutoShape 29"/>
                    <p:cNvSpPr>
                      <a:spLocks noChangeArrowheads="1"/>
                    </p:cNvSpPr>
                    <p:nvPr/>
                  </p:nvSpPr>
                  <p:spPr bwMode="auto">
                    <a:xfrm>
                      <a:off x="4616" y="1304"/>
                      <a:ext cx="512" cy="272"/>
                    </a:xfrm>
                    <a:prstGeom prst="parallelogram">
                      <a:avLst>
                        <a:gd name="adj" fmla="val 47050"/>
                      </a:avLst>
                    </a:prstGeom>
                    <a:solidFill>
                      <a:srgbClr val="FFFF99"/>
                    </a:solidFill>
                    <a:ln w="25400">
                      <a:solidFill>
                        <a:srgbClr val="000000"/>
                      </a:solidFill>
                      <a:miter lim="800000"/>
                      <a:headEnd/>
                      <a:tailEnd/>
                    </a:ln>
                  </p:spPr>
                  <p:txBody>
                    <a:bodyPr wrap="none" anchor="ctr"/>
                    <a:lstStyle/>
                    <a:p>
                      <a:endParaRPr lang="en-US" dirty="0"/>
                    </a:p>
                  </p:txBody>
                </p:sp>
              </p:grpSp>
              <p:grpSp>
                <p:nvGrpSpPr>
                  <p:cNvPr id="16428" name="Group 30"/>
                  <p:cNvGrpSpPr>
                    <a:grpSpLocks/>
                  </p:cNvGrpSpPr>
                  <p:nvPr/>
                </p:nvGrpSpPr>
                <p:grpSpPr bwMode="auto">
                  <a:xfrm>
                    <a:off x="3992" y="1016"/>
                    <a:ext cx="1280" cy="272"/>
                    <a:chOff x="3992" y="1016"/>
                    <a:chExt cx="1280" cy="272"/>
                  </a:xfrm>
                </p:grpSpPr>
                <p:sp>
                  <p:nvSpPr>
                    <p:cNvPr id="16437" name="AutoShape 31"/>
                    <p:cNvSpPr>
                      <a:spLocks noChangeArrowheads="1"/>
                    </p:cNvSpPr>
                    <p:nvPr/>
                  </p:nvSpPr>
                  <p:spPr bwMode="auto">
                    <a:xfrm>
                      <a:off x="3992" y="1016"/>
                      <a:ext cx="512" cy="272"/>
                    </a:xfrm>
                    <a:prstGeom prst="parallelogram">
                      <a:avLst>
                        <a:gd name="adj" fmla="val 47050"/>
                      </a:avLst>
                    </a:prstGeom>
                    <a:solidFill>
                      <a:srgbClr val="FFFF99"/>
                    </a:solidFill>
                    <a:ln w="25400">
                      <a:solidFill>
                        <a:srgbClr val="000000"/>
                      </a:solidFill>
                      <a:miter lim="800000"/>
                      <a:headEnd/>
                      <a:tailEnd/>
                    </a:ln>
                  </p:spPr>
                  <p:txBody>
                    <a:bodyPr wrap="none" anchor="ctr"/>
                    <a:lstStyle/>
                    <a:p>
                      <a:endParaRPr lang="en-US" dirty="0"/>
                    </a:p>
                  </p:txBody>
                </p:sp>
                <p:sp>
                  <p:nvSpPr>
                    <p:cNvPr id="16438" name="AutoShape 32"/>
                    <p:cNvSpPr>
                      <a:spLocks noChangeArrowheads="1"/>
                    </p:cNvSpPr>
                    <p:nvPr/>
                  </p:nvSpPr>
                  <p:spPr bwMode="auto">
                    <a:xfrm>
                      <a:off x="4376" y="1016"/>
                      <a:ext cx="512" cy="272"/>
                    </a:xfrm>
                    <a:prstGeom prst="parallelogram">
                      <a:avLst>
                        <a:gd name="adj" fmla="val 47050"/>
                      </a:avLst>
                    </a:prstGeom>
                    <a:solidFill>
                      <a:srgbClr val="FFFF99"/>
                    </a:solidFill>
                    <a:ln w="25400">
                      <a:solidFill>
                        <a:srgbClr val="000000"/>
                      </a:solidFill>
                      <a:miter lim="800000"/>
                      <a:headEnd/>
                      <a:tailEnd/>
                    </a:ln>
                  </p:spPr>
                  <p:txBody>
                    <a:bodyPr wrap="none" anchor="ctr"/>
                    <a:lstStyle/>
                    <a:p>
                      <a:endParaRPr lang="en-US" dirty="0"/>
                    </a:p>
                  </p:txBody>
                </p:sp>
                <p:sp>
                  <p:nvSpPr>
                    <p:cNvPr id="16439" name="AutoShape 33"/>
                    <p:cNvSpPr>
                      <a:spLocks noChangeArrowheads="1"/>
                    </p:cNvSpPr>
                    <p:nvPr/>
                  </p:nvSpPr>
                  <p:spPr bwMode="auto">
                    <a:xfrm>
                      <a:off x="4760" y="1016"/>
                      <a:ext cx="512" cy="272"/>
                    </a:xfrm>
                    <a:prstGeom prst="parallelogram">
                      <a:avLst>
                        <a:gd name="adj" fmla="val 47050"/>
                      </a:avLst>
                    </a:prstGeom>
                    <a:solidFill>
                      <a:srgbClr val="FFFF99"/>
                    </a:solidFill>
                    <a:ln w="25400">
                      <a:solidFill>
                        <a:srgbClr val="000000"/>
                      </a:solidFill>
                      <a:miter lim="800000"/>
                      <a:headEnd/>
                      <a:tailEnd/>
                    </a:ln>
                  </p:spPr>
                  <p:txBody>
                    <a:bodyPr wrap="none" anchor="ctr"/>
                    <a:lstStyle/>
                    <a:p>
                      <a:endParaRPr lang="en-US" dirty="0"/>
                    </a:p>
                  </p:txBody>
                </p:sp>
              </p:grpSp>
              <p:grpSp>
                <p:nvGrpSpPr>
                  <p:cNvPr id="16429" name="Group 34"/>
                  <p:cNvGrpSpPr>
                    <a:grpSpLocks/>
                  </p:cNvGrpSpPr>
                  <p:nvPr/>
                </p:nvGrpSpPr>
                <p:grpSpPr bwMode="auto">
                  <a:xfrm>
                    <a:off x="4136" y="728"/>
                    <a:ext cx="1280" cy="272"/>
                    <a:chOff x="4136" y="728"/>
                    <a:chExt cx="1280" cy="272"/>
                  </a:xfrm>
                </p:grpSpPr>
                <p:sp>
                  <p:nvSpPr>
                    <p:cNvPr id="16434" name="AutoShape 35"/>
                    <p:cNvSpPr>
                      <a:spLocks noChangeArrowheads="1"/>
                    </p:cNvSpPr>
                    <p:nvPr/>
                  </p:nvSpPr>
                  <p:spPr bwMode="auto">
                    <a:xfrm>
                      <a:off x="4136" y="728"/>
                      <a:ext cx="512" cy="272"/>
                    </a:xfrm>
                    <a:prstGeom prst="parallelogram">
                      <a:avLst>
                        <a:gd name="adj" fmla="val 47050"/>
                      </a:avLst>
                    </a:prstGeom>
                    <a:solidFill>
                      <a:srgbClr val="FFFF99"/>
                    </a:solidFill>
                    <a:ln w="25400">
                      <a:solidFill>
                        <a:srgbClr val="000000"/>
                      </a:solidFill>
                      <a:miter lim="800000"/>
                      <a:headEnd/>
                      <a:tailEnd/>
                    </a:ln>
                  </p:spPr>
                  <p:txBody>
                    <a:bodyPr wrap="none" anchor="ctr"/>
                    <a:lstStyle/>
                    <a:p>
                      <a:endParaRPr lang="en-US" dirty="0"/>
                    </a:p>
                  </p:txBody>
                </p:sp>
                <p:sp>
                  <p:nvSpPr>
                    <p:cNvPr id="16435" name="AutoShape 36"/>
                    <p:cNvSpPr>
                      <a:spLocks noChangeArrowheads="1"/>
                    </p:cNvSpPr>
                    <p:nvPr/>
                  </p:nvSpPr>
                  <p:spPr bwMode="auto">
                    <a:xfrm>
                      <a:off x="4520" y="728"/>
                      <a:ext cx="512" cy="272"/>
                    </a:xfrm>
                    <a:prstGeom prst="parallelogram">
                      <a:avLst>
                        <a:gd name="adj" fmla="val 47050"/>
                      </a:avLst>
                    </a:prstGeom>
                    <a:solidFill>
                      <a:srgbClr val="FFFF99"/>
                    </a:solidFill>
                    <a:ln w="25400">
                      <a:solidFill>
                        <a:srgbClr val="000000"/>
                      </a:solidFill>
                      <a:miter lim="800000"/>
                      <a:headEnd/>
                      <a:tailEnd/>
                    </a:ln>
                  </p:spPr>
                  <p:txBody>
                    <a:bodyPr wrap="none" anchor="ctr"/>
                    <a:lstStyle/>
                    <a:p>
                      <a:endParaRPr lang="en-US" dirty="0"/>
                    </a:p>
                  </p:txBody>
                </p:sp>
                <p:sp>
                  <p:nvSpPr>
                    <p:cNvPr id="16436" name="AutoShape 37"/>
                    <p:cNvSpPr>
                      <a:spLocks noChangeArrowheads="1"/>
                    </p:cNvSpPr>
                    <p:nvPr/>
                  </p:nvSpPr>
                  <p:spPr bwMode="auto">
                    <a:xfrm>
                      <a:off x="4904" y="728"/>
                      <a:ext cx="512" cy="272"/>
                    </a:xfrm>
                    <a:prstGeom prst="parallelogram">
                      <a:avLst>
                        <a:gd name="adj" fmla="val 47050"/>
                      </a:avLst>
                    </a:prstGeom>
                    <a:solidFill>
                      <a:srgbClr val="FFFF99"/>
                    </a:solidFill>
                    <a:ln w="25400">
                      <a:solidFill>
                        <a:srgbClr val="000000"/>
                      </a:solidFill>
                      <a:miter lim="800000"/>
                      <a:headEnd/>
                      <a:tailEnd/>
                    </a:ln>
                  </p:spPr>
                  <p:txBody>
                    <a:bodyPr wrap="none" anchor="ctr"/>
                    <a:lstStyle/>
                    <a:p>
                      <a:endParaRPr lang="en-US" dirty="0"/>
                    </a:p>
                  </p:txBody>
                </p:sp>
              </p:grpSp>
              <p:grpSp>
                <p:nvGrpSpPr>
                  <p:cNvPr id="16430" name="Group 38"/>
                  <p:cNvGrpSpPr>
                    <a:grpSpLocks/>
                  </p:cNvGrpSpPr>
                  <p:nvPr/>
                </p:nvGrpSpPr>
                <p:grpSpPr bwMode="auto">
                  <a:xfrm>
                    <a:off x="4280" y="440"/>
                    <a:ext cx="1280" cy="272"/>
                    <a:chOff x="4280" y="440"/>
                    <a:chExt cx="1280" cy="272"/>
                  </a:xfrm>
                </p:grpSpPr>
                <p:sp>
                  <p:nvSpPr>
                    <p:cNvPr id="16431" name="AutoShape 39"/>
                    <p:cNvSpPr>
                      <a:spLocks noChangeArrowheads="1"/>
                    </p:cNvSpPr>
                    <p:nvPr/>
                  </p:nvSpPr>
                  <p:spPr bwMode="auto">
                    <a:xfrm>
                      <a:off x="4280" y="440"/>
                      <a:ext cx="512" cy="272"/>
                    </a:xfrm>
                    <a:prstGeom prst="parallelogram">
                      <a:avLst>
                        <a:gd name="adj" fmla="val 47050"/>
                      </a:avLst>
                    </a:prstGeom>
                    <a:solidFill>
                      <a:srgbClr val="FFFF99"/>
                    </a:solidFill>
                    <a:ln w="25400">
                      <a:solidFill>
                        <a:srgbClr val="000000"/>
                      </a:solidFill>
                      <a:miter lim="800000"/>
                      <a:headEnd/>
                      <a:tailEnd/>
                    </a:ln>
                  </p:spPr>
                  <p:txBody>
                    <a:bodyPr wrap="none" anchor="ctr"/>
                    <a:lstStyle/>
                    <a:p>
                      <a:endParaRPr lang="en-US" dirty="0"/>
                    </a:p>
                  </p:txBody>
                </p:sp>
                <p:sp>
                  <p:nvSpPr>
                    <p:cNvPr id="16432" name="AutoShape 40"/>
                    <p:cNvSpPr>
                      <a:spLocks noChangeArrowheads="1"/>
                    </p:cNvSpPr>
                    <p:nvPr/>
                  </p:nvSpPr>
                  <p:spPr bwMode="auto">
                    <a:xfrm>
                      <a:off x="4664" y="440"/>
                      <a:ext cx="512" cy="272"/>
                    </a:xfrm>
                    <a:prstGeom prst="parallelogram">
                      <a:avLst>
                        <a:gd name="adj" fmla="val 47050"/>
                      </a:avLst>
                    </a:prstGeom>
                    <a:solidFill>
                      <a:srgbClr val="FFFF99"/>
                    </a:solidFill>
                    <a:ln w="25400">
                      <a:solidFill>
                        <a:srgbClr val="000000"/>
                      </a:solidFill>
                      <a:miter lim="800000"/>
                      <a:headEnd/>
                      <a:tailEnd/>
                    </a:ln>
                  </p:spPr>
                  <p:txBody>
                    <a:bodyPr wrap="none" anchor="ctr"/>
                    <a:lstStyle/>
                    <a:p>
                      <a:endParaRPr lang="en-US" dirty="0"/>
                    </a:p>
                  </p:txBody>
                </p:sp>
                <p:sp>
                  <p:nvSpPr>
                    <p:cNvPr id="16433" name="AutoShape 41"/>
                    <p:cNvSpPr>
                      <a:spLocks noChangeArrowheads="1"/>
                    </p:cNvSpPr>
                    <p:nvPr/>
                  </p:nvSpPr>
                  <p:spPr bwMode="auto">
                    <a:xfrm>
                      <a:off x="5048" y="440"/>
                      <a:ext cx="512" cy="272"/>
                    </a:xfrm>
                    <a:prstGeom prst="parallelogram">
                      <a:avLst>
                        <a:gd name="adj" fmla="val 47050"/>
                      </a:avLst>
                    </a:prstGeom>
                    <a:solidFill>
                      <a:srgbClr val="FFFF99"/>
                    </a:solidFill>
                    <a:ln w="25400">
                      <a:solidFill>
                        <a:srgbClr val="000000"/>
                      </a:solidFill>
                      <a:miter lim="800000"/>
                      <a:headEnd/>
                      <a:tailEnd/>
                    </a:ln>
                  </p:spPr>
                  <p:txBody>
                    <a:bodyPr wrap="none" anchor="ctr"/>
                    <a:lstStyle/>
                    <a:p>
                      <a:endParaRPr lang="en-US" dirty="0"/>
                    </a:p>
                  </p:txBody>
                </p:sp>
              </p:grpSp>
            </p:grpSp>
            <p:sp>
              <p:nvSpPr>
                <p:cNvPr id="16425" name="Line 42"/>
                <p:cNvSpPr>
                  <a:spLocks noChangeShapeType="1"/>
                </p:cNvSpPr>
                <p:nvPr/>
              </p:nvSpPr>
              <p:spPr bwMode="auto">
                <a:xfrm>
                  <a:off x="5568" y="432"/>
                  <a:ext cx="0" cy="1248"/>
                </a:xfrm>
                <a:prstGeom prst="line">
                  <a:avLst/>
                </a:prstGeom>
                <a:noFill/>
                <a:ln w="25400">
                  <a:solidFill>
                    <a:srgbClr val="000000"/>
                  </a:solidFill>
                  <a:round/>
                  <a:headEnd type="none" w="sm" len="sm"/>
                  <a:tailEnd type="none" w="sm" len="sm"/>
                </a:ln>
              </p:spPr>
              <p:txBody>
                <a:bodyPr wrap="none" anchor="ctr"/>
                <a:lstStyle/>
                <a:p>
                  <a:endParaRPr lang="en-US" dirty="0"/>
                </a:p>
              </p:txBody>
            </p:sp>
          </p:grpSp>
          <p:sp>
            <p:nvSpPr>
              <p:cNvPr id="16418" name="Line 43"/>
              <p:cNvSpPr>
                <a:spLocks noChangeShapeType="1"/>
              </p:cNvSpPr>
              <p:nvPr/>
            </p:nvSpPr>
            <p:spPr bwMode="auto">
              <a:xfrm>
                <a:off x="5136" y="1296"/>
                <a:ext cx="0" cy="1296"/>
              </a:xfrm>
              <a:prstGeom prst="line">
                <a:avLst/>
              </a:prstGeom>
              <a:noFill/>
              <a:ln w="25400">
                <a:solidFill>
                  <a:srgbClr val="000000"/>
                </a:solidFill>
                <a:round/>
                <a:headEnd type="none" w="sm" len="sm"/>
                <a:tailEnd type="none" w="sm" len="sm"/>
              </a:ln>
            </p:spPr>
            <p:txBody>
              <a:bodyPr wrap="none" anchor="ctr"/>
              <a:lstStyle/>
              <a:p>
                <a:endParaRPr lang="en-US" dirty="0"/>
              </a:p>
            </p:txBody>
          </p:sp>
          <p:sp>
            <p:nvSpPr>
              <p:cNvPr id="16419" name="Line 44"/>
              <p:cNvSpPr>
                <a:spLocks noChangeShapeType="1"/>
              </p:cNvSpPr>
              <p:nvPr/>
            </p:nvSpPr>
            <p:spPr bwMode="auto">
              <a:xfrm>
                <a:off x="5280" y="1008"/>
                <a:ext cx="0" cy="1296"/>
              </a:xfrm>
              <a:prstGeom prst="line">
                <a:avLst/>
              </a:prstGeom>
              <a:noFill/>
              <a:ln w="25400">
                <a:solidFill>
                  <a:srgbClr val="000000"/>
                </a:solidFill>
                <a:round/>
                <a:headEnd type="none" w="sm" len="sm"/>
                <a:tailEnd type="none" w="sm" len="sm"/>
              </a:ln>
            </p:spPr>
            <p:txBody>
              <a:bodyPr wrap="none" anchor="ctr"/>
              <a:lstStyle/>
              <a:p>
                <a:endParaRPr lang="en-US" dirty="0"/>
              </a:p>
            </p:txBody>
          </p:sp>
          <p:sp>
            <p:nvSpPr>
              <p:cNvPr id="16420" name="Line 45"/>
              <p:cNvSpPr>
                <a:spLocks noChangeShapeType="1"/>
              </p:cNvSpPr>
              <p:nvPr/>
            </p:nvSpPr>
            <p:spPr bwMode="auto">
              <a:xfrm>
                <a:off x="5424" y="720"/>
                <a:ext cx="0" cy="1248"/>
              </a:xfrm>
              <a:prstGeom prst="line">
                <a:avLst/>
              </a:prstGeom>
              <a:noFill/>
              <a:ln w="25400">
                <a:solidFill>
                  <a:srgbClr val="000000"/>
                </a:solidFill>
                <a:round/>
                <a:headEnd type="none" w="sm" len="sm"/>
                <a:tailEnd type="none" w="sm" len="sm"/>
              </a:ln>
            </p:spPr>
            <p:txBody>
              <a:bodyPr wrap="none" anchor="ctr"/>
              <a:lstStyle/>
              <a:p>
                <a:endParaRPr lang="en-US" dirty="0"/>
              </a:p>
            </p:txBody>
          </p:sp>
          <p:sp>
            <p:nvSpPr>
              <p:cNvPr id="16421" name="Line 46"/>
              <p:cNvSpPr>
                <a:spLocks noChangeShapeType="1"/>
              </p:cNvSpPr>
              <p:nvPr/>
            </p:nvSpPr>
            <p:spPr bwMode="auto">
              <a:xfrm flipV="1">
                <a:off x="4992" y="720"/>
                <a:ext cx="576" cy="1200"/>
              </a:xfrm>
              <a:prstGeom prst="line">
                <a:avLst/>
              </a:prstGeom>
              <a:noFill/>
              <a:ln w="25400">
                <a:solidFill>
                  <a:srgbClr val="000000"/>
                </a:solidFill>
                <a:round/>
                <a:headEnd type="none" w="sm" len="sm"/>
                <a:tailEnd type="none" w="sm" len="sm"/>
              </a:ln>
            </p:spPr>
            <p:txBody>
              <a:bodyPr wrap="none" anchor="ctr"/>
              <a:lstStyle/>
              <a:p>
                <a:endParaRPr lang="en-US" dirty="0"/>
              </a:p>
            </p:txBody>
          </p:sp>
          <p:sp>
            <p:nvSpPr>
              <p:cNvPr id="16422" name="Line 47"/>
              <p:cNvSpPr>
                <a:spLocks noChangeShapeType="1"/>
              </p:cNvSpPr>
              <p:nvPr/>
            </p:nvSpPr>
            <p:spPr bwMode="auto">
              <a:xfrm flipV="1">
                <a:off x="4992" y="1008"/>
                <a:ext cx="576" cy="1248"/>
              </a:xfrm>
              <a:prstGeom prst="line">
                <a:avLst/>
              </a:prstGeom>
              <a:noFill/>
              <a:ln w="25400">
                <a:solidFill>
                  <a:srgbClr val="000000"/>
                </a:solidFill>
                <a:round/>
                <a:headEnd type="none" w="sm" len="sm"/>
                <a:tailEnd type="none" w="sm" len="sm"/>
              </a:ln>
            </p:spPr>
            <p:txBody>
              <a:bodyPr wrap="none" anchor="ctr"/>
              <a:lstStyle/>
              <a:p>
                <a:endParaRPr lang="en-US" dirty="0"/>
              </a:p>
            </p:txBody>
          </p:sp>
          <p:sp>
            <p:nvSpPr>
              <p:cNvPr id="16423" name="Line 48"/>
              <p:cNvSpPr>
                <a:spLocks noChangeShapeType="1"/>
              </p:cNvSpPr>
              <p:nvPr/>
            </p:nvSpPr>
            <p:spPr bwMode="auto">
              <a:xfrm flipV="1">
                <a:off x="4992" y="1344"/>
                <a:ext cx="576" cy="1248"/>
              </a:xfrm>
              <a:prstGeom prst="line">
                <a:avLst/>
              </a:prstGeom>
              <a:noFill/>
              <a:ln w="25400">
                <a:solidFill>
                  <a:srgbClr val="000000"/>
                </a:solidFill>
                <a:round/>
                <a:headEnd type="none" w="sm" len="sm"/>
                <a:tailEnd type="none" w="sm" len="sm"/>
              </a:ln>
            </p:spPr>
            <p:txBody>
              <a:bodyPr wrap="none" anchor="ctr"/>
              <a:lstStyle/>
              <a:p>
                <a:endParaRPr lang="en-US" dirty="0"/>
              </a:p>
            </p:txBody>
          </p:sp>
        </p:grpSp>
      </p:grpSp>
      <p:grpSp>
        <p:nvGrpSpPr>
          <p:cNvPr id="16390" name="Group 70"/>
          <p:cNvGrpSpPr>
            <a:grpSpLocks/>
          </p:cNvGrpSpPr>
          <p:nvPr/>
        </p:nvGrpSpPr>
        <p:grpSpPr bwMode="auto">
          <a:xfrm>
            <a:off x="151606" y="628650"/>
            <a:ext cx="2027238" cy="4784725"/>
            <a:chOff x="134" y="518"/>
            <a:chExt cx="1277" cy="3014"/>
          </a:xfrm>
        </p:grpSpPr>
        <p:sp>
          <p:nvSpPr>
            <p:cNvPr id="16412" name="Rectangle 49"/>
            <p:cNvSpPr>
              <a:spLocks noChangeArrowheads="1"/>
            </p:cNvSpPr>
            <p:nvPr/>
          </p:nvSpPr>
          <p:spPr bwMode="auto">
            <a:xfrm>
              <a:off x="171" y="518"/>
              <a:ext cx="1240" cy="518"/>
            </a:xfrm>
            <a:prstGeom prst="rect">
              <a:avLst/>
            </a:prstGeom>
            <a:noFill/>
            <a:ln w="9525">
              <a:noFill/>
              <a:miter lim="800000"/>
              <a:headEnd/>
              <a:tailEnd/>
            </a:ln>
          </p:spPr>
          <p:txBody>
            <a:bodyPr wrap="none" lIns="92075" tIns="46038" rIns="92075" bIns="46038">
              <a:spAutoFit/>
            </a:bodyPr>
            <a:lstStyle/>
            <a:p>
              <a:pPr eaLnBrk="0" hangingPunct="0"/>
              <a:r>
                <a:rPr lang="en-US" b="1" dirty="0">
                  <a:latin typeface="Times New Roman" pitchFamily="18" charset="0"/>
                </a:rPr>
                <a:t> </a:t>
              </a:r>
              <a:r>
                <a:rPr lang="en-US" b="1" dirty="0">
                  <a:solidFill>
                    <a:schemeClr val="tx2"/>
                  </a:solidFill>
                  <a:latin typeface="Times New Roman" pitchFamily="18" charset="0"/>
                </a:rPr>
                <a:t>(population) </a:t>
              </a:r>
            </a:p>
            <a:p>
              <a:pPr eaLnBrk="0" hangingPunct="0"/>
              <a:r>
                <a:rPr lang="en-US" b="1" dirty="0">
                  <a:solidFill>
                    <a:schemeClr val="tx2"/>
                  </a:solidFill>
                  <a:latin typeface="Times New Roman" pitchFamily="18" charset="0"/>
                </a:rPr>
                <a:t>Public Health</a:t>
              </a:r>
              <a:endParaRPr lang="en-US" b="1" dirty="0">
                <a:latin typeface="Times New Roman" pitchFamily="18" charset="0"/>
              </a:endParaRPr>
            </a:p>
          </p:txBody>
        </p:sp>
        <p:sp>
          <p:nvSpPr>
            <p:cNvPr id="16413" name="Rectangle 50"/>
            <p:cNvSpPr>
              <a:spLocks noChangeArrowheads="1"/>
            </p:cNvSpPr>
            <p:nvPr/>
          </p:nvSpPr>
          <p:spPr bwMode="auto">
            <a:xfrm>
              <a:off x="134" y="3014"/>
              <a:ext cx="1277" cy="518"/>
            </a:xfrm>
            <a:prstGeom prst="rect">
              <a:avLst/>
            </a:prstGeom>
            <a:noFill/>
            <a:ln w="9525">
              <a:noFill/>
              <a:miter lim="800000"/>
              <a:headEnd/>
              <a:tailEnd/>
            </a:ln>
          </p:spPr>
          <p:txBody>
            <a:bodyPr wrap="none" lIns="92075" tIns="46038" rIns="92075" bIns="46038">
              <a:spAutoFit/>
            </a:bodyPr>
            <a:lstStyle/>
            <a:p>
              <a:pPr eaLnBrk="0" hangingPunct="0"/>
              <a:r>
                <a:rPr lang="en-US" b="1" dirty="0">
                  <a:latin typeface="Times New Roman" pitchFamily="18" charset="0"/>
                </a:rPr>
                <a:t> </a:t>
              </a:r>
              <a:r>
                <a:rPr lang="en-US" b="1" dirty="0">
                  <a:solidFill>
                    <a:schemeClr val="tx2"/>
                  </a:solidFill>
                  <a:latin typeface="Times New Roman" pitchFamily="18" charset="0"/>
                </a:rPr>
                <a:t>Medical Care</a:t>
              </a:r>
            </a:p>
            <a:p>
              <a:pPr eaLnBrk="0" hangingPunct="0"/>
              <a:r>
                <a:rPr lang="en-US" b="1" dirty="0">
                  <a:solidFill>
                    <a:schemeClr val="tx2"/>
                  </a:solidFill>
                  <a:latin typeface="Times New Roman" pitchFamily="18" charset="0"/>
                </a:rPr>
                <a:t>   (individual)</a:t>
              </a:r>
              <a:endParaRPr lang="en-US" b="1" dirty="0">
                <a:latin typeface="Times New Roman" pitchFamily="18" charset="0"/>
              </a:endParaRPr>
            </a:p>
          </p:txBody>
        </p:sp>
        <p:sp>
          <p:nvSpPr>
            <p:cNvPr id="16414" name="Line 51"/>
            <p:cNvSpPr>
              <a:spLocks noChangeShapeType="1"/>
            </p:cNvSpPr>
            <p:nvPr/>
          </p:nvSpPr>
          <p:spPr bwMode="auto">
            <a:xfrm>
              <a:off x="720" y="1104"/>
              <a:ext cx="0" cy="1776"/>
            </a:xfrm>
            <a:prstGeom prst="line">
              <a:avLst/>
            </a:prstGeom>
            <a:noFill/>
            <a:ln w="38100">
              <a:solidFill>
                <a:schemeClr val="tx2"/>
              </a:solidFill>
              <a:round/>
              <a:headEnd type="stealth" w="med" len="lg"/>
              <a:tailEnd type="stealth" w="med" len="lg"/>
            </a:ln>
          </p:spPr>
          <p:txBody>
            <a:bodyPr wrap="none" anchor="ctr"/>
            <a:lstStyle/>
            <a:p>
              <a:endParaRPr lang="en-US" dirty="0"/>
            </a:p>
          </p:txBody>
        </p:sp>
      </p:grpSp>
      <p:grpSp>
        <p:nvGrpSpPr>
          <p:cNvPr id="15" name="Group 67"/>
          <p:cNvGrpSpPr>
            <a:grpSpLocks/>
          </p:cNvGrpSpPr>
          <p:nvPr/>
        </p:nvGrpSpPr>
        <p:grpSpPr bwMode="auto">
          <a:xfrm>
            <a:off x="2366949" y="2334158"/>
            <a:ext cx="3243264" cy="1890712"/>
            <a:chOff x="1478" y="1713"/>
            <a:chExt cx="2043" cy="1191"/>
          </a:xfrm>
        </p:grpSpPr>
        <p:sp>
          <p:nvSpPr>
            <p:cNvPr id="16406" name="Rectangle 54"/>
            <p:cNvSpPr>
              <a:spLocks noChangeArrowheads="1"/>
            </p:cNvSpPr>
            <p:nvPr/>
          </p:nvSpPr>
          <p:spPr bwMode="auto">
            <a:xfrm>
              <a:off x="2733" y="1713"/>
              <a:ext cx="548" cy="231"/>
            </a:xfrm>
            <a:prstGeom prst="rect">
              <a:avLst/>
            </a:prstGeom>
            <a:noFill/>
            <a:ln w="9525">
              <a:noFill/>
              <a:miter lim="800000"/>
              <a:headEnd/>
              <a:tailEnd/>
            </a:ln>
          </p:spPr>
          <p:txBody>
            <a:bodyPr wrap="none" lIns="92075" tIns="46038" rIns="92075" bIns="46038">
              <a:spAutoFit/>
            </a:bodyPr>
            <a:lstStyle/>
            <a:p>
              <a:pPr eaLnBrk="0" hangingPunct="0"/>
              <a:r>
                <a:rPr lang="en-US" sz="1800" dirty="0">
                  <a:latin typeface="Times New Roman" pitchFamily="18" charset="0"/>
                </a:rPr>
                <a:t>Society</a:t>
              </a:r>
            </a:p>
          </p:txBody>
        </p:sp>
        <p:sp>
          <p:nvSpPr>
            <p:cNvPr id="16407" name="Rectangle 55"/>
            <p:cNvSpPr>
              <a:spLocks noChangeArrowheads="1"/>
            </p:cNvSpPr>
            <p:nvPr/>
          </p:nvSpPr>
          <p:spPr bwMode="auto">
            <a:xfrm>
              <a:off x="2733" y="2049"/>
              <a:ext cx="788" cy="233"/>
            </a:xfrm>
            <a:prstGeom prst="rect">
              <a:avLst/>
            </a:prstGeom>
            <a:noFill/>
            <a:ln w="9525">
              <a:noFill/>
              <a:miter lim="800000"/>
              <a:headEnd/>
              <a:tailEnd/>
            </a:ln>
          </p:spPr>
          <p:txBody>
            <a:bodyPr wrap="none" lIns="92075" tIns="46038" rIns="92075" bIns="46038">
              <a:spAutoFit/>
            </a:bodyPr>
            <a:lstStyle/>
            <a:p>
              <a:pPr eaLnBrk="0" hangingPunct="0"/>
              <a:r>
                <a:rPr lang="en-US" sz="1800" dirty="0">
                  <a:latin typeface="Times New Roman" pitchFamily="18" charset="0"/>
                </a:rPr>
                <a:t>Health Sys.</a:t>
              </a:r>
            </a:p>
          </p:txBody>
        </p:sp>
        <p:sp>
          <p:nvSpPr>
            <p:cNvPr id="16408" name="Rectangle 56"/>
            <p:cNvSpPr>
              <a:spLocks noChangeArrowheads="1"/>
            </p:cNvSpPr>
            <p:nvPr/>
          </p:nvSpPr>
          <p:spPr bwMode="auto">
            <a:xfrm>
              <a:off x="2733" y="2385"/>
              <a:ext cx="602" cy="233"/>
            </a:xfrm>
            <a:prstGeom prst="rect">
              <a:avLst/>
            </a:prstGeom>
            <a:noFill/>
            <a:ln w="9525">
              <a:noFill/>
              <a:miter lim="800000"/>
              <a:headEnd/>
              <a:tailEnd/>
            </a:ln>
          </p:spPr>
          <p:txBody>
            <a:bodyPr wrap="none" lIns="92075" tIns="46038" rIns="92075" bIns="46038">
              <a:spAutoFit/>
            </a:bodyPr>
            <a:lstStyle/>
            <a:p>
              <a:pPr eaLnBrk="0" hangingPunct="0"/>
              <a:r>
                <a:rPr lang="en-US" sz="1800" dirty="0">
                  <a:latin typeface="Times New Roman" pitchFamily="18" charset="0"/>
                </a:rPr>
                <a:t>Payer(s)</a:t>
              </a:r>
            </a:p>
          </p:txBody>
        </p:sp>
        <p:sp>
          <p:nvSpPr>
            <p:cNvPr id="16409" name="Rectangle 57"/>
            <p:cNvSpPr>
              <a:spLocks noChangeArrowheads="1"/>
            </p:cNvSpPr>
            <p:nvPr/>
          </p:nvSpPr>
          <p:spPr bwMode="auto">
            <a:xfrm>
              <a:off x="2733" y="2673"/>
              <a:ext cx="612" cy="231"/>
            </a:xfrm>
            <a:prstGeom prst="rect">
              <a:avLst/>
            </a:prstGeom>
            <a:noFill/>
            <a:ln w="9525">
              <a:noFill/>
              <a:miter lim="800000"/>
              <a:headEnd/>
              <a:tailEnd/>
            </a:ln>
          </p:spPr>
          <p:txBody>
            <a:bodyPr wrap="none" lIns="92075" tIns="46038" rIns="92075" bIns="46038">
              <a:spAutoFit/>
            </a:bodyPr>
            <a:lstStyle/>
            <a:p>
              <a:pPr eaLnBrk="0" hangingPunct="0"/>
              <a:r>
                <a:rPr lang="en-US" sz="1800" dirty="0">
                  <a:latin typeface="Times New Roman" pitchFamily="18" charset="0"/>
                </a:rPr>
                <a:t>Provider</a:t>
              </a:r>
            </a:p>
          </p:txBody>
        </p:sp>
        <p:sp>
          <p:nvSpPr>
            <p:cNvPr id="16410" name="Line 58"/>
            <p:cNvSpPr>
              <a:spLocks noChangeShapeType="1"/>
            </p:cNvSpPr>
            <p:nvPr/>
          </p:nvSpPr>
          <p:spPr bwMode="auto">
            <a:xfrm>
              <a:off x="2489" y="1824"/>
              <a:ext cx="0" cy="1008"/>
            </a:xfrm>
            <a:prstGeom prst="line">
              <a:avLst/>
            </a:prstGeom>
            <a:noFill/>
            <a:ln w="57150">
              <a:solidFill>
                <a:schemeClr val="tx1"/>
              </a:solidFill>
              <a:round/>
              <a:headEnd type="oval" w="med" len="med"/>
              <a:tailEnd type="oval" w="med" len="med"/>
            </a:ln>
          </p:spPr>
          <p:txBody>
            <a:bodyPr wrap="none" anchor="ctr"/>
            <a:lstStyle/>
            <a:p>
              <a:endParaRPr lang="en-US" dirty="0"/>
            </a:p>
          </p:txBody>
        </p:sp>
        <p:sp>
          <p:nvSpPr>
            <p:cNvPr id="16411" name="Rectangle 59"/>
            <p:cNvSpPr>
              <a:spLocks noChangeArrowheads="1"/>
            </p:cNvSpPr>
            <p:nvPr/>
          </p:nvSpPr>
          <p:spPr bwMode="auto">
            <a:xfrm>
              <a:off x="1478" y="2145"/>
              <a:ext cx="820" cy="231"/>
            </a:xfrm>
            <a:prstGeom prst="rect">
              <a:avLst/>
            </a:prstGeom>
            <a:noFill/>
            <a:ln w="9525">
              <a:noFill/>
              <a:miter lim="800000"/>
              <a:headEnd/>
              <a:tailEnd/>
            </a:ln>
          </p:spPr>
          <p:txBody>
            <a:bodyPr wrap="none" lIns="92075" tIns="46038" rIns="92075" bIns="46038">
              <a:spAutoFit/>
            </a:bodyPr>
            <a:lstStyle/>
            <a:p>
              <a:pPr eaLnBrk="0" hangingPunct="0"/>
              <a:r>
                <a:rPr lang="en-US" sz="1800" b="1" dirty="0">
                  <a:latin typeface="Times New Roman" pitchFamily="18" charset="0"/>
                </a:rPr>
                <a:t>Perspective</a:t>
              </a:r>
            </a:p>
          </p:txBody>
        </p:sp>
      </p:grpSp>
      <p:grpSp>
        <p:nvGrpSpPr>
          <p:cNvPr id="16" name="Group 68"/>
          <p:cNvGrpSpPr>
            <a:grpSpLocks/>
          </p:cNvGrpSpPr>
          <p:nvPr/>
        </p:nvGrpSpPr>
        <p:grpSpPr bwMode="auto">
          <a:xfrm>
            <a:off x="5396243" y="4131728"/>
            <a:ext cx="2205038" cy="2025650"/>
            <a:chOff x="3456" y="2832"/>
            <a:chExt cx="1389" cy="1276"/>
          </a:xfrm>
        </p:grpSpPr>
        <p:sp>
          <p:nvSpPr>
            <p:cNvPr id="16401" name="Rectangle 61"/>
            <p:cNvSpPr>
              <a:spLocks noChangeArrowheads="1"/>
            </p:cNvSpPr>
            <p:nvPr/>
          </p:nvSpPr>
          <p:spPr bwMode="auto">
            <a:xfrm>
              <a:off x="3567" y="3877"/>
              <a:ext cx="1140" cy="231"/>
            </a:xfrm>
            <a:prstGeom prst="rect">
              <a:avLst/>
            </a:prstGeom>
            <a:noFill/>
            <a:ln w="9525">
              <a:noFill/>
              <a:miter lim="800000"/>
              <a:headEnd/>
              <a:tailEnd/>
            </a:ln>
          </p:spPr>
          <p:txBody>
            <a:bodyPr wrap="none" lIns="92075" tIns="46038" rIns="92075" bIns="46038">
              <a:spAutoFit/>
            </a:bodyPr>
            <a:lstStyle/>
            <a:p>
              <a:pPr eaLnBrk="0" hangingPunct="0"/>
              <a:r>
                <a:rPr lang="en-US" sz="1800" b="1" dirty="0">
                  <a:latin typeface="Times New Roman" pitchFamily="18" charset="0"/>
                </a:rPr>
                <a:t>Type of Analysis</a:t>
              </a:r>
            </a:p>
          </p:txBody>
        </p:sp>
        <p:sp>
          <p:nvSpPr>
            <p:cNvPr id="16402" name="Rectangle 62"/>
            <p:cNvSpPr>
              <a:spLocks noChangeArrowheads="1"/>
            </p:cNvSpPr>
            <p:nvPr/>
          </p:nvSpPr>
          <p:spPr bwMode="auto">
            <a:xfrm rot="-3600000">
              <a:off x="4310" y="3249"/>
              <a:ext cx="840" cy="231"/>
            </a:xfrm>
            <a:prstGeom prst="rect">
              <a:avLst/>
            </a:prstGeom>
            <a:noFill/>
            <a:ln w="9525">
              <a:noFill/>
              <a:miter lim="800000"/>
              <a:headEnd/>
              <a:tailEnd/>
            </a:ln>
          </p:spPr>
          <p:txBody>
            <a:bodyPr wrap="none" lIns="92075" tIns="46038" rIns="92075" bIns="46038">
              <a:spAutoFit/>
            </a:bodyPr>
            <a:lstStyle/>
            <a:p>
              <a:pPr eaLnBrk="0" hangingPunct="0"/>
              <a:r>
                <a:rPr lang="en-US" sz="1800" dirty="0">
                  <a:latin typeface="Times New Roman" pitchFamily="18" charset="0"/>
                </a:rPr>
                <a:t>Cost Benefit</a:t>
              </a:r>
            </a:p>
          </p:txBody>
        </p:sp>
        <p:sp>
          <p:nvSpPr>
            <p:cNvPr id="16403" name="Rectangle 63"/>
            <p:cNvSpPr>
              <a:spLocks noChangeArrowheads="1"/>
            </p:cNvSpPr>
            <p:nvPr/>
          </p:nvSpPr>
          <p:spPr bwMode="auto">
            <a:xfrm rot="-3360000">
              <a:off x="3350" y="3226"/>
              <a:ext cx="1192" cy="404"/>
            </a:xfrm>
            <a:prstGeom prst="rect">
              <a:avLst/>
            </a:prstGeom>
            <a:noFill/>
            <a:ln w="9525">
              <a:noFill/>
              <a:miter lim="800000"/>
              <a:headEnd/>
              <a:tailEnd/>
            </a:ln>
          </p:spPr>
          <p:txBody>
            <a:bodyPr wrap="none" lIns="92075" tIns="46038" rIns="92075" bIns="46038">
              <a:spAutoFit/>
            </a:bodyPr>
            <a:lstStyle/>
            <a:p>
              <a:pPr eaLnBrk="0" hangingPunct="0"/>
              <a:r>
                <a:rPr lang="en-US" sz="1800" dirty="0">
                  <a:latin typeface="Times New Roman" pitchFamily="18" charset="0"/>
                </a:rPr>
                <a:t>Cost Effectiveness</a:t>
              </a:r>
            </a:p>
            <a:p>
              <a:pPr eaLnBrk="0" hangingPunct="0"/>
              <a:endParaRPr lang="en-US" sz="1800" dirty="0">
                <a:latin typeface="Times New Roman" pitchFamily="18" charset="0"/>
              </a:endParaRPr>
            </a:p>
          </p:txBody>
        </p:sp>
        <p:sp>
          <p:nvSpPr>
            <p:cNvPr id="16404" name="Line 64"/>
            <p:cNvSpPr>
              <a:spLocks noChangeShapeType="1"/>
            </p:cNvSpPr>
            <p:nvPr/>
          </p:nvSpPr>
          <p:spPr bwMode="auto">
            <a:xfrm>
              <a:off x="3456" y="3877"/>
              <a:ext cx="1296" cy="0"/>
            </a:xfrm>
            <a:prstGeom prst="line">
              <a:avLst/>
            </a:prstGeom>
            <a:noFill/>
            <a:ln w="57150">
              <a:solidFill>
                <a:schemeClr val="tx1"/>
              </a:solidFill>
              <a:round/>
              <a:headEnd type="oval" w="med" len="med"/>
              <a:tailEnd type="oval" w="med" len="med"/>
            </a:ln>
          </p:spPr>
          <p:txBody>
            <a:bodyPr wrap="none" anchor="ctr"/>
            <a:lstStyle/>
            <a:p>
              <a:endParaRPr lang="en-US" dirty="0"/>
            </a:p>
          </p:txBody>
        </p:sp>
        <p:sp>
          <p:nvSpPr>
            <p:cNvPr id="16405" name="Rectangle 65"/>
            <p:cNvSpPr>
              <a:spLocks noChangeArrowheads="1"/>
            </p:cNvSpPr>
            <p:nvPr/>
          </p:nvSpPr>
          <p:spPr bwMode="auto">
            <a:xfrm rot="-3600000">
              <a:off x="3837" y="3348"/>
              <a:ext cx="792" cy="231"/>
            </a:xfrm>
            <a:prstGeom prst="rect">
              <a:avLst/>
            </a:prstGeom>
            <a:noFill/>
            <a:ln w="9525">
              <a:noFill/>
              <a:miter lim="800000"/>
              <a:headEnd/>
              <a:tailEnd/>
            </a:ln>
          </p:spPr>
          <p:txBody>
            <a:bodyPr wrap="none" lIns="92075" tIns="46038" rIns="92075" bIns="46038">
              <a:spAutoFit/>
            </a:bodyPr>
            <a:lstStyle/>
            <a:p>
              <a:pPr eaLnBrk="0" hangingPunct="0"/>
              <a:r>
                <a:rPr lang="en-US" sz="1800" dirty="0">
                  <a:latin typeface="Times New Roman" pitchFamily="18" charset="0"/>
                </a:rPr>
                <a:t>Cost Utility</a:t>
              </a:r>
            </a:p>
          </p:txBody>
        </p:sp>
      </p:grpSp>
      <p:grpSp>
        <p:nvGrpSpPr>
          <p:cNvPr id="17" name="Group 71"/>
          <p:cNvGrpSpPr>
            <a:grpSpLocks/>
          </p:cNvGrpSpPr>
          <p:nvPr/>
        </p:nvGrpSpPr>
        <p:grpSpPr bwMode="auto">
          <a:xfrm>
            <a:off x="201613" y="347663"/>
            <a:ext cx="7324726" cy="5668962"/>
            <a:chOff x="127" y="219"/>
            <a:chExt cx="4614" cy="3571"/>
          </a:xfrm>
        </p:grpSpPr>
        <p:grpSp>
          <p:nvGrpSpPr>
            <p:cNvPr id="16396" name="Group 69"/>
            <p:cNvGrpSpPr>
              <a:grpSpLocks/>
            </p:cNvGrpSpPr>
            <p:nvPr/>
          </p:nvGrpSpPr>
          <p:grpSpPr bwMode="auto">
            <a:xfrm>
              <a:off x="1622" y="219"/>
              <a:ext cx="3119" cy="1136"/>
              <a:chOff x="1622" y="219"/>
              <a:chExt cx="3119" cy="1136"/>
            </a:xfrm>
          </p:grpSpPr>
          <p:sp>
            <p:nvSpPr>
              <p:cNvPr id="16398" name="Line 52"/>
              <p:cNvSpPr>
                <a:spLocks noChangeShapeType="1"/>
              </p:cNvSpPr>
              <p:nvPr/>
            </p:nvSpPr>
            <p:spPr bwMode="auto">
              <a:xfrm flipH="1">
                <a:off x="2509" y="250"/>
                <a:ext cx="480" cy="1008"/>
              </a:xfrm>
              <a:prstGeom prst="line">
                <a:avLst/>
              </a:prstGeom>
              <a:noFill/>
              <a:ln w="57150">
                <a:solidFill>
                  <a:schemeClr val="tx1"/>
                </a:solidFill>
                <a:round/>
                <a:headEnd type="oval" w="med" len="med"/>
                <a:tailEnd type="oval" w="med" len="med"/>
              </a:ln>
            </p:spPr>
            <p:txBody>
              <a:bodyPr wrap="none" anchor="ctr"/>
              <a:lstStyle/>
              <a:p>
                <a:endParaRPr lang="en-US" dirty="0"/>
              </a:p>
            </p:txBody>
          </p:sp>
          <p:sp>
            <p:nvSpPr>
              <p:cNvPr id="16399" name="Rectangle 53"/>
              <p:cNvSpPr>
                <a:spLocks noChangeArrowheads="1"/>
              </p:cNvSpPr>
              <p:nvPr/>
            </p:nvSpPr>
            <p:spPr bwMode="auto">
              <a:xfrm>
                <a:off x="2619" y="219"/>
                <a:ext cx="2122" cy="1136"/>
              </a:xfrm>
              <a:prstGeom prst="rect">
                <a:avLst/>
              </a:prstGeom>
              <a:noFill/>
              <a:ln w="9525">
                <a:noFill/>
                <a:miter lim="800000"/>
                <a:headEnd/>
                <a:tailEnd/>
              </a:ln>
            </p:spPr>
            <p:txBody>
              <a:bodyPr lIns="92075" tIns="46038" rIns="92075" bIns="46038">
                <a:spAutoFit/>
              </a:bodyPr>
              <a:lstStyle/>
              <a:p>
                <a:pPr defTabSz="228600" eaLnBrk="0" hangingPunct="0"/>
                <a:r>
                  <a:rPr lang="en-US" sz="1600" dirty="0">
                    <a:latin typeface="Times New Roman" pitchFamily="18" charset="0"/>
                  </a:rPr>
                  <a:t>			Intangible</a:t>
                </a:r>
              </a:p>
              <a:p>
                <a:pPr defTabSz="228600" eaLnBrk="0" hangingPunct="0"/>
                <a:endParaRPr lang="en-US" sz="1600" dirty="0">
                  <a:latin typeface="Times New Roman" pitchFamily="18" charset="0"/>
                </a:endParaRPr>
              </a:p>
              <a:p>
                <a:pPr defTabSz="228600" eaLnBrk="0" hangingPunct="0"/>
                <a:r>
                  <a:rPr lang="en-US" sz="1600" dirty="0">
                    <a:latin typeface="Times New Roman" pitchFamily="18" charset="0"/>
                  </a:rPr>
                  <a:t>		Indirect (</a:t>
                </a:r>
                <a:r>
                  <a:rPr lang="en-US" sz="1600" dirty="0" err="1">
                    <a:latin typeface="Times New Roman" pitchFamily="18" charset="0"/>
                  </a:rPr>
                  <a:t>Morb</a:t>
                </a:r>
                <a:r>
                  <a:rPr lang="en-US" sz="1600" dirty="0">
                    <a:latin typeface="Times New Roman" pitchFamily="18" charset="0"/>
                  </a:rPr>
                  <a:t> and Mort)</a:t>
                </a:r>
              </a:p>
              <a:p>
                <a:pPr defTabSz="228600" eaLnBrk="0" hangingPunct="0"/>
                <a:r>
                  <a:rPr lang="en-US" sz="1600" dirty="0">
                    <a:latin typeface="Times New Roman" pitchFamily="18" charset="0"/>
                  </a:rPr>
                  <a:t>	</a:t>
                </a:r>
              </a:p>
              <a:p>
                <a:pPr defTabSz="228600" eaLnBrk="0" hangingPunct="0"/>
                <a:r>
                  <a:rPr lang="en-US" sz="1600" dirty="0">
                    <a:latin typeface="Times New Roman" pitchFamily="18" charset="0"/>
                  </a:rPr>
                  <a:t>	Direct Non-medical</a:t>
                </a:r>
              </a:p>
              <a:p>
                <a:pPr defTabSz="228600" eaLnBrk="0" hangingPunct="0"/>
                <a:endParaRPr lang="en-US" sz="1600" dirty="0">
                  <a:latin typeface="Times New Roman" pitchFamily="18" charset="0"/>
                </a:endParaRPr>
              </a:p>
              <a:p>
                <a:pPr defTabSz="228600" eaLnBrk="0" hangingPunct="0"/>
                <a:r>
                  <a:rPr lang="en-US" sz="1600" dirty="0">
                    <a:latin typeface="Times New Roman" pitchFamily="18" charset="0"/>
                  </a:rPr>
                  <a:t>Direct Medical</a:t>
                </a:r>
              </a:p>
            </p:txBody>
          </p:sp>
          <p:sp>
            <p:nvSpPr>
              <p:cNvPr id="16400" name="Rectangle 60"/>
              <p:cNvSpPr>
                <a:spLocks noChangeArrowheads="1"/>
              </p:cNvSpPr>
              <p:nvPr/>
            </p:nvSpPr>
            <p:spPr bwMode="auto">
              <a:xfrm>
                <a:off x="1622" y="705"/>
                <a:ext cx="1114" cy="404"/>
              </a:xfrm>
              <a:prstGeom prst="rect">
                <a:avLst/>
              </a:prstGeom>
              <a:noFill/>
              <a:ln w="9525">
                <a:noFill/>
                <a:miter lim="800000"/>
                <a:headEnd/>
                <a:tailEnd/>
              </a:ln>
            </p:spPr>
            <p:txBody>
              <a:bodyPr lIns="92075" tIns="46038" rIns="92075" bIns="46038">
                <a:spAutoFit/>
              </a:bodyPr>
              <a:lstStyle/>
              <a:p>
                <a:pPr eaLnBrk="0" hangingPunct="0"/>
                <a:r>
                  <a:rPr lang="en-US" sz="1800" b="1" dirty="0">
                    <a:latin typeface="Times New Roman" pitchFamily="18" charset="0"/>
                  </a:rPr>
                  <a:t>Types of Costs</a:t>
                </a:r>
              </a:p>
              <a:p>
                <a:pPr eaLnBrk="0" hangingPunct="0"/>
                <a:r>
                  <a:rPr lang="en-US" sz="1800" b="1" dirty="0">
                    <a:latin typeface="Times New Roman" pitchFamily="18" charset="0"/>
                  </a:rPr>
                  <a:t>and Benefits</a:t>
                </a:r>
              </a:p>
            </p:txBody>
          </p:sp>
        </p:grpSp>
        <p:sp>
          <p:nvSpPr>
            <p:cNvPr id="16397" name="Text Box 66"/>
            <p:cNvSpPr txBox="1">
              <a:spLocks noChangeArrowheads="1"/>
            </p:cNvSpPr>
            <p:nvPr/>
          </p:nvSpPr>
          <p:spPr bwMode="auto">
            <a:xfrm>
              <a:off x="127" y="3460"/>
              <a:ext cx="2832" cy="330"/>
            </a:xfrm>
            <a:prstGeom prst="rect">
              <a:avLst/>
            </a:prstGeom>
            <a:noFill/>
            <a:ln w="9525">
              <a:noFill/>
              <a:miter lim="800000"/>
              <a:headEnd/>
              <a:tailEnd/>
            </a:ln>
          </p:spPr>
          <p:txBody>
            <a:bodyPr>
              <a:spAutoFit/>
            </a:bodyPr>
            <a:lstStyle/>
            <a:p>
              <a:pPr>
                <a:spcBef>
                  <a:spcPct val="50000"/>
                </a:spcBef>
              </a:pPr>
              <a:r>
                <a:rPr lang="en-US" sz="1400" dirty="0">
                  <a:solidFill>
                    <a:schemeClr val="hlink"/>
                  </a:solidFill>
                </a:rPr>
                <a:t>Note:  Some analysts no longer uses the terms direct, indirect, and intangible costs.</a:t>
              </a:r>
            </a:p>
          </p:txBody>
        </p:sp>
      </p:grpSp>
      <p:sp>
        <p:nvSpPr>
          <p:cNvPr id="11" name="Slide Number Placeholder 5">
            <a:extLst>
              <a:ext uri="{FF2B5EF4-FFF2-40B4-BE49-F238E27FC236}">
                <a16:creationId xmlns:a16="http://schemas.microsoft.com/office/drawing/2014/main" id="{E7C6DECB-AFFE-2754-1658-31E6EB091C3D}"/>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22</a:t>
            </a:fld>
            <a:endParaRPr lang="en-US" dirty="0"/>
          </a:p>
        </p:txBody>
      </p:sp>
      <p:sp>
        <p:nvSpPr>
          <p:cNvPr id="12" name="Rectangle 11">
            <a:extLst>
              <a:ext uri="{FF2B5EF4-FFF2-40B4-BE49-F238E27FC236}">
                <a16:creationId xmlns:a16="http://schemas.microsoft.com/office/drawing/2014/main" id="{2B979A5B-4766-5D6D-603C-6CD296134D17}"/>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13" name="Rectangle 12">
            <a:extLst>
              <a:ext uri="{FF2B5EF4-FFF2-40B4-BE49-F238E27FC236}">
                <a16:creationId xmlns:a16="http://schemas.microsoft.com/office/drawing/2014/main" id="{6F4DDA5E-ED3A-5927-8F4C-78E773A36578}"/>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14" name="CuadroTexto 3">
            <a:extLst>
              <a:ext uri="{FF2B5EF4-FFF2-40B4-BE49-F238E27FC236}">
                <a16:creationId xmlns:a16="http://schemas.microsoft.com/office/drawing/2014/main" id="{18D0D53A-3F3A-46D5-C46A-C0276B1C0BF5}"/>
              </a:ext>
            </a:extLst>
          </p:cNvPr>
          <p:cNvSpPr txBox="1"/>
          <p:nvPr/>
        </p:nvSpPr>
        <p:spPr>
          <a:xfrm>
            <a:off x="14538" y="6114194"/>
            <a:ext cx="1484285" cy="523220"/>
          </a:xfrm>
          <a:prstGeom prst="rect">
            <a:avLst/>
          </a:prstGeom>
          <a:solidFill>
            <a:srgbClr val="FF6699"/>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Theory</a:t>
            </a:r>
            <a:endParaRPr lang="es-ES" sz="1400" spc="300" dirty="0">
              <a:latin typeface="Oswald" pitchFamily="2" charset="77"/>
              <a:ea typeface="Roboto" panose="02000000000000000000" pitchFamily="2" charset="0"/>
              <a:cs typeface="Arial" panose="020B0604020202020204" pitchFamily="34" charset="0"/>
            </a:endParaRPr>
          </a:p>
        </p:txBody>
      </p:sp>
      <p:sp>
        <p:nvSpPr>
          <p:cNvPr id="18" name="CuadroTexto 8">
            <a:extLst>
              <a:ext uri="{FF2B5EF4-FFF2-40B4-BE49-F238E27FC236}">
                <a16:creationId xmlns:a16="http://schemas.microsoft.com/office/drawing/2014/main" id="{A9FD5E5C-AA6D-DB2F-F88B-377A99EBD3FC}"/>
              </a:ext>
            </a:extLst>
          </p:cNvPr>
          <p:cNvSpPr txBox="1"/>
          <p:nvPr/>
        </p:nvSpPr>
        <p:spPr>
          <a:xfrm>
            <a:off x="1355930" y="6119578"/>
            <a:ext cx="138727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Measures</a:t>
            </a:r>
            <a:endParaRPr lang="es-ES" sz="1400" spc="300" dirty="0">
              <a:latin typeface="Oswald" pitchFamily="2" charset="77"/>
              <a:ea typeface="Roboto" panose="02000000000000000000" pitchFamily="2" charset="0"/>
              <a:cs typeface="Arial" panose="020B0604020202020204" pitchFamily="34" charset="0"/>
            </a:endParaRPr>
          </a:p>
        </p:txBody>
      </p:sp>
      <p:sp>
        <p:nvSpPr>
          <p:cNvPr id="19" name="CuadroTexto 13">
            <a:extLst>
              <a:ext uri="{FF2B5EF4-FFF2-40B4-BE49-F238E27FC236}">
                <a16:creationId xmlns:a16="http://schemas.microsoft.com/office/drawing/2014/main" id="{A3C332BE-0EAA-A538-AAD1-06F9F8FE777F}"/>
              </a:ext>
            </a:extLst>
          </p:cNvPr>
          <p:cNvSpPr txBox="1"/>
          <p:nvPr/>
        </p:nvSpPr>
        <p:spPr>
          <a:xfrm>
            <a:off x="2708653" y="6115687"/>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Approach</a:t>
            </a:r>
            <a:endParaRPr lang="es-ES" sz="1400" spc="300" dirty="0">
              <a:latin typeface="Oswald" pitchFamily="2" charset="77"/>
              <a:ea typeface="Roboto" panose="02000000000000000000" pitchFamily="2" charset="0"/>
              <a:cs typeface="Arial" panose="020B0604020202020204" pitchFamily="34" charset="0"/>
            </a:endParaRPr>
          </a:p>
        </p:txBody>
      </p:sp>
      <p:sp>
        <p:nvSpPr>
          <p:cNvPr id="20" name="CuadroTexto 17">
            <a:extLst>
              <a:ext uri="{FF2B5EF4-FFF2-40B4-BE49-F238E27FC236}">
                <a16:creationId xmlns:a16="http://schemas.microsoft.com/office/drawing/2014/main" id="{B630D42A-4A0A-04AA-93E2-3A3EC53F575A}"/>
              </a:ext>
            </a:extLst>
          </p:cNvPr>
          <p:cNvSpPr txBox="1"/>
          <p:nvPr/>
        </p:nvSpPr>
        <p:spPr>
          <a:xfrm>
            <a:off x="3942588" y="6114194"/>
            <a:ext cx="1905000"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Ingredients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Method</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Overview</a:t>
            </a:r>
            <a:endParaRPr lang="es-ES" sz="1400" spc="300" dirty="0">
              <a:latin typeface="Oswald" pitchFamily="2" charset="77"/>
              <a:ea typeface="Roboto" panose="02000000000000000000" pitchFamily="2" charset="0"/>
              <a:cs typeface="Arial" panose="020B0604020202020204" pitchFamily="34" charset="0"/>
            </a:endParaRPr>
          </a:p>
        </p:txBody>
      </p:sp>
      <p:sp>
        <p:nvSpPr>
          <p:cNvPr id="21" name="CuadroTexto 21">
            <a:extLst>
              <a:ext uri="{FF2B5EF4-FFF2-40B4-BE49-F238E27FC236}">
                <a16:creationId xmlns:a16="http://schemas.microsoft.com/office/drawing/2014/main" id="{5A6C1993-4FB5-40D1-E333-1CF294923E9B}"/>
              </a:ext>
            </a:extLst>
          </p:cNvPr>
          <p:cNvSpPr txBox="1"/>
          <p:nvPr/>
        </p:nvSpPr>
        <p:spPr>
          <a:xfrm>
            <a:off x="5847588" y="6114194"/>
            <a:ext cx="1986043"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Microcosting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Components</a:t>
            </a:r>
            <a:endParaRPr lang="es-ES" sz="1400" spc="300" dirty="0">
              <a:latin typeface="Oswald" pitchFamily="2" charset="77"/>
              <a:ea typeface="Roboto" panose="02000000000000000000" pitchFamily="2" charset="0"/>
              <a:cs typeface="Arial" panose="020B0604020202020204" pitchFamily="34" charset="0"/>
            </a:endParaRPr>
          </a:p>
        </p:txBody>
      </p:sp>
      <p:sp>
        <p:nvSpPr>
          <p:cNvPr id="22" name="CuadroTexto 27">
            <a:extLst>
              <a:ext uri="{FF2B5EF4-FFF2-40B4-BE49-F238E27FC236}">
                <a16:creationId xmlns:a16="http://schemas.microsoft.com/office/drawing/2014/main" id="{2B3840AB-D5CF-E4FB-D4AE-0D597CB4919B}"/>
              </a:ext>
            </a:extLst>
          </p:cNvPr>
          <p:cNvSpPr txBox="1"/>
          <p:nvPr/>
        </p:nvSpPr>
        <p:spPr>
          <a:xfrm>
            <a:off x="7803016" y="6114194"/>
            <a:ext cx="1310368"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Other</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Cost</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Concepts</a:t>
            </a:r>
            <a:endParaRPr lang="es-ES" sz="1400" spc="300" dirty="0">
              <a:latin typeface="Oswald" pitchFamily="2" charset="77"/>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00933224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diamond(in)">
                                      <p:cBhvr>
                                        <p:cTn id="13" dur="20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linds(horizontal)">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22640-ED90-AF99-98AA-3E7F953DB39F}"/>
              </a:ext>
            </a:extLst>
          </p:cNvPr>
          <p:cNvSpPr>
            <a:spLocks noGrp="1"/>
          </p:cNvSpPr>
          <p:nvPr>
            <p:ph type="title"/>
          </p:nvPr>
        </p:nvSpPr>
        <p:spPr/>
        <p:txBody>
          <a:bodyPr/>
          <a:lstStyle/>
          <a:p>
            <a:r>
              <a:rPr lang="en-US" dirty="0"/>
              <a:t>Lessons Learned So Far</a:t>
            </a:r>
          </a:p>
        </p:txBody>
      </p:sp>
      <p:sp>
        <p:nvSpPr>
          <p:cNvPr id="3" name="Content Placeholder 2">
            <a:extLst>
              <a:ext uri="{FF2B5EF4-FFF2-40B4-BE49-F238E27FC236}">
                <a16:creationId xmlns:a16="http://schemas.microsoft.com/office/drawing/2014/main" id="{B7893F62-C00D-1869-5B0D-A2F55E472631}"/>
              </a:ext>
            </a:extLst>
          </p:cNvPr>
          <p:cNvSpPr>
            <a:spLocks noGrp="1"/>
          </p:cNvSpPr>
          <p:nvPr>
            <p:ph idx="1"/>
          </p:nvPr>
        </p:nvSpPr>
        <p:spPr/>
        <p:txBody>
          <a:bodyPr/>
          <a:lstStyle/>
          <a:p>
            <a:r>
              <a:rPr lang="en-US" sz="2400" dirty="0"/>
              <a:t>U.S. spends more on healthcare and have worse healthcare outcomes</a:t>
            </a:r>
          </a:p>
          <a:p>
            <a:r>
              <a:rPr lang="en-US" sz="2400" dirty="0"/>
              <a:t>Economic evaluation helps us understand the value of spending and guide comparisons and decision-making</a:t>
            </a:r>
          </a:p>
          <a:p>
            <a:r>
              <a:rPr lang="en-US" sz="2400" dirty="0"/>
              <a:t>CEA vs CBA vs CUA</a:t>
            </a:r>
          </a:p>
          <a:p>
            <a:r>
              <a:rPr lang="en-US" sz="2400" dirty="0"/>
              <a:t>Market failures in healthcare</a:t>
            </a:r>
          </a:p>
          <a:p>
            <a:pPr lvl="1"/>
            <a:r>
              <a:rPr lang="en-US" sz="2400" dirty="0"/>
              <a:t>Supplier demand, asymmetric information</a:t>
            </a:r>
          </a:p>
          <a:p>
            <a:r>
              <a:rPr lang="en-US" sz="2400" dirty="0"/>
              <a:t>Public goods= </a:t>
            </a:r>
            <a:r>
              <a:rPr lang="en-US" sz="2400" dirty="0" err="1"/>
              <a:t>nonprovision</a:t>
            </a:r>
            <a:r>
              <a:rPr lang="en-US" sz="2400" dirty="0"/>
              <a:t>, nonrival, nonexcludable</a:t>
            </a:r>
          </a:p>
        </p:txBody>
      </p:sp>
      <p:sp>
        <p:nvSpPr>
          <p:cNvPr id="4" name="Slide Number Placeholder 3">
            <a:extLst>
              <a:ext uri="{FF2B5EF4-FFF2-40B4-BE49-F238E27FC236}">
                <a16:creationId xmlns:a16="http://schemas.microsoft.com/office/drawing/2014/main" id="{A90342B7-F47B-1BA3-274A-444137196172}"/>
              </a:ext>
            </a:extLst>
          </p:cNvPr>
          <p:cNvSpPr>
            <a:spLocks noGrp="1"/>
          </p:cNvSpPr>
          <p:nvPr>
            <p:ph type="sldNum" sz="quarter" idx="12"/>
          </p:nvPr>
        </p:nvSpPr>
        <p:spPr/>
        <p:txBody>
          <a:bodyPr/>
          <a:lstStyle/>
          <a:p>
            <a:pPr>
              <a:defRPr/>
            </a:pPr>
            <a:fld id="{8C0031E7-5FE8-452E-A83A-A86A40ABDAE7}" type="slidenum">
              <a:rPr lang="en-US" smtClean="0"/>
              <a:pPr>
                <a:defRPr/>
              </a:pPr>
              <a:t>3</a:t>
            </a:fld>
            <a:endParaRPr lang="en-US"/>
          </a:p>
        </p:txBody>
      </p:sp>
    </p:spTree>
    <p:extLst>
      <p:ext uri="{BB962C8B-B14F-4D97-AF65-F5344CB8AC3E}">
        <p14:creationId xmlns:p14="http://schemas.microsoft.com/office/powerpoint/2010/main" val="241297888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8" name="Rectangle 4"/>
          <p:cNvSpPr>
            <a:spLocks noGrp="1" noChangeArrowheads="1"/>
          </p:cNvSpPr>
          <p:nvPr>
            <p:ph type="ctrTitle"/>
          </p:nvPr>
        </p:nvSpPr>
        <p:spPr>
          <a:xfrm>
            <a:off x="990600" y="-152400"/>
            <a:ext cx="7772400" cy="1143000"/>
          </a:xfrm>
        </p:spPr>
        <p:txBody>
          <a:bodyPr/>
          <a:lstStyle/>
          <a:p>
            <a:r>
              <a:rPr lang="en-US" sz="3600" dirty="0"/>
              <a:t>A. Principles of Economic Evaluation</a:t>
            </a:r>
          </a:p>
        </p:txBody>
      </p:sp>
      <p:sp>
        <p:nvSpPr>
          <p:cNvPr id="13319" name="Rectangle 6"/>
          <p:cNvSpPr>
            <a:spLocks noGrp="1" noChangeArrowheads="1"/>
          </p:cNvSpPr>
          <p:nvPr>
            <p:ph type="subTitle" idx="1"/>
          </p:nvPr>
        </p:nvSpPr>
        <p:spPr>
          <a:xfrm>
            <a:off x="914400" y="1066800"/>
            <a:ext cx="6934200" cy="3962400"/>
          </a:xfrm>
        </p:spPr>
        <p:txBody>
          <a:bodyPr/>
          <a:lstStyle/>
          <a:p>
            <a:pPr algn="l"/>
            <a:r>
              <a:rPr lang="en-US" sz="1600" dirty="0"/>
              <a:t>Drummond et al. text Chap 4 Principles of Economic Evaluation, </a:t>
            </a:r>
            <a:r>
              <a:rPr lang="en-US" sz="1600" b="1" dirty="0"/>
              <a:t>except pp 94-98 &amp; 108-112</a:t>
            </a:r>
            <a:r>
              <a:rPr lang="en-US" sz="1600" dirty="0"/>
              <a:t>.</a:t>
            </a:r>
            <a:br>
              <a:rPr lang="en-US" sz="1600" dirty="0"/>
            </a:br>
            <a:endParaRPr lang="en-US" sz="1600" dirty="0"/>
          </a:p>
          <a:p>
            <a:pPr algn="l"/>
            <a:r>
              <a:rPr lang="en-US" sz="1600" dirty="0"/>
              <a:t>Claxton et al. “Methods for the estimation of the National Institute for Health and Care Excellence cost-effectiveness threshold”</a:t>
            </a:r>
          </a:p>
          <a:p>
            <a:pPr algn="l"/>
            <a:br>
              <a:rPr lang="en-US" sz="1600" b="1" dirty="0"/>
            </a:br>
            <a:r>
              <a:rPr lang="en-US" sz="1600" dirty="0" err="1"/>
              <a:t>Frakt</a:t>
            </a:r>
            <a:r>
              <a:rPr lang="en-US" sz="1600" dirty="0"/>
              <a:t>, Austin (2020) What is the Value of a Human Life? Governments Already Tally It.</a:t>
            </a:r>
            <a:br>
              <a:rPr lang="en-US" sz="1600" dirty="0"/>
            </a:br>
            <a:br>
              <a:rPr lang="en-US" sz="1600" b="1" dirty="0"/>
            </a:br>
            <a:r>
              <a:rPr lang="en-US" sz="1600" b="1" dirty="0"/>
              <a:t>--</a:t>
            </a:r>
            <a:r>
              <a:rPr lang="en-US" sz="1600" dirty="0" err="1"/>
              <a:t>Hoeft</a:t>
            </a:r>
            <a:r>
              <a:rPr lang="en-US" sz="1600" dirty="0"/>
              <a:t> et al. Costs of implementing and sustaining enhanced collaborative care programs involving community partners.</a:t>
            </a:r>
          </a:p>
          <a:p>
            <a:pPr algn="l"/>
            <a:endParaRPr lang="en-US" sz="1600" dirty="0"/>
          </a:p>
          <a:p>
            <a:pPr algn="l"/>
            <a:r>
              <a:rPr lang="en-US" sz="1600" dirty="0"/>
              <a:t>Kaplan R.S., Anderson S. R., (2003) “Time Driven Activity Based Costing”</a:t>
            </a:r>
          </a:p>
          <a:p>
            <a:pPr algn="l"/>
            <a:endParaRPr lang="en-US" sz="1600" dirty="0"/>
          </a:p>
          <a:p>
            <a:pPr algn="l"/>
            <a:r>
              <a:rPr lang="en-US" sz="1600" dirty="0" err="1"/>
              <a:t>Karanth</a:t>
            </a:r>
            <a:r>
              <a:rPr lang="en-US" sz="1600" dirty="0"/>
              <a:t>, Siddharth S. David R. </a:t>
            </a:r>
            <a:r>
              <a:rPr lang="en-US" sz="1600" dirty="0" err="1"/>
              <a:t>Lairson</a:t>
            </a:r>
            <a:r>
              <a:rPr lang="en-US" sz="1600" dirty="0"/>
              <a:t>, et al. The cost of implementing two small media interventions to promote HPV vaccination. Preventive Medicine 99 (2017) 277-281. http://dx.doi.org/10.1016/j.ypmed.2017.03.002. PMID: 28322881 </a:t>
            </a:r>
          </a:p>
          <a:p>
            <a:pPr algn="l"/>
            <a:endParaRPr lang="en-US" sz="1600" dirty="0"/>
          </a:p>
          <a:p>
            <a:pPr algn="l"/>
            <a:r>
              <a:rPr lang="en-US" sz="1200" dirty="0"/>
              <a:t> </a:t>
            </a:r>
          </a:p>
          <a:p>
            <a:pPr algn="l"/>
            <a:br>
              <a:rPr lang="en-US" dirty="0"/>
            </a:br>
            <a:endParaRPr lang="en-US" dirty="0"/>
          </a:p>
          <a:p>
            <a:endParaRPr lang="en-US" dirty="0"/>
          </a:p>
        </p:txBody>
      </p:sp>
      <p:sp>
        <p:nvSpPr>
          <p:cNvPr id="13315" name="Rectangle 16"/>
          <p:cNvSpPr>
            <a:spLocks noGrp="1" noChangeArrowheads="1"/>
          </p:cNvSpPr>
          <p:nvPr>
            <p:ph type="sldNum" sz="quarter" idx="12"/>
          </p:nvPr>
        </p:nvSpPr>
        <p:spPr/>
        <p:txBody>
          <a:bodyPr/>
          <a:lstStyle/>
          <a:p>
            <a:fld id="{2ECFE321-8A18-448F-9B06-473797FFE00D}" type="slidenum">
              <a:rPr lang="en-US" smtClean="0"/>
              <a:pPr/>
              <a:t>4</a:t>
            </a:fld>
            <a:endParaRPr lang="en-US" dirty="0"/>
          </a:p>
        </p:txBody>
      </p:sp>
      <p:sp>
        <p:nvSpPr>
          <p:cNvPr id="13316" name="Rectangle 2"/>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13317" name="Rectangle 3"/>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2" name="Left Brace 1"/>
          <p:cNvSpPr/>
          <p:nvPr/>
        </p:nvSpPr>
        <p:spPr bwMode="auto">
          <a:xfrm>
            <a:off x="685799" y="3352800"/>
            <a:ext cx="167409" cy="2057400"/>
          </a:xfrm>
          <a:prstGeom prst="leftBrac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3" name="Left Brace 2"/>
          <p:cNvSpPr/>
          <p:nvPr/>
        </p:nvSpPr>
        <p:spPr bwMode="auto">
          <a:xfrm>
            <a:off x="700809" y="1981200"/>
            <a:ext cx="152400" cy="1219200"/>
          </a:xfrm>
          <a:prstGeom prst="leftBrac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410588651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Slide Number Placeholder 5"/>
          <p:cNvSpPr>
            <a:spLocks noGrp="1"/>
          </p:cNvSpPr>
          <p:nvPr>
            <p:ph type="sldNum" sz="quarter" idx="12"/>
          </p:nvPr>
        </p:nvSpPr>
        <p:spPr>
          <a:xfrm>
            <a:off x="7229423" y="6400800"/>
            <a:ext cx="1905000" cy="457200"/>
          </a:xfrm>
          <a:noFill/>
        </p:spPr>
        <p:txBody>
          <a:bodyPr/>
          <a:lstStyle/>
          <a:p>
            <a:fld id="{EBBF9B1E-EC81-4E97-95B1-591147C31607}" type="slidenum">
              <a:rPr lang="en-US" smtClean="0"/>
              <a:pPr/>
              <a:t>5</a:t>
            </a:fld>
            <a:endParaRPr lang="en-US" dirty="0"/>
          </a:p>
        </p:txBody>
      </p:sp>
      <p:sp>
        <p:nvSpPr>
          <p:cNvPr id="14340" name="Rectangle 2"/>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14341" name="Rectangle 3"/>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14342" name="Rectangle 6"/>
          <p:cNvSpPr>
            <a:spLocks noGrp="1" noChangeArrowheads="1"/>
          </p:cNvSpPr>
          <p:nvPr>
            <p:ph type="title"/>
          </p:nvPr>
        </p:nvSpPr>
        <p:spPr>
          <a:xfrm>
            <a:off x="685800" y="228600"/>
            <a:ext cx="6934200" cy="762000"/>
          </a:xfrm>
        </p:spPr>
        <p:txBody>
          <a:bodyPr/>
          <a:lstStyle/>
          <a:p>
            <a:pPr eaLnBrk="1" hangingPunct="1"/>
            <a:r>
              <a:rPr lang="en-US" sz="4000" dirty="0"/>
              <a:t>Topics </a:t>
            </a:r>
          </a:p>
        </p:txBody>
      </p:sp>
      <p:sp>
        <p:nvSpPr>
          <p:cNvPr id="14343" name="Rectangle 7"/>
          <p:cNvSpPr>
            <a:spLocks noGrp="1" noChangeArrowheads="1"/>
          </p:cNvSpPr>
          <p:nvPr>
            <p:ph type="body" idx="1"/>
          </p:nvPr>
        </p:nvSpPr>
        <p:spPr>
          <a:xfrm>
            <a:off x="812410" y="1856091"/>
            <a:ext cx="7772400" cy="4114800"/>
          </a:xfrm>
        </p:spPr>
        <p:txBody>
          <a:bodyPr/>
          <a:lstStyle/>
          <a:p>
            <a:pPr eaLnBrk="1" hangingPunct="1"/>
            <a:r>
              <a:rPr lang="en-US" dirty="0"/>
              <a:t>Alternatives; costs and benefits</a:t>
            </a:r>
          </a:p>
          <a:p>
            <a:pPr eaLnBrk="1" hangingPunct="1"/>
            <a:r>
              <a:rPr lang="en-US" dirty="0"/>
              <a:t>Making decisions about healthcare</a:t>
            </a:r>
          </a:p>
          <a:p>
            <a:pPr lvl="1" eaLnBrk="1" hangingPunct="1"/>
            <a:r>
              <a:rPr lang="en-US" sz="2400" dirty="0"/>
              <a:t>ICERS (incremental cost-effectiveness ratios)</a:t>
            </a:r>
          </a:p>
          <a:p>
            <a:pPr lvl="1" eaLnBrk="1" hangingPunct="1"/>
            <a:r>
              <a:rPr lang="en-US" sz="2400" dirty="0"/>
              <a:t>Net Health Benefit</a:t>
            </a:r>
          </a:p>
          <a:p>
            <a:pPr lvl="1" eaLnBrk="1" hangingPunct="1"/>
            <a:r>
              <a:rPr lang="en-US" sz="2400" dirty="0"/>
              <a:t>Net Monetary Benefit</a:t>
            </a:r>
          </a:p>
          <a:p>
            <a:pPr lvl="1" eaLnBrk="1" hangingPunct="1"/>
            <a:r>
              <a:rPr lang="en-US" sz="2400" dirty="0"/>
              <a:t>Willingness to Pay Thresholds</a:t>
            </a:r>
          </a:p>
          <a:p>
            <a:pPr lvl="1" eaLnBrk="1" hangingPunct="1"/>
            <a:endParaRPr lang="en-US" dirty="0"/>
          </a:p>
        </p:txBody>
      </p:sp>
      <p:sp>
        <p:nvSpPr>
          <p:cNvPr id="9" name="CuadroTexto 3">
            <a:extLst>
              <a:ext uri="{FF2B5EF4-FFF2-40B4-BE49-F238E27FC236}">
                <a16:creationId xmlns:a16="http://schemas.microsoft.com/office/drawing/2014/main" id="{72E41B7B-0AF3-55CC-7110-43FEB819EC12}"/>
              </a:ext>
            </a:extLst>
          </p:cNvPr>
          <p:cNvSpPr txBox="1"/>
          <p:nvPr/>
        </p:nvSpPr>
        <p:spPr>
          <a:xfrm>
            <a:off x="14538" y="6114194"/>
            <a:ext cx="1608271" cy="523220"/>
          </a:xfrm>
          <a:prstGeom prst="rect">
            <a:avLst/>
          </a:prstGeom>
          <a:solidFill>
            <a:schemeClr val="accent2">
              <a:lumMod val="40000"/>
              <a:lumOff val="60000"/>
            </a:schemeClr>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Costs</a:t>
            </a:r>
            <a:r>
              <a:rPr lang="es-ES" sz="1400" spc="300" dirty="0">
                <a:latin typeface="Oswald" pitchFamily="2" charset="77"/>
                <a:ea typeface="Roboto" panose="02000000000000000000" pitchFamily="2" charset="0"/>
                <a:cs typeface="Arial" panose="020B0604020202020204" pitchFamily="34" charset="0"/>
              </a:rPr>
              <a:t> &amp;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10" name="CuadroTexto 8">
            <a:extLst>
              <a:ext uri="{FF2B5EF4-FFF2-40B4-BE49-F238E27FC236}">
                <a16:creationId xmlns:a16="http://schemas.microsoft.com/office/drawing/2014/main" id="{C8F80164-D7E1-0E3B-1379-7C592DC3FBC6}"/>
              </a:ext>
            </a:extLst>
          </p:cNvPr>
          <p:cNvSpPr txBox="1"/>
          <p:nvPr/>
        </p:nvSpPr>
        <p:spPr>
          <a:xfrm>
            <a:off x="1572076" y="6118322"/>
            <a:ext cx="2049477" cy="523220"/>
          </a:xfrm>
          <a:prstGeom prst="rect">
            <a:avLst/>
          </a:prstGeom>
          <a:noFill/>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Making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Healthcare</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Decisions</a:t>
            </a:r>
            <a:endParaRPr lang="es-ES" sz="1400" spc="300" dirty="0">
              <a:latin typeface="Oswald" pitchFamily="2" charset="77"/>
              <a:ea typeface="Roboto" panose="02000000000000000000" pitchFamily="2" charset="0"/>
              <a:cs typeface="Arial" panose="020B0604020202020204" pitchFamily="34" charset="0"/>
            </a:endParaRPr>
          </a:p>
        </p:txBody>
      </p:sp>
      <p:sp>
        <p:nvSpPr>
          <p:cNvPr id="11" name="CuadroTexto 13">
            <a:extLst>
              <a:ext uri="{FF2B5EF4-FFF2-40B4-BE49-F238E27FC236}">
                <a16:creationId xmlns:a16="http://schemas.microsoft.com/office/drawing/2014/main" id="{572000E5-17BA-F44F-31F0-101A207FEA75}"/>
              </a:ext>
            </a:extLst>
          </p:cNvPr>
          <p:cNvSpPr txBox="1"/>
          <p:nvPr/>
        </p:nvSpPr>
        <p:spPr>
          <a:xfrm>
            <a:off x="3153439" y="6116958"/>
            <a:ext cx="1679102" cy="309141"/>
          </a:xfrm>
          <a:prstGeom prst="rect">
            <a:avLst/>
          </a:prstGeom>
          <a:noFill/>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ICERs</a:t>
            </a:r>
            <a:endParaRPr lang="es-ES" sz="1400" spc="300" dirty="0">
              <a:latin typeface="Oswald" pitchFamily="2" charset="77"/>
              <a:ea typeface="Roboto" panose="02000000000000000000" pitchFamily="2" charset="0"/>
              <a:cs typeface="Arial" panose="020B0604020202020204" pitchFamily="34" charset="0"/>
            </a:endParaRPr>
          </a:p>
        </p:txBody>
      </p:sp>
      <p:sp>
        <p:nvSpPr>
          <p:cNvPr id="12" name="CuadroTexto 17">
            <a:extLst>
              <a:ext uri="{FF2B5EF4-FFF2-40B4-BE49-F238E27FC236}">
                <a16:creationId xmlns:a16="http://schemas.microsoft.com/office/drawing/2014/main" id="{F1F25A1A-5C38-63C6-6FBA-4E6513D57C81}"/>
              </a:ext>
            </a:extLst>
          </p:cNvPr>
          <p:cNvSpPr txBox="1"/>
          <p:nvPr/>
        </p:nvSpPr>
        <p:spPr>
          <a:xfrm>
            <a:off x="4346321" y="6114194"/>
            <a:ext cx="1288458" cy="523220"/>
          </a:xfrm>
          <a:prstGeom prst="rect">
            <a:avLst/>
          </a:prstGeom>
          <a:noFill/>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Net Health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13" name="CuadroTexto 21">
            <a:extLst>
              <a:ext uri="{FF2B5EF4-FFF2-40B4-BE49-F238E27FC236}">
                <a16:creationId xmlns:a16="http://schemas.microsoft.com/office/drawing/2014/main" id="{D5C42841-A5C8-8AF3-0531-4F847885A54B}"/>
              </a:ext>
            </a:extLst>
          </p:cNvPr>
          <p:cNvSpPr txBox="1"/>
          <p:nvPr/>
        </p:nvSpPr>
        <p:spPr>
          <a:xfrm>
            <a:off x="5522449" y="6114194"/>
            <a:ext cx="1633721" cy="523220"/>
          </a:xfrm>
          <a:prstGeom prst="rect">
            <a:avLst/>
          </a:prstGeom>
          <a:noFill/>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Net </a:t>
            </a:r>
            <a:r>
              <a:rPr lang="es-ES" sz="1400" spc="300" dirty="0" err="1">
                <a:latin typeface="Oswald" pitchFamily="2" charset="77"/>
                <a:ea typeface="Roboto" panose="02000000000000000000" pitchFamily="2" charset="0"/>
                <a:cs typeface="Arial" panose="020B0604020202020204" pitchFamily="34" charset="0"/>
              </a:rPr>
              <a:t>Monetary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14" name="CuadroTexto 27">
            <a:extLst>
              <a:ext uri="{FF2B5EF4-FFF2-40B4-BE49-F238E27FC236}">
                <a16:creationId xmlns:a16="http://schemas.microsoft.com/office/drawing/2014/main" id="{08F5D158-48CB-F142-0C9F-15BB2133DA14}"/>
              </a:ext>
            </a:extLst>
          </p:cNvPr>
          <p:cNvSpPr txBox="1"/>
          <p:nvPr/>
        </p:nvSpPr>
        <p:spPr>
          <a:xfrm>
            <a:off x="6978380" y="6114194"/>
            <a:ext cx="2165620" cy="523220"/>
          </a:xfrm>
          <a:prstGeom prst="rect">
            <a:avLst/>
          </a:prstGeom>
          <a:noFill/>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Willingness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to</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Pay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Thresholds</a:t>
            </a:r>
            <a:endParaRPr lang="es-ES" sz="1400" spc="300" dirty="0">
              <a:latin typeface="Oswald" pitchFamily="2" charset="77"/>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46403895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lvl="0" indent="-342900" eaLnBrk="1" hangingPunct="1">
              <a:spcBef>
                <a:spcPct val="20000"/>
              </a:spcBef>
            </a:pPr>
            <a:r>
              <a:rPr lang="en-US" sz="3200" dirty="0">
                <a:solidFill>
                  <a:srgbClr val="000000"/>
                </a:solidFill>
                <a:ea typeface="+mn-ea"/>
                <a:cs typeface="+mn-cs"/>
              </a:rPr>
              <a:t>Alternatives; costs and benefits</a:t>
            </a:r>
            <a:br>
              <a:rPr lang="en-US" sz="3200" dirty="0">
                <a:solidFill>
                  <a:srgbClr val="000000"/>
                </a:solidFill>
                <a:ea typeface="+mn-ea"/>
                <a:cs typeface="+mn-cs"/>
              </a:rPr>
            </a:br>
            <a:endParaRPr lang="en-US" dirty="0"/>
          </a:p>
        </p:txBody>
      </p:sp>
      <p:sp>
        <p:nvSpPr>
          <p:cNvPr id="3" name="Content Placeholder 2"/>
          <p:cNvSpPr>
            <a:spLocks noGrp="1"/>
          </p:cNvSpPr>
          <p:nvPr>
            <p:ph idx="1"/>
          </p:nvPr>
        </p:nvSpPr>
        <p:spPr>
          <a:xfrm>
            <a:off x="1171575" y="1867464"/>
            <a:ext cx="7772400" cy="4114800"/>
          </a:xfrm>
        </p:spPr>
        <p:txBody>
          <a:bodyPr/>
          <a:lstStyle/>
          <a:p>
            <a:r>
              <a:rPr lang="en-US" dirty="0"/>
              <a:t>“Informing decisions is the primary role of any type of economic evaluation”.</a:t>
            </a:r>
          </a:p>
          <a:p>
            <a:r>
              <a:rPr lang="en-US" dirty="0"/>
              <a:t>4 key issues</a:t>
            </a:r>
          </a:p>
          <a:p>
            <a:pPr lvl="1" eaLnBrk="1" hangingPunct="1">
              <a:buClr>
                <a:srgbClr val="FF0000"/>
              </a:buClr>
            </a:pPr>
            <a:r>
              <a:rPr lang="en-US" dirty="0">
                <a:solidFill>
                  <a:srgbClr val="000000"/>
                </a:solidFill>
              </a:rPr>
              <a:t>What are the alternatives?</a:t>
            </a:r>
          </a:p>
          <a:p>
            <a:pPr lvl="1" eaLnBrk="1" hangingPunct="1">
              <a:buClr>
                <a:srgbClr val="FF0000"/>
              </a:buClr>
            </a:pPr>
            <a:r>
              <a:rPr lang="en-US" dirty="0">
                <a:solidFill>
                  <a:srgbClr val="000000"/>
                </a:solidFill>
              </a:rPr>
              <a:t>Which measure of benefit?</a:t>
            </a:r>
          </a:p>
          <a:p>
            <a:pPr lvl="1" eaLnBrk="1" hangingPunct="1">
              <a:buClr>
                <a:srgbClr val="FF0000"/>
              </a:buClr>
            </a:pPr>
            <a:r>
              <a:rPr lang="en-US" dirty="0">
                <a:solidFill>
                  <a:srgbClr val="000000"/>
                </a:solidFill>
              </a:rPr>
              <a:t>How can Costs &amp; Benefits be estimated?</a:t>
            </a:r>
          </a:p>
          <a:p>
            <a:pPr lvl="1" eaLnBrk="1" hangingPunct="1">
              <a:buClr>
                <a:srgbClr val="FF0000"/>
              </a:buClr>
            </a:pPr>
            <a:r>
              <a:rPr lang="en-US" dirty="0">
                <a:solidFill>
                  <a:srgbClr val="000000"/>
                </a:solidFill>
              </a:rPr>
              <a:t>What will be given up as a consequence of additional costs?</a:t>
            </a:r>
          </a:p>
          <a:p>
            <a:endParaRPr lang="en-US" dirty="0"/>
          </a:p>
          <a:p>
            <a:pPr lvl="1"/>
            <a:endParaRPr lang="en-US" dirty="0"/>
          </a:p>
        </p:txBody>
      </p:sp>
      <p:sp>
        <p:nvSpPr>
          <p:cNvPr id="14" name="Slide Number Placeholder 5">
            <a:extLst>
              <a:ext uri="{FF2B5EF4-FFF2-40B4-BE49-F238E27FC236}">
                <a16:creationId xmlns:a16="http://schemas.microsoft.com/office/drawing/2014/main" id="{3A86B70F-F9AB-2B6C-61A2-D5F2B4BD0254}"/>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6</a:t>
            </a:fld>
            <a:endParaRPr lang="en-US" dirty="0"/>
          </a:p>
        </p:txBody>
      </p:sp>
      <p:sp>
        <p:nvSpPr>
          <p:cNvPr id="15" name="Rectangle 2">
            <a:extLst>
              <a:ext uri="{FF2B5EF4-FFF2-40B4-BE49-F238E27FC236}">
                <a16:creationId xmlns:a16="http://schemas.microsoft.com/office/drawing/2014/main" id="{7BC015F8-CED7-1941-3543-DEA8A093185E}"/>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16" name="Rectangle 3">
            <a:extLst>
              <a:ext uri="{FF2B5EF4-FFF2-40B4-BE49-F238E27FC236}">
                <a16:creationId xmlns:a16="http://schemas.microsoft.com/office/drawing/2014/main" id="{973E8AA2-3AD0-82BE-C99B-3477A398DC6F}"/>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17" name="CuadroTexto 3">
            <a:extLst>
              <a:ext uri="{FF2B5EF4-FFF2-40B4-BE49-F238E27FC236}">
                <a16:creationId xmlns:a16="http://schemas.microsoft.com/office/drawing/2014/main" id="{8D14EA93-9476-3F5F-00AC-D1F1BB433248}"/>
              </a:ext>
            </a:extLst>
          </p:cNvPr>
          <p:cNvSpPr txBox="1"/>
          <p:nvPr/>
        </p:nvSpPr>
        <p:spPr>
          <a:xfrm>
            <a:off x="14538" y="6114194"/>
            <a:ext cx="1608271" cy="523220"/>
          </a:xfrm>
          <a:prstGeom prst="rect">
            <a:avLst/>
          </a:prstGeom>
          <a:solidFill>
            <a:schemeClr val="accent2">
              <a:lumMod val="40000"/>
              <a:lumOff val="60000"/>
            </a:schemeClr>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Costs</a:t>
            </a:r>
            <a:r>
              <a:rPr lang="es-ES" sz="1400" spc="300" dirty="0">
                <a:latin typeface="Oswald" pitchFamily="2" charset="77"/>
                <a:ea typeface="Roboto" panose="02000000000000000000" pitchFamily="2" charset="0"/>
                <a:cs typeface="Arial" panose="020B0604020202020204" pitchFamily="34" charset="0"/>
              </a:rPr>
              <a:t> &amp;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18" name="CuadroTexto 8">
            <a:extLst>
              <a:ext uri="{FF2B5EF4-FFF2-40B4-BE49-F238E27FC236}">
                <a16:creationId xmlns:a16="http://schemas.microsoft.com/office/drawing/2014/main" id="{8799FC15-205A-3AE9-5991-6838E0DA67FC}"/>
              </a:ext>
            </a:extLst>
          </p:cNvPr>
          <p:cNvSpPr txBox="1"/>
          <p:nvPr/>
        </p:nvSpPr>
        <p:spPr>
          <a:xfrm>
            <a:off x="1572076" y="6118322"/>
            <a:ext cx="2049477" cy="523220"/>
          </a:xfrm>
          <a:prstGeom prst="rect">
            <a:avLst/>
          </a:prstGeom>
          <a:noFill/>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Making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Healthcare</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Decisions</a:t>
            </a:r>
            <a:endParaRPr lang="es-ES" sz="1400" spc="300" dirty="0">
              <a:latin typeface="Oswald" pitchFamily="2" charset="77"/>
              <a:ea typeface="Roboto" panose="02000000000000000000" pitchFamily="2" charset="0"/>
              <a:cs typeface="Arial" panose="020B0604020202020204" pitchFamily="34" charset="0"/>
            </a:endParaRPr>
          </a:p>
        </p:txBody>
      </p:sp>
      <p:sp>
        <p:nvSpPr>
          <p:cNvPr id="19" name="CuadroTexto 13">
            <a:extLst>
              <a:ext uri="{FF2B5EF4-FFF2-40B4-BE49-F238E27FC236}">
                <a16:creationId xmlns:a16="http://schemas.microsoft.com/office/drawing/2014/main" id="{B877DBF6-C4F8-7228-ABBE-1A45CF50BF84}"/>
              </a:ext>
            </a:extLst>
          </p:cNvPr>
          <p:cNvSpPr txBox="1"/>
          <p:nvPr/>
        </p:nvSpPr>
        <p:spPr>
          <a:xfrm>
            <a:off x="3153439" y="6116958"/>
            <a:ext cx="1679102" cy="309141"/>
          </a:xfrm>
          <a:prstGeom prst="rect">
            <a:avLst/>
          </a:prstGeom>
          <a:noFill/>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ICERs</a:t>
            </a:r>
            <a:endParaRPr lang="es-ES" sz="1400" spc="300" dirty="0">
              <a:latin typeface="Oswald" pitchFamily="2" charset="77"/>
              <a:ea typeface="Roboto" panose="02000000000000000000" pitchFamily="2" charset="0"/>
              <a:cs typeface="Arial" panose="020B0604020202020204" pitchFamily="34" charset="0"/>
            </a:endParaRPr>
          </a:p>
        </p:txBody>
      </p:sp>
      <p:sp>
        <p:nvSpPr>
          <p:cNvPr id="20" name="CuadroTexto 17">
            <a:extLst>
              <a:ext uri="{FF2B5EF4-FFF2-40B4-BE49-F238E27FC236}">
                <a16:creationId xmlns:a16="http://schemas.microsoft.com/office/drawing/2014/main" id="{3CE36B3C-806D-105A-99FA-2AC9856030B1}"/>
              </a:ext>
            </a:extLst>
          </p:cNvPr>
          <p:cNvSpPr txBox="1"/>
          <p:nvPr/>
        </p:nvSpPr>
        <p:spPr>
          <a:xfrm>
            <a:off x="4346321" y="6114194"/>
            <a:ext cx="1288458" cy="523220"/>
          </a:xfrm>
          <a:prstGeom prst="rect">
            <a:avLst/>
          </a:prstGeom>
          <a:noFill/>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Net Health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21" name="CuadroTexto 21">
            <a:extLst>
              <a:ext uri="{FF2B5EF4-FFF2-40B4-BE49-F238E27FC236}">
                <a16:creationId xmlns:a16="http://schemas.microsoft.com/office/drawing/2014/main" id="{47175B82-4E26-D2F3-70F9-0F2E29B42AEB}"/>
              </a:ext>
            </a:extLst>
          </p:cNvPr>
          <p:cNvSpPr txBox="1"/>
          <p:nvPr/>
        </p:nvSpPr>
        <p:spPr>
          <a:xfrm>
            <a:off x="5522449" y="6114194"/>
            <a:ext cx="1633721" cy="523220"/>
          </a:xfrm>
          <a:prstGeom prst="rect">
            <a:avLst/>
          </a:prstGeom>
          <a:noFill/>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Net </a:t>
            </a:r>
            <a:r>
              <a:rPr lang="es-ES" sz="1400" spc="300" dirty="0" err="1">
                <a:latin typeface="Oswald" pitchFamily="2" charset="77"/>
                <a:ea typeface="Roboto" panose="02000000000000000000" pitchFamily="2" charset="0"/>
                <a:cs typeface="Arial" panose="020B0604020202020204" pitchFamily="34" charset="0"/>
              </a:rPr>
              <a:t>Monetary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22" name="CuadroTexto 27">
            <a:extLst>
              <a:ext uri="{FF2B5EF4-FFF2-40B4-BE49-F238E27FC236}">
                <a16:creationId xmlns:a16="http://schemas.microsoft.com/office/drawing/2014/main" id="{793C477E-2B22-AA23-B469-EEC3D701D543}"/>
              </a:ext>
            </a:extLst>
          </p:cNvPr>
          <p:cNvSpPr txBox="1"/>
          <p:nvPr/>
        </p:nvSpPr>
        <p:spPr>
          <a:xfrm>
            <a:off x="6978380" y="6114194"/>
            <a:ext cx="2165620" cy="523220"/>
          </a:xfrm>
          <a:prstGeom prst="rect">
            <a:avLst/>
          </a:prstGeom>
          <a:noFill/>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Willingness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to</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Pay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Thresholds</a:t>
            </a:r>
            <a:endParaRPr lang="es-ES" sz="1400" spc="300" dirty="0">
              <a:latin typeface="Oswald" pitchFamily="2" charset="77"/>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747487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alternatives?</a:t>
            </a:r>
          </a:p>
        </p:txBody>
      </p:sp>
      <p:sp>
        <p:nvSpPr>
          <p:cNvPr id="3" name="Content Placeholder 2"/>
          <p:cNvSpPr>
            <a:spLocks noGrp="1"/>
          </p:cNvSpPr>
          <p:nvPr>
            <p:ph idx="1"/>
          </p:nvPr>
        </p:nvSpPr>
        <p:spPr/>
        <p:txBody>
          <a:bodyPr/>
          <a:lstStyle/>
          <a:p>
            <a:r>
              <a:rPr lang="en-US" dirty="0"/>
              <a:t>Courses of action that could be taken to improve the health of people in a particular situation.</a:t>
            </a:r>
          </a:p>
          <a:p>
            <a:pPr lvl="1"/>
            <a:r>
              <a:rPr lang="en-US" dirty="0"/>
              <a:t>May include different combinations or sequences of treatment and different ways in which an intervention can be used.</a:t>
            </a:r>
          </a:p>
          <a:p>
            <a:pPr lvl="1"/>
            <a:r>
              <a:rPr lang="en-US" dirty="0"/>
              <a:t>Examples</a:t>
            </a:r>
          </a:p>
          <a:p>
            <a:pPr lvl="2"/>
            <a:r>
              <a:rPr lang="en-US" dirty="0"/>
              <a:t>Class project ideas?</a:t>
            </a:r>
          </a:p>
        </p:txBody>
      </p:sp>
      <p:sp>
        <p:nvSpPr>
          <p:cNvPr id="5" name="Slide Number Placeholder 5">
            <a:extLst>
              <a:ext uri="{FF2B5EF4-FFF2-40B4-BE49-F238E27FC236}">
                <a16:creationId xmlns:a16="http://schemas.microsoft.com/office/drawing/2014/main" id="{84ED84D1-F87B-51F3-AF77-405135E632C4}"/>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7</a:t>
            </a:fld>
            <a:endParaRPr lang="en-US" dirty="0"/>
          </a:p>
        </p:txBody>
      </p:sp>
      <p:sp>
        <p:nvSpPr>
          <p:cNvPr id="6" name="Rectangle 2">
            <a:extLst>
              <a:ext uri="{FF2B5EF4-FFF2-40B4-BE49-F238E27FC236}">
                <a16:creationId xmlns:a16="http://schemas.microsoft.com/office/drawing/2014/main" id="{025A6EE9-0707-87AF-00B5-9D5A9546BC21}"/>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7" name="Rectangle 3">
            <a:extLst>
              <a:ext uri="{FF2B5EF4-FFF2-40B4-BE49-F238E27FC236}">
                <a16:creationId xmlns:a16="http://schemas.microsoft.com/office/drawing/2014/main" id="{A1F5939F-EA62-FE7E-9B68-1A48B6F32E8D}"/>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8" name="CuadroTexto 3">
            <a:extLst>
              <a:ext uri="{FF2B5EF4-FFF2-40B4-BE49-F238E27FC236}">
                <a16:creationId xmlns:a16="http://schemas.microsoft.com/office/drawing/2014/main" id="{D837AD22-3656-3DA4-9C0F-3E5556407756}"/>
              </a:ext>
            </a:extLst>
          </p:cNvPr>
          <p:cNvSpPr txBox="1"/>
          <p:nvPr/>
        </p:nvSpPr>
        <p:spPr>
          <a:xfrm>
            <a:off x="14538" y="6114194"/>
            <a:ext cx="1608271" cy="523220"/>
          </a:xfrm>
          <a:prstGeom prst="rect">
            <a:avLst/>
          </a:prstGeom>
          <a:solidFill>
            <a:schemeClr val="accent2">
              <a:lumMod val="40000"/>
              <a:lumOff val="60000"/>
            </a:schemeClr>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Costs</a:t>
            </a:r>
            <a:r>
              <a:rPr lang="es-ES" sz="1400" spc="300" dirty="0">
                <a:latin typeface="Oswald" pitchFamily="2" charset="77"/>
                <a:ea typeface="Roboto" panose="02000000000000000000" pitchFamily="2" charset="0"/>
                <a:cs typeface="Arial" panose="020B0604020202020204" pitchFamily="34" charset="0"/>
              </a:rPr>
              <a:t> &amp;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9" name="CuadroTexto 8">
            <a:extLst>
              <a:ext uri="{FF2B5EF4-FFF2-40B4-BE49-F238E27FC236}">
                <a16:creationId xmlns:a16="http://schemas.microsoft.com/office/drawing/2014/main" id="{F0A846C9-DD0C-8F0C-8ECF-92A1496B87EE}"/>
              </a:ext>
            </a:extLst>
          </p:cNvPr>
          <p:cNvSpPr txBox="1"/>
          <p:nvPr/>
        </p:nvSpPr>
        <p:spPr>
          <a:xfrm>
            <a:off x="1572076" y="6118322"/>
            <a:ext cx="2049477" cy="523220"/>
          </a:xfrm>
          <a:prstGeom prst="rect">
            <a:avLst/>
          </a:prstGeom>
          <a:noFill/>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Making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Healthcare</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Decisions</a:t>
            </a:r>
            <a:endParaRPr lang="es-ES" sz="1400" spc="300" dirty="0">
              <a:latin typeface="Oswald" pitchFamily="2" charset="77"/>
              <a:ea typeface="Roboto" panose="02000000000000000000" pitchFamily="2" charset="0"/>
              <a:cs typeface="Arial" panose="020B0604020202020204" pitchFamily="34" charset="0"/>
            </a:endParaRPr>
          </a:p>
        </p:txBody>
      </p:sp>
      <p:sp>
        <p:nvSpPr>
          <p:cNvPr id="10" name="CuadroTexto 13">
            <a:extLst>
              <a:ext uri="{FF2B5EF4-FFF2-40B4-BE49-F238E27FC236}">
                <a16:creationId xmlns:a16="http://schemas.microsoft.com/office/drawing/2014/main" id="{97C45A99-10B4-4E28-C1EF-AF0D98456C9C}"/>
              </a:ext>
            </a:extLst>
          </p:cNvPr>
          <p:cNvSpPr txBox="1"/>
          <p:nvPr/>
        </p:nvSpPr>
        <p:spPr>
          <a:xfrm>
            <a:off x="3153439" y="6116958"/>
            <a:ext cx="1679102" cy="309141"/>
          </a:xfrm>
          <a:prstGeom prst="rect">
            <a:avLst/>
          </a:prstGeom>
          <a:noFill/>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ICERs</a:t>
            </a:r>
            <a:endParaRPr lang="es-ES" sz="1400" spc="300" dirty="0">
              <a:latin typeface="Oswald" pitchFamily="2" charset="77"/>
              <a:ea typeface="Roboto" panose="02000000000000000000" pitchFamily="2" charset="0"/>
              <a:cs typeface="Arial" panose="020B0604020202020204" pitchFamily="34" charset="0"/>
            </a:endParaRPr>
          </a:p>
        </p:txBody>
      </p:sp>
      <p:sp>
        <p:nvSpPr>
          <p:cNvPr id="11" name="CuadroTexto 17">
            <a:extLst>
              <a:ext uri="{FF2B5EF4-FFF2-40B4-BE49-F238E27FC236}">
                <a16:creationId xmlns:a16="http://schemas.microsoft.com/office/drawing/2014/main" id="{AE00CA39-1018-84E0-3767-DEAD53A06D1B}"/>
              </a:ext>
            </a:extLst>
          </p:cNvPr>
          <p:cNvSpPr txBox="1"/>
          <p:nvPr/>
        </p:nvSpPr>
        <p:spPr>
          <a:xfrm>
            <a:off x="4346321" y="6114194"/>
            <a:ext cx="1288458" cy="523220"/>
          </a:xfrm>
          <a:prstGeom prst="rect">
            <a:avLst/>
          </a:prstGeom>
          <a:noFill/>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Net Health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12" name="CuadroTexto 21">
            <a:extLst>
              <a:ext uri="{FF2B5EF4-FFF2-40B4-BE49-F238E27FC236}">
                <a16:creationId xmlns:a16="http://schemas.microsoft.com/office/drawing/2014/main" id="{820396FF-B1EB-4AC5-4B47-684F9A8D91C9}"/>
              </a:ext>
            </a:extLst>
          </p:cNvPr>
          <p:cNvSpPr txBox="1"/>
          <p:nvPr/>
        </p:nvSpPr>
        <p:spPr>
          <a:xfrm>
            <a:off x="5522449" y="6114194"/>
            <a:ext cx="1633721" cy="523220"/>
          </a:xfrm>
          <a:prstGeom prst="rect">
            <a:avLst/>
          </a:prstGeom>
          <a:noFill/>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Net </a:t>
            </a:r>
            <a:r>
              <a:rPr lang="es-ES" sz="1400" spc="300" dirty="0" err="1">
                <a:latin typeface="Oswald" pitchFamily="2" charset="77"/>
                <a:ea typeface="Roboto" panose="02000000000000000000" pitchFamily="2" charset="0"/>
                <a:cs typeface="Arial" panose="020B0604020202020204" pitchFamily="34" charset="0"/>
              </a:rPr>
              <a:t>Monetary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13" name="CuadroTexto 27">
            <a:extLst>
              <a:ext uri="{FF2B5EF4-FFF2-40B4-BE49-F238E27FC236}">
                <a16:creationId xmlns:a16="http://schemas.microsoft.com/office/drawing/2014/main" id="{8CF7F602-23A1-527D-A25E-17BFD7F8C5F4}"/>
              </a:ext>
            </a:extLst>
          </p:cNvPr>
          <p:cNvSpPr txBox="1"/>
          <p:nvPr/>
        </p:nvSpPr>
        <p:spPr>
          <a:xfrm>
            <a:off x="6978380" y="6114194"/>
            <a:ext cx="2165620" cy="523220"/>
          </a:xfrm>
          <a:prstGeom prst="rect">
            <a:avLst/>
          </a:prstGeom>
          <a:noFill/>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Willingness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to</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Pay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Thresholds</a:t>
            </a:r>
            <a:endParaRPr lang="es-ES" sz="1400" spc="300" dirty="0">
              <a:latin typeface="Oswald" pitchFamily="2" charset="77"/>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4348608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arn(inVertical)">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How can C &amp; B of each alternative be estimated?</a:t>
            </a:r>
          </a:p>
        </p:txBody>
      </p:sp>
      <p:sp>
        <p:nvSpPr>
          <p:cNvPr id="3" name="Content Placeholder 2"/>
          <p:cNvSpPr>
            <a:spLocks noGrp="1"/>
          </p:cNvSpPr>
          <p:nvPr>
            <p:ph idx="1"/>
          </p:nvPr>
        </p:nvSpPr>
        <p:spPr>
          <a:xfrm>
            <a:off x="1104350" y="1856091"/>
            <a:ext cx="7772400" cy="4114800"/>
          </a:xfrm>
        </p:spPr>
        <p:txBody>
          <a:bodyPr/>
          <a:lstStyle/>
          <a:p>
            <a:r>
              <a:rPr lang="en-US" dirty="0"/>
              <a:t>No single study is likely to be adequate</a:t>
            </a:r>
          </a:p>
          <a:p>
            <a:r>
              <a:rPr lang="en-US" dirty="0"/>
              <a:t>Usually requires a systematic review and synthesis of available evidence.</a:t>
            </a:r>
          </a:p>
          <a:p>
            <a:r>
              <a:rPr lang="en-US" dirty="0"/>
              <a:t>Decision analytic models often used as the structure within which the evidence from different sources and assumptions provide estimates of </a:t>
            </a:r>
            <a:r>
              <a:rPr lang="en-US" u="sng" dirty="0"/>
              <a:t>cost</a:t>
            </a:r>
            <a:r>
              <a:rPr lang="en-US" dirty="0"/>
              <a:t> and </a:t>
            </a:r>
            <a:r>
              <a:rPr lang="en-US" u="sng" dirty="0"/>
              <a:t>health effects.</a:t>
            </a:r>
          </a:p>
        </p:txBody>
      </p:sp>
      <p:sp>
        <p:nvSpPr>
          <p:cNvPr id="5" name="Slide Number Placeholder 5">
            <a:extLst>
              <a:ext uri="{FF2B5EF4-FFF2-40B4-BE49-F238E27FC236}">
                <a16:creationId xmlns:a16="http://schemas.microsoft.com/office/drawing/2014/main" id="{47F31C32-3683-DD8F-B43E-B30A9D56B4AB}"/>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8</a:t>
            </a:fld>
            <a:endParaRPr lang="en-US" dirty="0"/>
          </a:p>
        </p:txBody>
      </p:sp>
      <p:sp>
        <p:nvSpPr>
          <p:cNvPr id="6" name="Rectangle 2">
            <a:extLst>
              <a:ext uri="{FF2B5EF4-FFF2-40B4-BE49-F238E27FC236}">
                <a16:creationId xmlns:a16="http://schemas.microsoft.com/office/drawing/2014/main" id="{AA27CA36-E2FF-CF6B-BD9D-8E8858FE2FEA}"/>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7" name="Rectangle 3">
            <a:extLst>
              <a:ext uri="{FF2B5EF4-FFF2-40B4-BE49-F238E27FC236}">
                <a16:creationId xmlns:a16="http://schemas.microsoft.com/office/drawing/2014/main" id="{61FD2D73-CAE5-DCA3-CDEE-322FCD5006CC}"/>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8" name="CuadroTexto 3">
            <a:extLst>
              <a:ext uri="{FF2B5EF4-FFF2-40B4-BE49-F238E27FC236}">
                <a16:creationId xmlns:a16="http://schemas.microsoft.com/office/drawing/2014/main" id="{648F5530-B9D6-B6A8-6160-1D51BA74B18A}"/>
              </a:ext>
            </a:extLst>
          </p:cNvPr>
          <p:cNvSpPr txBox="1"/>
          <p:nvPr/>
        </p:nvSpPr>
        <p:spPr>
          <a:xfrm>
            <a:off x="14538" y="6114194"/>
            <a:ext cx="1608271" cy="523220"/>
          </a:xfrm>
          <a:prstGeom prst="rect">
            <a:avLst/>
          </a:prstGeom>
          <a:solidFill>
            <a:schemeClr val="accent2">
              <a:lumMod val="40000"/>
              <a:lumOff val="60000"/>
            </a:schemeClr>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Costs</a:t>
            </a:r>
            <a:r>
              <a:rPr lang="es-ES" sz="1400" spc="300" dirty="0">
                <a:latin typeface="Oswald" pitchFamily="2" charset="77"/>
                <a:ea typeface="Roboto" panose="02000000000000000000" pitchFamily="2" charset="0"/>
                <a:cs typeface="Arial" panose="020B0604020202020204" pitchFamily="34" charset="0"/>
              </a:rPr>
              <a:t> &amp;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9" name="CuadroTexto 8">
            <a:extLst>
              <a:ext uri="{FF2B5EF4-FFF2-40B4-BE49-F238E27FC236}">
                <a16:creationId xmlns:a16="http://schemas.microsoft.com/office/drawing/2014/main" id="{001B13A5-D385-41DC-0008-0E49E9052874}"/>
              </a:ext>
            </a:extLst>
          </p:cNvPr>
          <p:cNvSpPr txBox="1"/>
          <p:nvPr/>
        </p:nvSpPr>
        <p:spPr>
          <a:xfrm>
            <a:off x="1572076" y="6118322"/>
            <a:ext cx="2049477" cy="523220"/>
          </a:xfrm>
          <a:prstGeom prst="rect">
            <a:avLst/>
          </a:prstGeom>
          <a:noFill/>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Making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Healthcare</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Decisions</a:t>
            </a:r>
            <a:endParaRPr lang="es-ES" sz="1400" spc="300" dirty="0">
              <a:latin typeface="Oswald" pitchFamily="2" charset="77"/>
              <a:ea typeface="Roboto" panose="02000000000000000000" pitchFamily="2" charset="0"/>
              <a:cs typeface="Arial" panose="020B0604020202020204" pitchFamily="34" charset="0"/>
            </a:endParaRPr>
          </a:p>
        </p:txBody>
      </p:sp>
      <p:sp>
        <p:nvSpPr>
          <p:cNvPr id="10" name="CuadroTexto 13">
            <a:extLst>
              <a:ext uri="{FF2B5EF4-FFF2-40B4-BE49-F238E27FC236}">
                <a16:creationId xmlns:a16="http://schemas.microsoft.com/office/drawing/2014/main" id="{37824B11-4C2A-E035-37B7-05BB69909DC6}"/>
              </a:ext>
            </a:extLst>
          </p:cNvPr>
          <p:cNvSpPr txBox="1"/>
          <p:nvPr/>
        </p:nvSpPr>
        <p:spPr>
          <a:xfrm>
            <a:off x="3153439" y="6116958"/>
            <a:ext cx="1679102" cy="309141"/>
          </a:xfrm>
          <a:prstGeom prst="rect">
            <a:avLst/>
          </a:prstGeom>
          <a:noFill/>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ICERs</a:t>
            </a:r>
            <a:endParaRPr lang="es-ES" sz="1400" spc="300" dirty="0">
              <a:latin typeface="Oswald" pitchFamily="2" charset="77"/>
              <a:ea typeface="Roboto" panose="02000000000000000000" pitchFamily="2" charset="0"/>
              <a:cs typeface="Arial" panose="020B0604020202020204" pitchFamily="34" charset="0"/>
            </a:endParaRPr>
          </a:p>
        </p:txBody>
      </p:sp>
      <p:sp>
        <p:nvSpPr>
          <p:cNvPr id="11" name="CuadroTexto 17">
            <a:extLst>
              <a:ext uri="{FF2B5EF4-FFF2-40B4-BE49-F238E27FC236}">
                <a16:creationId xmlns:a16="http://schemas.microsoft.com/office/drawing/2014/main" id="{194806EF-AE23-727F-CA05-48C5ACC55CC7}"/>
              </a:ext>
            </a:extLst>
          </p:cNvPr>
          <p:cNvSpPr txBox="1"/>
          <p:nvPr/>
        </p:nvSpPr>
        <p:spPr>
          <a:xfrm>
            <a:off x="4346321" y="6114194"/>
            <a:ext cx="1288458" cy="523220"/>
          </a:xfrm>
          <a:prstGeom prst="rect">
            <a:avLst/>
          </a:prstGeom>
          <a:noFill/>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Net Health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12" name="CuadroTexto 21">
            <a:extLst>
              <a:ext uri="{FF2B5EF4-FFF2-40B4-BE49-F238E27FC236}">
                <a16:creationId xmlns:a16="http://schemas.microsoft.com/office/drawing/2014/main" id="{FF0256D8-BFDE-D4A9-492E-ACFC93E9488F}"/>
              </a:ext>
            </a:extLst>
          </p:cNvPr>
          <p:cNvSpPr txBox="1"/>
          <p:nvPr/>
        </p:nvSpPr>
        <p:spPr>
          <a:xfrm>
            <a:off x="5522449" y="6114194"/>
            <a:ext cx="1633721" cy="523220"/>
          </a:xfrm>
          <a:prstGeom prst="rect">
            <a:avLst/>
          </a:prstGeom>
          <a:noFill/>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Net </a:t>
            </a:r>
            <a:r>
              <a:rPr lang="es-ES" sz="1400" spc="300" dirty="0" err="1">
                <a:latin typeface="Oswald" pitchFamily="2" charset="77"/>
                <a:ea typeface="Roboto" panose="02000000000000000000" pitchFamily="2" charset="0"/>
                <a:cs typeface="Arial" panose="020B0604020202020204" pitchFamily="34" charset="0"/>
              </a:rPr>
              <a:t>Monetary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13" name="CuadroTexto 27">
            <a:extLst>
              <a:ext uri="{FF2B5EF4-FFF2-40B4-BE49-F238E27FC236}">
                <a16:creationId xmlns:a16="http://schemas.microsoft.com/office/drawing/2014/main" id="{11D62B56-838E-9D97-CA8B-5F009A9F2757}"/>
              </a:ext>
            </a:extLst>
          </p:cNvPr>
          <p:cNvSpPr txBox="1"/>
          <p:nvPr/>
        </p:nvSpPr>
        <p:spPr>
          <a:xfrm>
            <a:off x="6978380" y="6114194"/>
            <a:ext cx="2165620" cy="523220"/>
          </a:xfrm>
          <a:prstGeom prst="rect">
            <a:avLst/>
          </a:prstGeom>
          <a:noFill/>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Willingness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to</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Pay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Thresholds</a:t>
            </a:r>
            <a:endParaRPr lang="es-ES" sz="1400" spc="300" dirty="0">
              <a:latin typeface="Oswald" pitchFamily="2" charset="77"/>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854938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Making Decisions about Healthcare</a:t>
            </a:r>
          </a:p>
        </p:txBody>
      </p:sp>
      <p:sp>
        <p:nvSpPr>
          <p:cNvPr id="3" name="Content Placeholder 2"/>
          <p:cNvSpPr>
            <a:spLocks noGrp="1"/>
          </p:cNvSpPr>
          <p:nvPr>
            <p:ph idx="1"/>
          </p:nvPr>
        </p:nvSpPr>
        <p:spPr/>
        <p:txBody>
          <a:bodyPr/>
          <a:lstStyle/>
          <a:p>
            <a:r>
              <a:rPr lang="en-US" sz="2800" dirty="0"/>
              <a:t>When faced with the choice of two </a:t>
            </a:r>
            <a:r>
              <a:rPr lang="en-US" sz="2800" u="sng" dirty="0"/>
              <a:t>mutually exclusive alternatives</a:t>
            </a:r>
            <a:r>
              <a:rPr lang="en-US" sz="2800" dirty="0"/>
              <a:t>, the question is whether the additional or </a:t>
            </a:r>
            <a:r>
              <a:rPr lang="en-US" sz="2800" u="sng" dirty="0"/>
              <a:t>incremental</a:t>
            </a:r>
            <a:r>
              <a:rPr lang="en-US" sz="2800" dirty="0"/>
              <a:t> health benefits of choosing one intervention rather than another are sufficient to justify the </a:t>
            </a:r>
            <a:r>
              <a:rPr lang="en-US" sz="2800" u="sng" dirty="0"/>
              <a:t>incremental</a:t>
            </a:r>
            <a:r>
              <a:rPr lang="en-US" sz="2800" dirty="0"/>
              <a:t> costs.</a:t>
            </a:r>
          </a:p>
          <a:p>
            <a:r>
              <a:rPr lang="en-US" sz="2800" dirty="0"/>
              <a:t>Review the cost-effectiveness plane in box 3.2. </a:t>
            </a:r>
            <a:r>
              <a:rPr lang="en-US" sz="2400" dirty="0"/>
              <a:t>(dominated vs. non-dominated strategies)</a:t>
            </a:r>
          </a:p>
        </p:txBody>
      </p:sp>
      <p:sp>
        <p:nvSpPr>
          <p:cNvPr id="14" name="Slide Number Placeholder 5">
            <a:extLst>
              <a:ext uri="{FF2B5EF4-FFF2-40B4-BE49-F238E27FC236}">
                <a16:creationId xmlns:a16="http://schemas.microsoft.com/office/drawing/2014/main" id="{53400992-BA6E-2962-376B-D87B825422CC}"/>
              </a:ext>
            </a:extLst>
          </p:cNvPr>
          <p:cNvSpPr>
            <a:spLocks noGrp="1"/>
          </p:cNvSpPr>
          <p:nvPr>
            <p:ph type="sldNum" sz="quarter" idx="12"/>
          </p:nvPr>
        </p:nvSpPr>
        <p:spPr>
          <a:xfrm>
            <a:off x="7229423" y="6400800"/>
            <a:ext cx="1905000" cy="457200"/>
          </a:xfrm>
          <a:noFill/>
        </p:spPr>
        <p:txBody>
          <a:bodyPr/>
          <a:lstStyle/>
          <a:p>
            <a:fld id="{EBBF9B1E-EC81-4E97-95B1-591147C31607}" type="slidenum">
              <a:rPr lang="en-US" smtClean="0"/>
              <a:pPr/>
              <a:t>9</a:t>
            </a:fld>
            <a:endParaRPr lang="en-US" dirty="0"/>
          </a:p>
        </p:txBody>
      </p:sp>
      <p:sp>
        <p:nvSpPr>
          <p:cNvPr id="15" name="Rectangle 2">
            <a:extLst>
              <a:ext uri="{FF2B5EF4-FFF2-40B4-BE49-F238E27FC236}">
                <a16:creationId xmlns:a16="http://schemas.microsoft.com/office/drawing/2014/main" id="{7426CE32-5635-539D-3B71-B1ABD6EE33B4}"/>
              </a:ext>
            </a:extLst>
          </p:cNvPr>
          <p:cNvSpPr>
            <a:spLocks noChangeArrowheads="1"/>
          </p:cNvSpPr>
          <p:nvPr/>
        </p:nvSpPr>
        <p:spPr bwMode="auto">
          <a:xfrm>
            <a:off x="685800" y="6400800"/>
            <a:ext cx="1905000" cy="457200"/>
          </a:xfrm>
          <a:prstGeom prst="rect">
            <a:avLst/>
          </a:prstGeom>
          <a:noFill/>
          <a:ln w="9525">
            <a:noFill/>
            <a:miter lim="800000"/>
            <a:headEnd/>
            <a:tailEnd/>
          </a:ln>
        </p:spPr>
        <p:txBody>
          <a:bodyPr wrap="none" anchor="ctr"/>
          <a:lstStyle/>
          <a:p>
            <a:endParaRPr lang="en-US" dirty="0"/>
          </a:p>
        </p:txBody>
      </p:sp>
      <p:sp>
        <p:nvSpPr>
          <p:cNvPr id="16" name="Rectangle 3">
            <a:extLst>
              <a:ext uri="{FF2B5EF4-FFF2-40B4-BE49-F238E27FC236}">
                <a16:creationId xmlns:a16="http://schemas.microsoft.com/office/drawing/2014/main" id="{046DBF9F-8316-AF93-BA40-12603A9EF2EC}"/>
              </a:ext>
            </a:extLst>
          </p:cNvPr>
          <p:cNvSpPr>
            <a:spLocks noChangeArrowheads="1"/>
          </p:cNvSpPr>
          <p:nvPr/>
        </p:nvSpPr>
        <p:spPr bwMode="auto">
          <a:xfrm>
            <a:off x="3124200" y="6400800"/>
            <a:ext cx="2895600" cy="457200"/>
          </a:xfrm>
          <a:prstGeom prst="rect">
            <a:avLst/>
          </a:prstGeom>
          <a:noFill/>
          <a:ln w="9525">
            <a:noFill/>
            <a:miter lim="800000"/>
            <a:headEnd/>
            <a:tailEnd/>
          </a:ln>
        </p:spPr>
        <p:txBody>
          <a:bodyPr wrap="none" anchor="ctr"/>
          <a:lstStyle/>
          <a:p>
            <a:endParaRPr lang="en-US" dirty="0"/>
          </a:p>
        </p:txBody>
      </p:sp>
      <p:sp>
        <p:nvSpPr>
          <p:cNvPr id="17" name="CuadroTexto 3">
            <a:extLst>
              <a:ext uri="{FF2B5EF4-FFF2-40B4-BE49-F238E27FC236}">
                <a16:creationId xmlns:a16="http://schemas.microsoft.com/office/drawing/2014/main" id="{92FD996C-439A-DF42-34B9-CB2F811B34D8}"/>
              </a:ext>
            </a:extLst>
          </p:cNvPr>
          <p:cNvSpPr txBox="1"/>
          <p:nvPr/>
        </p:nvSpPr>
        <p:spPr>
          <a:xfrm>
            <a:off x="14538" y="6114194"/>
            <a:ext cx="1484285" cy="523220"/>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Costs</a:t>
            </a:r>
            <a:r>
              <a:rPr lang="es-ES" sz="1400" spc="300" dirty="0">
                <a:latin typeface="Oswald" pitchFamily="2" charset="77"/>
                <a:ea typeface="Roboto" panose="02000000000000000000" pitchFamily="2" charset="0"/>
                <a:cs typeface="Arial" panose="020B0604020202020204" pitchFamily="34" charset="0"/>
              </a:rPr>
              <a:t> &amp;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18" name="CuadroTexto 8">
            <a:extLst>
              <a:ext uri="{FF2B5EF4-FFF2-40B4-BE49-F238E27FC236}">
                <a16:creationId xmlns:a16="http://schemas.microsoft.com/office/drawing/2014/main" id="{6ABF0DE1-F2D7-5E3B-B4E6-3754F7D250D4}"/>
              </a:ext>
            </a:extLst>
          </p:cNvPr>
          <p:cNvSpPr txBox="1"/>
          <p:nvPr/>
        </p:nvSpPr>
        <p:spPr>
          <a:xfrm>
            <a:off x="1422126" y="6119578"/>
            <a:ext cx="2049477" cy="523220"/>
          </a:xfrm>
          <a:prstGeom prst="rect">
            <a:avLst/>
          </a:prstGeom>
          <a:solidFill>
            <a:schemeClr val="accent1">
              <a:lumMod val="20000"/>
              <a:lumOff val="80000"/>
            </a:schemeClr>
          </a:solidFill>
          <a:ln>
            <a:solidFill>
              <a:schemeClr val="tx1"/>
            </a:solid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Making</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Healthcare</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Decisions</a:t>
            </a:r>
            <a:endParaRPr lang="es-ES" sz="1400" spc="300" dirty="0">
              <a:latin typeface="Oswald" pitchFamily="2" charset="77"/>
              <a:ea typeface="Roboto" panose="02000000000000000000" pitchFamily="2" charset="0"/>
              <a:cs typeface="Arial" panose="020B0604020202020204" pitchFamily="34" charset="0"/>
            </a:endParaRPr>
          </a:p>
        </p:txBody>
      </p:sp>
      <p:sp>
        <p:nvSpPr>
          <p:cNvPr id="19" name="CuadroTexto 13">
            <a:extLst>
              <a:ext uri="{FF2B5EF4-FFF2-40B4-BE49-F238E27FC236}">
                <a16:creationId xmlns:a16="http://schemas.microsoft.com/office/drawing/2014/main" id="{2E7744B5-AE6E-0D75-6BF1-FF3E8B0CC92F}"/>
              </a:ext>
            </a:extLst>
          </p:cNvPr>
          <p:cNvSpPr txBox="1"/>
          <p:nvPr/>
        </p:nvSpPr>
        <p:spPr>
          <a:xfrm>
            <a:off x="3465518" y="6116959"/>
            <a:ext cx="920561" cy="307777"/>
          </a:xfrm>
          <a:prstGeom prst="rect">
            <a:avLst/>
          </a:prstGeom>
          <a:noFill/>
          <a:ln>
            <a:noFill/>
          </a:ln>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ICERs</a:t>
            </a:r>
            <a:endParaRPr lang="es-ES" sz="1400" spc="300" dirty="0">
              <a:latin typeface="Oswald" pitchFamily="2" charset="77"/>
              <a:ea typeface="Roboto" panose="02000000000000000000" pitchFamily="2" charset="0"/>
              <a:cs typeface="Arial" panose="020B0604020202020204" pitchFamily="34" charset="0"/>
            </a:endParaRPr>
          </a:p>
        </p:txBody>
      </p:sp>
      <p:sp>
        <p:nvSpPr>
          <p:cNvPr id="20" name="CuadroTexto 17">
            <a:extLst>
              <a:ext uri="{FF2B5EF4-FFF2-40B4-BE49-F238E27FC236}">
                <a16:creationId xmlns:a16="http://schemas.microsoft.com/office/drawing/2014/main" id="{2F3DAE66-0C45-70CC-1C29-E473C7D1D154}"/>
              </a:ext>
            </a:extLst>
          </p:cNvPr>
          <p:cNvSpPr txBox="1"/>
          <p:nvPr/>
        </p:nvSpPr>
        <p:spPr>
          <a:xfrm>
            <a:off x="4346321" y="6114194"/>
            <a:ext cx="1288458" cy="523220"/>
          </a:xfrm>
          <a:prstGeom prst="rect">
            <a:avLst/>
          </a:prstGeom>
          <a:noFill/>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Net Health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21" name="CuadroTexto 21">
            <a:extLst>
              <a:ext uri="{FF2B5EF4-FFF2-40B4-BE49-F238E27FC236}">
                <a16:creationId xmlns:a16="http://schemas.microsoft.com/office/drawing/2014/main" id="{6DFC5BA5-8D4A-3C1F-56C9-CDA14EB4F23C}"/>
              </a:ext>
            </a:extLst>
          </p:cNvPr>
          <p:cNvSpPr txBox="1"/>
          <p:nvPr/>
        </p:nvSpPr>
        <p:spPr>
          <a:xfrm>
            <a:off x="5522449" y="6114194"/>
            <a:ext cx="1633721" cy="523220"/>
          </a:xfrm>
          <a:prstGeom prst="rect">
            <a:avLst/>
          </a:prstGeom>
          <a:noFill/>
        </p:spPr>
        <p:txBody>
          <a:bodyPr wrap="square" rtlCol="0">
            <a:spAutoFit/>
          </a:bodyPr>
          <a:lstStyle/>
          <a:p>
            <a:pPr algn="ctr"/>
            <a:r>
              <a:rPr lang="es-ES" sz="1400" spc="300" dirty="0">
                <a:latin typeface="Oswald" pitchFamily="2" charset="77"/>
                <a:ea typeface="Roboto" panose="02000000000000000000" pitchFamily="2" charset="0"/>
                <a:cs typeface="Arial" panose="020B0604020202020204" pitchFamily="34" charset="0"/>
              </a:rPr>
              <a:t>Net </a:t>
            </a:r>
            <a:r>
              <a:rPr lang="es-ES" sz="1400" spc="300" dirty="0" err="1">
                <a:latin typeface="Oswald" pitchFamily="2" charset="77"/>
                <a:ea typeface="Roboto" panose="02000000000000000000" pitchFamily="2" charset="0"/>
                <a:cs typeface="Arial" panose="020B0604020202020204" pitchFamily="34" charset="0"/>
              </a:rPr>
              <a:t>Monetary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Benefits</a:t>
            </a:r>
            <a:endParaRPr lang="es-ES" sz="1400" spc="300" dirty="0">
              <a:latin typeface="Oswald" pitchFamily="2" charset="77"/>
              <a:ea typeface="Roboto" panose="02000000000000000000" pitchFamily="2" charset="0"/>
              <a:cs typeface="Arial" panose="020B0604020202020204" pitchFamily="34" charset="0"/>
            </a:endParaRPr>
          </a:p>
        </p:txBody>
      </p:sp>
      <p:sp>
        <p:nvSpPr>
          <p:cNvPr id="22" name="CuadroTexto 27">
            <a:extLst>
              <a:ext uri="{FF2B5EF4-FFF2-40B4-BE49-F238E27FC236}">
                <a16:creationId xmlns:a16="http://schemas.microsoft.com/office/drawing/2014/main" id="{1D21A63A-04B1-5474-2E6C-66F88FE89A33}"/>
              </a:ext>
            </a:extLst>
          </p:cNvPr>
          <p:cNvSpPr txBox="1"/>
          <p:nvPr/>
        </p:nvSpPr>
        <p:spPr>
          <a:xfrm>
            <a:off x="6978380" y="6114194"/>
            <a:ext cx="2165620" cy="523220"/>
          </a:xfrm>
          <a:prstGeom prst="rect">
            <a:avLst/>
          </a:prstGeom>
          <a:noFill/>
        </p:spPr>
        <p:txBody>
          <a:bodyPr wrap="square" rtlCol="0">
            <a:spAutoFit/>
          </a:bodyPr>
          <a:lstStyle/>
          <a:p>
            <a:pPr algn="ctr"/>
            <a:r>
              <a:rPr lang="es-ES" sz="1400" spc="300" dirty="0" err="1">
                <a:latin typeface="Oswald" pitchFamily="2" charset="77"/>
                <a:ea typeface="Roboto" panose="02000000000000000000" pitchFamily="2" charset="0"/>
                <a:cs typeface="Arial" panose="020B0604020202020204" pitchFamily="34" charset="0"/>
              </a:rPr>
              <a:t>Willingness</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to</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Pay</a:t>
            </a:r>
            <a:r>
              <a:rPr lang="es-ES" sz="1400" spc="300" dirty="0">
                <a:latin typeface="Oswald" pitchFamily="2" charset="77"/>
                <a:ea typeface="Roboto" panose="02000000000000000000" pitchFamily="2" charset="0"/>
                <a:cs typeface="Arial" panose="020B0604020202020204" pitchFamily="34" charset="0"/>
              </a:rPr>
              <a:t> </a:t>
            </a:r>
            <a:r>
              <a:rPr lang="es-ES" sz="1400" spc="300" dirty="0" err="1">
                <a:latin typeface="Oswald" pitchFamily="2" charset="77"/>
                <a:ea typeface="Roboto" panose="02000000000000000000" pitchFamily="2" charset="0"/>
                <a:cs typeface="Arial" panose="020B0604020202020204" pitchFamily="34" charset="0"/>
              </a:rPr>
              <a:t>Thresholds</a:t>
            </a:r>
            <a:endParaRPr lang="es-ES" sz="1400" spc="300" dirty="0">
              <a:latin typeface="Oswald" pitchFamily="2" charset="77"/>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45896683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Files\Office2000\Templates\Presentation Designs\Blends.pot</Template>
  <TotalTime>29433</TotalTime>
  <Pages>13</Pages>
  <Words>2450</Words>
  <Application>Microsoft Office PowerPoint</Application>
  <PresentationFormat>On-screen Show (4:3)</PresentationFormat>
  <Paragraphs>372</Paragraphs>
  <Slides>22</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Oswald</vt:lpstr>
      <vt:lpstr>Tahoma</vt:lpstr>
      <vt:lpstr>Times New Roman</vt:lpstr>
      <vt:lpstr>Wingdings</vt:lpstr>
      <vt:lpstr>Blends</vt:lpstr>
      <vt:lpstr>Principles of Economic Evaluation</vt:lpstr>
      <vt:lpstr>Lessons Learned So Far</vt:lpstr>
      <vt:lpstr>Lessons Learned So Far</vt:lpstr>
      <vt:lpstr>A. Principles of Economic Evaluation</vt:lpstr>
      <vt:lpstr>Topics </vt:lpstr>
      <vt:lpstr>Alternatives; costs and benefits </vt:lpstr>
      <vt:lpstr>What are the alternatives?</vt:lpstr>
      <vt:lpstr>How can C &amp; B of each alternative be estimated?</vt:lpstr>
      <vt:lpstr>Making Decisions about Healthcare</vt:lpstr>
      <vt:lpstr>PowerPoint Presentation</vt:lpstr>
      <vt:lpstr>PowerPoint Presentation</vt:lpstr>
      <vt:lpstr>Fig. 4.1 ICERs, Decisions, and Net Benefit</vt:lpstr>
      <vt:lpstr>Opportunity Cost </vt:lpstr>
      <vt:lpstr>Opportunity Cost (OC) cont’d.</vt:lpstr>
      <vt:lpstr>3 equivalent ways of deciding whether an intervention is cost-effective</vt:lpstr>
      <vt:lpstr>PowerPoint Presentation</vt:lpstr>
      <vt:lpstr>Implications</vt:lpstr>
      <vt:lpstr>Implications cont’d.</vt:lpstr>
      <vt:lpstr>Estimating the CE Threshold (box 4.2)</vt:lpstr>
      <vt:lpstr>Table 4.2 Cost-effectiveness thresholds for UK NHS (2008-09) from Claxton et al., 2015</vt:lpstr>
      <vt:lpstr>Summary</vt:lpstr>
      <vt:lpstr>Fig. 1 - Three Dimensions of Clinical Economics (Modified From Bombardier and Eisenberg 24</vt:lpstr>
    </vt:vector>
  </TitlesOfParts>
  <Company>UTSPH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III-A Costs and Benefits in Health Care</dc:title>
  <dc:creator>David R. Lairson, Ph.D.</dc:creator>
  <cp:keywords>may 1997</cp:keywords>
  <cp:lastModifiedBy>Paul Gerardo Yeh</cp:lastModifiedBy>
  <cp:revision>460</cp:revision>
  <cp:lastPrinted>1998-09-08T16:42:38Z</cp:lastPrinted>
  <dcterms:created xsi:type="dcterms:W3CDTF">1998-09-08T01:12:24Z</dcterms:created>
  <dcterms:modified xsi:type="dcterms:W3CDTF">2023-09-03T06:14:34Z</dcterms:modified>
</cp:coreProperties>
</file>