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 id="2147483772" r:id="rId2"/>
    <p:sldMasterId id="2147483794" r:id="rId3"/>
  </p:sldMasterIdLst>
  <p:notesMasterIdLst>
    <p:notesMasterId r:id="rId34"/>
  </p:notesMasterIdLst>
  <p:handoutMasterIdLst>
    <p:handoutMasterId r:id="rId35"/>
  </p:handoutMasterIdLst>
  <p:sldIdLst>
    <p:sldId id="318" r:id="rId4"/>
    <p:sldId id="387" r:id="rId5"/>
    <p:sldId id="370" r:id="rId6"/>
    <p:sldId id="353" r:id="rId7"/>
    <p:sldId id="366" r:id="rId8"/>
    <p:sldId id="371" r:id="rId9"/>
    <p:sldId id="372" r:id="rId10"/>
    <p:sldId id="373" r:id="rId11"/>
    <p:sldId id="374" r:id="rId12"/>
    <p:sldId id="352" r:id="rId13"/>
    <p:sldId id="368" r:id="rId14"/>
    <p:sldId id="377" r:id="rId15"/>
    <p:sldId id="338" r:id="rId16"/>
    <p:sldId id="265" r:id="rId17"/>
    <p:sldId id="340" r:id="rId18"/>
    <p:sldId id="284" r:id="rId19"/>
    <p:sldId id="389" r:id="rId20"/>
    <p:sldId id="388" r:id="rId21"/>
    <p:sldId id="386" r:id="rId22"/>
    <p:sldId id="316" r:id="rId23"/>
    <p:sldId id="379" r:id="rId24"/>
    <p:sldId id="385" r:id="rId25"/>
    <p:sldId id="380" r:id="rId26"/>
    <p:sldId id="328" r:id="rId27"/>
    <p:sldId id="329" r:id="rId28"/>
    <p:sldId id="384" r:id="rId29"/>
    <p:sldId id="382" r:id="rId30"/>
    <p:sldId id="331" r:id="rId31"/>
    <p:sldId id="383" r:id="rId32"/>
    <p:sldId id="346" r:id="rId33"/>
  </p:sldIdLst>
  <p:sldSz cx="9144000" cy="6858000" type="screen4x3"/>
  <p:notesSz cx="6858000" cy="9180513"/>
  <p:defaultTextStyle>
    <a:defPPr>
      <a:defRPr lang="en-US"/>
    </a:defPPr>
    <a:lvl1pPr algn="l" rtl="0" fontAlgn="base">
      <a:spcBef>
        <a:spcPct val="0"/>
      </a:spcBef>
      <a:spcAft>
        <a:spcPct val="0"/>
      </a:spcAft>
      <a:defRPr sz="1000" kern="1200">
        <a:solidFill>
          <a:schemeClr val="tx1"/>
        </a:solidFill>
        <a:latin typeface="Times New Roman" pitchFamily="18" charset="0"/>
        <a:ea typeface="+mn-ea"/>
        <a:cs typeface="+mn-cs"/>
      </a:defRPr>
    </a:lvl1pPr>
    <a:lvl2pPr marL="457200" algn="l" rtl="0" fontAlgn="base">
      <a:spcBef>
        <a:spcPct val="0"/>
      </a:spcBef>
      <a:spcAft>
        <a:spcPct val="0"/>
      </a:spcAft>
      <a:defRPr sz="1000" kern="1200">
        <a:solidFill>
          <a:schemeClr val="tx1"/>
        </a:solidFill>
        <a:latin typeface="Times New Roman" pitchFamily="18" charset="0"/>
        <a:ea typeface="+mn-ea"/>
        <a:cs typeface="+mn-cs"/>
      </a:defRPr>
    </a:lvl2pPr>
    <a:lvl3pPr marL="914400" algn="l" rtl="0" fontAlgn="base">
      <a:spcBef>
        <a:spcPct val="0"/>
      </a:spcBef>
      <a:spcAft>
        <a:spcPct val="0"/>
      </a:spcAft>
      <a:defRPr sz="1000" kern="1200">
        <a:solidFill>
          <a:schemeClr val="tx1"/>
        </a:solidFill>
        <a:latin typeface="Times New Roman" pitchFamily="18" charset="0"/>
        <a:ea typeface="+mn-ea"/>
        <a:cs typeface="+mn-cs"/>
      </a:defRPr>
    </a:lvl3pPr>
    <a:lvl4pPr marL="1371600" algn="l" rtl="0" fontAlgn="base">
      <a:spcBef>
        <a:spcPct val="0"/>
      </a:spcBef>
      <a:spcAft>
        <a:spcPct val="0"/>
      </a:spcAft>
      <a:defRPr sz="1000" kern="1200">
        <a:solidFill>
          <a:schemeClr val="tx1"/>
        </a:solidFill>
        <a:latin typeface="Times New Roman" pitchFamily="18" charset="0"/>
        <a:ea typeface="+mn-ea"/>
        <a:cs typeface="+mn-cs"/>
      </a:defRPr>
    </a:lvl4pPr>
    <a:lvl5pPr marL="1828800" algn="l" rtl="0" fontAlgn="base">
      <a:spcBef>
        <a:spcPct val="0"/>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000" kern="1200">
        <a:solidFill>
          <a:schemeClr val="tx1"/>
        </a:solidFill>
        <a:latin typeface="Times New Roman" pitchFamily="18" charset="0"/>
        <a:ea typeface="+mn-ea"/>
        <a:cs typeface="+mn-cs"/>
      </a:defRPr>
    </a:lvl6pPr>
    <a:lvl7pPr marL="2743200" algn="l" defTabSz="914400" rtl="0" eaLnBrk="1" latinLnBrk="0" hangingPunct="1">
      <a:defRPr sz="1000" kern="1200">
        <a:solidFill>
          <a:schemeClr val="tx1"/>
        </a:solidFill>
        <a:latin typeface="Times New Roman" pitchFamily="18" charset="0"/>
        <a:ea typeface="+mn-ea"/>
        <a:cs typeface="+mn-cs"/>
      </a:defRPr>
    </a:lvl7pPr>
    <a:lvl8pPr marL="3200400" algn="l" defTabSz="914400" rtl="0" eaLnBrk="1" latinLnBrk="0" hangingPunct="1">
      <a:defRPr sz="1000" kern="1200">
        <a:solidFill>
          <a:schemeClr val="tx1"/>
        </a:solidFill>
        <a:latin typeface="Times New Roman" pitchFamily="18" charset="0"/>
        <a:ea typeface="+mn-ea"/>
        <a:cs typeface="+mn-cs"/>
      </a:defRPr>
    </a:lvl8pPr>
    <a:lvl9pPr marL="3657600" algn="l" defTabSz="914400" rtl="0" eaLnBrk="1" latinLnBrk="0" hangingPunct="1">
      <a:defRPr sz="1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1">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onda"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79504" autoAdjust="0"/>
  </p:normalViewPr>
  <p:slideViewPr>
    <p:cSldViewPr>
      <p:cViewPr varScale="1">
        <p:scale>
          <a:sx n="97" d="100"/>
          <a:sy n="97" d="100"/>
        </p:scale>
        <p:origin x="1404" y="90"/>
      </p:cViewPr>
      <p:guideLst>
        <p:guide orient="horz" pos="2160"/>
        <p:guide pos="2880"/>
      </p:guideLst>
    </p:cSldViewPr>
  </p:slideViewPr>
  <p:outlineViewPr>
    <p:cViewPr>
      <p:scale>
        <a:sx n="33" d="100"/>
        <a:sy n="33" d="100"/>
      </p:scale>
      <p:origin x="0" y="-60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p:scale>
          <a:sx n="66" d="100"/>
          <a:sy n="66" d="100"/>
        </p:scale>
        <p:origin x="-828" y="1410"/>
      </p:cViewPr>
      <p:guideLst>
        <p:guide orient="horz" pos="289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2185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21860"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r>
              <a:rPr lang="en-US" smtClean="0"/>
              <a:t>PH-3915, Fall 2015</a:t>
            </a:r>
            <a:endParaRPr lang="en-US"/>
          </a:p>
        </p:txBody>
      </p:sp>
      <p:sp>
        <p:nvSpPr>
          <p:cNvPr id="121861"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98A1B09-F403-46FF-B278-433BE33EC5E8}" type="slidenum">
              <a:rPr lang="en-US"/>
              <a:pPr/>
              <a:t>‹#›</a:t>
            </a:fld>
            <a:endParaRPr lang="en-US"/>
          </a:p>
        </p:txBody>
      </p:sp>
    </p:spTree>
    <p:extLst>
      <p:ext uri="{BB962C8B-B14F-4D97-AF65-F5344CB8AC3E}">
        <p14:creationId xmlns:p14="http://schemas.microsoft.com/office/powerpoint/2010/main" val="32587597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1267"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79876"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1270"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r>
              <a:rPr lang="en-US" smtClean="0"/>
              <a:t>PH-3915, Fall 2015</a:t>
            </a:r>
            <a:endParaRPr lang="en-US"/>
          </a:p>
        </p:txBody>
      </p:sp>
      <p:sp>
        <p:nvSpPr>
          <p:cNvPr id="11271"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6A84323-2C9A-4CDB-AFCE-FA5EB1041B6C}" type="slidenum">
              <a:rPr lang="en-US"/>
              <a:pPr/>
              <a:t>‹#›</a:t>
            </a:fld>
            <a:endParaRPr lang="en-US"/>
          </a:p>
        </p:txBody>
      </p:sp>
    </p:spTree>
    <p:extLst>
      <p:ext uri="{BB962C8B-B14F-4D97-AF65-F5344CB8AC3E}">
        <p14:creationId xmlns:p14="http://schemas.microsoft.com/office/powerpoint/2010/main" val="296119515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a:noFill/>
        </p:spPr>
        <p:txBody>
          <a:bodyPr/>
          <a:lstStyle/>
          <a:p>
            <a:r>
              <a:rPr lang="en-US" smtClean="0"/>
              <a:t>PH-3915, Fall 2015</a:t>
            </a:r>
            <a:endParaRPr lang="en-US" dirty="0" smtClean="0"/>
          </a:p>
        </p:txBody>
      </p:sp>
      <p:sp>
        <p:nvSpPr>
          <p:cNvPr id="80899" name="Rectangle 7"/>
          <p:cNvSpPr>
            <a:spLocks noGrp="1" noChangeArrowheads="1"/>
          </p:cNvSpPr>
          <p:nvPr>
            <p:ph type="sldNum" sz="quarter" idx="5"/>
          </p:nvPr>
        </p:nvSpPr>
        <p:spPr>
          <a:noFill/>
        </p:spPr>
        <p:txBody>
          <a:bodyPr/>
          <a:lstStyle/>
          <a:p>
            <a:fld id="{DC041F36-36F5-4533-B7EF-A7EAC72898E9}" type="slidenum">
              <a:rPr lang="en-US"/>
              <a:pPr/>
              <a:t>1</a:t>
            </a:fld>
            <a:endParaRPr lang="en-US" dirty="0"/>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959124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p:spPr>
        <p:txBody>
          <a:bodyPr/>
          <a:lstStyle/>
          <a:p>
            <a:r>
              <a:rPr lang="en-US" smtClean="0"/>
              <a:t>PH-3915, Fall 2015</a:t>
            </a:r>
            <a:endParaRPr lang="en-US" dirty="0" smtClean="0"/>
          </a:p>
        </p:txBody>
      </p:sp>
      <p:sp>
        <p:nvSpPr>
          <p:cNvPr id="84995" name="Rectangle 7"/>
          <p:cNvSpPr>
            <a:spLocks noGrp="1" noChangeArrowheads="1"/>
          </p:cNvSpPr>
          <p:nvPr>
            <p:ph type="sldNum" sz="quarter" idx="5"/>
          </p:nvPr>
        </p:nvSpPr>
        <p:spPr>
          <a:noFill/>
        </p:spPr>
        <p:txBody>
          <a:bodyPr/>
          <a:lstStyle/>
          <a:p>
            <a:fld id="{391F6572-BFD4-4180-A0B5-4232DD8A7984}" type="slidenum">
              <a:rPr lang="en-US"/>
              <a:pPr/>
              <a:t>10</a:t>
            </a:fld>
            <a:endParaRPr lang="en-US" dirty="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858423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a:noFill/>
        </p:spPr>
        <p:txBody>
          <a:bodyPr/>
          <a:lstStyle/>
          <a:p>
            <a:r>
              <a:rPr lang="en-US" smtClean="0"/>
              <a:t>PH-3915, Fall 2015</a:t>
            </a:r>
            <a:endParaRPr lang="en-US" dirty="0" smtClean="0"/>
          </a:p>
        </p:txBody>
      </p:sp>
      <p:sp>
        <p:nvSpPr>
          <p:cNvPr id="81923" name="Rectangle 7"/>
          <p:cNvSpPr>
            <a:spLocks noGrp="1" noChangeArrowheads="1"/>
          </p:cNvSpPr>
          <p:nvPr>
            <p:ph type="sldNum" sz="quarter" idx="5"/>
          </p:nvPr>
        </p:nvSpPr>
        <p:spPr>
          <a:noFill/>
        </p:spPr>
        <p:txBody>
          <a:bodyPr/>
          <a:lstStyle/>
          <a:p>
            <a:fld id="{25E3082D-CF56-45A9-992E-565BED047C7E}" type="slidenum">
              <a:rPr lang="en-US"/>
              <a:pPr/>
              <a:t>11</a:t>
            </a:fld>
            <a:endParaRPr lang="en-US" dirty="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p:spPr>
        <p:txBody>
          <a:bodyPr/>
          <a:lstStyle/>
          <a:p>
            <a:r>
              <a:rPr lang="en-US" dirty="0" smtClean="0"/>
              <a:t>Senate passing the drug pricing bill in 2022 is a step in this direction. </a:t>
            </a:r>
          </a:p>
          <a:p>
            <a:endParaRPr lang="en-US" dirty="0" smtClean="0"/>
          </a:p>
          <a:p>
            <a:r>
              <a:rPr lang="en-US" dirty="0" smtClean="0"/>
              <a:t>The Affordable Care Act of 2010 intensified the focus on approaches to reducing health care costs. </a:t>
            </a:r>
          </a:p>
          <a:p>
            <a:endParaRPr lang="en-US" dirty="0" smtClean="0"/>
          </a:p>
          <a:p>
            <a:r>
              <a:rPr lang="en-US" dirty="0" smtClean="0"/>
              <a:t>Jonathan Gruber, a health care economist, has described the law as the completion of the first round of health reform, which he called the coverage round. We have now entered the second round, or what Gruber calls the cost-reduction round.</a:t>
            </a:r>
          </a:p>
          <a:p>
            <a:endParaRPr lang="en-US" dirty="0" smtClean="0"/>
          </a:p>
          <a:p>
            <a:r>
              <a:rPr lang="en-US" dirty="0" smtClean="0"/>
              <a:t>Why is cost such an issue</a:t>
            </a:r>
            <a:r>
              <a:rPr lang="en-US" baseline="0" dirty="0" smtClean="0"/>
              <a:t> for developed countries now a days compared to 70 years back? </a:t>
            </a:r>
          </a:p>
          <a:p>
            <a:r>
              <a:rPr lang="en-US" baseline="0" dirty="0" smtClean="0"/>
              <a:t>Diseases we are battling, acute versus chronic. Technology. Quality and safety policing involves considerable upfront costs for drugs, vaccines, technology. Edward Jenner’s smallpox style vaccine development will not work anymore. </a:t>
            </a:r>
          </a:p>
          <a:p>
            <a:endParaRPr lang="en-US" baseline="0" dirty="0" smtClean="0"/>
          </a:p>
          <a:p>
            <a:r>
              <a:rPr lang="en-US" baseline="0" dirty="0" smtClean="0"/>
              <a:t>Reform is now a mix of medical care access and affordability, cost containment and quality.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Efficiency can range from logistics management</a:t>
            </a:r>
            <a:r>
              <a:rPr lang="en-US" baseline="0" dirty="0" smtClean="0"/>
              <a:t> and prevention of drug shortages and expiries in developing/under-developed countries to cost containment in developed countries. US has an infinite capacity to absorb technology in the current setting. </a:t>
            </a:r>
            <a:r>
              <a:rPr lang="en-US" dirty="0" smtClean="0"/>
              <a:t>Most applications of these methods are in the field of medical care delivery which now makes up 8 percent of GDP among all OECD countries.  There is a great need to improve efficiency of production and resource allocation in order to meet the health care and health objectives of both developed and developing countries.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of course does not preclude the application of these methods for other social objectives such as improvement of the environment which has health and other consequences to well-being of people. </a:t>
            </a:r>
          </a:p>
          <a:p>
            <a:endParaRPr lang="en-US" dirty="0" smtClean="0"/>
          </a:p>
        </p:txBody>
      </p:sp>
    </p:spTree>
    <p:extLst>
      <p:ext uri="{BB962C8B-B14F-4D97-AF65-F5344CB8AC3E}">
        <p14:creationId xmlns:p14="http://schemas.microsoft.com/office/powerpoint/2010/main" val="29643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p:spPr>
        <p:txBody>
          <a:bodyPr/>
          <a:lstStyle/>
          <a:p>
            <a:r>
              <a:rPr lang="en-US" smtClean="0"/>
              <a:t>PH-3915, Fall 2015</a:t>
            </a:r>
          </a:p>
        </p:txBody>
      </p:sp>
      <p:sp>
        <p:nvSpPr>
          <p:cNvPr id="88067" name="Rectangle 7"/>
          <p:cNvSpPr>
            <a:spLocks noGrp="1" noChangeArrowheads="1"/>
          </p:cNvSpPr>
          <p:nvPr>
            <p:ph type="sldNum" sz="quarter" idx="5"/>
          </p:nvPr>
        </p:nvSpPr>
        <p:spPr>
          <a:noFill/>
        </p:spPr>
        <p:txBody>
          <a:bodyPr/>
          <a:lstStyle/>
          <a:p>
            <a:fld id="{8A4C99E4-5B6A-4DA2-B814-50EA67F00545}" type="slidenum">
              <a:rPr lang="en-US"/>
              <a:pPr/>
              <a:t>13</a:t>
            </a:fld>
            <a:endParaRPr lang="en-US"/>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08010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p:spPr>
        <p:txBody>
          <a:bodyPr/>
          <a:lstStyle/>
          <a:p>
            <a:r>
              <a:rPr lang="en-US" smtClean="0"/>
              <a:t>PH-3915, Fall 2015</a:t>
            </a:r>
          </a:p>
        </p:txBody>
      </p:sp>
      <p:sp>
        <p:nvSpPr>
          <p:cNvPr id="94211" name="Rectangle 7"/>
          <p:cNvSpPr>
            <a:spLocks noGrp="1" noChangeArrowheads="1"/>
          </p:cNvSpPr>
          <p:nvPr>
            <p:ph type="sldNum" sz="quarter" idx="5"/>
          </p:nvPr>
        </p:nvSpPr>
        <p:spPr>
          <a:noFill/>
        </p:spPr>
        <p:txBody>
          <a:bodyPr/>
          <a:lstStyle/>
          <a:p>
            <a:fld id="{D06DBD1F-4BDE-4E1C-9094-E010ED6866C8}" type="slidenum">
              <a:rPr lang="en-US"/>
              <a:pPr/>
              <a:t>14</a:t>
            </a:fld>
            <a:endParaRPr lang="en-US"/>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89253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ftr" sz="quarter" idx="4"/>
          </p:nvPr>
        </p:nvSpPr>
        <p:spPr>
          <a:noFill/>
        </p:spPr>
        <p:txBody>
          <a:bodyPr/>
          <a:lstStyle/>
          <a:p>
            <a:r>
              <a:rPr lang="en-US" smtClean="0"/>
              <a:t>PH-3915, Fall 2015</a:t>
            </a:r>
          </a:p>
        </p:txBody>
      </p:sp>
      <p:sp>
        <p:nvSpPr>
          <p:cNvPr id="95235" name="Rectangle 7"/>
          <p:cNvSpPr>
            <a:spLocks noGrp="1" noChangeArrowheads="1"/>
          </p:cNvSpPr>
          <p:nvPr>
            <p:ph type="sldNum" sz="quarter" idx="5"/>
          </p:nvPr>
        </p:nvSpPr>
        <p:spPr>
          <a:noFill/>
        </p:spPr>
        <p:txBody>
          <a:bodyPr/>
          <a:lstStyle/>
          <a:p>
            <a:fld id="{F296B74B-0385-4558-9F16-AB48FFF30436}" type="slidenum">
              <a:rPr lang="en-US"/>
              <a:pPr/>
              <a:t>15</a:t>
            </a:fld>
            <a:endParaRPr lang="en-US"/>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8775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p:spPr>
        <p:txBody>
          <a:bodyPr/>
          <a:lstStyle/>
          <a:p>
            <a:r>
              <a:rPr lang="en-US" smtClean="0"/>
              <a:t>PH-3915, Fall 2015</a:t>
            </a:r>
          </a:p>
        </p:txBody>
      </p:sp>
      <p:sp>
        <p:nvSpPr>
          <p:cNvPr id="93187" name="Rectangle 7"/>
          <p:cNvSpPr>
            <a:spLocks noGrp="1" noChangeArrowheads="1"/>
          </p:cNvSpPr>
          <p:nvPr>
            <p:ph type="sldNum" sz="quarter" idx="5"/>
          </p:nvPr>
        </p:nvSpPr>
        <p:spPr>
          <a:noFill/>
        </p:spPr>
        <p:txBody>
          <a:bodyPr/>
          <a:lstStyle/>
          <a:p>
            <a:fld id="{DB22710D-1A79-41EB-BAA2-C4A1FCE3172D}" type="slidenum">
              <a:rPr lang="en-US"/>
              <a:pPr/>
              <a:t>16</a:t>
            </a:fld>
            <a:endParaRPr lang="en-US"/>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719772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6"/>
          <p:cNvSpPr>
            <a:spLocks noGrp="1" noChangeArrowheads="1"/>
          </p:cNvSpPr>
          <p:nvPr>
            <p:ph type="ftr" sz="quarter" idx="4"/>
          </p:nvPr>
        </p:nvSpPr>
        <p:spPr>
          <a:noFill/>
        </p:spPr>
        <p:txBody>
          <a:bodyPr/>
          <a:lstStyle/>
          <a:p>
            <a:r>
              <a:rPr lang="en-US" smtClean="0"/>
              <a:t>PH-3915, Fall 2015</a:t>
            </a:r>
          </a:p>
        </p:txBody>
      </p:sp>
      <p:sp>
        <p:nvSpPr>
          <p:cNvPr id="155651" name="Rectangle 7"/>
          <p:cNvSpPr>
            <a:spLocks noGrp="1" noChangeArrowheads="1"/>
          </p:cNvSpPr>
          <p:nvPr>
            <p:ph type="sldNum" sz="quarter" idx="5"/>
          </p:nvPr>
        </p:nvSpPr>
        <p:spPr>
          <a:noFill/>
        </p:spPr>
        <p:txBody>
          <a:bodyPr/>
          <a:lstStyle/>
          <a:p>
            <a:fld id="{113D88AB-497B-4947-AC10-A00FBA1870A3}" type="slidenum">
              <a:rPr lang="en-US"/>
              <a:pPr/>
              <a:t>17</a:t>
            </a:fld>
            <a:endParaRPr lang="en-US"/>
          </a:p>
        </p:txBody>
      </p:sp>
      <p:sp>
        <p:nvSpPr>
          <p:cNvPr id="155652" name="Rectangle 2"/>
          <p:cNvSpPr>
            <a:spLocks noGrp="1" noRot="1" noChangeAspect="1" noChangeArrowheads="1" noTextEdit="1"/>
          </p:cNvSpPr>
          <p:nvPr>
            <p:ph type="sldImg"/>
          </p:nvPr>
        </p:nvSpPr>
        <p:spPr>
          <a:ln/>
        </p:spPr>
      </p:sp>
      <p:sp>
        <p:nvSpPr>
          <p:cNvPr id="15565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75165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a:noFill/>
        </p:spPr>
        <p:txBody>
          <a:bodyPr/>
          <a:lstStyle/>
          <a:p>
            <a:r>
              <a:rPr lang="en-US" smtClean="0"/>
              <a:t>PH-3915, Fall 2015</a:t>
            </a:r>
            <a:endParaRPr lang="en-US" dirty="0" smtClean="0"/>
          </a:p>
        </p:txBody>
      </p:sp>
      <p:sp>
        <p:nvSpPr>
          <p:cNvPr id="81923" name="Rectangle 7"/>
          <p:cNvSpPr>
            <a:spLocks noGrp="1" noChangeArrowheads="1"/>
          </p:cNvSpPr>
          <p:nvPr>
            <p:ph type="sldNum" sz="quarter" idx="5"/>
          </p:nvPr>
        </p:nvSpPr>
        <p:spPr>
          <a:noFill/>
        </p:spPr>
        <p:txBody>
          <a:bodyPr/>
          <a:lstStyle/>
          <a:p>
            <a:fld id="{25E3082D-CF56-45A9-992E-565BED047C7E}" type="slidenum">
              <a:rPr lang="en-US"/>
              <a:pPr/>
              <a:t>18</a:t>
            </a:fld>
            <a:endParaRPr lang="en-US" dirty="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254671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6"/>
          <p:cNvSpPr>
            <a:spLocks noGrp="1" noChangeArrowheads="1"/>
          </p:cNvSpPr>
          <p:nvPr>
            <p:ph type="ftr" sz="quarter" idx="4"/>
          </p:nvPr>
        </p:nvSpPr>
        <p:spPr>
          <a:noFill/>
        </p:spPr>
        <p:txBody>
          <a:bodyPr/>
          <a:lstStyle/>
          <a:p>
            <a:r>
              <a:rPr lang="en-US" smtClean="0"/>
              <a:t>PH-3915, Fall 2015</a:t>
            </a:r>
          </a:p>
        </p:txBody>
      </p:sp>
      <p:sp>
        <p:nvSpPr>
          <p:cNvPr id="135171" name="Rectangle 7"/>
          <p:cNvSpPr>
            <a:spLocks noGrp="1" noChangeArrowheads="1"/>
          </p:cNvSpPr>
          <p:nvPr>
            <p:ph type="sldNum" sz="quarter" idx="5"/>
          </p:nvPr>
        </p:nvSpPr>
        <p:spPr>
          <a:noFill/>
        </p:spPr>
        <p:txBody>
          <a:bodyPr/>
          <a:lstStyle/>
          <a:p>
            <a:fld id="{A40F6BA6-700E-4E5C-A87D-CB0EC780DDBA}" type="slidenum">
              <a:rPr lang="en-US"/>
              <a:pPr/>
              <a:t>19</a:t>
            </a:fld>
            <a:endParaRPr lang="en-US"/>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6755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6"/>
          <p:cNvSpPr>
            <a:spLocks noGrp="1" noChangeArrowheads="1"/>
          </p:cNvSpPr>
          <p:nvPr>
            <p:ph type="ftr" sz="quarter" idx="4"/>
          </p:nvPr>
        </p:nvSpPr>
        <p:spPr>
          <a:noFill/>
        </p:spPr>
        <p:txBody>
          <a:bodyPr/>
          <a:lstStyle/>
          <a:p>
            <a:r>
              <a:rPr lang="en-US" smtClean="0"/>
              <a:t>PH-3915, Fall 2015</a:t>
            </a:r>
          </a:p>
        </p:txBody>
      </p:sp>
      <p:sp>
        <p:nvSpPr>
          <p:cNvPr id="135171" name="Rectangle 7"/>
          <p:cNvSpPr>
            <a:spLocks noGrp="1" noChangeArrowheads="1"/>
          </p:cNvSpPr>
          <p:nvPr>
            <p:ph type="sldNum" sz="quarter" idx="5"/>
          </p:nvPr>
        </p:nvSpPr>
        <p:spPr>
          <a:noFill/>
        </p:spPr>
        <p:txBody>
          <a:bodyPr/>
          <a:lstStyle/>
          <a:p>
            <a:fld id="{A40F6BA6-700E-4E5C-A87D-CB0EC780DDBA}" type="slidenum">
              <a:rPr lang="en-US"/>
              <a:pPr/>
              <a:t>20</a:t>
            </a:fld>
            <a:endParaRPr lang="en-US"/>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36595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a:noFill/>
        </p:spPr>
        <p:txBody>
          <a:bodyPr/>
          <a:lstStyle/>
          <a:p>
            <a:r>
              <a:rPr lang="en-US" smtClean="0"/>
              <a:t>PH-3915, Fall 2015</a:t>
            </a:r>
            <a:endParaRPr lang="en-US" dirty="0" smtClean="0"/>
          </a:p>
        </p:txBody>
      </p:sp>
      <p:sp>
        <p:nvSpPr>
          <p:cNvPr id="81923" name="Rectangle 7"/>
          <p:cNvSpPr>
            <a:spLocks noGrp="1" noChangeArrowheads="1"/>
          </p:cNvSpPr>
          <p:nvPr>
            <p:ph type="sldNum" sz="quarter" idx="5"/>
          </p:nvPr>
        </p:nvSpPr>
        <p:spPr>
          <a:noFill/>
        </p:spPr>
        <p:txBody>
          <a:bodyPr/>
          <a:lstStyle/>
          <a:p>
            <a:fld id="{25E3082D-CF56-45A9-992E-565BED047C7E}" type="slidenum">
              <a:rPr lang="en-US"/>
              <a:pPr/>
              <a:t>2</a:t>
            </a:fld>
            <a:endParaRPr lang="en-US" dirty="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468807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noChangeArrowheads="1"/>
          </p:cNvSpPr>
          <p:nvPr>
            <p:ph type="ftr" sz="quarter" idx="4"/>
          </p:nvPr>
        </p:nvSpPr>
        <p:spPr>
          <a:noFill/>
        </p:spPr>
        <p:txBody>
          <a:bodyPr/>
          <a:lstStyle/>
          <a:p>
            <a:r>
              <a:rPr lang="en-US" smtClean="0">
                <a:solidFill>
                  <a:srgbClr val="000000"/>
                </a:solidFill>
              </a:rPr>
              <a:t>PH-3915, Fall 2015</a:t>
            </a:r>
          </a:p>
        </p:txBody>
      </p:sp>
      <p:sp>
        <p:nvSpPr>
          <p:cNvPr id="137219" name="Rectangle 7"/>
          <p:cNvSpPr>
            <a:spLocks noGrp="1" noChangeArrowheads="1"/>
          </p:cNvSpPr>
          <p:nvPr>
            <p:ph type="sldNum" sz="quarter" idx="5"/>
          </p:nvPr>
        </p:nvSpPr>
        <p:spPr>
          <a:noFill/>
        </p:spPr>
        <p:txBody>
          <a:bodyPr/>
          <a:lstStyle/>
          <a:p>
            <a:fld id="{E088B39E-255D-4D64-B1B8-3C4A91AAF0E8}" type="slidenum">
              <a:rPr lang="en-US">
                <a:solidFill>
                  <a:srgbClr val="000000"/>
                </a:solidFill>
              </a:rPr>
              <a:pPr/>
              <a:t>21</a:t>
            </a:fld>
            <a:endParaRPr lang="en-US">
              <a:solidFill>
                <a:srgbClr val="000000"/>
              </a:solidFill>
            </a:endParaRPr>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97967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6"/>
          <p:cNvSpPr>
            <a:spLocks noGrp="1" noChangeArrowheads="1"/>
          </p:cNvSpPr>
          <p:nvPr>
            <p:ph type="ftr" sz="quarter" idx="4"/>
          </p:nvPr>
        </p:nvSpPr>
        <p:spPr>
          <a:noFill/>
        </p:spPr>
        <p:txBody>
          <a:bodyPr/>
          <a:lstStyle/>
          <a:p>
            <a:r>
              <a:rPr lang="en-US" smtClean="0">
                <a:solidFill>
                  <a:srgbClr val="000000"/>
                </a:solidFill>
              </a:rPr>
              <a:t>PH-3915, Fall 2015</a:t>
            </a:r>
          </a:p>
        </p:txBody>
      </p:sp>
      <p:sp>
        <p:nvSpPr>
          <p:cNvPr id="142339" name="Rectangle 7"/>
          <p:cNvSpPr>
            <a:spLocks noGrp="1" noChangeArrowheads="1"/>
          </p:cNvSpPr>
          <p:nvPr>
            <p:ph type="sldNum" sz="quarter" idx="5"/>
          </p:nvPr>
        </p:nvSpPr>
        <p:spPr>
          <a:noFill/>
        </p:spPr>
        <p:txBody>
          <a:bodyPr/>
          <a:lstStyle/>
          <a:p>
            <a:fld id="{9A6555AF-4229-4650-89F1-ABA5472F2F05}" type="slidenum">
              <a:rPr lang="en-US">
                <a:solidFill>
                  <a:srgbClr val="000000"/>
                </a:solidFill>
              </a:rPr>
              <a:pPr/>
              <a:t>22</a:t>
            </a:fld>
            <a:endParaRPr lang="en-US">
              <a:solidFill>
                <a:srgbClr val="000000"/>
              </a:solidFill>
            </a:endParaRPr>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p:spPr>
        <p:txBody>
          <a:bodyPr/>
          <a:lstStyle/>
          <a:p>
            <a:r>
              <a:rPr lang="en-US" sz="1600" dirty="0" smtClean="0"/>
              <a:t>Externalities, and the market failures they generate, are a major reason for government intervention in private markets. The most familiar and most widely discussed externalities </a:t>
            </a:r>
            <a:r>
              <a:rPr lang="en-US" sz="1600" u="sng" dirty="0" smtClean="0"/>
              <a:t>relate to the environment</a:t>
            </a:r>
            <a:r>
              <a:rPr lang="en-US" sz="1600" dirty="0" smtClean="0"/>
              <a:t>.  Pollution raises social cost above private costs, and unregulated, results in the overproduction of products whose production causes the pollution.</a:t>
            </a:r>
          </a:p>
          <a:p>
            <a:endParaRPr lang="en-US" dirty="0" smtClean="0"/>
          </a:p>
        </p:txBody>
      </p:sp>
    </p:spTree>
    <p:extLst>
      <p:ext uri="{BB962C8B-B14F-4D97-AF65-F5344CB8AC3E}">
        <p14:creationId xmlns:p14="http://schemas.microsoft.com/office/powerpoint/2010/main" val="2434741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6"/>
          <p:cNvSpPr>
            <a:spLocks noGrp="1" noChangeArrowheads="1"/>
          </p:cNvSpPr>
          <p:nvPr>
            <p:ph type="ftr" sz="quarter" idx="4"/>
          </p:nvPr>
        </p:nvSpPr>
        <p:spPr>
          <a:noFill/>
        </p:spPr>
        <p:txBody>
          <a:bodyPr/>
          <a:lstStyle/>
          <a:p>
            <a:r>
              <a:rPr lang="en-US" smtClean="0">
                <a:solidFill>
                  <a:srgbClr val="000000"/>
                </a:solidFill>
              </a:rPr>
              <a:t>PH-3915, Fall 2015</a:t>
            </a:r>
          </a:p>
        </p:txBody>
      </p:sp>
      <p:sp>
        <p:nvSpPr>
          <p:cNvPr id="138243" name="Rectangle 7"/>
          <p:cNvSpPr>
            <a:spLocks noGrp="1" noChangeArrowheads="1"/>
          </p:cNvSpPr>
          <p:nvPr>
            <p:ph type="sldNum" sz="quarter" idx="5"/>
          </p:nvPr>
        </p:nvSpPr>
        <p:spPr>
          <a:noFill/>
        </p:spPr>
        <p:txBody>
          <a:bodyPr/>
          <a:lstStyle/>
          <a:p>
            <a:fld id="{D878A93A-F6A6-4DE3-BC7A-73D311A508A5}" type="slidenum">
              <a:rPr lang="en-US">
                <a:solidFill>
                  <a:srgbClr val="000000"/>
                </a:solidFill>
              </a:rPr>
              <a:pPr/>
              <a:t>23</a:t>
            </a:fld>
            <a:endParaRPr lang="en-US">
              <a:solidFill>
                <a:srgbClr val="000000"/>
              </a:solidFill>
            </a:endParaRPr>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noFill/>
          <a:ln/>
        </p:spPr>
        <p:txBody>
          <a:bodyPr/>
          <a:lstStyle/>
          <a:p>
            <a:r>
              <a:rPr lang="en-US" b="1" dirty="0" smtClean="0"/>
              <a:t>1.	</a:t>
            </a:r>
            <a:r>
              <a:rPr lang="en-US" b="1" u="sng" dirty="0" smtClean="0"/>
              <a:t>Optimal Production</a:t>
            </a:r>
            <a:r>
              <a:rPr lang="en-US" b="1" dirty="0" smtClean="0"/>
              <a:t>‑</a:t>
            </a:r>
            <a:r>
              <a:rPr lang="en-US" dirty="0" smtClean="0"/>
              <a:t> (POINT A) occurs when the social value of the last unit of output is equal to the social cost.</a:t>
            </a:r>
            <a:br>
              <a:rPr lang="en-US" dirty="0" smtClean="0"/>
            </a:br>
            <a:r>
              <a:rPr lang="en-US" dirty="0" smtClean="0"/>
              <a:t/>
            </a:r>
            <a:br>
              <a:rPr lang="en-US" dirty="0" smtClean="0"/>
            </a:br>
            <a:r>
              <a:rPr lang="en-US" b="1" dirty="0" smtClean="0"/>
              <a:t>2.	</a:t>
            </a:r>
            <a:r>
              <a:rPr lang="en-US" b="1" u="sng" dirty="0" smtClean="0"/>
              <a:t>Underproduction</a:t>
            </a:r>
            <a:r>
              <a:rPr lang="en-US" b="1" dirty="0" smtClean="0"/>
              <a:t>‑</a:t>
            </a:r>
            <a:r>
              <a:rPr lang="en-US" dirty="0" smtClean="0"/>
              <a:t> (POINT C) occurs when the social cost of the last unit of output is less than the social value.</a:t>
            </a:r>
            <a:br>
              <a:rPr lang="en-US" dirty="0" smtClean="0"/>
            </a:br>
            <a:endParaRPr lang="en-US" dirty="0" smtClean="0"/>
          </a:p>
        </p:txBody>
      </p:sp>
    </p:spTree>
    <p:extLst>
      <p:ext uri="{BB962C8B-B14F-4D97-AF65-F5344CB8AC3E}">
        <p14:creationId xmlns:p14="http://schemas.microsoft.com/office/powerpoint/2010/main" val="2907280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6"/>
          <p:cNvSpPr>
            <a:spLocks noGrp="1" noChangeArrowheads="1"/>
          </p:cNvSpPr>
          <p:nvPr>
            <p:ph type="ftr" sz="quarter" idx="4"/>
          </p:nvPr>
        </p:nvSpPr>
        <p:spPr>
          <a:noFill/>
        </p:spPr>
        <p:txBody>
          <a:bodyPr/>
          <a:lstStyle/>
          <a:p>
            <a:r>
              <a:rPr lang="en-US" smtClean="0"/>
              <a:t>PH-3915, Fall 2015</a:t>
            </a:r>
          </a:p>
        </p:txBody>
      </p:sp>
      <p:sp>
        <p:nvSpPr>
          <p:cNvPr id="145411" name="Rectangle 7"/>
          <p:cNvSpPr>
            <a:spLocks noGrp="1" noChangeArrowheads="1"/>
          </p:cNvSpPr>
          <p:nvPr>
            <p:ph type="sldNum" sz="quarter" idx="5"/>
          </p:nvPr>
        </p:nvSpPr>
        <p:spPr>
          <a:noFill/>
        </p:spPr>
        <p:txBody>
          <a:bodyPr/>
          <a:lstStyle/>
          <a:p>
            <a:fld id="{5BA9B5B7-253C-403D-A2BB-F0BA84DC4B52}" type="slidenum">
              <a:rPr lang="en-US"/>
              <a:pPr/>
              <a:t>24</a:t>
            </a:fld>
            <a:endParaRPr lang="en-US"/>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787778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6"/>
          <p:cNvSpPr>
            <a:spLocks noGrp="1" noChangeArrowheads="1"/>
          </p:cNvSpPr>
          <p:nvPr>
            <p:ph type="ftr" sz="quarter" idx="4"/>
          </p:nvPr>
        </p:nvSpPr>
        <p:spPr>
          <a:noFill/>
        </p:spPr>
        <p:txBody>
          <a:bodyPr/>
          <a:lstStyle/>
          <a:p>
            <a:r>
              <a:rPr lang="en-US" smtClean="0"/>
              <a:t>PH-3915, Fall 2015</a:t>
            </a:r>
          </a:p>
        </p:txBody>
      </p:sp>
      <p:sp>
        <p:nvSpPr>
          <p:cNvPr id="146435" name="Rectangle 7"/>
          <p:cNvSpPr>
            <a:spLocks noGrp="1" noChangeArrowheads="1"/>
          </p:cNvSpPr>
          <p:nvPr>
            <p:ph type="sldNum" sz="quarter" idx="5"/>
          </p:nvPr>
        </p:nvSpPr>
        <p:spPr>
          <a:noFill/>
        </p:spPr>
        <p:txBody>
          <a:bodyPr/>
          <a:lstStyle/>
          <a:p>
            <a:fld id="{9CF1CF09-C0A6-42C8-9A41-A15ADB61DCC8}" type="slidenum">
              <a:rPr lang="en-US"/>
              <a:pPr/>
              <a:t>25</a:t>
            </a:fld>
            <a:endParaRPr lang="en-US"/>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noFill/>
          <a:ln/>
        </p:spPr>
        <p:txBody>
          <a:bodyPr/>
          <a:lstStyle/>
          <a:p>
            <a:r>
              <a:rPr lang="en-US" dirty="0" err="1" smtClean="0"/>
              <a:t>Nonrivalry</a:t>
            </a:r>
            <a:r>
              <a:rPr lang="en-US" dirty="0" smtClean="0"/>
              <a:t> in consumption is the key attribute in identifying a public good, although we should keep in mind that publicness is a matter of degree.  The important lesson for policy is that by their very nature public goods will not be produced if the task is left to individuals acting in isolation, even when it is to everyone's advantage to have them produced and hence clearly best for the group as a whole.  They are, in short, a classic case of market failure.  </a:t>
            </a:r>
          </a:p>
          <a:p>
            <a:endParaRPr lang="en-US" dirty="0" smtClean="0"/>
          </a:p>
          <a:p>
            <a:r>
              <a:rPr lang="en-US" sz="1000" dirty="0" smtClean="0"/>
              <a:t>e.g., a sidewalk from an isolated neighborhood to the village center.</a:t>
            </a:r>
          </a:p>
          <a:p>
            <a:r>
              <a:rPr lang="en-US" dirty="0" smtClean="0"/>
              <a:t/>
            </a:r>
            <a:br>
              <a:rPr lang="en-US" dirty="0" smtClean="0"/>
            </a:br>
            <a:endParaRPr lang="en-US" dirty="0" smtClean="0"/>
          </a:p>
        </p:txBody>
      </p:sp>
    </p:spTree>
    <p:extLst>
      <p:ext uri="{BB962C8B-B14F-4D97-AF65-F5344CB8AC3E}">
        <p14:creationId xmlns:p14="http://schemas.microsoft.com/office/powerpoint/2010/main" val="1800338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6"/>
          <p:cNvSpPr>
            <a:spLocks noGrp="1" noChangeArrowheads="1"/>
          </p:cNvSpPr>
          <p:nvPr>
            <p:ph type="ftr" sz="quarter" idx="4"/>
          </p:nvPr>
        </p:nvSpPr>
        <p:spPr>
          <a:noFill/>
        </p:spPr>
        <p:txBody>
          <a:bodyPr/>
          <a:lstStyle/>
          <a:p>
            <a:r>
              <a:rPr lang="en-US" smtClean="0">
                <a:solidFill>
                  <a:srgbClr val="000000"/>
                </a:solidFill>
              </a:rPr>
              <a:t>PH-3915, Fall 2015</a:t>
            </a:r>
          </a:p>
        </p:txBody>
      </p:sp>
      <p:sp>
        <p:nvSpPr>
          <p:cNvPr id="147459" name="Rectangle 7"/>
          <p:cNvSpPr>
            <a:spLocks noGrp="1" noChangeArrowheads="1"/>
          </p:cNvSpPr>
          <p:nvPr>
            <p:ph type="sldNum" sz="quarter" idx="5"/>
          </p:nvPr>
        </p:nvSpPr>
        <p:spPr>
          <a:noFill/>
        </p:spPr>
        <p:txBody>
          <a:bodyPr/>
          <a:lstStyle/>
          <a:p>
            <a:fld id="{57BBFAA6-C5C0-4AF2-A9F8-764F26D2C02C}" type="slidenum">
              <a:rPr lang="en-US">
                <a:solidFill>
                  <a:srgbClr val="000000"/>
                </a:solidFill>
              </a:rPr>
              <a:pPr/>
              <a:t>26</a:t>
            </a:fld>
            <a:endParaRPr lang="en-US">
              <a:solidFill>
                <a:srgbClr val="000000"/>
              </a:solidFill>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13682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6"/>
          <p:cNvSpPr>
            <a:spLocks noGrp="1" noChangeArrowheads="1"/>
          </p:cNvSpPr>
          <p:nvPr>
            <p:ph type="ftr" sz="quarter" idx="4"/>
          </p:nvPr>
        </p:nvSpPr>
        <p:spPr>
          <a:noFill/>
        </p:spPr>
        <p:txBody>
          <a:bodyPr/>
          <a:lstStyle/>
          <a:p>
            <a:r>
              <a:rPr lang="en-US" smtClean="0">
                <a:solidFill>
                  <a:srgbClr val="000000"/>
                </a:solidFill>
              </a:rPr>
              <a:t>PH-3915, Fall 2015</a:t>
            </a:r>
          </a:p>
        </p:txBody>
      </p:sp>
      <p:sp>
        <p:nvSpPr>
          <p:cNvPr id="136195" name="Rectangle 7"/>
          <p:cNvSpPr>
            <a:spLocks noGrp="1" noChangeArrowheads="1"/>
          </p:cNvSpPr>
          <p:nvPr>
            <p:ph type="sldNum" sz="quarter" idx="5"/>
          </p:nvPr>
        </p:nvSpPr>
        <p:spPr>
          <a:noFill/>
        </p:spPr>
        <p:txBody>
          <a:bodyPr/>
          <a:lstStyle/>
          <a:p>
            <a:fld id="{397F0CFC-39E6-4C5E-926F-1ECBCC213534}" type="slidenum">
              <a:rPr lang="en-US">
                <a:solidFill>
                  <a:srgbClr val="000000"/>
                </a:solidFill>
              </a:rPr>
              <a:pPr/>
              <a:t>27</a:t>
            </a:fld>
            <a:endParaRPr lang="en-US">
              <a:solidFill>
                <a:srgbClr val="000000"/>
              </a:solidFill>
            </a:endParaRPr>
          </a:p>
        </p:txBody>
      </p:sp>
      <p:sp>
        <p:nvSpPr>
          <p:cNvPr id="136196" name="Rectangle 2"/>
          <p:cNvSpPr>
            <a:spLocks noGrp="1" noRot="1" noChangeAspect="1" noChangeArrowheads="1" noTextEdit="1"/>
          </p:cNvSpPr>
          <p:nvPr>
            <p:ph type="sldImg"/>
          </p:nvPr>
        </p:nvSpPr>
        <p:spPr>
          <a:ln/>
        </p:spPr>
      </p:sp>
      <p:sp>
        <p:nvSpPr>
          <p:cNvPr id="13619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39790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6"/>
          <p:cNvSpPr>
            <a:spLocks noGrp="1" noChangeArrowheads="1"/>
          </p:cNvSpPr>
          <p:nvPr>
            <p:ph type="ftr" sz="quarter" idx="4"/>
          </p:nvPr>
        </p:nvSpPr>
        <p:spPr>
          <a:noFill/>
        </p:spPr>
        <p:txBody>
          <a:bodyPr/>
          <a:lstStyle/>
          <a:p>
            <a:r>
              <a:rPr lang="en-US" smtClean="0"/>
              <a:t>PH-3915, Fall 2015</a:t>
            </a:r>
          </a:p>
        </p:txBody>
      </p:sp>
      <p:sp>
        <p:nvSpPr>
          <p:cNvPr id="149507" name="Rectangle 7"/>
          <p:cNvSpPr>
            <a:spLocks noGrp="1" noChangeArrowheads="1"/>
          </p:cNvSpPr>
          <p:nvPr>
            <p:ph type="sldNum" sz="quarter" idx="5"/>
          </p:nvPr>
        </p:nvSpPr>
        <p:spPr>
          <a:noFill/>
        </p:spPr>
        <p:txBody>
          <a:bodyPr/>
          <a:lstStyle/>
          <a:p>
            <a:fld id="{2198DCD8-346C-4E72-B523-B2D4644BC152}" type="slidenum">
              <a:rPr lang="en-US"/>
              <a:pPr/>
              <a:t>28</a:t>
            </a:fld>
            <a:endParaRPr lang="en-US"/>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91135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6"/>
          <p:cNvSpPr>
            <a:spLocks noGrp="1" noChangeArrowheads="1"/>
          </p:cNvSpPr>
          <p:nvPr>
            <p:ph type="ftr" sz="quarter" idx="4"/>
          </p:nvPr>
        </p:nvSpPr>
        <p:spPr>
          <a:noFill/>
        </p:spPr>
        <p:txBody>
          <a:bodyPr/>
          <a:lstStyle/>
          <a:p>
            <a:r>
              <a:rPr lang="en-US" smtClean="0">
                <a:solidFill>
                  <a:srgbClr val="000000"/>
                </a:solidFill>
              </a:rPr>
              <a:t>PH-3915, Fall 2015</a:t>
            </a:r>
          </a:p>
        </p:txBody>
      </p:sp>
      <p:sp>
        <p:nvSpPr>
          <p:cNvPr id="149507" name="Rectangle 7"/>
          <p:cNvSpPr>
            <a:spLocks noGrp="1" noChangeArrowheads="1"/>
          </p:cNvSpPr>
          <p:nvPr>
            <p:ph type="sldNum" sz="quarter" idx="5"/>
          </p:nvPr>
        </p:nvSpPr>
        <p:spPr>
          <a:noFill/>
        </p:spPr>
        <p:txBody>
          <a:bodyPr/>
          <a:lstStyle/>
          <a:p>
            <a:fld id="{2198DCD8-346C-4E72-B523-B2D4644BC152}" type="slidenum">
              <a:rPr lang="en-US">
                <a:solidFill>
                  <a:srgbClr val="000000"/>
                </a:solidFill>
              </a:rPr>
              <a:pPr/>
              <a:t>29</a:t>
            </a:fld>
            <a:endParaRPr lang="en-US">
              <a:solidFill>
                <a:srgbClr val="000000"/>
              </a:solidFill>
            </a:endParaRPr>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044504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6"/>
          <p:cNvSpPr>
            <a:spLocks noGrp="1" noChangeArrowheads="1"/>
          </p:cNvSpPr>
          <p:nvPr>
            <p:ph type="ftr" sz="quarter" idx="4"/>
          </p:nvPr>
        </p:nvSpPr>
        <p:spPr>
          <a:noFill/>
        </p:spPr>
        <p:txBody>
          <a:bodyPr/>
          <a:lstStyle/>
          <a:p>
            <a:r>
              <a:rPr lang="en-US" smtClean="0"/>
              <a:t>PH-3915, Fall 2015</a:t>
            </a:r>
          </a:p>
        </p:txBody>
      </p:sp>
      <p:sp>
        <p:nvSpPr>
          <p:cNvPr id="155651" name="Rectangle 7"/>
          <p:cNvSpPr>
            <a:spLocks noGrp="1" noChangeArrowheads="1"/>
          </p:cNvSpPr>
          <p:nvPr>
            <p:ph type="sldNum" sz="quarter" idx="5"/>
          </p:nvPr>
        </p:nvSpPr>
        <p:spPr>
          <a:noFill/>
        </p:spPr>
        <p:txBody>
          <a:bodyPr/>
          <a:lstStyle/>
          <a:p>
            <a:fld id="{113D88AB-497B-4947-AC10-A00FBA1870A3}" type="slidenum">
              <a:rPr lang="en-US"/>
              <a:pPr/>
              <a:t>30</a:t>
            </a:fld>
            <a:endParaRPr lang="en-US"/>
          </a:p>
        </p:txBody>
      </p:sp>
      <p:sp>
        <p:nvSpPr>
          <p:cNvPr id="155652" name="Rectangle 2"/>
          <p:cNvSpPr>
            <a:spLocks noGrp="1" noRot="1" noChangeAspect="1" noChangeArrowheads="1" noTextEdit="1"/>
          </p:cNvSpPr>
          <p:nvPr>
            <p:ph type="sldImg"/>
          </p:nvPr>
        </p:nvSpPr>
        <p:spPr>
          <a:ln/>
        </p:spPr>
      </p:sp>
      <p:sp>
        <p:nvSpPr>
          <p:cNvPr id="15565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74180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a:noFill/>
        </p:spPr>
        <p:txBody>
          <a:bodyPr/>
          <a:lstStyle/>
          <a:p>
            <a:r>
              <a:rPr lang="en-US" smtClean="0"/>
              <a:t>PH-3915, Fall 2015</a:t>
            </a:r>
            <a:endParaRPr lang="en-US" dirty="0" smtClean="0"/>
          </a:p>
        </p:txBody>
      </p:sp>
      <p:sp>
        <p:nvSpPr>
          <p:cNvPr id="81923" name="Rectangle 7"/>
          <p:cNvSpPr>
            <a:spLocks noGrp="1" noChangeArrowheads="1"/>
          </p:cNvSpPr>
          <p:nvPr>
            <p:ph type="sldNum" sz="quarter" idx="5"/>
          </p:nvPr>
        </p:nvSpPr>
        <p:spPr>
          <a:noFill/>
        </p:spPr>
        <p:txBody>
          <a:bodyPr/>
          <a:lstStyle/>
          <a:p>
            <a:fld id="{25E3082D-CF56-45A9-992E-565BED047C7E}" type="slidenum">
              <a:rPr lang="en-US"/>
              <a:pPr/>
              <a:t>3</a:t>
            </a:fld>
            <a:endParaRPr lang="en-US" dirty="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310123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p:spPr>
        <p:txBody>
          <a:bodyPr/>
          <a:lstStyle/>
          <a:p>
            <a:r>
              <a:rPr lang="en-US" smtClean="0"/>
              <a:t>PH-3915, Fall 2015</a:t>
            </a:r>
            <a:endParaRPr lang="en-US" dirty="0" smtClean="0"/>
          </a:p>
        </p:txBody>
      </p:sp>
      <p:sp>
        <p:nvSpPr>
          <p:cNvPr id="83971" name="Rectangle 7"/>
          <p:cNvSpPr>
            <a:spLocks noGrp="1" noChangeArrowheads="1"/>
          </p:cNvSpPr>
          <p:nvPr>
            <p:ph type="sldNum" sz="quarter" idx="5"/>
          </p:nvPr>
        </p:nvSpPr>
        <p:spPr>
          <a:noFill/>
        </p:spPr>
        <p:txBody>
          <a:bodyPr/>
          <a:lstStyle/>
          <a:p>
            <a:fld id="{A02A0E0B-F247-457C-B7C2-82896E7889F3}" type="slidenum">
              <a:rPr lang="en-US"/>
              <a:pPr/>
              <a:t>4</a:t>
            </a:fld>
            <a:endParaRPr lang="en-US" dirty="0"/>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771382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3E76084-7007-4F9A-9BF5-85CA96B02EE7}"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27479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3E76084-7007-4F9A-9BF5-85CA96B02EE7}"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788363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3E76084-7007-4F9A-9BF5-85CA96B02EE7}"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509468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3E76084-7007-4F9A-9BF5-85CA96B02EE7}"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75031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3E76084-7007-4F9A-9BF5-85CA96B02EE7}"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29005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userDrawn="1"/>
          </p:nvGrpSpPr>
          <p:grpSpPr bwMode="auto">
            <a:xfrm>
              <a:off x="0" y="0"/>
              <a:ext cx="5760" cy="4320"/>
              <a:chOff x="0" y="0"/>
              <a:chExt cx="5760" cy="4320"/>
            </a:xfrm>
          </p:grpSpPr>
          <p:sp>
            <p:nvSpPr>
              <p:cNvPr id="7" name="Rectangle 4"/>
              <p:cNvSpPr>
                <a:spLocks noChangeArrowheads="1"/>
              </p:cNvSpPr>
              <p:nvPr userDrawn="1"/>
            </p:nvSpPr>
            <p:spPr bwMode="ltGray">
              <a:xfrm>
                <a:off x="0" y="1248"/>
                <a:ext cx="5760" cy="1104"/>
              </a:xfrm>
              <a:prstGeom prst="rect">
                <a:avLst/>
              </a:prstGeom>
              <a:solidFill>
                <a:schemeClr val="accent2"/>
              </a:solidFill>
              <a:ln w="9525">
                <a:noFill/>
                <a:miter lim="800000"/>
                <a:headEnd/>
                <a:tailEnd/>
              </a:ln>
              <a:effectLst/>
            </p:spPr>
            <p:txBody>
              <a:bodyPr wrap="none" anchor="ctr"/>
              <a:lstStyle/>
              <a:p>
                <a:endParaRPr lang="en-US"/>
              </a:p>
            </p:txBody>
          </p:sp>
          <p:sp>
            <p:nvSpPr>
              <p:cNvPr id="8" name="Rectangle 5" descr="Cacback"/>
              <p:cNvSpPr>
                <a:spLocks noChangeArrowheads="1"/>
              </p:cNvSpPr>
              <p:nvPr userDrawn="1"/>
            </p:nvSpPr>
            <p:spPr bwMode="ltGray">
              <a:xfrm>
                <a:off x="0" y="0"/>
                <a:ext cx="1119" cy="432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endParaRPr lang="en-US"/>
              </a:p>
            </p:txBody>
          </p:sp>
        </p:grpSp>
        <p:sp>
          <p:nvSpPr>
            <p:cNvPr id="6" name="Rectangle 6"/>
            <p:cNvSpPr>
              <a:spLocks noChangeArrowheads="1"/>
            </p:cNvSpPr>
            <p:nvPr/>
          </p:nvSpPr>
          <p:spPr bwMode="white">
            <a:xfrm>
              <a:off x="816" y="2592"/>
              <a:ext cx="701" cy="1728"/>
            </a:xfrm>
            <a:prstGeom prst="rect">
              <a:avLst/>
            </a:prstGeom>
            <a:solidFill>
              <a:schemeClr val="bg1">
                <a:alpha val="50000"/>
              </a:schemeClr>
            </a:solidFill>
            <a:ln w="9525">
              <a:noFill/>
              <a:miter lim="800000"/>
              <a:headEnd/>
              <a:tailEnd/>
            </a:ln>
            <a:effectLst/>
          </p:spPr>
          <p:txBody>
            <a:bodyPr wrap="none" anchor="ctr"/>
            <a:lstStyle/>
            <a:p>
              <a:endParaRPr lang="en-US"/>
            </a:p>
          </p:txBody>
        </p:sp>
      </p:grpSp>
      <p:grpSp>
        <p:nvGrpSpPr>
          <p:cNvPr id="9" name="Group 7"/>
          <p:cNvGrpSpPr>
            <a:grpSpLocks/>
          </p:cNvGrpSpPr>
          <p:nvPr/>
        </p:nvGrpSpPr>
        <p:grpSpPr bwMode="auto">
          <a:xfrm>
            <a:off x="0" y="1371600"/>
            <a:ext cx="8405813" cy="1246188"/>
            <a:chOff x="0" y="864"/>
            <a:chExt cx="5295" cy="785"/>
          </a:xfrm>
        </p:grpSpPr>
        <p:sp>
          <p:nvSpPr>
            <p:cNvPr id="10" name="Freeform 8"/>
            <p:cNvSpPr>
              <a:spLocks/>
            </p:cNvSpPr>
            <p:nvPr userDrawn="1"/>
          </p:nvSpPr>
          <p:spPr bwMode="auto">
            <a:xfrm rot="-507431">
              <a:off x="0" y="1477"/>
              <a:ext cx="1059" cy="172"/>
            </a:xfrm>
            <a:custGeom>
              <a:avLst/>
              <a:gdLst/>
              <a:ahLst/>
              <a:cxnLst>
                <a:cxn ang="0">
                  <a:pos x="1059" y="0"/>
                </a:cxn>
                <a:cxn ang="0">
                  <a:pos x="147" y="144"/>
                </a:cxn>
                <a:cxn ang="0">
                  <a:pos x="177" y="171"/>
                </a:cxn>
                <a:cxn ang="0">
                  <a:pos x="1059" y="24"/>
                </a:cxn>
                <a:cxn ang="0">
                  <a:pos x="1059" y="0"/>
                </a:cxn>
              </a:cxnLst>
              <a:rect l="0" t="0" r="r" b="b"/>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11" name="Freeform 9"/>
            <p:cNvSpPr>
              <a:spLocks/>
            </p:cNvSpPr>
            <p:nvPr userDrawn="1"/>
          </p:nvSpPr>
          <p:spPr bwMode="auto">
            <a:xfrm rot="-507431">
              <a:off x="1173" y="864"/>
              <a:ext cx="4122" cy="630"/>
            </a:xfrm>
            <a:custGeom>
              <a:avLst/>
              <a:gdLst/>
              <a:ahLst/>
              <a:cxnLst>
                <a:cxn ang="0">
                  <a:pos x="0" y="204"/>
                </a:cxn>
                <a:cxn ang="0">
                  <a:pos x="3544" y="348"/>
                </a:cxn>
                <a:cxn ang="0">
                  <a:pos x="3680" y="630"/>
                </a:cxn>
                <a:cxn ang="0">
                  <a:pos x="3616" y="624"/>
                </a:cxn>
                <a:cxn ang="0">
                  <a:pos x="3534" y="368"/>
                </a:cxn>
                <a:cxn ang="0">
                  <a:pos x="17" y="231"/>
                </a:cxn>
                <a:cxn ang="0">
                  <a:pos x="0" y="204"/>
                </a:cxn>
              </a:cxnLst>
              <a:rect l="0" t="0" r="r" b="b"/>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round/>
              <a:headEnd/>
              <a:tailEnd/>
            </a:ln>
            <a:effectLst/>
          </p:spPr>
          <p:txBody>
            <a:bodyPr wrap="none" anchor="ctr"/>
            <a:lstStyle/>
            <a:p>
              <a:pPr>
                <a:defRPr/>
              </a:pPr>
              <a:endParaRPr lang="en-US"/>
            </a:p>
          </p:txBody>
        </p:sp>
        <p:grpSp>
          <p:nvGrpSpPr>
            <p:cNvPr id="12" name="Group 10"/>
            <p:cNvGrpSpPr>
              <a:grpSpLocks/>
            </p:cNvGrpSpPr>
            <p:nvPr userDrawn="1"/>
          </p:nvGrpSpPr>
          <p:grpSpPr bwMode="auto">
            <a:xfrm>
              <a:off x="1008" y="1248"/>
              <a:ext cx="288" cy="288"/>
              <a:chOff x="1033" y="326"/>
              <a:chExt cx="192" cy="192"/>
            </a:xfrm>
          </p:grpSpPr>
          <p:sp>
            <p:nvSpPr>
              <p:cNvPr id="13" name="Oval 11"/>
              <p:cNvSpPr>
                <a:spLocks noChangeArrowheads="1"/>
              </p:cNvSpPr>
              <p:nvPr/>
            </p:nvSpPr>
            <p:spPr bwMode="auto">
              <a:xfrm>
                <a:off x="1033" y="326"/>
                <a:ext cx="192" cy="192"/>
              </a:xfrm>
              <a:prstGeom prst="ellipse">
                <a:avLst/>
              </a:prstGeom>
              <a:gradFill rotWithShape="0">
                <a:gsLst>
                  <a:gs pos="0">
                    <a:schemeClr val="bg2"/>
                  </a:gs>
                  <a:gs pos="100000">
                    <a:srgbClr val="000000"/>
                  </a:gs>
                </a:gsLst>
                <a:path path="shape">
                  <a:fillToRect l="50000" t="50000" r="50000" b="50000"/>
                </a:path>
              </a:gradFill>
              <a:ln w="9525">
                <a:noFill/>
                <a:round/>
                <a:headEnd/>
                <a:tailEnd/>
              </a:ln>
              <a:effectLst/>
            </p:spPr>
            <p:txBody>
              <a:bodyPr wrap="none" anchor="ctr"/>
              <a:lstStyle/>
              <a:p>
                <a:endParaRPr lang="en-US"/>
              </a:p>
            </p:txBody>
          </p:sp>
          <p:sp>
            <p:nvSpPr>
              <p:cNvPr id="14" name="Oval 12"/>
              <p:cNvSpPr>
                <a:spLocks noChangeArrowheads="1"/>
              </p:cNvSpPr>
              <p:nvPr/>
            </p:nvSpPr>
            <p:spPr bwMode="auto">
              <a:xfrm>
                <a:off x="1129" y="377"/>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a:p>
            </p:txBody>
          </p:sp>
          <p:sp>
            <p:nvSpPr>
              <p:cNvPr id="15" name="Oval 13"/>
              <p:cNvSpPr>
                <a:spLocks noChangeArrowheads="1"/>
              </p:cNvSpPr>
              <p:nvPr/>
            </p:nvSpPr>
            <p:spPr bwMode="auto">
              <a:xfrm>
                <a:off x="1063" y="350"/>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a:p>
            </p:txBody>
          </p:sp>
          <p:sp>
            <p:nvSpPr>
              <p:cNvPr id="16" name="Oval 14"/>
              <p:cNvSpPr>
                <a:spLocks noChangeArrowheads="1"/>
              </p:cNvSpPr>
              <p:nvPr/>
            </p:nvSpPr>
            <p:spPr bwMode="auto">
              <a:xfrm>
                <a:off x="1063" y="404"/>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a:p>
            </p:txBody>
          </p:sp>
          <p:sp>
            <p:nvSpPr>
              <p:cNvPr id="17" name="Oval 15"/>
              <p:cNvSpPr>
                <a:spLocks noChangeArrowheads="1"/>
              </p:cNvSpPr>
              <p:nvPr/>
            </p:nvSpPr>
            <p:spPr bwMode="auto">
              <a:xfrm>
                <a:off x="1108" y="422"/>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a:p>
            </p:txBody>
          </p:sp>
          <p:sp>
            <p:nvSpPr>
              <p:cNvPr id="18" name="Oval 16"/>
              <p:cNvSpPr>
                <a:spLocks noChangeArrowheads="1"/>
              </p:cNvSpPr>
              <p:nvPr/>
            </p:nvSpPr>
            <p:spPr bwMode="auto">
              <a:xfrm>
                <a:off x="1168" y="416"/>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a:p>
            </p:txBody>
          </p:sp>
          <p:sp>
            <p:nvSpPr>
              <p:cNvPr id="19" name="Oval 17"/>
              <p:cNvSpPr>
                <a:spLocks noChangeArrowheads="1"/>
              </p:cNvSpPr>
              <p:nvPr/>
            </p:nvSpPr>
            <p:spPr bwMode="auto">
              <a:xfrm>
                <a:off x="1120" y="461"/>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a:p>
            </p:txBody>
          </p:sp>
          <p:sp>
            <p:nvSpPr>
              <p:cNvPr id="20" name="Oval 18"/>
              <p:cNvSpPr>
                <a:spLocks noChangeArrowheads="1"/>
              </p:cNvSpPr>
              <p:nvPr/>
            </p:nvSpPr>
            <p:spPr bwMode="auto">
              <a:xfrm>
                <a:off x="1063" y="452"/>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a:p>
            </p:txBody>
          </p:sp>
          <p:sp>
            <p:nvSpPr>
              <p:cNvPr id="21" name="Oval 19"/>
              <p:cNvSpPr>
                <a:spLocks noChangeArrowheads="1"/>
              </p:cNvSpPr>
              <p:nvPr/>
            </p:nvSpPr>
            <p:spPr bwMode="auto">
              <a:xfrm>
                <a:off x="1117" y="329"/>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a:p>
            </p:txBody>
          </p:sp>
        </p:grpSp>
      </p:grpSp>
      <p:sp>
        <p:nvSpPr>
          <p:cNvPr id="203796" name="Rectangle 20"/>
          <p:cNvSpPr>
            <a:spLocks noGrp="1" noChangeArrowheads="1"/>
          </p:cNvSpPr>
          <p:nvPr>
            <p:ph type="ctrTitle"/>
          </p:nvPr>
        </p:nvSpPr>
        <p:spPr>
          <a:xfrm>
            <a:off x="1828800" y="2133600"/>
            <a:ext cx="7315200" cy="1600200"/>
          </a:xfrm>
        </p:spPr>
        <p:txBody>
          <a:bodyPr/>
          <a:lstStyle>
            <a:lvl1pPr algn="l">
              <a:defRPr/>
            </a:lvl1pPr>
          </a:lstStyle>
          <a:p>
            <a:r>
              <a:rPr lang="en-US"/>
              <a:t>Click to edit Master title style</a:t>
            </a:r>
          </a:p>
        </p:txBody>
      </p:sp>
      <p:sp>
        <p:nvSpPr>
          <p:cNvPr id="203797" name="Rectangle 21"/>
          <p:cNvSpPr>
            <a:spLocks noGrp="1" noChangeArrowheads="1"/>
          </p:cNvSpPr>
          <p:nvPr>
            <p:ph type="subTitle" idx="1"/>
          </p:nvPr>
        </p:nvSpPr>
        <p:spPr>
          <a:xfrm>
            <a:off x="1371600" y="4267200"/>
            <a:ext cx="6400800" cy="1752600"/>
          </a:xfrm>
        </p:spPr>
        <p:txBody>
          <a:bodyPr/>
          <a:lstStyle>
            <a:lvl1pPr marL="0" indent="0">
              <a:buFontTx/>
              <a:buNone/>
              <a:defRPr/>
            </a:lvl1pPr>
          </a:lstStyle>
          <a:p>
            <a:r>
              <a:rPr lang="en-US"/>
              <a:t>Click to edit Master subtitle style</a:t>
            </a:r>
          </a:p>
        </p:txBody>
      </p:sp>
      <p:sp>
        <p:nvSpPr>
          <p:cNvPr id="22" name="Rectangle 22"/>
          <p:cNvSpPr>
            <a:spLocks noGrp="1" noChangeArrowheads="1"/>
          </p:cNvSpPr>
          <p:nvPr>
            <p:ph type="dt" sz="half" idx="10"/>
          </p:nvPr>
        </p:nvSpPr>
        <p:spPr>
          <a:xfrm>
            <a:off x="1371600" y="6248400"/>
            <a:ext cx="1905000" cy="457200"/>
          </a:xfrm>
        </p:spPr>
        <p:txBody>
          <a:bodyPr/>
          <a:lstStyle>
            <a:lvl1pPr>
              <a:defRPr/>
            </a:lvl1pPr>
          </a:lstStyle>
          <a:p>
            <a:r>
              <a:rPr lang="en-US" dirty="0" smtClean="0"/>
              <a:t>2015</a:t>
            </a:r>
            <a:endParaRPr lang="en-US" dirty="0"/>
          </a:p>
        </p:txBody>
      </p:sp>
      <p:sp>
        <p:nvSpPr>
          <p:cNvPr id="23" name="Rectangle 23"/>
          <p:cNvSpPr>
            <a:spLocks noGrp="1" noChangeArrowheads="1"/>
          </p:cNvSpPr>
          <p:nvPr>
            <p:ph type="ftr" sz="quarter" idx="11"/>
          </p:nvPr>
        </p:nvSpPr>
        <p:spPr>
          <a:xfrm>
            <a:off x="3733800" y="6248400"/>
            <a:ext cx="2895600" cy="457200"/>
          </a:xfrm>
        </p:spPr>
        <p:txBody>
          <a:bodyPr/>
          <a:lstStyle>
            <a:lvl1pPr>
              <a:defRPr/>
            </a:lvl1pPr>
          </a:lstStyle>
          <a:p>
            <a:endParaRPr lang="en-US"/>
          </a:p>
        </p:txBody>
      </p:sp>
      <p:sp>
        <p:nvSpPr>
          <p:cNvPr id="24" name="Rectangle 24"/>
          <p:cNvSpPr>
            <a:spLocks noGrp="1" noChangeArrowheads="1"/>
          </p:cNvSpPr>
          <p:nvPr>
            <p:ph type="sldNum" sz="quarter" idx="12"/>
          </p:nvPr>
        </p:nvSpPr>
        <p:spPr>
          <a:xfrm>
            <a:off x="7086600" y="6248400"/>
            <a:ext cx="1905000" cy="457200"/>
          </a:xfrm>
        </p:spPr>
        <p:txBody>
          <a:bodyPr/>
          <a:lstStyle>
            <a:lvl1pPr>
              <a:defRPr/>
            </a:lvl1pPr>
          </a:lstStyle>
          <a:p>
            <a:fld id="{48ECC798-F356-46E8-BE0A-1843BDAF5921}" type="slidenum">
              <a:rPr lang="en-US"/>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5" name="Rectangle 1046"/>
          <p:cNvSpPr>
            <a:spLocks noGrp="1" noChangeArrowheads="1"/>
          </p:cNvSpPr>
          <p:nvPr>
            <p:ph type="ftr" sz="quarter" idx="11"/>
          </p:nvPr>
        </p:nvSpPr>
        <p:spPr>
          <a:ln/>
        </p:spPr>
        <p:txBody>
          <a:bodyPr/>
          <a:lstStyle>
            <a:lvl1pPr>
              <a:defRPr/>
            </a:lvl1pPr>
          </a:lstStyle>
          <a:p>
            <a:endParaRPr lang="en-US"/>
          </a:p>
        </p:txBody>
      </p:sp>
      <p:sp>
        <p:nvSpPr>
          <p:cNvPr id="6" name="Rectangle 1047"/>
          <p:cNvSpPr>
            <a:spLocks noGrp="1" noChangeArrowheads="1"/>
          </p:cNvSpPr>
          <p:nvPr>
            <p:ph type="sldNum" sz="quarter" idx="12"/>
          </p:nvPr>
        </p:nvSpPr>
        <p:spPr>
          <a:ln/>
        </p:spPr>
        <p:txBody>
          <a:bodyPr/>
          <a:lstStyle>
            <a:lvl1pPr>
              <a:defRPr/>
            </a:lvl1pPr>
          </a:lstStyle>
          <a:p>
            <a:fld id="{3856209D-07DD-4787-A326-CC38EC5676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7525" y="457200"/>
            <a:ext cx="2058988"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602932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5" name="Rectangle 1046"/>
          <p:cNvSpPr>
            <a:spLocks noGrp="1" noChangeArrowheads="1"/>
          </p:cNvSpPr>
          <p:nvPr>
            <p:ph type="ftr" sz="quarter" idx="11"/>
          </p:nvPr>
        </p:nvSpPr>
        <p:spPr>
          <a:ln/>
        </p:spPr>
        <p:txBody>
          <a:bodyPr/>
          <a:lstStyle>
            <a:lvl1pPr>
              <a:defRPr/>
            </a:lvl1pPr>
          </a:lstStyle>
          <a:p>
            <a:endParaRPr lang="en-US"/>
          </a:p>
        </p:txBody>
      </p:sp>
      <p:sp>
        <p:nvSpPr>
          <p:cNvPr id="6" name="Rectangle 1047"/>
          <p:cNvSpPr>
            <a:spLocks noGrp="1" noChangeArrowheads="1"/>
          </p:cNvSpPr>
          <p:nvPr>
            <p:ph type="sldNum" sz="quarter" idx="12"/>
          </p:nvPr>
        </p:nvSpPr>
        <p:spPr>
          <a:ln/>
        </p:spPr>
        <p:txBody>
          <a:bodyPr/>
          <a:lstStyle>
            <a:lvl1pPr>
              <a:defRPr/>
            </a:lvl1pPr>
          </a:lstStyle>
          <a:p>
            <a:fld id="{E485698C-C1E3-4BCB-8772-379FA6B8E91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54113" y="4572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pPr lvl="0"/>
            <a:endParaRPr lang="en-US" noProof="0" smtClean="0"/>
          </a:p>
        </p:txBody>
      </p:sp>
      <p:sp>
        <p:nvSpPr>
          <p:cNvPr id="4"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5" name="Rectangle 1046"/>
          <p:cNvSpPr>
            <a:spLocks noGrp="1" noChangeArrowheads="1"/>
          </p:cNvSpPr>
          <p:nvPr>
            <p:ph type="ftr" sz="quarter" idx="11"/>
          </p:nvPr>
        </p:nvSpPr>
        <p:spPr>
          <a:ln/>
        </p:spPr>
        <p:txBody>
          <a:bodyPr/>
          <a:lstStyle>
            <a:lvl1pPr>
              <a:defRPr/>
            </a:lvl1pPr>
          </a:lstStyle>
          <a:p>
            <a:endParaRPr lang="en-US"/>
          </a:p>
        </p:txBody>
      </p:sp>
      <p:sp>
        <p:nvSpPr>
          <p:cNvPr id="6" name="Rectangle 1047"/>
          <p:cNvSpPr>
            <a:spLocks noGrp="1" noChangeArrowheads="1"/>
          </p:cNvSpPr>
          <p:nvPr>
            <p:ph type="sldNum" sz="quarter" idx="12"/>
          </p:nvPr>
        </p:nvSpPr>
        <p:spPr>
          <a:ln/>
        </p:spPr>
        <p:txBody>
          <a:bodyPr/>
          <a:lstStyle>
            <a:lvl1pPr>
              <a:defRPr/>
            </a:lvl1pPr>
          </a:lstStyle>
          <a:p>
            <a:fld id="{A2CA19F2-1915-492C-BFA6-AEDCDF81F65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097280"/>
            <a:ext cx="8961120" cy="5029200"/>
          </a:xfrm>
          <a:prstGeom prst="rect">
            <a:avLst/>
          </a:prstGeom>
        </p:spPr>
        <p:txBody>
          <a:bodyPr/>
          <a:lstStyle>
            <a:lvl1pPr>
              <a:defRPr sz="2000" b="0" i="0">
                <a:solidFill>
                  <a:schemeClr val="tx1"/>
                </a:solidFill>
                <a:latin typeface="Meta Offc Pro"/>
                <a:cs typeface="Meta Offc Pro"/>
              </a:defRPr>
            </a:lvl1pPr>
            <a:lvl2pPr>
              <a:defRPr sz="1800" b="0" i="0">
                <a:solidFill>
                  <a:schemeClr val="tx1"/>
                </a:solidFill>
                <a:latin typeface="Meta Offc Pro"/>
                <a:cs typeface="Meta Offc Pro"/>
              </a:defRPr>
            </a:lvl2pPr>
            <a:lvl3pPr>
              <a:defRPr sz="1600" b="0" i="0">
                <a:solidFill>
                  <a:schemeClr val="tx1"/>
                </a:solidFill>
                <a:latin typeface="Meta Offc Pro"/>
                <a:cs typeface="Meta Offc Pro"/>
              </a:defRPr>
            </a:lvl3pPr>
            <a:lvl4pPr>
              <a:defRPr sz="1400" b="0" i="0">
                <a:solidFill>
                  <a:schemeClr val="tx1"/>
                </a:solidFill>
                <a:latin typeface="Meta Offc Pro"/>
                <a:cs typeface="Meta Offc Pro"/>
              </a:defRPr>
            </a:lvl4pPr>
            <a:lvl5pPr>
              <a:defRPr sz="1300" b="0" i="0">
                <a:solidFill>
                  <a:schemeClr val="tx1"/>
                </a:solidFill>
                <a:latin typeface="Meta Offc Pro"/>
                <a:cs typeface="Meta Offc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6"/>
          <p:cNvSpPr>
            <a:spLocks noGrp="1"/>
          </p:cNvSpPr>
          <p:nvPr>
            <p:ph type="body" sz="quarter" idx="11" hasCustomPrompt="1"/>
          </p:nvPr>
        </p:nvSpPr>
        <p:spPr>
          <a:xfrm>
            <a:off x="91440" y="6217920"/>
            <a:ext cx="8321040" cy="548640"/>
          </a:xfrm>
          <a:prstGeom prst="rect">
            <a:avLst/>
          </a:prstGeom>
        </p:spPr>
        <p:txBody>
          <a:bodyPr anchor="b" anchorCtr="0"/>
          <a:lstStyle>
            <a:lvl1pPr marL="0" indent="0" algn="l">
              <a:spcBef>
                <a:spcPts val="0"/>
              </a:spcBef>
              <a:buFont typeface="Arial" pitchFamily="34" charset="0"/>
              <a:buNone/>
              <a:defRPr sz="1200" baseline="0">
                <a:solidFill>
                  <a:schemeClr val="tx1"/>
                </a:solidFill>
                <a:latin typeface="Meta Offc Pro"/>
                <a:cs typeface="Meta Offc Pro"/>
              </a:defRPr>
            </a:lvl1pPr>
          </a:lstStyle>
          <a:p>
            <a:pPr algn="l">
              <a:spcBef>
                <a:spcPts val="0"/>
              </a:spcBef>
            </a:pPr>
            <a:r>
              <a:rPr lang="en-US" dirty="0" smtClean="0"/>
              <a:t>Insert Source Here</a:t>
            </a:r>
          </a:p>
        </p:txBody>
      </p:sp>
      <p:sp>
        <p:nvSpPr>
          <p:cNvPr id="10" name="Rectangle 5"/>
          <p:cNvSpPr>
            <a:spLocks noGrp="1" noChangeArrowheads="1"/>
          </p:cNvSpPr>
          <p:nvPr>
            <p:ph type="title"/>
          </p:nvPr>
        </p:nvSpPr>
        <p:spPr bwMode="auto">
          <a:xfrm>
            <a:off x="91440" y="91440"/>
            <a:ext cx="896112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lvl="0" algn="l" rtl="0" eaLnBrk="1" fontAlgn="base" hangingPunct="1">
              <a:spcBef>
                <a:spcPct val="0"/>
              </a:spcBef>
              <a:spcAft>
                <a:spcPct val="0"/>
              </a:spcAft>
            </a:pPr>
            <a:r>
              <a:rPr lang="en-US" smtClean="0"/>
              <a:t>Click to edit Master title style</a:t>
            </a:r>
            <a:endParaRPr lang="en-US" dirty="0" smtClean="0"/>
          </a:p>
        </p:txBody>
      </p:sp>
    </p:spTree>
    <p:extLst>
      <p:ext uri="{BB962C8B-B14F-4D97-AF65-F5344CB8AC3E}">
        <p14:creationId xmlns:p14="http://schemas.microsoft.com/office/powerpoint/2010/main" val="18620591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097280"/>
            <a:ext cx="8961120" cy="5029200"/>
          </a:xfrm>
          <a:prstGeom prst="rect">
            <a:avLst/>
          </a:prstGeom>
        </p:spPr>
        <p:txBody>
          <a:bodyPr/>
          <a:lstStyle>
            <a:lvl1pPr>
              <a:defRPr sz="2000" b="0" i="0">
                <a:solidFill>
                  <a:schemeClr val="tx1"/>
                </a:solidFill>
                <a:latin typeface="Meta Offc Pro"/>
                <a:cs typeface="Meta Offc Pro"/>
              </a:defRPr>
            </a:lvl1pPr>
            <a:lvl2pPr>
              <a:defRPr sz="1800" b="0" i="0">
                <a:solidFill>
                  <a:schemeClr val="tx1"/>
                </a:solidFill>
                <a:latin typeface="Meta Offc Pro"/>
                <a:cs typeface="Meta Offc Pro"/>
              </a:defRPr>
            </a:lvl2pPr>
            <a:lvl3pPr>
              <a:defRPr sz="1600" b="0" i="0">
                <a:solidFill>
                  <a:schemeClr val="tx1"/>
                </a:solidFill>
                <a:latin typeface="Meta Offc Pro"/>
                <a:cs typeface="Meta Offc Pro"/>
              </a:defRPr>
            </a:lvl3pPr>
            <a:lvl4pPr>
              <a:defRPr sz="1400" b="0" i="0">
                <a:solidFill>
                  <a:schemeClr val="tx1"/>
                </a:solidFill>
                <a:latin typeface="Meta Offc Pro"/>
                <a:cs typeface="Meta Offc Pro"/>
              </a:defRPr>
            </a:lvl4pPr>
            <a:lvl5pPr>
              <a:defRPr sz="1300" b="0" i="0">
                <a:solidFill>
                  <a:schemeClr val="tx1"/>
                </a:solidFill>
                <a:latin typeface="Meta Offc Pro"/>
                <a:cs typeface="Meta Offc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6"/>
          <p:cNvSpPr>
            <a:spLocks noGrp="1"/>
          </p:cNvSpPr>
          <p:nvPr>
            <p:ph type="body" sz="quarter" idx="11" hasCustomPrompt="1"/>
          </p:nvPr>
        </p:nvSpPr>
        <p:spPr>
          <a:xfrm>
            <a:off x="91440" y="6217920"/>
            <a:ext cx="8321040" cy="548640"/>
          </a:xfrm>
          <a:prstGeom prst="rect">
            <a:avLst/>
          </a:prstGeom>
        </p:spPr>
        <p:txBody>
          <a:bodyPr anchor="b" anchorCtr="0"/>
          <a:lstStyle>
            <a:lvl1pPr marL="0" indent="0" algn="l">
              <a:spcBef>
                <a:spcPts val="0"/>
              </a:spcBef>
              <a:buFont typeface="Arial" pitchFamily="34" charset="0"/>
              <a:buNone/>
              <a:defRPr sz="1200" baseline="0">
                <a:solidFill>
                  <a:schemeClr val="tx1"/>
                </a:solidFill>
                <a:latin typeface="Meta Offc Pro"/>
                <a:cs typeface="Meta Offc Pro"/>
              </a:defRPr>
            </a:lvl1pPr>
          </a:lstStyle>
          <a:p>
            <a:pPr algn="l">
              <a:spcBef>
                <a:spcPts val="0"/>
              </a:spcBef>
            </a:pPr>
            <a:r>
              <a:rPr lang="en-US" dirty="0" smtClean="0"/>
              <a:t>Insert Source Here</a:t>
            </a:r>
          </a:p>
        </p:txBody>
      </p:sp>
      <p:sp>
        <p:nvSpPr>
          <p:cNvPr id="10" name="Rectangle 5"/>
          <p:cNvSpPr>
            <a:spLocks noGrp="1" noChangeArrowheads="1"/>
          </p:cNvSpPr>
          <p:nvPr>
            <p:ph type="title"/>
          </p:nvPr>
        </p:nvSpPr>
        <p:spPr bwMode="auto">
          <a:xfrm>
            <a:off x="91440" y="91440"/>
            <a:ext cx="896112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lvl="0" algn="l" rtl="0" eaLnBrk="1" fontAlgn="base" hangingPunct="1">
              <a:spcBef>
                <a:spcPct val="0"/>
              </a:spcBef>
              <a:spcAft>
                <a:spcPct val="0"/>
              </a:spcAft>
            </a:pPr>
            <a:r>
              <a:rPr lang="en-US" smtClean="0"/>
              <a:t>Click to edit Master title style</a:t>
            </a:r>
            <a:endParaRPr lang="en-US" dirty="0" smtClean="0"/>
          </a:p>
        </p:txBody>
      </p:sp>
    </p:spTree>
    <p:extLst>
      <p:ext uri="{BB962C8B-B14F-4D97-AF65-F5344CB8AC3E}">
        <p14:creationId xmlns:p14="http://schemas.microsoft.com/office/powerpoint/2010/main" val="18909596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Figures">
    <p:spTree>
      <p:nvGrpSpPr>
        <p:cNvPr id="1" name=""/>
        <p:cNvGrpSpPr/>
        <p:nvPr/>
      </p:nvGrpSpPr>
      <p:grpSpPr>
        <a:xfrm>
          <a:off x="0" y="0"/>
          <a:ext cx="0" cy="0"/>
          <a:chOff x="0" y="0"/>
          <a:chExt cx="0" cy="0"/>
        </a:xfrm>
      </p:grpSpPr>
      <p:sp>
        <p:nvSpPr>
          <p:cNvPr id="16" name="Content Placeholder 2"/>
          <p:cNvSpPr>
            <a:spLocks noGrp="1"/>
          </p:cNvSpPr>
          <p:nvPr>
            <p:ph idx="1"/>
          </p:nvPr>
        </p:nvSpPr>
        <p:spPr>
          <a:xfrm>
            <a:off x="91440" y="1097280"/>
            <a:ext cx="4434840" cy="5029200"/>
          </a:xfrm>
          <a:prstGeom prst="rect">
            <a:avLst/>
          </a:prstGeom>
        </p:spPr>
        <p:txBody>
          <a:bodyPr/>
          <a:lstStyle>
            <a:lvl1pPr>
              <a:defRPr sz="2000" b="0" i="0">
                <a:solidFill>
                  <a:schemeClr val="tx1"/>
                </a:solidFill>
                <a:latin typeface="Meta Offc Pro"/>
                <a:cs typeface="Meta Offc Pro"/>
              </a:defRPr>
            </a:lvl1pPr>
            <a:lvl2pPr>
              <a:defRPr sz="1800" b="0" i="0">
                <a:solidFill>
                  <a:schemeClr val="tx1"/>
                </a:solidFill>
                <a:latin typeface="Meta Offc Pro"/>
                <a:cs typeface="Meta Offc Pro"/>
              </a:defRPr>
            </a:lvl2pPr>
            <a:lvl3pPr>
              <a:defRPr sz="1600" b="0" i="0">
                <a:solidFill>
                  <a:schemeClr val="tx1"/>
                </a:solidFill>
                <a:latin typeface="Meta Offc Pro"/>
                <a:cs typeface="Meta Offc Pro"/>
              </a:defRPr>
            </a:lvl3pPr>
            <a:lvl4pPr>
              <a:defRPr sz="1400" b="0" i="0">
                <a:solidFill>
                  <a:schemeClr val="tx1"/>
                </a:solidFill>
                <a:latin typeface="Meta Offc Pro"/>
                <a:cs typeface="Meta Offc Pro"/>
              </a:defRPr>
            </a:lvl4pPr>
            <a:lvl5pPr>
              <a:defRPr sz="1300" b="0" i="0">
                <a:solidFill>
                  <a:schemeClr val="tx1"/>
                </a:solidFill>
                <a:latin typeface="Meta Offc Pro"/>
                <a:cs typeface="Meta Offc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6"/>
          <p:cNvSpPr>
            <a:spLocks noGrp="1"/>
          </p:cNvSpPr>
          <p:nvPr>
            <p:ph type="body" sz="quarter" idx="11" hasCustomPrompt="1"/>
          </p:nvPr>
        </p:nvSpPr>
        <p:spPr>
          <a:xfrm>
            <a:off x="91440" y="6217920"/>
            <a:ext cx="8321040" cy="548640"/>
          </a:xfrm>
          <a:prstGeom prst="rect">
            <a:avLst/>
          </a:prstGeom>
        </p:spPr>
        <p:txBody>
          <a:bodyPr anchor="b" anchorCtr="0"/>
          <a:lstStyle>
            <a:lvl1pPr marL="0" indent="0" algn="l">
              <a:spcBef>
                <a:spcPts val="0"/>
              </a:spcBef>
              <a:buFont typeface="Arial" pitchFamily="34" charset="0"/>
              <a:buNone/>
              <a:defRPr sz="1200" baseline="0">
                <a:solidFill>
                  <a:schemeClr val="tx1"/>
                </a:solidFill>
                <a:latin typeface="Meta Offc Pro"/>
                <a:cs typeface="Meta Offc Pro"/>
              </a:defRPr>
            </a:lvl1pPr>
          </a:lstStyle>
          <a:p>
            <a:pPr algn="l">
              <a:spcBef>
                <a:spcPts val="0"/>
              </a:spcBef>
            </a:pPr>
            <a:r>
              <a:rPr lang="en-US" dirty="0" smtClean="0"/>
              <a:t>Insert Source Here</a:t>
            </a:r>
          </a:p>
        </p:txBody>
      </p:sp>
      <p:sp>
        <p:nvSpPr>
          <p:cNvPr id="18" name="Rectangle 5"/>
          <p:cNvSpPr>
            <a:spLocks noGrp="1" noChangeArrowheads="1"/>
          </p:cNvSpPr>
          <p:nvPr>
            <p:ph type="title"/>
          </p:nvPr>
        </p:nvSpPr>
        <p:spPr bwMode="auto">
          <a:xfrm>
            <a:off x="91440" y="91440"/>
            <a:ext cx="896112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lvl="0" algn="l" rtl="0" eaLnBrk="1" fontAlgn="base" hangingPunct="1">
              <a:spcBef>
                <a:spcPct val="0"/>
              </a:spcBef>
              <a:spcAft>
                <a:spcPct val="0"/>
              </a:spcAft>
            </a:pPr>
            <a:r>
              <a:rPr lang="en-US" smtClean="0"/>
              <a:t>Click to edit Master title style</a:t>
            </a:r>
            <a:endParaRPr lang="en-US" dirty="0" smtClean="0"/>
          </a:p>
        </p:txBody>
      </p:sp>
      <p:sp>
        <p:nvSpPr>
          <p:cNvPr id="19" name="Content Placeholder 2"/>
          <p:cNvSpPr>
            <a:spLocks noGrp="1"/>
          </p:cNvSpPr>
          <p:nvPr>
            <p:ph idx="12"/>
          </p:nvPr>
        </p:nvSpPr>
        <p:spPr>
          <a:xfrm>
            <a:off x="4617720" y="1097280"/>
            <a:ext cx="4434840" cy="5029200"/>
          </a:xfrm>
          <a:prstGeom prst="rect">
            <a:avLst/>
          </a:prstGeom>
        </p:spPr>
        <p:txBody>
          <a:bodyPr/>
          <a:lstStyle>
            <a:lvl1pPr>
              <a:defRPr sz="2000" b="0" i="0">
                <a:solidFill>
                  <a:schemeClr val="tx1"/>
                </a:solidFill>
                <a:latin typeface="Meta Offc Pro"/>
                <a:cs typeface="Meta Offc Pro"/>
              </a:defRPr>
            </a:lvl1pPr>
            <a:lvl2pPr>
              <a:defRPr sz="1800" b="0" i="0">
                <a:solidFill>
                  <a:schemeClr val="tx1"/>
                </a:solidFill>
                <a:latin typeface="Meta Offc Pro"/>
                <a:cs typeface="Meta Offc Pro"/>
              </a:defRPr>
            </a:lvl2pPr>
            <a:lvl3pPr>
              <a:defRPr sz="1600" b="0" i="0">
                <a:solidFill>
                  <a:schemeClr val="tx1"/>
                </a:solidFill>
                <a:latin typeface="Meta Offc Pro"/>
                <a:cs typeface="Meta Offc Pro"/>
              </a:defRPr>
            </a:lvl3pPr>
            <a:lvl4pPr>
              <a:defRPr sz="1400" b="0" i="0">
                <a:solidFill>
                  <a:schemeClr val="tx1"/>
                </a:solidFill>
                <a:latin typeface="Meta Offc Pro"/>
                <a:cs typeface="Meta Offc Pro"/>
              </a:defRPr>
            </a:lvl4pPr>
            <a:lvl5pPr>
              <a:defRPr sz="1300" b="0" i="0">
                <a:solidFill>
                  <a:schemeClr val="tx1"/>
                </a:solidFill>
                <a:latin typeface="Meta Offc Pro"/>
                <a:cs typeface="Meta Offc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3021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Figures">
    <p:spTree>
      <p:nvGrpSpPr>
        <p:cNvPr id="1" name=""/>
        <p:cNvGrpSpPr/>
        <p:nvPr/>
      </p:nvGrpSpPr>
      <p:grpSpPr>
        <a:xfrm>
          <a:off x="0" y="0"/>
          <a:ext cx="0" cy="0"/>
          <a:chOff x="0" y="0"/>
          <a:chExt cx="0" cy="0"/>
        </a:xfrm>
      </p:grpSpPr>
      <p:sp>
        <p:nvSpPr>
          <p:cNvPr id="11" name="Content Placeholder 2"/>
          <p:cNvSpPr>
            <a:spLocks noGrp="1"/>
          </p:cNvSpPr>
          <p:nvPr>
            <p:ph idx="1"/>
          </p:nvPr>
        </p:nvSpPr>
        <p:spPr>
          <a:xfrm>
            <a:off x="91440" y="1097280"/>
            <a:ext cx="2926080" cy="5029200"/>
          </a:xfrm>
          <a:prstGeom prst="rect">
            <a:avLst/>
          </a:prstGeom>
        </p:spPr>
        <p:txBody>
          <a:bodyPr/>
          <a:lstStyle>
            <a:lvl1pPr>
              <a:defRPr sz="2000" b="0" i="0">
                <a:solidFill>
                  <a:schemeClr val="tx1"/>
                </a:solidFill>
                <a:latin typeface="Meta Offc Pro"/>
                <a:cs typeface="Meta Offc Pro"/>
              </a:defRPr>
            </a:lvl1pPr>
            <a:lvl2pPr>
              <a:defRPr sz="1800" b="0" i="0">
                <a:solidFill>
                  <a:schemeClr val="tx1"/>
                </a:solidFill>
                <a:latin typeface="Meta Offc Pro"/>
                <a:cs typeface="Meta Offc Pro"/>
              </a:defRPr>
            </a:lvl2pPr>
            <a:lvl3pPr>
              <a:defRPr sz="1600" b="0" i="0">
                <a:solidFill>
                  <a:schemeClr val="tx1"/>
                </a:solidFill>
                <a:latin typeface="Meta Offc Pro"/>
                <a:cs typeface="Meta Offc Pro"/>
              </a:defRPr>
            </a:lvl3pPr>
            <a:lvl4pPr>
              <a:defRPr sz="1400" b="0" i="0">
                <a:solidFill>
                  <a:schemeClr val="tx1"/>
                </a:solidFill>
                <a:latin typeface="Meta Offc Pro"/>
                <a:cs typeface="Meta Offc Pro"/>
              </a:defRPr>
            </a:lvl4pPr>
            <a:lvl5pPr>
              <a:defRPr sz="1300" b="0" i="0">
                <a:solidFill>
                  <a:schemeClr val="tx1"/>
                </a:solidFill>
                <a:latin typeface="Meta Offc Pro"/>
                <a:cs typeface="Meta Offc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6"/>
          <p:cNvSpPr>
            <a:spLocks noGrp="1"/>
          </p:cNvSpPr>
          <p:nvPr>
            <p:ph type="body" sz="quarter" idx="11" hasCustomPrompt="1"/>
          </p:nvPr>
        </p:nvSpPr>
        <p:spPr>
          <a:xfrm>
            <a:off x="91440" y="6217920"/>
            <a:ext cx="8321040" cy="548640"/>
          </a:xfrm>
          <a:prstGeom prst="rect">
            <a:avLst/>
          </a:prstGeom>
        </p:spPr>
        <p:txBody>
          <a:bodyPr anchor="b" anchorCtr="0"/>
          <a:lstStyle>
            <a:lvl1pPr marL="0" indent="0" algn="l">
              <a:spcBef>
                <a:spcPts val="0"/>
              </a:spcBef>
              <a:buFont typeface="Arial" pitchFamily="34" charset="0"/>
              <a:buNone/>
              <a:defRPr sz="1200" baseline="0">
                <a:solidFill>
                  <a:schemeClr val="tx1"/>
                </a:solidFill>
                <a:latin typeface="Meta Offc Pro"/>
                <a:cs typeface="Meta Offc Pro"/>
              </a:defRPr>
            </a:lvl1pPr>
          </a:lstStyle>
          <a:p>
            <a:pPr algn="l">
              <a:spcBef>
                <a:spcPts val="0"/>
              </a:spcBef>
            </a:pPr>
            <a:r>
              <a:rPr lang="en-US" dirty="0" smtClean="0"/>
              <a:t>Insert Source Here</a:t>
            </a:r>
          </a:p>
        </p:txBody>
      </p:sp>
      <p:sp>
        <p:nvSpPr>
          <p:cNvPr id="14" name="Rectangle 5"/>
          <p:cNvSpPr>
            <a:spLocks noGrp="1" noChangeArrowheads="1"/>
          </p:cNvSpPr>
          <p:nvPr>
            <p:ph type="title"/>
          </p:nvPr>
        </p:nvSpPr>
        <p:spPr bwMode="auto">
          <a:xfrm>
            <a:off x="91440" y="91440"/>
            <a:ext cx="896112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lvl="0" algn="l" rtl="0" eaLnBrk="1" fontAlgn="base" hangingPunct="1">
              <a:spcBef>
                <a:spcPct val="0"/>
              </a:spcBef>
              <a:spcAft>
                <a:spcPct val="0"/>
              </a:spcAft>
            </a:pPr>
            <a:r>
              <a:rPr lang="en-US" smtClean="0"/>
              <a:t>Click to edit Master title style</a:t>
            </a:r>
            <a:endParaRPr lang="en-US" dirty="0" smtClean="0"/>
          </a:p>
        </p:txBody>
      </p:sp>
      <p:sp>
        <p:nvSpPr>
          <p:cNvPr id="15" name="Content Placeholder 2"/>
          <p:cNvSpPr>
            <a:spLocks noGrp="1"/>
          </p:cNvSpPr>
          <p:nvPr>
            <p:ph idx="12"/>
          </p:nvPr>
        </p:nvSpPr>
        <p:spPr>
          <a:xfrm>
            <a:off x="3108960" y="1097280"/>
            <a:ext cx="2926080" cy="5029200"/>
          </a:xfrm>
          <a:prstGeom prst="rect">
            <a:avLst/>
          </a:prstGeom>
        </p:spPr>
        <p:txBody>
          <a:bodyPr/>
          <a:lstStyle>
            <a:lvl1pPr>
              <a:defRPr sz="2000" b="0" i="0">
                <a:solidFill>
                  <a:schemeClr val="tx1"/>
                </a:solidFill>
                <a:latin typeface="Meta Offc Pro"/>
                <a:cs typeface="Meta Offc Pro"/>
              </a:defRPr>
            </a:lvl1pPr>
            <a:lvl2pPr>
              <a:defRPr sz="1800" b="0" i="0">
                <a:solidFill>
                  <a:schemeClr val="tx1"/>
                </a:solidFill>
                <a:latin typeface="Meta Offc Pro"/>
                <a:cs typeface="Meta Offc Pro"/>
              </a:defRPr>
            </a:lvl2pPr>
            <a:lvl3pPr>
              <a:defRPr sz="1600" b="0" i="0">
                <a:solidFill>
                  <a:schemeClr val="tx1"/>
                </a:solidFill>
                <a:latin typeface="Meta Offc Pro"/>
                <a:cs typeface="Meta Offc Pro"/>
              </a:defRPr>
            </a:lvl3pPr>
            <a:lvl4pPr>
              <a:defRPr sz="1400" b="0" i="0">
                <a:solidFill>
                  <a:schemeClr val="tx1"/>
                </a:solidFill>
                <a:latin typeface="Meta Offc Pro"/>
                <a:cs typeface="Meta Offc Pro"/>
              </a:defRPr>
            </a:lvl4pPr>
            <a:lvl5pPr>
              <a:defRPr sz="1300" b="0" i="0">
                <a:solidFill>
                  <a:schemeClr val="tx1"/>
                </a:solidFill>
                <a:latin typeface="Meta Offc Pro"/>
                <a:cs typeface="Meta Offc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3"/>
          </p:nvPr>
        </p:nvSpPr>
        <p:spPr>
          <a:xfrm>
            <a:off x="6126480" y="1097280"/>
            <a:ext cx="2926080" cy="5029200"/>
          </a:xfrm>
          <a:prstGeom prst="rect">
            <a:avLst/>
          </a:prstGeom>
        </p:spPr>
        <p:txBody>
          <a:bodyPr/>
          <a:lstStyle>
            <a:lvl1pPr>
              <a:defRPr sz="2000" b="0" i="0">
                <a:solidFill>
                  <a:schemeClr val="tx1"/>
                </a:solidFill>
                <a:latin typeface="Meta Offc Pro"/>
                <a:cs typeface="Meta Offc Pro"/>
              </a:defRPr>
            </a:lvl1pPr>
            <a:lvl2pPr>
              <a:defRPr sz="1800" b="0" i="0">
                <a:solidFill>
                  <a:schemeClr val="tx1"/>
                </a:solidFill>
                <a:latin typeface="Meta Offc Pro"/>
                <a:cs typeface="Meta Offc Pro"/>
              </a:defRPr>
            </a:lvl2pPr>
            <a:lvl3pPr>
              <a:defRPr sz="1600" b="0" i="0">
                <a:solidFill>
                  <a:schemeClr val="tx1"/>
                </a:solidFill>
                <a:latin typeface="Meta Offc Pro"/>
                <a:cs typeface="Meta Offc Pro"/>
              </a:defRPr>
            </a:lvl3pPr>
            <a:lvl4pPr>
              <a:defRPr sz="1400" b="0" i="0">
                <a:solidFill>
                  <a:schemeClr val="tx1"/>
                </a:solidFill>
                <a:latin typeface="Meta Offc Pro"/>
                <a:cs typeface="Meta Offc Pro"/>
              </a:defRPr>
            </a:lvl4pPr>
            <a:lvl5pPr>
              <a:defRPr sz="1300" b="0" i="0">
                <a:solidFill>
                  <a:schemeClr val="tx1"/>
                </a:solidFill>
                <a:latin typeface="Meta Offc Pro"/>
                <a:cs typeface="Meta Offc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13257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sp>
        <p:nvSpPr>
          <p:cNvPr id="5" name="Text Placeholder 6"/>
          <p:cNvSpPr>
            <a:spLocks noGrp="1"/>
          </p:cNvSpPr>
          <p:nvPr>
            <p:ph type="body" sz="quarter" idx="11" hasCustomPrompt="1"/>
          </p:nvPr>
        </p:nvSpPr>
        <p:spPr>
          <a:xfrm>
            <a:off x="91440" y="6217920"/>
            <a:ext cx="8321040" cy="548640"/>
          </a:xfrm>
          <a:prstGeom prst="rect">
            <a:avLst/>
          </a:prstGeom>
        </p:spPr>
        <p:txBody>
          <a:bodyPr anchor="b" anchorCtr="0"/>
          <a:lstStyle>
            <a:lvl1pPr marL="0" indent="0" algn="l">
              <a:spcBef>
                <a:spcPts val="0"/>
              </a:spcBef>
              <a:buFont typeface="Arial" pitchFamily="34" charset="0"/>
              <a:buNone/>
              <a:defRPr sz="1200" baseline="0">
                <a:solidFill>
                  <a:schemeClr val="tx1"/>
                </a:solidFill>
                <a:latin typeface="Meta Offc Pro"/>
                <a:cs typeface="Meta Offc Pro"/>
              </a:defRPr>
            </a:lvl1pPr>
          </a:lstStyle>
          <a:p>
            <a:pPr algn="l">
              <a:spcBef>
                <a:spcPts val="0"/>
              </a:spcBef>
            </a:pPr>
            <a:r>
              <a:rPr lang="en-US" dirty="0" smtClean="0"/>
              <a:t>Insert Source Here</a:t>
            </a:r>
          </a:p>
        </p:txBody>
      </p:sp>
      <p:sp>
        <p:nvSpPr>
          <p:cNvPr id="6" name="Title 5"/>
          <p:cNvSpPr>
            <a:spLocks noGrp="1" noChangeArrowheads="1"/>
          </p:cNvSpPr>
          <p:nvPr>
            <p:ph type="title"/>
          </p:nvPr>
        </p:nvSpPr>
        <p:spPr bwMode="auto">
          <a:xfrm>
            <a:off x="91440" y="91440"/>
            <a:ext cx="896112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lvl="0" algn="l" rtl="0" eaLnBrk="1" fontAlgn="base" hangingPunct="1">
              <a:spcBef>
                <a:spcPct val="0"/>
              </a:spcBef>
              <a:spcAft>
                <a:spcPct val="0"/>
              </a:spcAft>
            </a:pPr>
            <a:r>
              <a:rPr lang="en-US" smtClean="0"/>
              <a:t>Click to edit Master title style</a:t>
            </a:r>
            <a:endParaRPr lang="en-US" dirty="0" smtClean="0"/>
          </a:p>
        </p:txBody>
      </p:sp>
    </p:spTree>
    <p:extLst>
      <p:ext uri="{BB962C8B-B14F-4D97-AF65-F5344CB8AC3E}">
        <p14:creationId xmlns:p14="http://schemas.microsoft.com/office/powerpoint/2010/main" val="103605231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097280"/>
            <a:ext cx="8961120" cy="5029200"/>
          </a:xfrm>
          <a:prstGeom prst="rect">
            <a:avLst/>
          </a:prstGeom>
        </p:spPr>
        <p:txBody>
          <a:bodyPr/>
          <a:lstStyle>
            <a:lvl1pPr>
              <a:defRPr sz="2000" b="0" i="0">
                <a:solidFill>
                  <a:schemeClr val="tx1"/>
                </a:solidFill>
                <a:latin typeface="Meta Offc Pro"/>
                <a:cs typeface="Meta Offc Pro"/>
              </a:defRPr>
            </a:lvl1pPr>
            <a:lvl2pPr>
              <a:defRPr sz="1800" b="0" i="0">
                <a:solidFill>
                  <a:schemeClr val="tx1"/>
                </a:solidFill>
                <a:latin typeface="Meta Offc Pro"/>
                <a:cs typeface="Meta Offc Pro"/>
              </a:defRPr>
            </a:lvl2pPr>
            <a:lvl3pPr>
              <a:defRPr sz="1600" b="0" i="0">
                <a:solidFill>
                  <a:schemeClr val="tx1"/>
                </a:solidFill>
                <a:latin typeface="Meta Offc Pro"/>
                <a:cs typeface="Meta Offc Pro"/>
              </a:defRPr>
            </a:lvl3pPr>
            <a:lvl4pPr>
              <a:defRPr sz="1400" b="0" i="0">
                <a:solidFill>
                  <a:schemeClr val="tx1"/>
                </a:solidFill>
                <a:latin typeface="Meta Offc Pro"/>
                <a:cs typeface="Meta Offc Pro"/>
              </a:defRPr>
            </a:lvl4pPr>
            <a:lvl5pPr>
              <a:defRPr sz="1300" b="0" i="0">
                <a:solidFill>
                  <a:schemeClr val="tx1"/>
                </a:solidFill>
                <a:latin typeface="Meta Offc Pro"/>
                <a:cs typeface="Meta Offc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6"/>
          <p:cNvSpPr>
            <a:spLocks noGrp="1"/>
          </p:cNvSpPr>
          <p:nvPr>
            <p:ph type="body" sz="quarter" idx="11" hasCustomPrompt="1"/>
          </p:nvPr>
        </p:nvSpPr>
        <p:spPr>
          <a:xfrm>
            <a:off x="91440" y="6217920"/>
            <a:ext cx="8321040" cy="548640"/>
          </a:xfrm>
          <a:prstGeom prst="rect">
            <a:avLst/>
          </a:prstGeom>
        </p:spPr>
        <p:txBody>
          <a:bodyPr anchor="b" anchorCtr="0"/>
          <a:lstStyle>
            <a:lvl1pPr marL="0" indent="0" algn="l">
              <a:spcBef>
                <a:spcPts val="0"/>
              </a:spcBef>
              <a:buFont typeface="Arial" pitchFamily="34" charset="0"/>
              <a:buNone/>
              <a:defRPr sz="1200" baseline="0">
                <a:solidFill>
                  <a:schemeClr val="tx1"/>
                </a:solidFill>
                <a:latin typeface="Meta Offc Pro"/>
                <a:cs typeface="Meta Offc Pro"/>
              </a:defRPr>
            </a:lvl1pPr>
          </a:lstStyle>
          <a:p>
            <a:pPr algn="l">
              <a:spcBef>
                <a:spcPts val="0"/>
              </a:spcBef>
            </a:pPr>
            <a:r>
              <a:rPr lang="en-US" dirty="0" smtClean="0"/>
              <a:t>Insert Source Here</a:t>
            </a:r>
          </a:p>
        </p:txBody>
      </p:sp>
      <p:sp>
        <p:nvSpPr>
          <p:cNvPr id="10" name="Rectangle 5"/>
          <p:cNvSpPr>
            <a:spLocks noGrp="1" noChangeArrowheads="1"/>
          </p:cNvSpPr>
          <p:nvPr>
            <p:ph type="title"/>
          </p:nvPr>
        </p:nvSpPr>
        <p:spPr bwMode="auto">
          <a:xfrm>
            <a:off x="91440" y="91440"/>
            <a:ext cx="896112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vl1pPr>
          </a:lstStyle>
          <a:p>
            <a:pPr lvl="0" algn="l" rtl="0" eaLnBrk="1" fontAlgn="base" hangingPunct="1">
              <a:spcBef>
                <a:spcPct val="0"/>
              </a:spcBef>
              <a:spcAft>
                <a:spcPct val="0"/>
              </a:spcAft>
            </a:pPr>
            <a:r>
              <a:rPr lang="en-US" smtClean="0"/>
              <a:t>Click to edit Master title style</a:t>
            </a:r>
            <a:endParaRPr lang="en-US" dirty="0" smtClean="0"/>
          </a:p>
        </p:txBody>
      </p:sp>
    </p:spTree>
    <p:extLst>
      <p:ext uri="{BB962C8B-B14F-4D97-AF65-F5344CB8AC3E}">
        <p14:creationId xmlns:p14="http://schemas.microsoft.com/office/powerpoint/2010/main" val="186205919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userDrawn="1"/>
          </p:nvGrpSpPr>
          <p:grpSpPr bwMode="auto">
            <a:xfrm>
              <a:off x="0" y="0"/>
              <a:ext cx="5760" cy="4320"/>
              <a:chOff x="0" y="0"/>
              <a:chExt cx="5760" cy="4320"/>
            </a:xfrm>
          </p:grpSpPr>
          <p:sp>
            <p:nvSpPr>
              <p:cNvPr id="7" name="Rectangle 4"/>
              <p:cNvSpPr>
                <a:spLocks noChangeArrowheads="1"/>
              </p:cNvSpPr>
              <p:nvPr userDrawn="1"/>
            </p:nvSpPr>
            <p:spPr bwMode="ltGray">
              <a:xfrm>
                <a:off x="0" y="1248"/>
                <a:ext cx="5760" cy="1104"/>
              </a:xfrm>
              <a:prstGeom prst="rect">
                <a:avLst/>
              </a:prstGeom>
              <a:solidFill>
                <a:schemeClr val="accent2"/>
              </a:solidFill>
              <a:ln w="9525">
                <a:noFill/>
                <a:miter lim="800000"/>
                <a:headEnd/>
                <a:tailEnd/>
              </a:ln>
              <a:effectLst/>
            </p:spPr>
            <p:txBody>
              <a:bodyPr wrap="none" anchor="ctr"/>
              <a:lstStyle/>
              <a:p>
                <a:endParaRPr lang="en-US" sz="2400">
                  <a:solidFill>
                    <a:srgbClr val="000000"/>
                  </a:solidFill>
                </a:endParaRPr>
              </a:p>
            </p:txBody>
          </p:sp>
          <p:sp>
            <p:nvSpPr>
              <p:cNvPr id="8" name="Rectangle 5" descr="Cacback"/>
              <p:cNvSpPr>
                <a:spLocks noChangeArrowheads="1"/>
              </p:cNvSpPr>
              <p:nvPr userDrawn="1"/>
            </p:nvSpPr>
            <p:spPr bwMode="ltGray">
              <a:xfrm>
                <a:off x="0" y="0"/>
                <a:ext cx="1119" cy="432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endParaRPr lang="en-US" sz="2400">
                  <a:solidFill>
                    <a:srgbClr val="000000"/>
                  </a:solidFill>
                </a:endParaRPr>
              </a:p>
            </p:txBody>
          </p:sp>
        </p:grpSp>
        <p:sp>
          <p:nvSpPr>
            <p:cNvPr id="6" name="Rectangle 6"/>
            <p:cNvSpPr>
              <a:spLocks noChangeArrowheads="1"/>
            </p:cNvSpPr>
            <p:nvPr/>
          </p:nvSpPr>
          <p:spPr bwMode="white">
            <a:xfrm>
              <a:off x="816" y="2592"/>
              <a:ext cx="701" cy="1728"/>
            </a:xfrm>
            <a:prstGeom prst="rect">
              <a:avLst/>
            </a:prstGeom>
            <a:solidFill>
              <a:schemeClr val="bg1">
                <a:alpha val="50195"/>
              </a:schemeClr>
            </a:solidFill>
            <a:ln w="9525">
              <a:noFill/>
              <a:miter lim="800000"/>
              <a:headEnd/>
              <a:tailEnd/>
            </a:ln>
            <a:effectLst/>
          </p:spPr>
          <p:txBody>
            <a:bodyPr wrap="none" anchor="ctr"/>
            <a:lstStyle/>
            <a:p>
              <a:endParaRPr lang="en-US" sz="2400">
                <a:solidFill>
                  <a:srgbClr val="000000"/>
                </a:solidFill>
              </a:endParaRPr>
            </a:p>
          </p:txBody>
        </p:sp>
      </p:grpSp>
      <p:grpSp>
        <p:nvGrpSpPr>
          <p:cNvPr id="9" name="Group 7"/>
          <p:cNvGrpSpPr>
            <a:grpSpLocks/>
          </p:cNvGrpSpPr>
          <p:nvPr/>
        </p:nvGrpSpPr>
        <p:grpSpPr bwMode="auto">
          <a:xfrm>
            <a:off x="0" y="1371600"/>
            <a:ext cx="8405813" cy="1246188"/>
            <a:chOff x="0" y="864"/>
            <a:chExt cx="5295" cy="785"/>
          </a:xfrm>
        </p:grpSpPr>
        <p:sp>
          <p:nvSpPr>
            <p:cNvPr id="10" name="Freeform 8"/>
            <p:cNvSpPr>
              <a:spLocks/>
            </p:cNvSpPr>
            <p:nvPr userDrawn="1"/>
          </p:nvSpPr>
          <p:spPr bwMode="auto">
            <a:xfrm rot="-507431">
              <a:off x="0" y="1477"/>
              <a:ext cx="1059" cy="172"/>
            </a:xfrm>
            <a:custGeom>
              <a:avLst/>
              <a:gdLst>
                <a:gd name="T0" fmla="*/ 1059 w 1059"/>
                <a:gd name="T1" fmla="*/ 0 h 172"/>
                <a:gd name="T2" fmla="*/ 147 w 1059"/>
                <a:gd name="T3" fmla="*/ 144 h 172"/>
                <a:gd name="T4" fmla="*/ 177 w 1059"/>
                <a:gd name="T5" fmla="*/ 171 h 172"/>
                <a:gd name="T6" fmla="*/ 1059 w 1059"/>
                <a:gd name="T7" fmla="*/ 24 h 172"/>
                <a:gd name="T8" fmla="*/ 1059 w 1059"/>
                <a:gd name="T9" fmla="*/ 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en-US" sz="2400">
                <a:solidFill>
                  <a:srgbClr val="000000"/>
                </a:solidFill>
              </a:endParaRPr>
            </a:p>
          </p:txBody>
        </p:sp>
        <p:sp>
          <p:nvSpPr>
            <p:cNvPr id="11" name="Freeform 9"/>
            <p:cNvSpPr>
              <a:spLocks/>
            </p:cNvSpPr>
            <p:nvPr userDrawn="1"/>
          </p:nvSpPr>
          <p:spPr bwMode="auto">
            <a:xfrm rot="-507431">
              <a:off x="1173" y="864"/>
              <a:ext cx="4122" cy="630"/>
            </a:xfrm>
            <a:custGeom>
              <a:avLst/>
              <a:gdLst>
                <a:gd name="T0" fmla="*/ 0 w 4122"/>
                <a:gd name="T1" fmla="*/ 204 h 630"/>
                <a:gd name="T2" fmla="*/ 3544 w 4122"/>
                <a:gd name="T3" fmla="*/ 348 h 630"/>
                <a:gd name="T4" fmla="*/ 3680 w 4122"/>
                <a:gd name="T5" fmla="*/ 630 h 630"/>
                <a:gd name="T6" fmla="*/ 3616 w 4122"/>
                <a:gd name="T7" fmla="*/ 624 h 630"/>
                <a:gd name="T8" fmla="*/ 3534 w 4122"/>
                <a:gd name="T9" fmla="*/ 368 h 630"/>
                <a:gd name="T10" fmla="*/ 17 w 4122"/>
                <a:gd name="T11" fmla="*/ 231 h 630"/>
                <a:gd name="T12" fmla="*/ 0 w 4122"/>
                <a:gd name="T13" fmla="*/ 204 h 6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round/>
              <a:headEnd/>
              <a:tailEnd/>
            </a:ln>
            <a:effectLst/>
          </p:spPr>
          <p:txBody>
            <a:bodyPr wrap="none" anchor="ctr"/>
            <a:lstStyle/>
            <a:p>
              <a:endParaRPr lang="en-US" sz="2400">
                <a:solidFill>
                  <a:srgbClr val="000000"/>
                </a:solidFill>
              </a:endParaRPr>
            </a:p>
          </p:txBody>
        </p:sp>
        <p:grpSp>
          <p:nvGrpSpPr>
            <p:cNvPr id="12" name="Group 10"/>
            <p:cNvGrpSpPr>
              <a:grpSpLocks/>
            </p:cNvGrpSpPr>
            <p:nvPr userDrawn="1"/>
          </p:nvGrpSpPr>
          <p:grpSpPr bwMode="auto">
            <a:xfrm>
              <a:off x="1008" y="1248"/>
              <a:ext cx="288" cy="288"/>
              <a:chOff x="1033" y="326"/>
              <a:chExt cx="192" cy="192"/>
            </a:xfrm>
          </p:grpSpPr>
          <p:sp>
            <p:nvSpPr>
              <p:cNvPr id="13" name="Oval 11"/>
              <p:cNvSpPr>
                <a:spLocks noChangeArrowheads="1"/>
              </p:cNvSpPr>
              <p:nvPr/>
            </p:nvSpPr>
            <p:spPr bwMode="auto">
              <a:xfrm>
                <a:off x="1033" y="326"/>
                <a:ext cx="192" cy="192"/>
              </a:xfrm>
              <a:prstGeom prst="ellipse">
                <a:avLst/>
              </a:prstGeom>
              <a:gradFill rotWithShape="0">
                <a:gsLst>
                  <a:gs pos="0">
                    <a:schemeClr val="bg2"/>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4" name="Oval 12"/>
              <p:cNvSpPr>
                <a:spLocks noChangeArrowheads="1"/>
              </p:cNvSpPr>
              <p:nvPr/>
            </p:nvSpPr>
            <p:spPr bwMode="auto">
              <a:xfrm>
                <a:off x="1129" y="377"/>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5" name="Oval 13"/>
              <p:cNvSpPr>
                <a:spLocks noChangeArrowheads="1"/>
              </p:cNvSpPr>
              <p:nvPr/>
            </p:nvSpPr>
            <p:spPr bwMode="auto">
              <a:xfrm>
                <a:off x="1063" y="350"/>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6" name="Oval 14"/>
              <p:cNvSpPr>
                <a:spLocks noChangeArrowheads="1"/>
              </p:cNvSpPr>
              <p:nvPr/>
            </p:nvSpPr>
            <p:spPr bwMode="auto">
              <a:xfrm>
                <a:off x="1063" y="404"/>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7" name="Oval 15"/>
              <p:cNvSpPr>
                <a:spLocks noChangeArrowheads="1"/>
              </p:cNvSpPr>
              <p:nvPr/>
            </p:nvSpPr>
            <p:spPr bwMode="auto">
              <a:xfrm>
                <a:off x="1108" y="422"/>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8" name="Oval 16"/>
              <p:cNvSpPr>
                <a:spLocks noChangeArrowheads="1"/>
              </p:cNvSpPr>
              <p:nvPr/>
            </p:nvSpPr>
            <p:spPr bwMode="auto">
              <a:xfrm>
                <a:off x="1168" y="416"/>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9" name="Oval 17"/>
              <p:cNvSpPr>
                <a:spLocks noChangeArrowheads="1"/>
              </p:cNvSpPr>
              <p:nvPr/>
            </p:nvSpPr>
            <p:spPr bwMode="auto">
              <a:xfrm>
                <a:off x="1120" y="461"/>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20" name="Oval 18"/>
              <p:cNvSpPr>
                <a:spLocks noChangeArrowheads="1"/>
              </p:cNvSpPr>
              <p:nvPr/>
            </p:nvSpPr>
            <p:spPr bwMode="auto">
              <a:xfrm>
                <a:off x="1063" y="452"/>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21" name="Oval 19"/>
              <p:cNvSpPr>
                <a:spLocks noChangeArrowheads="1"/>
              </p:cNvSpPr>
              <p:nvPr/>
            </p:nvSpPr>
            <p:spPr bwMode="auto">
              <a:xfrm>
                <a:off x="1117" y="329"/>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grpSp>
      </p:grpSp>
      <p:sp>
        <p:nvSpPr>
          <p:cNvPr id="4116" name="Rectangle 20"/>
          <p:cNvSpPr>
            <a:spLocks noGrp="1" noChangeArrowheads="1"/>
          </p:cNvSpPr>
          <p:nvPr>
            <p:ph type="ctrTitle"/>
          </p:nvPr>
        </p:nvSpPr>
        <p:spPr>
          <a:xfrm>
            <a:off x="1828800" y="2133600"/>
            <a:ext cx="7315200" cy="1600200"/>
          </a:xfrm>
        </p:spPr>
        <p:txBody>
          <a:bodyPr/>
          <a:lstStyle>
            <a:lvl1pPr algn="l">
              <a:defRPr/>
            </a:lvl1pPr>
          </a:lstStyle>
          <a:p>
            <a:pPr lvl="0"/>
            <a:r>
              <a:rPr lang="en-US" noProof="0" smtClean="0"/>
              <a:t>Click to edit Master title style</a:t>
            </a:r>
          </a:p>
        </p:txBody>
      </p:sp>
      <p:sp>
        <p:nvSpPr>
          <p:cNvPr id="4117" name="Rectangle 21"/>
          <p:cNvSpPr>
            <a:spLocks noGrp="1" noChangeArrowheads="1"/>
          </p:cNvSpPr>
          <p:nvPr>
            <p:ph type="subTitle" idx="1"/>
          </p:nvPr>
        </p:nvSpPr>
        <p:spPr>
          <a:xfrm>
            <a:off x="1371600" y="4267200"/>
            <a:ext cx="6400800" cy="1752600"/>
          </a:xfrm>
        </p:spPr>
        <p:txBody>
          <a:bodyPr/>
          <a:lstStyle>
            <a:lvl1pPr marL="0" indent="0">
              <a:buFontTx/>
              <a:buNone/>
              <a:defRPr/>
            </a:lvl1pPr>
          </a:lstStyle>
          <a:p>
            <a:pPr lvl="0"/>
            <a:r>
              <a:rPr lang="en-US" noProof="0" smtClean="0"/>
              <a:t>Click to edit Master subtitle style</a:t>
            </a:r>
          </a:p>
        </p:txBody>
      </p:sp>
      <p:sp>
        <p:nvSpPr>
          <p:cNvPr id="22" name="Rectangle 22"/>
          <p:cNvSpPr>
            <a:spLocks noGrp="1" noChangeArrowheads="1"/>
          </p:cNvSpPr>
          <p:nvPr>
            <p:ph type="dt" sz="half" idx="10"/>
          </p:nvPr>
        </p:nvSpPr>
        <p:spPr>
          <a:xfrm>
            <a:off x="1371600" y="62484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23" name="Rectangle 23"/>
          <p:cNvSpPr>
            <a:spLocks noGrp="1" noChangeArrowheads="1"/>
          </p:cNvSpPr>
          <p:nvPr>
            <p:ph type="ftr" sz="quarter" idx="11"/>
          </p:nvPr>
        </p:nvSpPr>
        <p:spPr>
          <a:xfrm>
            <a:off x="3733800" y="6248400"/>
            <a:ext cx="2895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endParaRPr lang="en-US">
              <a:solidFill>
                <a:srgbClr val="000000"/>
              </a:solidFill>
            </a:endParaRPr>
          </a:p>
        </p:txBody>
      </p:sp>
      <p:sp>
        <p:nvSpPr>
          <p:cNvPr id="24" name="Rectangle 24"/>
          <p:cNvSpPr>
            <a:spLocks noGrp="1" noChangeArrowheads="1"/>
          </p:cNvSpPr>
          <p:nvPr>
            <p:ph type="sldNum" sz="quarter" idx="12"/>
          </p:nvPr>
        </p:nvSpPr>
        <p:spPr>
          <a:xfrm>
            <a:off x="7086600" y="62484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fld id="{14835050-4580-4A90-B0E8-C7C5AC490A7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3363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5" name="Rectangle 1046"/>
          <p:cNvSpPr>
            <a:spLocks noGrp="1" noChangeArrowheads="1"/>
          </p:cNvSpPr>
          <p:nvPr>
            <p:ph type="ftr" sz="quarter" idx="11"/>
          </p:nvPr>
        </p:nvSpPr>
        <p:spPr>
          <a:ln/>
        </p:spPr>
        <p:txBody>
          <a:bodyPr/>
          <a:lstStyle>
            <a:lvl1pPr>
              <a:defRPr/>
            </a:lvl1pPr>
          </a:lstStyle>
          <a:p>
            <a:endParaRPr lang="en-US"/>
          </a:p>
        </p:txBody>
      </p:sp>
      <p:sp>
        <p:nvSpPr>
          <p:cNvPr id="6" name="Rectangle 1047"/>
          <p:cNvSpPr>
            <a:spLocks noGrp="1" noChangeArrowheads="1"/>
          </p:cNvSpPr>
          <p:nvPr>
            <p:ph type="sldNum" sz="quarter" idx="12"/>
          </p:nvPr>
        </p:nvSpPr>
        <p:spPr>
          <a:ln/>
        </p:spPr>
        <p:txBody>
          <a:bodyPr/>
          <a:lstStyle>
            <a:lvl1pPr>
              <a:defRPr/>
            </a:lvl1pPr>
          </a:lstStyle>
          <a:p>
            <a:fld id="{FC743059-6A87-4096-91EE-FF30914E676A}"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22"/>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23"/>
          <p:cNvSpPr>
            <a:spLocks noGrp="1" noChangeArrowheads="1"/>
          </p:cNvSpPr>
          <p:nvPr>
            <p:ph type="sldNum" sz="quarter" idx="12"/>
          </p:nvPr>
        </p:nvSpPr>
        <p:spPr>
          <a:ln/>
        </p:spPr>
        <p:txBody>
          <a:bodyPr/>
          <a:lstStyle>
            <a:lvl1pPr>
              <a:defRPr/>
            </a:lvl1pPr>
          </a:lstStyle>
          <a:p>
            <a:fld id="{1F4E45D8-F849-4E85-9FF2-4CABFED3329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32942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22"/>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23"/>
          <p:cNvSpPr>
            <a:spLocks noGrp="1" noChangeArrowheads="1"/>
          </p:cNvSpPr>
          <p:nvPr>
            <p:ph type="sldNum" sz="quarter" idx="12"/>
          </p:nvPr>
        </p:nvSpPr>
        <p:spPr>
          <a:ln/>
        </p:spPr>
        <p:txBody>
          <a:bodyPr/>
          <a:lstStyle>
            <a:lvl1pPr>
              <a:defRPr/>
            </a:lvl1pPr>
          </a:lstStyle>
          <a:p>
            <a:fld id="{0A517F61-0BA3-48CD-8CE1-8D598F00D87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39851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22"/>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23"/>
          <p:cNvSpPr>
            <a:spLocks noGrp="1" noChangeArrowheads="1"/>
          </p:cNvSpPr>
          <p:nvPr>
            <p:ph type="sldNum" sz="quarter" idx="12"/>
          </p:nvPr>
        </p:nvSpPr>
        <p:spPr>
          <a:ln/>
        </p:spPr>
        <p:txBody>
          <a:bodyPr/>
          <a:lstStyle>
            <a:lvl1pPr>
              <a:defRPr/>
            </a:lvl1pPr>
          </a:lstStyle>
          <a:p>
            <a:fld id="{4398D109-37DE-448D-92B3-5BE78373915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63520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8" name="Rectangle 22"/>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9" name="Rectangle 23"/>
          <p:cNvSpPr>
            <a:spLocks noGrp="1" noChangeArrowheads="1"/>
          </p:cNvSpPr>
          <p:nvPr>
            <p:ph type="sldNum" sz="quarter" idx="12"/>
          </p:nvPr>
        </p:nvSpPr>
        <p:spPr>
          <a:ln/>
        </p:spPr>
        <p:txBody>
          <a:bodyPr/>
          <a:lstStyle>
            <a:lvl1pPr>
              <a:defRPr/>
            </a:lvl1pPr>
          </a:lstStyle>
          <a:p>
            <a:fld id="{BC01F0F4-0DEE-4AE5-B827-9FBFC0E599B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531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1"/>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4" name="Rectangle 22"/>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5" name="Rectangle 23"/>
          <p:cNvSpPr>
            <a:spLocks noGrp="1" noChangeArrowheads="1"/>
          </p:cNvSpPr>
          <p:nvPr>
            <p:ph type="sldNum" sz="quarter" idx="12"/>
          </p:nvPr>
        </p:nvSpPr>
        <p:spPr>
          <a:ln/>
        </p:spPr>
        <p:txBody>
          <a:bodyPr/>
          <a:lstStyle>
            <a:lvl1pPr>
              <a:defRPr/>
            </a:lvl1pPr>
          </a:lstStyle>
          <a:p>
            <a:fld id="{B5BCED78-EA94-4715-AFBE-F5FD3006A1A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7463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3" name="Rectangle 22"/>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4" name="Rectangle 23"/>
          <p:cNvSpPr>
            <a:spLocks noGrp="1" noChangeArrowheads="1"/>
          </p:cNvSpPr>
          <p:nvPr>
            <p:ph type="sldNum" sz="quarter" idx="12"/>
          </p:nvPr>
        </p:nvSpPr>
        <p:spPr>
          <a:ln/>
        </p:spPr>
        <p:txBody>
          <a:bodyPr/>
          <a:lstStyle>
            <a:lvl1pPr>
              <a:defRPr/>
            </a:lvl1pPr>
          </a:lstStyle>
          <a:p>
            <a:fld id="{027A2E8C-6ECC-4D75-8819-FBEBF9210B7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734122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22"/>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23"/>
          <p:cNvSpPr>
            <a:spLocks noGrp="1" noChangeArrowheads="1"/>
          </p:cNvSpPr>
          <p:nvPr>
            <p:ph type="sldNum" sz="quarter" idx="12"/>
          </p:nvPr>
        </p:nvSpPr>
        <p:spPr>
          <a:ln/>
        </p:spPr>
        <p:txBody>
          <a:bodyPr/>
          <a:lstStyle>
            <a:lvl1pPr>
              <a:defRPr/>
            </a:lvl1pPr>
          </a:lstStyle>
          <a:p>
            <a:fld id="{2F4BACC7-ACD0-45C6-8E9D-DEC10ABF7E2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505714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6" name="Rectangle 22"/>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7" name="Rectangle 23"/>
          <p:cNvSpPr>
            <a:spLocks noGrp="1" noChangeArrowheads="1"/>
          </p:cNvSpPr>
          <p:nvPr>
            <p:ph type="sldNum" sz="quarter" idx="12"/>
          </p:nvPr>
        </p:nvSpPr>
        <p:spPr>
          <a:ln/>
        </p:spPr>
        <p:txBody>
          <a:bodyPr/>
          <a:lstStyle>
            <a:lvl1pPr>
              <a:defRPr/>
            </a:lvl1pPr>
          </a:lstStyle>
          <a:p>
            <a:fld id="{A1285F33-B420-428F-99D1-909F75ACDE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424625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22"/>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23"/>
          <p:cNvSpPr>
            <a:spLocks noGrp="1" noChangeArrowheads="1"/>
          </p:cNvSpPr>
          <p:nvPr>
            <p:ph type="sldNum" sz="quarter" idx="12"/>
          </p:nvPr>
        </p:nvSpPr>
        <p:spPr>
          <a:ln/>
        </p:spPr>
        <p:txBody>
          <a:bodyPr/>
          <a:lstStyle>
            <a:lvl1pPr>
              <a:defRPr/>
            </a:lvl1pPr>
          </a:lstStyle>
          <a:p>
            <a:fld id="{E5659D72-F798-4B36-8D7F-BD8CBB831F0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30438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7525" y="457200"/>
            <a:ext cx="2058988"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602932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22"/>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23"/>
          <p:cNvSpPr>
            <a:spLocks noGrp="1" noChangeArrowheads="1"/>
          </p:cNvSpPr>
          <p:nvPr>
            <p:ph type="sldNum" sz="quarter" idx="12"/>
          </p:nvPr>
        </p:nvSpPr>
        <p:spPr>
          <a:ln/>
        </p:spPr>
        <p:txBody>
          <a:bodyPr/>
          <a:lstStyle>
            <a:lvl1pPr>
              <a:defRPr/>
            </a:lvl1pPr>
          </a:lstStyle>
          <a:p>
            <a:fld id="{8BC32D5F-9D49-4C12-84FC-88C845E82A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4849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5" name="Rectangle 1046"/>
          <p:cNvSpPr>
            <a:spLocks noGrp="1" noChangeArrowheads="1"/>
          </p:cNvSpPr>
          <p:nvPr>
            <p:ph type="ftr" sz="quarter" idx="11"/>
          </p:nvPr>
        </p:nvSpPr>
        <p:spPr>
          <a:ln/>
        </p:spPr>
        <p:txBody>
          <a:bodyPr/>
          <a:lstStyle>
            <a:lvl1pPr>
              <a:defRPr/>
            </a:lvl1pPr>
          </a:lstStyle>
          <a:p>
            <a:endParaRPr lang="en-US"/>
          </a:p>
        </p:txBody>
      </p:sp>
      <p:sp>
        <p:nvSpPr>
          <p:cNvPr id="6" name="Rectangle 1047"/>
          <p:cNvSpPr>
            <a:spLocks noGrp="1" noChangeArrowheads="1"/>
          </p:cNvSpPr>
          <p:nvPr>
            <p:ph type="sldNum" sz="quarter" idx="12"/>
          </p:nvPr>
        </p:nvSpPr>
        <p:spPr>
          <a:ln/>
        </p:spPr>
        <p:txBody>
          <a:bodyPr/>
          <a:lstStyle>
            <a:lvl1pPr>
              <a:defRPr/>
            </a:lvl1pPr>
          </a:lstStyle>
          <a:p>
            <a:fld id="{A1020E5C-A51F-4693-A84B-63FA1F526AC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6" name="Rectangle 1046"/>
          <p:cNvSpPr>
            <a:spLocks noGrp="1" noChangeArrowheads="1"/>
          </p:cNvSpPr>
          <p:nvPr>
            <p:ph type="ftr" sz="quarter" idx="11"/>
          </p:nvPr>
        </p:nvSpPr>
        <p:spPr>
          <a:ln/>
        </p:spPr>
        <p:txBody>
          <a:bodyPr/>
          <a:lstStyle>
            <a:lvl1pPr>
              <a:defRPr/>
            </a:lvl1pPr>
          </a:lstStyle>
          <a:p>
            <a:endParaRPr lang="en-US"/>
          </a:p>
        </p:txBody>
      </p:sp>
      <p:sp>
        <p:nvSpPr>
          <p:cNvPr id="7" name="Rectangle 1047"/>
          <p:cNvSpPr>
            <a:spLocks noGrp="1" noChangeArrowheads="1"/>
          </p:cNvSpPr>
          <p:nvPr>
            <p:ph type="sldNum" sz="quarter" idx="12"/>
          </p:nvPr>
        </p:nvSpPr>
        <p:spPr>
          <a:ln/>
        </p:spPr>
        <p:txBody>
          <a:bodyPr/>
          <a:lstStyle>
            <a:lvl1pPr>
              <a:defRPr/>
            </a:lvl1pPr>
          </a:lstStyle>
          <a:p>
            <a:fld id="{F421A20E-3788-48EE-A959-9F04B739EA3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8" name="Rectangle 1046"/>
          <p:cNvSpPr>
            <a:spLocks noGrp="1" noChangeArrowheads="1"/>
          </p:cNvSpPr>
          <p:nvPr>
            <p:ph type="ftr" sz="quarter" idx="11"/>
          </p:nvPr>
        </p:nvSpPr>
        <p:spPr>
          <a:ln/>
        </p:spPr>
        <p:txBody>
          <a:bodyPr/>
          <a:lstStyle>
            <a:lvl1pPr>
              <a:defRPr/>
            </a:lvl1pPr>
          </a:lstStyle>
          <a:p>
            <a:endParaRPr lang="en-US"/>
          </a:p>
        </p:txBody>
      </p:sp>
      <p:sp>
        <p:nvSpPr>
          <p:cNvPr id="9" name="Rectangle 1047"/>
          <p:cNvSpPr>
            <a:spLocks noGrp="1" noChangeArrowheads="1"/>
          </p:cNvSpPr>
          <p:nvPr>
            <p:ph type="sldNum" sz="quarter" idx="12"/>
          </p:nvPr>
        </p:nvSpPr>
        <p:spPr>
          <a:ln/>
        </p:spPr>
        <p:txBody>
          <a:bodyPr/>
          <a:lstStyle>
            <a:lvl1pPr>
              <a:defRPr/>
            </a:lvl1pPr>
          </a:lstStyle>
          <a:p>
            <a:fld id="{03420B2E-4F1F-4AA2-B637-814B2BF8EC1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4" name="Rectangle 1046"/>
          <p:cNvSpPr>
            <a:spLocks noGrp="1" noChangeArrowheads="1"/>
          </p:cNvSpPr>
          <p:nvPr>
            <p:ph type="ftr" sz="quarter" idx="11"/>
          </p:nvPr>
        </p:nvSpPr>
        <p:spPr>
          <a:ln/>
        </p:spPr>
        <p:txBody>
          <a:bodyPr/>
          <a:lstStyle>
            <a:lvl1pPr>
              <a:defRPr/>
            </a:lvl1pPr>
          </a:lstStyle>
          <a:p>
            <a:endParaRPr lang="en-US"/>
          </a:p>
        </p:txBody>
      </p:sp>
      <p:sp>
        <p:nvSpPr>
          <p:cNvPr id="5" name="Rectangle 1047"/>
          <p:cNvSpPr>
            <a:spLocks noGrp="1" noChangeArrowheads="1"/>
          </p:cNvSpPr>
          <p:nvPr>
            <p:ph type="sldNum" sz="quarter" idx="12"/>
          </p:nvPr>
        </p:nvSpPr>
        <p:spPr>
          <a:ln/>
        </p:spPr>
        <p:txBody>
          <a:bodyPr/>
          <a:lstStyle>
            <a:lvl1pPr>
              <a:defRPr/>
            </a:lvl1pPr>
          </a:lstStyle>
          <a:p>
            <a:fld id="{3914747A-9015-4429-96E0-7146A83FC1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3" name="Rectangle 1046"/>
          <p:cNvSpPr>
            <a:spLocks noGrp="1" noChangeArrowheads="1"/>
          </p:cNvSpPr>
          <p:nvPr>
            <p:ph type="ftr" sz="quarter" idx="11"/>
          </p:nvPr>
        </p:nvSpPr>
        <p:spPr>
          <a:ln/>
        </p:spPr>
        <p:txBody>
          <a:bodyPr/>
          <a:lstStyle>
            <a:lvl1pPr>
              <a:defRPr/>
            </a:lvl1pPr>
          </a:lstStyle>
          <a:p>
            <a:endParaRPr lang="en-US"/>
          </a:p>
        </p:txBody>
      </p:sp>
      <p:sp>
        <p:nvSpPr>
          <p:cNvPr id="4" name="Rectangle 1047"/>
          <p:cNvSpPr>
            <a:spLocks noGrp="1" noChangeArrowheads="1"/>
          </p:cNvSpPr>
          <p:nvPr>
            <p:ph type="sldNum" sz="quarter" idx="12"/>
          </p:nvPr>
        </p:nvSpPr>
        <p:spPr>
          <a:ln/>
        </p:spPr>
        <p:txBody>
          <a:bodyPr/>
          <a:lstStyle>
            <a:lvl1pPr>
              <a:defRPr/>
            </a:lvl1pPr>
          </a:lstStyle>
          <a:p>
            <a:fld id="{8B06A4FE-20C3-4D1F-A708-9C42F4902E1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6" name="Rectangle 1046"/>
          <p:cNvSpPr>
            <a:spLocks noGrp="1" noChangeArrowheads="1"/>
          </p:cNvSpPr>
          <p:nvPr>
            <p:ph type="ftr" sz="quarter" idx="11"/>
          </p:nvPr>
        </p:nvSpPr>
        <p:spPr>
          <a:ln/>
        </p:spPr>
        <p:txBody>
          <a:bodyPr/>
          <a:lstStyle>
            <a:lvl1pPr>
              <a:defRPr/>
            </a:lvl1pPr>
          </a:lstStyle>
          <a:p>
            <a:endParaRPr lang="en-US"/>
          </a:p>
        </p:txBody>
      </p:sp>
      <p:sp>
        <p:nvSpPr>
          <p:cNvPr id="7" name="Rectangle 1047"/>
          <p:cNvSpPr>
            <a:spLocks noGrp="1" noChangeArrowheads="1"/>
          </p:cNvSpPr>
          <p:nvPr>
            <p:ph type="sldNum" sz="quarter" idx="12"/>
          </p:nvPr>
        </p:nvSpPr>
        <p:spPr>
          <a:ln/>
        </p:spPr>
        <p:txBody>
          <a:bodyPr/>
          <a:lstStyle>
            <a:lvl1pPr>
              <a:defRPr/>
            </a:lvl1pPr>
          </a:lstStyle>
          <a:p>
            <a:fld id="{BF89CC43-42B2-43BE-B713-3F2EE689F7F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45"/>
          <p:cNvSpPr>
            <a:spLocks noGrp="1" noChangeArrowheads="1"/>
          </p:cNvSpPr>
          <p:nvPr>
            <p:ph type="dt" sz="half" idx="10"/>
          </p:nvPr>
        </p:nvSpPr>
        <p:spPr>
          <a:ln/>
        </p:spPr>
        <p:txBody>
          <a:bodyPr/>
          <a:lstStyle>
            <a:lvl1pPr>
              <a:defRPr/>
            </a:lvl1pPr>
          </a:lstStyle>
          <a:p>
            <a:r>
              <a:rPr lang="en-US" dirty="0" smtClean="0"/>
              <a:t>2015</a:t>
            </a:r>
            <a:endParaRPr lang="en-US" dirty="0"/>
          </a:p>
        </p:txBody>
      </p:sp>
      <p:sp>
        <p:nvSpPr>
          <p:cNvPr id="6" name="Rectangle 1046"/>
          <p:cNvSpPr>
            <a:spLocks noGrp="1" noChangeArrowheads="1"/>
          </p:cNvSpPr>
          <p:nvPr>
            <p:ph type="ftr" sz="quarter" idx="11"/>
          </p:nvPr>
        </p:nvSpPr>
        <p:spPr>
          <a:ln/>
        </p:spPr>
        <p:txBody>
          <a:bodyPr/>
          <a:lstStyle>
            <a:lvl1pPr>
              <a:defRPr/>
            </a:lvl1pPr>
          </a:lstStyle>
          <a:p>
            <a:endParaRPr lang="en-US"/>
          </a:p>
        </p:txBody>
      </p:sp>
      <p:sp>
        <p:nvSpPr>
          <p:cNvPr id="7" name="Rectangle 1047"/>
          <p:cNvSpPr>
            <a:spLocks noGrp="1" noChangeArrowheads="1"/>
          </p:cNvSpPr>
          <p:nvPr>
            <p:ph type="sldNum" sz="quarter" idx="12"/>
          </p:nvPr>
        </p:nvSpPr>
        <p:spPr>
          <a:ln/>
        </p:spPr>
        <p:txBody>
          <a:bodyPr/>
          <a:lstStyle>
            <a:lvl1pPr>
              <a:defRPr/>
            </a:lvl1pPr>
          </a:lstStyle>
          <a:p>
            <a:fld id="{E6B65707-D85E-4E47-A3E2-70784602815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1026"/>
          <p:cNvGrpSpPr>
            <a:grpSpLocks/>
          </p:cNvGrpSpPr>
          <p:nvPr/>
        </p:nvGrpSpPr>
        <p:grpSpPr bwMode="auto">
          <a:xfrm>
            <a:off x="-23813" y="-141288"/>
            <a:ext cx="9167813" cy="6999288"/>
            <a:chOff x="-15" y="-89"/>
            <a:chExt cx="5775" cy="4409"/>
          </a:xfrm>
        </p:grpSpPr>
        <p:sp>
          <p:nvSpPr>
            <p:cNvPr id="202755" name="Rectangle 1027"/>
            <p:cNvSpPr>
              <a:spLocks noChangeArrowheads="1"/>
            </p:cNvSpPr>
            <p:nvPr userDrawn="1"/>
          </p:nvSpPr>
          <p:spPr bwMode="ltGray">
            <a:xfrm>
              <a:off x="0" y="301"/>
              <a:ext cx="5760" cy="727"/>
            </a:xfrm>
            <a:prstGeom prst="rect">
              <a:avLst/>
            </a:prstGeom>
            <a:solidFill>
              <a:schemeClr val="accent2"/>
            </a:solidFill>
            <a:ln w="9525">
              <a:noFill/>
              <a:miter lim="800000"/>
              <a:headEnd/>
              <a:tailEnd/>
            </a:ln>
            <a:effectLst/>
          </p:spPr>
          <p:txBody>
            <a:bodyPr wrap="none" anchor="ctr"/>
            <a:lstStyle/>
            <a:p>
              <a:endParaRPr lang="en-US"/>
            </a:p>
          </p:txBody>
        </p:sp>
        <p:sp>
          <p:nvSpPr>
            <p:cNvPr id="202756" name="Rectangle 1028" descr="Cacback"/>
            <p:cNvSpPr>
              <a:spLocks noChangeArrowheads="1"/>
            </p:cNvSpPr>
            <p:nvPr userDrawn="1"/>
          </p:nvSpPr>
          <p:spPr bwMode="ltGray">
            <a:xfrm>
              <a:off x="0" y="0"/>
              <a:ext cx="1119" cy="4320"/>
            </a:xfrm>
            <a:prstGeom prst="rect">
              <a:avLst/>
            </a:prstGeom>
            <a:blipFill dpi="0" rotWithShape="0">
              <a:blip r:embed="rId15" cstate="print"/>
              <a:srcRect/>
              <a:tile tx="0" ty="0" sx="100000" sy="100000" flip="none" algn="tl"/>
            </a:blipFill>
            <a:ln w="9525">
              <a:noFill/>
              <a:miter lim="800000"/>
              <a:headEnd/>
              <a:tailEnd/>
            </a:ln>
            <a:effectLst/>
          </p:spPr>
          <p:txBody>
            <a:bodyPr wrap="none" anchor="ctr"/>
            <a:lstStyle/>
            <a:p>
              <a:endParaRPr lang="en-US"/>
            </a:p>
          </p:txBody>
        </p:sp>
        <p:grpSp>
          <p:nvGrpSpPr>
            <p:cNvPr id="4106" name="Group 1029"/>
            <p:cNvGrpSpPr>
              <a:grpSpLocks/>
            </p:cNvGrpSpPr>
            <p:nvPr userDrawn="1"/>
          </p:nvGrpSpPr>
          <p:grpSpPr bwMode="auto">
            <a:xfrm>
              <a:off x="-15" y="-89"/>
              <a:ext cx="5295" cy="785"/>
              <a:chOff x="20" y="-89"/>
              <a:chExt cx="5295" cy="785"/>
            </a:xfrm>
          </p:grpSpPr>
          <p:sp>
            <p:nvSpPr>
              <p:cNvPr id="202758" name="Freeform 1030"/>
              <p:cNvSpPr>
                <a:spLocks/>
              </p:cNvSpPr>
              <p:nvPr userDrawn="1"/>
            </p:nvSpPr>
            <p:spPr bwMode="auto">
              <a:xfrm rot="-507431">
                <a:off x="20" y="524"/>
                <a:ext cx="1059" cy="172"/>
              </a:xfrm>
              <a:custGeom>
                <a:avLst/>
                <a:gdLst/>
                <a:ahLst/>
                <a:cxnLst>
                  <a:cxn ang="0">
                    <a:pos x="1059" y="0"/>
                  </a:cxn>
                  <a:cxn ang="0">
                    <a:pos x="147" y="144"/>
                  </a:cxn>
                  <a:cxn ang="0">
                    <a:pos x="177" y="171"/>
                  </a:cxn>
                  <a:cxn ang="0">
                    <a:pos x="1059" y="24"/>
                  </a:cxn>
                  <a:cxn ang="0">
                    <a:pos x="1059" y="0"/>
                  </a:cxn>
                </a:cxnLst>
                <a:rect l="0" t="0" r="r" b="b"/>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gradFill>
              <a:ln w="9525" cap="flat" cmpd="sng">
                <a:noFill/>
                <a:prstDash val="solid"/>
                <a:round/>
                <a:headEnd type="none" w="med" len="med"/>
                <a:tailEnd type="none" w="med" len="med"/>
              </a:ln>
              <a:effectLst/>
            </p:spPr>
            <p:txBody>
              <a:bodyPr wrap="none" anchor="ctr"/>
              <a:lstStyle/>
              <a:p>
                <a:pPr>
                  <a:defRPr/>
                </a:pPr>
                <a:endParaRPr lang="en-US"/>
              </a:p>
            </p:txBody>
          </p:sp>
          <p:sp>
            <p:nvSpPr>
              <p:cNvPr id="202759" name="Freeform 1031"/>
              <p:cNvSpPr>
                <a:spLocks/>
              </p:cNvSpPr>
              <p:nvPr userDrawn="1"/>
            </p:nvSpPr>
            <p:spPr bwMode="auto">
              <a:xfrm rot="-507431">
                <a:off x="1193" y="-89"/>
                <a:ext cx="4122" cy="630"/>
              </a:xfrm>
              <a:custGeom>
                <a:avLst/>
                <a:gdLst/>
                <a:ahLst/>
                <a:cxnLst>
                  <a:cxn ang="0">
                    <a:pos x="0" y="204"/>
                  </a:cxn>
                  <a:cxn ang="0">
                    <a:pos x="3544" y="348"/>
                  </a:cxn>
                  <a:cxn ang="0">
                    <a:pos x="3680" y="630"/>
                  </a:cxn>
                  <a:cxn ang="0">
                    <a:pos x="3616" y="624"/>
                  </a:cxn>
                  <a:cxn ang="0">
                    <a:pos x="3534" y="368"/>
                  </a:cxn>
                  <a:cxn ang="0">
                    <a:pos x="17" y="231"/>
                  </a:cxn>
                  <a:cxn ang="0">
                    <a:pos x="0" y="204"/>
                  </a:cxn>
                </a:cxnLst>
                <a:rect l="0" t="0" r="r" b="b"/>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round/>
                <a:headEnd/>
                <a:tailEnd/>
              </a:ln>
              <a:effectLst/>
            </p:spPr>
            <p:txBody>
              <a:bodyPr wrap="none" anchor="ctr"/>
              <a:lstStyle/>
              <a:p>
                <a:pPr>
                  <a:defRPr/>
                </a:pPr>
                <a:endParaRPr lang="en-US"/>
              </a:p>
            </p:txBody>
          </p:sp>
          <p:grpSp>
            <p:nvGrpSpPr>
              <p:cNvPr id="4110" name="Group 1032"/>
              <p:cNvGrpSpPr>
                <a:grpSpLocks/>
              </p:cNvGrpSpPr>
              <p:nvPr userDrawn="1"/>
            </p:nvGrpSpPr>
            <p:grpSpPr bwMode="auto">
              <a:xfrm>
                <a:off x="1033" y="326"/>
                <a:ext cx="192" cy="192"/>
                <a:chOff x="1033" y="326"/>
                <a:chExt cx="192" cy="192"/>
              </a:xfrm>
            </p:grpSpPr>
            <p:sp>
              <p:nvSpPr>
                <p:cNvPr id="202761" name="Oval 1033"/>
                <p:cNvSpPr>
                  <a:spLocks noChangeArrowheads="1"/>
                </p:cNvSpPr>
                <p:nvPr/>
              </p:nvSpPr>
              <p:spPr bwMode="auto">
                <a:xfrm>
                  <a:off x="1033" y="326"/>
                  <a:ext cx="192" cy="192"/>
                </a:xfrm>
                <a:prstGeom prst="ellipse">
                  <a:avLst/>
                </a:prstGeom>
                <a:gradFill rotWithShape="0">
                  <a:gsLst>
                    <a:gs pos="0">
                      <a:schemeClr val="bg2"/>
                    </a:gs>
                    <a:gs pos="100000">
                      <a:srgbClr val="000000"/>
                    </a:gs>
                  </a:gsLst>
                  <a:path path="shape">
                    <a:fillToRect l="50000" t="50000" r="50000" b="50000"/>
                  </a:path>
                </a:gradFill>
                <a:ln w="9525">
                  <a:noFill/>
                  <a:round/>
                  <a:headEnd/>
                  <a:tailEnd/>
                </a:ln>
                <a:effectLst/>
              </p:spPr>
              <p:txBody>
                <a:bodyPr wrap="none" anchor="ctr"/>
                <a:lstStyle/>
                <a:p>
                  <a:endParaRPr lang="en-US"/>
                </a:p>
              </p:txBody>
            </p:sp>
            <p:sp>
              <p:nvSpPr>
                <p:cNvPr id="202762" name="Oval 1034"/>
                <p:cNvSpPr>
                  <a:spLocks noChangeArrowheads="1"/>
                </p:cNvSpPr>
                <p:nvPr/>
              </p:nvSpPr>
              <p:spPr bwMode="auto">
                <a:xfrm>
                  <a:off x="1129" y="377"/>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a:p>
              </p:txBody>
            </p:sp>
            <p:sp>
              <p:nvSpPr>
                <p:cNvPr id="202763" name="Oval 1035"/>
                <p:cNvSpPr>
                  <a:spLocks noChangeArrowheads="1"/>
                </p:cNvSpPr>
                <p:nvPr/>
              </p:nvSpPr>
              <p:spPr bwMode="auto">
                <a:xfrm>
                  <a:off x="1063" y="350"/>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a:p>
              </p:txBody>
            </p:sp>
            <p:sp>
              <p:nvSpPr>
                <p:cNvPr id="202764" name="Oval 1036"/>
                <p:cNvSpPr>
                  <a:spLocks noChangeArrowheads="1"/>
                </p:cNvSpPr>
                <p:nvPr/>
              </p:nvSpPr>
              <p:spPr bwMode="auto">
                <a:xfrm>
                  <a:off x="1063" y="404"/>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a:p>
              </p:txBody>
            </p:sp>
            <p:sp>
              <p:nvSpPr>
                <p:cNvPr id="202765" name="Oval 1037"/>
                <p:cNvSpPr>
                  <a:spLocks noChangeArrowheads="1"/>
                </p:cNvSpPr>
                <p:nvPr/>
              </p:nvSpPr>
              <p:spPr bwMode="auto">
                <a:xfrm>
                  <a:off x="1108" y="422"/>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a:p>
              </p:txBody>
            </p:sp>
            <p:sp>
              <p:nvSpPr>
                <p:cNvPr id="202766" name="Oval 1038"/>
                <p:cNvSpPr>
                  <a:spLocks noChangeArrowheads="1"/>
                </p:cNvSpPr>
                <p:nvPr/>
              </p:nvSpPr>
              <p:spPr bwMode="auto">
                <a:xfrm>
                  <a:off x="1168" y="416"/>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a:p>
              </p:txBody>
            </p:sp>
            <p:sp>
              <p:nvSpPr>
                <p:cNvPr id="202767" name="Oval 1039"/>
                <p:cNvSpPr>
                  <a:spLocks noChangeArrowheads="1"/>
                </p:cNvSpPr>
                <p:nvPr/>
              </p:nvSpPr>
              <p:spPr bwMode="auto">
                <a:xfrm>
                  <a:off x="1120" y="461"/>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a:p>
              </p:txBody>
            </p:sp>
            <p:sp>
              <p:nvSpPr>
                <p:cNvPr id="202768" name="Oval 1040"/>
                <p:cNvSpPr>
                  <a:spLocks noChangeArrowheads="1"/>
                </p:cNvSpPr>
                <p:nvPr/>
              </p:nvSpPr>
              <p:spPr bwMode="auto">
                <a:xfrm>
                  <a:off x="1063" y="452"/>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a:p>
              </p:txBody>
            </p:sp>
            <p:sp>
              <p:nvSpPr>
                <p:cNvPr id="202769" name="Oval 1041"/>
                <p:cNvSpPr>
                  <a:spLocks noChangeArrowheads="1"/>
                </p:cNvSpPr>
                <p:nvPr/>
              </p:nvSpPr>
              <p:spPr bwMode="auto">
                <a:xfrm>
                  <a:off x="1117" y="329"/>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a:p>
              </p:txBody>
            </p:sp>
          </p:grpSp>
        </p:grpSp>
        <p:sp>
          <p:nvSpPr>
            <p:cNvPr id="202770" name="Rectangle 1042"/>
            <p:cNvSpPr>
              <a:spLocks noChangeArrowheads="1"/>
            </p:cNvSpPr>
            <p:nvPr userDrawn="1"/>
          </p:nvSpPr>
          <p:spPr bwMode="white">
            <a:xfrm>
              <a:off x="426" y="1185"/>
              <a:ext cx="701" cy="3135"/>
            </a:xfrm>
            <a:prstGeom prst="rect">
              <a:avLst/>
            </a:prstGeom>
            <a:solidFill>
              <a:schemeClr val="bg1">
                <a:alpha val="50000"/>
              </a:schemeClr>
            </a:solidFill>
            <a:ln w="9525">
              <a:noFill/>
              <a:miter lim="800000"/>
              <a:headEnd/>
              <a:tailEnd/>
            </a:ln>
            <a:effectLst/>
          </p:spPr>
          <p:txBody>
            <a:bodyPr wrap="none" anchor="ctr"/>
            <a:lstStyle/>
            <a:p>
              <a:endParaRPr lang="en-US"/>
            </a:p>
          </p:txBody>
        </p:sp>
      </p:grpSp>
      <p:sp>
        <p:nvSpPr>
          <p:cNvPr id="4099" name="Rectangle 1043"/>
          <p:cNvSpPr>
            <a:spLocks noGrp="1" noChangeArrowheads="1"/>
          </p:cNvSpPr>
          <p:nvPr>
            <p:ph type="title"/>
          </p:nvPr>
        </p:nvSpPr>
        <p:spPr bwMode="auto">
          <a:xfrm>
            <a:off x="115411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1044"/>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2773" name="Rectangle 104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Narrow" pitchFamily="34" charset="0"/>
              </a:defRPr>
            </a:lvl1pPr>
          </a:lstStyle>
          <a:p>
            <a:r>
              <a:rPr lang="en-US" dirty="0" smtClean="0"/>
              <a:t>2015</a:t>
            </a:r>
            <a:endParaRPr lang="en-US" dirty="0"/>
          </a:p>
        </p:txBody>
      </p:sp>
      <p:sp>
        <p:nvSpPr>
          <p:cNvPr id="202774" name="Rectangle 104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Narrow" pitchFamily="34" charset="0"/>
              </a:defRPr>
            </a:lvl1pPr>
          </a:lstStyle>
          <a:p>
            <a:endParaRPr lang="en-US"/>
          </a:p>
        </p:txBody>
      </p:sp>
      <p:sp>
        <p:nvSpPr>
          <p:cNvPr id="202775" name="Rectangle 104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fld id="{EC7679C0-9E41-4118-B113-13D9CADED2E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46"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71" r:id="rId13"/>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Narrow" pitchFamily="34" charset="0"/>
        </a:defRPr>
      </a:lvl2pPr>
      <a:lvl3pPr algn="ctr" rtl="0" eaLnBrk="0" fontAlgn="base" hangingPunct="0">
        <a:spcBef>
          <a:spcPct val="0"/>
        </a:spcBef>
        <a:spcAft>
          <a:spcPct val="0"/>
        </a:spcAft>
        <a:defRPr sz="4400">
          <a:solidFill>
            <a:schemeClr val="tx2"/>
          </a:solidFill>
          <a:latin typeface="Arial Narrow" pitchFamily="34" charset="0"/>
        </a:defRPr>
      </a:lvl3pPr>
      <a:lvl4pPr algn="ctr" rtl="0" eaLnBrk="0" fontAlgn="base" hangingPunct="0">
        <a:spcBef>
          <a:spcPct val="0"/>
        </a:spcBef>
        <a:spcAft>
          <a:spcPct val="0"/>
        </a:spcAft>
        <a:defRPr sz="4400">
          <a:solidFill>
            <a:schemeClr val="tx2"/>
          </a:solidFill>
          <a:latin typeface="Arial Narrow" pitchFamily="34" charset="0"/>
        </a:defRPr>
      </a:lvl4pPr>
      <a:lvl5pPr algn="ctr" rtl="0" eaLnBrk="0" fontAlgn="base" hangingPunct="0">
        <a:spcBef>
          <a:spcPct val="0"/>
        </a:spcBef>
        <a:spcAft>
          <a:spcPct val="0"/>
        </a:spcAft>
        <a:defRPr sz="4400">
          <a:solidFill>
            <a:schemeClr val="tx2"/>
          </a:solidFill>
          <a:latin typeface="Arial Narrow" pitchFamily="34" charset="0"/>
        </a:defRPr>
      </a:lvl5pPr>
      <a:lvl6pPr marL="457200" algn="ctr" rtl="0" fontAlgn="base">
        <a:spcBef>
          <a:spcPct val="0"/>
        </a:spcBef>
        <a:spcAft>
          <a:spcPct val="0"/>
        </a:spcAft>
        <a:defRPr sz="4400">
          <a:solidFill>
            <a:schemeClr val="tx2"/>
          </a:solidFill>
          <a:latin typeface="Arial Narrow" pitchFamily="34" charset="0"/>
        </a:defRPr>
      </a:lvl6pPr>
      <a:lvl7pPr marL="914400" algn="ctr" rtl="0" fontAlgn="base">
        <a:spcBef>
          <a:spcPct val="0"/>
        </a:spcBef>
        <a:spcAft>
          <a:spcPct val="0"/>
        </a:spcAft>
        <a:defRPr sz="4400">
          <a:solidFill>
            <a:schemeClr val="tx2"/>
          </a:solidFill>
          <a:latin typeface="Arial Narrow" pitchFamily="34" charset="0"/>
        </a:defRPr>
      </a:lvl7pPr>
      <a:lvl8pPr marL="1371600" algn="ctr" rtl="0" fontAlgn="base">
        <a:spcBef>
          <a:spcPct val="0"/>
        </a:spcBef>
        <a:spcAft>
          <a:spcPct val="0"/>
        </a:spcAft>
        <a:defRPr sz="4400">
          <a:solidFill>
            <a:schemeClr val="tx2"/>
          </a:solidFill>
          <a:latin typeface="Arial Narrow" pitchFamily="34" charset="0"/>
        </a:defRPr>
      </a:lvl8pPr>
      <a:lvl9pPr marL="1828800" algn="ctr" rtl="0" fontAlgn="base">
        <a:spcBef>
          <a:spcPct val="0"/>
        </a:spcBef>
        <a:spcAft>
          <a:spcPct val="0"/>
        </a:spcAft>
        <a:defRPr sz="4400">
          <a:solidFill>
            <a:schemeClr val="tx2"/>
          </a:solidFill>
          <a:latin typeface="Arial Narrow" pitchFamily="34" charset="0"/>
        </a:defRPr>
      </a:lvl9pPr>
    </p:titleStyle>
    <p:bodyStyle>
      <a:lvl1pPr marL="342900" indent="-342900" algn="l" rtl="0" eaLnBrk="0" fontAlgn="base" hangingPunct="0">
        <a:spcBef>
          <a:spcPct val="20000"/>
        </a:spcBef>
        <a:spcAft>
          <a:spcPct val="0"/>
        </a:spcAft>
        <a:buBlip>
          <a:blip r:embed="rId16"/>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0"/>
          </a:schemeClr>
        </a:solidFill>
        <a:effectLst/>
      </p:bgPr>
    </p:bg>
    <p:spTree>
      <p:nvGrpSpPr>
        <p:cNvPr id="1" name=""/>
        <p:cNvGrpSpPr/>
        <p:nvPr/>
      </p:nvGrpSpPr>
      <p:grpSpPr>
        <a:xfrm>
          <a:off x="0" y="0"/>
          <a:ext cx="0" cy="0"/>
          <a:chOff x="0" y="0"/>
          <a:chExt cx="0" cy="0"/>
        </a:xfrm>
      </p:grpSpPr>
      <p:sp>
        <p:nvSpPr>
          <p:cNvPr id="57349" name="Rectangle 5"/>
          <p:cNvSpPr>
            <a:spLocks noGrp="1" noChangeArrowheads="1"/>
          </p:cNvSpPr>
          <p:nvPr>
            <p:ph type="title"/>
          </p:nvPr>
        </p:nvSpPr>
        <p:spPr bwMode="auto">
          <a:xfrm>
            <a:off x="91440" y="91440"/>
            <a:ext cx="896112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rtl="0" eaLnBrk="1" fontAlgn="base" hangingPunct="1">
              <a:spcBef>
                <a:spcPct val="0"/>
              </a:spcBef>
              <a:spcAft>
                <a:spcPct val="0"/>
              </a:spcAft>
            </a:pPr>
            <a:r>
              <a:rPr lang="en-US" smtClean="0"/>
              <a:t>Click to edit Master title style</a:t>
            </a:r>
            <a:endParaRPr lang="en-US" dirty="0" smtClean="0"/>
          </a:p>
        </p:txBody>
      </p:sp>
      <p:pic>
        <p:nvPicPr>
          <p:cNvPr id="5" name="Picture 4"/>
          <p:cNvPicPr>
            <a:picLocks noChangeAspect="1" noChangeArrowheads="1"/>
          </p:cNvPicPr>
          <p:nvPr/>
        </p:nvPicPr>
        <p:blipFill>
          <a:blip r:embed="rId7" cstate="print"/>
          <a:srcRect/>
          <a:stretch>
            <a:fillRect/>
          </a:stretch>
        </p:blipFill>
        <p:spPr bwMode="auto">
          <a:xfrm>
            <a:off x="8503920" y="6217920"/>
            <a:ext cx="548640" cy="551434"/>
          </a:xfrm>
          <a:prstGeom prst="rect">
            <a:avLst/>
          </a:prstGeom>
          <a:noFill/>
        </p:spPr>
      </p:pic>
    </p:spTree>
    <p:extLst>
      <p:ext uri="{BB962C8B-B14F-4D97-AF65-F5344CB8AC3E}">
        <p14:creationId xmlns:p14="http://schemas.microsoft.com/office/powerpoint/2010/main" val="356386806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Lst>
  <p:timing>
    <p:tnLst>
      <p:par>
        <p:cTn id="1" dur="indefinite" restart="never" nodeType="tmRoot"/>
      </p:par>
    </p:tnLst>
  </p:timing>
  <p:txStyles>
    <p:titleStyle>
      <a:lvl1pPr algn="l" rtl="0" eaLnBrk="1" fontAlgn="base" hangingPunct="1">
        <a:spcBef>
          <a:spcPct val="0"/>
        </a:spcBef>
        <a:spcAft>
          <a:spcPct val="0"/>
        </a:spcAft>
        <a:defRPr lang="en-US" sz="2600" b="1" i="0" dirty="0" smtClean="0">
          <a:solidFill>
            <a:srgbClr val="000000"/>
          </a:solidFill>
          <a:latin typeface="Meta Offc Pro"/>
          <a:ea typeface="+mj-ea"/>
          <a:cs typeface="Meta Offc Pro"/>
        </a:defRPr>
      </a:lvl1pPr>
      <a:lvl2pPr algn="l" rtl="0" eaLnBrk="1" fontAlgn="base" hangingPunct="1">
        <a:spcBef>
          <a:spcPct val="0"/>
        </a:spcBef>
        <a:spcAft>
          <a:spcPct val="0"/>
        </a:spcAft>
        <a:defRPr sz="2600" b="1">
          <a:solidFill>
            <a:schemeClr val="tx2"/>
          </a:solidFill>
          <a:latin typeface="Tahoma" pitchFamily="34" charset="0"/>
          <a:cs typeface="Arial" charset="0"/>
        </a:defRPr>
      </a:lvl2pPr>
      <a:lvl3pPr algn="l" rtl="0" eaLnBrk="1" fontAlgn="base" hangingPunct="1">
        <a:spcBef>
          <a:spcPct val="0"/>
        </a:spcBef>
        <a:spcAft>
          <a:spcPct val="0"/>
        </a:spcAft>
        <a:defRPr sz="2600" b="1">
          <a:solidFill>
            <a:schemeClr val="tx2"/>
          </a:solidFill>
          <a:latin typeface="Tahoma" pitchFamily="34" charset="0"/>
          <a:cs typeface="Arial" charset="0"/>
        </a:defRPr>
      </a:lvl3pPr>
      <a:lvl4pPr algn="l" rtl="0" eaLnBrk="1" fontAlgn="base" hangingPunct="1">
        <a:spcBef>
          <a:spcPct val="0"/>
        </a:spcBef>
        <a:spcAft>
          <a:spcPct val="0"/>
        </a:spcAft>
        <a:defRPr sz="2600" b="1">
          <a:solidFill>
            <a:schemeClr val="tx2"/>
          </a:solidFill>
          <a:latin typeface="Tahoma" pitchFamily="34" charset="0"/>
          <a:cs typeface="Arial" charset="0"/>
        </a:defRPr>
      </a:lvl4pPr>
      <a:lvl5pPr algn="l" rtl="0" eaLnBrk="1" fontAlgn="base" hangingPunct="1">
        <a:spcBef>
          <a:spcPct val="0"/>
        </a:spcBef>
        <a:spcAft>
          <a:spcPct val="0"/>
        </a:spcAft>
        <a:defRPr sz="2600" b="1">
          <a:solidFill>
            <a:schemeClr val="tx2"/>
          </a:solidFill>
          <a:latin typeface="Tahoma" pitchFamily="34" charset="0"/>
          <a:cs typeface="Arial" charset="0"/>
        </a:defRPr>
      </a:lvl5pPr>
      <a:lvl6pPr marL="457200" algn="l" rtl="0" eaLnBrk="1" fontAlgn="base" hangingPunct="1">
        <a:spcBef>
          <a:spcPct val="0"/>
        </a:spcBef>
        <a:spcAft>
          <a:spcPct val="0"/>
        </a:spcAft>
        <a:defRPr sz="2600" b="1">
          <a:solidFill>
            <a:schemeClr val="tx2"/>
          </a:solidFill>
          <a:latin typeface="Tahoma" pitchFamily="34" charset="0"/>
          <a:cs typeface="Arial" charset="0"/>
        </a:defRPr>
      </a:lvl6pPr>
      <a:lvl7pPr marL="914400" algn="l" rtl="0" eaLnBrk="1" fontAlgn="base" hangingPunct="1">
        <a:spcBef>
          <a:spcPct val="0"/>
        </a:spcBef>
        <a:spcAft>
          <a:spcPct val="0"/>
        </a:spcAft>
        <a:defRPr sz="2600" b="1">
          <a:solidFill>
            <a:schemeClr val="tx2"/>
          </a:solidFill>
          <a:latin typeface="Tahoma" pitchFamily="34" charset="0"/>
          <a:cs typeface="Arial" charset="0"/>
        </a:defRPr>
      </a:lvl7pPr>
      <a:lvl8pPr marL="1371600" algn="l" rtl="0" eaLnBrk="1" fontAlgn="base" hangingPunct="1">
        <a:spcBef>
          <a:spcPct val="0"/>
        </a:spcBef>
        <a:spcAft>
          <a:spcPct val="0"/>
        </a:spcAft>
        <a:defRPr sz="2600" b="1">
          <a:solidFill>
            <a:schemeClr val="tx2"/>
          </a:solidFill>
          <a:latin typeface="Tahoma" pitchFamily="34" charset="0"/>
          <a:cs typeface="Arial" charset="0"/>
        </a:defRPr>
      </a:lvl8pPr>
      <a:lvl9pPr marL="1828800" algn="l" rtl="0" eaLnBrk="1" fontAlgn="base" hangingPunct="1">
        <a:spcBef>
          <a:spcPct val="0"/>
        </a:spcBef>
        <a:spcAft>
          <a:spcPct val="0"/>
        </a:spcAft>
        <a:defRPr sz="2600" b="1">
          <a:solidFill>
            <a:schemeClr val="tx2"/>
          </a:solidFill>
          <a:latin typeface="Tahoma" pitchFamily="34"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23813" y="-141288"/>
            <a:ext cx="9167813" cy="6999288"/>
            <a:chOff x="-15" y="-89"/>
            <a:chExt cx="5775" cy="4409"/>
          </a:xfrm>
        </p:grpSpPr>
        <p:sp>
          <p:nvSpPr>
            <p:cNvPr id="1032" name="Rectangle 3"/>
            <p:cNvSpPr>
              <a:spLocks noChangeArrowheads="1"/>
            </p:cNvSpPr>
            <p:nvPr userDrawn="1"/>
          </p:nvSpPr>
          <p:spPr bwMode="ltGray">
            <a:xfrm>
              <a:off x="0" y="301"/>
              <a:ext cx="5760" cy="727"/>
            </a:xfrm>
            <a:prstGeom prst="rect">
              <a:avLst/>
            </a:prstGeom>
            <a:solidFill>
              <a:schemeClr val="accent2"/>
            </a:solidFill>
            <a:ln w="9525">
              <a:noFill/>
              <a:miter lim="800000"/>
              <a:headEnd/>
              <a:tailEnd/>
            </a:ln>
            <a:effectLst/>
          </p:spPr>
          <p:txBody>
            <a:bodyPr wrap="none" anchor="ctr"/>
            <a:lstStyle/>
            <a:p>
              <a:endParaRPr lang="en-US" sz="2400">
                <a:solidFill>
                  <a:srgbClr val="000000"/>
                </a:solidFill>
              </a:endParaRPr>
            </a:p>
          </p:txBody>
        </p:sp>
        <p:sp>
          <p:nvSpPr>
            <p:cNvPr id="1033" name="Rectangle 4" descr="Cacback"/>
            <p:cNvSpPr>
              <a:spLocks noChangeArrowheads="1"/>
            </p:cNvSpPr>
            <p:nvPr userDrawn="1"/>
          </p:nvSpPr>
          <p:spPr bwMode="ltGray">
            <a:xfrm>
              <a:off x="0" y="0"/>
              <a:ext cx="1119" cy="4320"/>
            </a:xfrm>
            <a:prstGeom prst="rect">
              <a:avLst/>
            </a:prstGeom>
            <a:blipFill dpi="0" rotWithShape="0">
              <a:blip r:embed="rId13" cstate="print"/>
              <a:srcRect/>
              <a:tile tx="0" ty="0" sx="100000" sy="100000" flip="none" algn="tl"/>
            </a:blipFill>
            <a:ln w="9525">
              <a:noFill/>
              <a:miter lim="800000"/>
              <a:headEnd/>
              <a:tailEnd/>
            </a:ln>
            <a:effectLst/>
          </p:spPr>
          <p:txBody>
            <a:bodyPr wrap="none" anchor="ctr"/>
            <a:lstStyle/>
            <a:p>
              <a:endParaRPr lang="en-US" sz="2400">
                <a:solidFill>
                  <a:srgbClr val="000000"/>
                </a:solidFill>
              </a:endParaRPr>
            </a:p>
          </p:txBody>
        </p:sp>
        <p:grpSp>
          <p:nvGrpSpPr>
            <p:cNvPr id="1034" name="Group 5"/>
            <p:cNvGrpSpPr>
              <a:grpSpLocks/>
            </p:cNvGrpSpPr>
            <p:nvPr userDrawn="1"/>
          </p:nvGrpSpPr>
          <p:grpSpPr bwMode="auto">
            <a:xfrm>
              <a:off x="-15" y="-89"/>
              <a:ext cx="5295" cy="785"/>
              <a:chOff x="20" y="-89"/>
              <a:chExt cx="5295" cy="785"/>
            </a:xfrm>
          </p:grpSpPr>
          <p:sp>
            <p:nvSpPr>
              <p:cNvPr id="1036" name="Freeform 6"/>
              <p:cNvSpPr>
                <a:spLocks/>
              </p:cNvSpPr>
              <p:nvPr userDrawn="1"/>
            </p:nvSpPr>
            <p:spPr bwMode="auto">
              <a:xfrm rot="-507431">
                <a:off x="20" y="524"/>
                <a:ext cx="1059" cy="172"/>
              </a:xfrm>
              <a:custGeom>
                <a:avLst/>
                <a:gdLst>
                  <a:gd name="T0" fmla="*/ 1059 w 1059"/>
                  <a:gd name="T1" fmla="*/ 0 h 172"/>
                  <a:gd name="T2" fmla="*/ 147 w 1059"/>
                  <a:gd name="T3" fmla="*/ 144 h 172"/>
                  <a:gd name="T4" fmla="*/ 177 w 1059"/>
                  <a:gd name="T5" fmla="*/ 171 h 172"/>
                  <a:gd name="T6" fmla="*/ 1059 w 1059"/>
                  <a:gd name="T7" fmla="*/ 24 h 172"/>
                  <a:gd name="T8" fmla="*/ 1059 w 1059"/>
                  <a:gd name="T9" fmla="*/ 0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en-US" sz="2400">
                  <a:solidFill>
                    <a:srgbClr val="000000"/>
                  </a:solidFill>
                </a:endParaRPr>
              </a:p>
            </p:txBody>
          </p:sp>
          <p:sp>
            <p:nvSpPr>
              <p:cNvPr id="1037" name="Freeform 7"/>
              <p:cNvSpPr>
                <a:spLocks/>
              </p:cNvSpPr>
              <p:nvPr userDrawn="1"/>
            </p:nvSpPr>
            <p:spPr bwMode="auto">
              <a:xfrm rot="-507431">
                <a:off x="1193" y="-89"/>
                <a:ext cx="4122" cy="630"/>
              </a:xfrm>
              <a:custGeom>
                <a:avLst/>
                <a:gdLst>
                  <a:gd name="T0" fmla="*/ 0 w 4122"/>
                  <a:gd name="T1" fmla="*/ 204 h 630"/>
                  <a:gd name="T2" fmla="*/ 3544 w 4122"/>
                  <a:gd name="T3" fmla="*/ 348 h 630"/>
                  <a:gd name="T4" fmla="*/ 3680 w 4122"/>
                  <a:gd name="T5" fmla="*/ 630 h 630"/>
                  <a:gd name="T6" fmla="*/ 3616 w 4122"/>
                  <a:gd name="T7" fmla="*/ 624 h 630"/>
                  <a:gd name="T8" fmla="*/ 3534 w 4122"/>
                  <a:gd name="T9" fmla="*/ 368 h 630"/>
                  <a:gd name="T10" fmla="*/ 17 w 4122"/>
                  <a:gd name="T11" fmla="*/ 231 h 630"/>
                  <a:gd name="T12" fmla="*/ 0 w 4122"/>
                  <a:gd name="T13" fmla="*/ 204 h 6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round/>
                <a:headEnd/>
                <a:tailEnd/>
              </a:ln>
              <a:effectLst/>
            </p:spPr>
            <p:txBody>
              <a:bodyPr wrap="none" anchor="ctr"/>
              <a:lstStyle/>
              <a:p>
                <a:endParaRPr lang="en-US" sz="2400">
                  <a:solidFill>
                    <a:srgbClr val="000000"/>
                  </a:solidFill>
                </a:endParaRPr>
              </a:p>
            </p:txBody>
          </p:sp>
          <p:grpSp>
            <p:nvGrpSpPr>
              <p:cNvPr id="1038" name="Group 8"/>
              <p:cNvGrpSpPr>
                <a:grpSpLocks/>
              </p:cNvGrpSpPr>
              <p:nvPr userDrawn="1"/>
            </p:nvGrpSpPr>
            <p:grpSpPr bwMode="auto">
              <a:xfrm>
                <a:off x="1033" y="326"/>
                <a:ext cx="192" cy="192"/>
                <a:chOff x="1033" y="326"/>
                <a:chExt cx="192" cy="192"/>
              </a:xfrm>
            </p:grpSpPr>
            <p:sp>
              <p:nvSpPr>
                <p:cNvPr id="1039" name="Oval 9"/>
                <p:cNvSpPr>
                  <a:spLocks noChangeArrowheads="1"/>
                </p:cNvSpPr>
                <p:nvPr/>
              </p:nvSpPr>
              <p:spPr bwMode="auto">
                <a:xfrm>
                  <a:off x="1033" y="326"/>
                  <a:ext cx="192" cy="192"/>
                </a:xfrm>
                <a:prstGeom prst="ellipse">
                  <a:avLst/>
                </a:prstGeom>
                <a:gradFill rotWithShape="0">
                  <a:gsLst>
                    <a:gs pos="0">
                      <a:schemeClr val="bg2"/>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040" name="Oval 10"/>
                <p:cNvSpPr>
                  <a:spLocks noChangeArrowheads="1"/>
                </p:cNvSpPr>
                <p:nvPr/>
              </p:nvSpPr>
              <p:spPr bwMode="auto">
                <a:xfrm>
                  <a:off x="1129" y="377"/>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041" name="Oval 11"/>
                <p:cNvSpPr>
                  <a:spLocks noChangeArrowheads="1"/>
                </p:cNvSpPr>
                <p:nvPr/>
              </p:nvSpPr>
              <p:spPr bwMode="auto">
                <a:xfrm>
                  <a:off x="1063" y="350"/>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042" name="Oval 12"/>
                <p:cNvSpPr>
                  <a:spLocks noChangeArrowheads="1"/>
                </p:cNvSpPr>
                <p:nvPr/>
              </p:nvSpPr>
              <p:spPr bwMode="auto">
                <a:xfrm>
                  <a:off x="1063" y="404"/>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043" name="Oval 13"/>
                <p:cNvSpPr>
                  <a:spLocks noChangeArrowheads="1"/>
                </p:cNvSpPr>
                <p:nvPr/>
              </p:nvSpPr>
              <p:spPr bwMode="auto">
                <a:xfrm>
                  <a:off x="1108" y="422"/>
                  <a:ext cx="47" cy="48"/>
                </a:xfrm>
                <a:prstGeom prst="ellipse">
                  <a:avLst/>
                </a:prstGeom>
                <a:gradFill rotWithShape="0">
                  <a:gsLst>
                    <a:gs pos="0">
                      <a:srgbClr val="FFFFCC"/>
                    </a:gs>
                    <a:gs pos="100000">
                      <a:schemeClr val="bg2"/>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044" name="Oval 14"/>
                <p:cNvSpPr>
                  <a:spLocks noChangeArrowheads="1"/>
                </p:cNvSpPr>
                <p:nvPr/>
              </p:nvSpPr>
              <p:spPr bwMode="auto">
                <a:xfrm>
                  <a:off x="1168" y="416"/>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045" name="Oval 15"/>
                <p:cNvSpPr>
                  <a:spLocks noChangeArrowheads="1"/>
                </p:cNvSpPr>
                <p:nvPr/>
              </p:nvSpPr>
              <p:spPr bwMode="auto">
                <a:xfrm>
                  <a:off x="1120" y="461"/>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046" name="Oval 16"/>
                <p:cNvSpPr>
                  <a:spLocks noChangeArrowheads="1"/>
                </p:cNvSpPr>
                <p:nvPr/>
              </p:nvSpPr>
              <p:spPr bwMode="auto">
                <a:xfrm>
                  <a:off x="1063" y="452"/>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sp>
              <p:nvSpPr>
                <p:cNvPr id="1047" name="Oval 17"/>
                <p:cNvSpPr>
                  <a:spLocks noChangeArrowheads="1"/>
                </p:cNvSpPr>
                <p:nvPr/>
              </p:nvSpPr>
              <p:spPr bwMode="auto">
                <a:xfrm>
                  <a:off x="1117" y="329"/>
                  <a:ext cx="47" cy="48"/>
                </a:xfrm>
                <a:prstGeom prst="ellipse">
                  <a:avLst/>
                </a:prstGeom>
                <a:gradFill rotWithShape="0">
                  <a:gsLst>
                    <a:gs pos="0">
                      <a:srgbClr val="FFFFCC"/>
                    </a:gs>
                    <a:gs pos="100000">
                      <a:srgbClr val="000000"/>
                    </a:gs>
                  </a:gsLst>
                  <a:path path="shape">
                    <a:fillToRect l="50000" t="50000" r="50000" b="50000"/>
                  </a:path>
                </a:gradFill>
                <a:ln w="9525">
                  <a:noFill/>
                  <a:round/>
                  <a:headEnd/>
                  <a:tailEnd/>
                </a:ln>
                <a:effectLst/>
              </p:spPr>
              <p:txBody>
                <a:bodyPr wrap="none" anchor="ctr"/>
                <a:lstStyle/>
                <a:p>
                  <a:endParaRPr lang="en-US" sz="2400">
                    <a:solidFill>
                      <a:srgbClr val="000000"/>
                    </a:solidFill>
                  </a:endParaRPr>
                </a:p>
              </p:txBody>
            </p:sp>
          </p:grpSp>
        </p:grpSp>
        <p:sp>
          <p:nvSpPr>
            <p:cNvPr id="1035" name="Rectangle 18"/>
            <p:cNvSpPr>
              <a:spLocks noChangeArrowheads="1"/>
            </p:cNvSpPr>
            <p:nvPr userDrawn="1"/>
          </p:nvSpPr>
          <p:spPr bwMode="white">
            <a:xfrm>
              <a:off x="426" y="1185"/>
              <a:ext cx="701" cy="3135"/>
            </a:xfrm>
            <a:prstGeom prst="rect">
              <a:avLst/>
            </a:prstGeom>
            <a:solidFill>
              <a:schemeClr val="bg1">
                <a:alpha val="50195"/>
              </a:schemeClr>
            </a:solidFill>
            <a:ln w="9525">
              <a:noFill/>
              <a:miter lim="800000"/>
              <a:headEnd/>
              <a:tailEnd/>
            </a:ln>
            <a:effectLst/>
          </p:spPr>
          <p:txBody>
            <a:bodyPr wrap="none" anchor="ctr"/>
            <a:lstStyle/>
            <a:p>
              <a:endParaRPr lang="en-US" sz="2400">
                <a:solidFill>
                  <a:srgbClr val="000000"/>
                </a:solidFill>
              </a:endParaRPr>
            </a:p>
          </p:txBody>
        </p:sp>
      </p:grpSp>
      <p:sp>
        <p:nvSpPr>
          <p:cNvPr id="1027" name="Rectangle 19"/>
          <p:cNvSpPr>
            <a:spLocks noGrp="1" noChangeArrowheads="1"/>
          </p:cNvSpPr>
          <p:nvPr>
            <p:ph type="title"/>
          </p:nvPr>
        </p:nvSpPr>
        <p:spPr bwMode="auto">
          <a:xfrm>
            <a:off x="1154113" y="4572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20"/>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93" name="Rectangle 21"/>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Narrow" pitchFamily="34" charset="0"/>
              </a:defRPr>
            </a:lvl1pPr>
          </a:lstStyle>
          <a:p>
            <a:endParaRPr lang="en-US">
              <a:solidFill>
                <a:srgbClr val="000000"/>
              </a:solidFill>
            </a:endParaRPr>
          </a:p>
        </p:txBody>
      </p:sp>
      <p:sp>
        <p:nvSpPr>
          <p:cNvPr id="3094" name="Rectangle 2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Narrow" pitchFamily="34" charset="0"/>
              </a:defRPr>
            </a:lvl1pPr>
          </a:lstStyle>
          <a:p>
            <a:endParaRPr lang="en-US">
              <a:solidFill>
                <a:srgbClr val="000000"/>
              </a:solidFill>
            </a:endParaRPr>
          </a:p>
        </p:txBody>
      </p:sp>
      <p:sp>
        <p:nvSpPr>
          <p:cNvPr id="3095" name="Rectangle 23"/>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fld id="{00335100-6441-437A-890C-F345C4B1E6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8642480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Narrow" pitchFamily="34" charset="0"/>
        </a:defRPr>
      </a:lvl2pPr>
      <a:lvl3pPr algn="ctr" rtl="0" eaLnBrk="0" fontAlgn="base" hangingPunct="0">
        <a:spcBef>
          <a:spcPct val="0"/>
        </a:spcBef>
        <a:spcAft>
          <a:spcPct val="0"/>
        </a:spcAft>
        <a:defRPr sz="4400">
          <a:solidFill>
            <a:schemeClr val="tx2"/>
          </a:solidFill>
          <a:latin typeface="Arial Narrow" pitchFamily="34" charset="0"/>
        </a:defRPr>
      </a:lvl3pPr>
      <a:lvl4pPr algn="ctr" rtl="0" eaLnBrk="0" fontAlgn="base" hangingPunct="0">
        <a:spcBef>
          <a:spcPct val="0"/>
        </a:spcBef>
        <a:spcAft>
          <a:spcPct val="0"/>
        </a:spcAft>
        <a:defRPr sz="4400">
          <a:solidFill>
            <a:schemeClr val="tx2"/>
          </a:solidFill>
          <a:latin typeface="Arial Narrow" pitchFamily="34" charset="0"/>
        </a:defRPr>
      </a:lvl4pPr>
      <a:lvl5pPr algn="ctr" rtl="0" eaLnBrk="0" fontAlgn="base" hangingPunct="0">
        <a:spcBef>
          <a:spcPct val="0"/>
        </a:spcBef>
        <a:spcAft>
          <a:spcPct val="0"/>
        </a:spcAft>
        <a:defRPr sz="4400">
          <a:solidFill>
            <a:schemeClr val="tx2"/>
          </a:solidFill>
          <a:latin typeface="Arial Narrow" pitchFamily="34" charset="0"/>
        </a:defRPr>
      </a:lvl5pPr>
      <a:lvl6pPr marL="457200" algn="ctr" rtl="0" fontAlgn="base">
        <a:spcBef>
          <a:spcPct val="0"/>
        </a:spcBef>
        <a:spcAft>
          <a:spcPct val="0"/>
        </a:spcAft>
        <a:defRPr sz="4400">
          <a:solidFill>
            <a:schemeClr val="tx2"/>
          </a:solidFill>
          <a:latin typeface="Arial Narrow" pitchFamily="34" charset="0"/>
        </a:defRPr>
      </a:lvl6pPr>
      <a:lvl7pPr marL="914400" algn="ctr" rtl="0" fontAlgn="base">
        <a:spcBef>
          <a:spcPct val="0"/>
        </a:spcBef>
        <a:spcAft>
          <a:spcPct val="0"/>
        </a:spcAft>
        <a:defRPr sz="4400">
          <a:solidFill>
            <a:schemeClr val="tx2"/>
          </a:solidFill>
          <a:latin typeface="Arial Narrow" pitchFamily="34" charset="0"/>
        </a:defRPr>
      </a:lvl7pPr>
      <a:lvl8pPr marL="1371600" algn="ctr" rtl="0" fontAlgn="base">
        <a:spcBef>
          <a:spcPct val="0"/>
        </a:spcBef>
        <a:spcAft>
          <a:spcPct val="0"/>
        </a:spcAft>
        <a:defRPr sz="4400">
          <a:solidFill>
            <a:schemeClr val="tx2"/>
          </a:solidFill>
          <a:latin typeface="Arial Narrow" pitchFamily="34" charset="0"/>
        </a:defRPr>
      </a:lvl8pPr>
      <a:lvl9pPr marL="1828800" algn="ctr" rtl="0" fontAlgn="base">
        <a:spcBef>
          <a:spcPct val="0"/>
        </a:spcBef>
        <a:spcAft>
          <a:spcPct val="0"/>
        </a:spcAft>
        <a:defRPr sz="4400">
          <a:solidFill>
            <a:schemeClr val="tx2"/>
          </a:solidFill>
          <a:latin typeface="Arial Narrow" pitchFamily="34"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ms.gov/Research-Statistics-Data-and-Systems/Statistics-Trends-and-Reports/NationalHealthExpendData/NationalHealthAccountsHistorical#:~:text=U.S.%20health%20care%20spending%20grew,spending%20accounted%20for%2017.7%20perc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cms.gov/Research-Statistics-Data-and-Systems/Statistics-Trends-and-Reports/NationalHealthExpendData/downloads/proj2012.pdf" TargetMode="External"/><Relationship Id="rId4" Type="http://schemas.openxmlformats.org/officeDocument/2006/relationships/hyperlink" Target="http://kff.org/health-costs/issue-brief/health-care-costs-a-prim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4"/>
          <p:cNvSpPr>
            <a:spLocks noGrp="1" noChangeArrowheads="1"/>
          </p:cNvSpPr>
          <p:nvPr>
            <p:ph type="sldNum" sz="quarter" idx="12"/>
          </p:nvPr>
        </p:nvSpPr>
        <p:spPr/>
        <p:txBody>
          <a:bodyPr/>
          <a:lstStyle/>
          <a:p>
            <a:fld id="{C4DCA25C-7DFF-4A6A-A409-8DE07AF7D3EC}" type="slidenum">
              <a:rPr lang="en-US"/>
              <a:pPr/>
              <a:t>1</a:t>
            </a:fld>
            <a:endParaRPr lang="en-US" dirty="0"/>
          </a:p>
        </p:txBody>
      </p:sp>
      <p:sp>
        <p:nvSpPr>
          <p:cNvPr id="6147" name="Rectangle 1026"/>
          <p:cNvSpPr>
            <a:spLocks noGrp="1" noChangeArrowheads="1"/>
          </p:cNvSpPr>
          <p:nvPr>
            <p:ph type="ctrTitle"/>
          </p:nvPr>
        </p:nvSpPr>
        <p:spPr>
          <a:xfrm>
            <a:off x="228600" y="2133600"/>
            <a:ext cx="8915400" cy="1600200"/>
          </a:xfrm>
        </p:spPr>
        <p:txBody>
          <a:bodyPr/>
          <a:lstStyle/>
          <a:p>
            <a:pPr eaLnBrk="1" hangingPunct="1"/>
            <a:r>
              <a:rPr lang="en-US" sz="4000" b="1" dirty="0" smtClean="0"/>
              <a:t>Economic Evaluation: Introductory Lecture</a:t>
            </a:r>
          </a:p>
        </p:txBody>
      </p:sp>
      <p:sp>
        <p:nvSpPr>
          <p:cNvPr id="6148" name="Rectangle 1027"/>
          <p:cNvSpPr>
            <a:spLocks noGrp="1" noChangeArrowheads="1"/>
          </p:cNvSpPr>
          <p:nvPr>
            <p:ph type="subTitle" idx="1"/>
          </p:nvPr>
        </p:nvSpPr>
        <p:spPr/>
        <p:txBody>
          <a:bodyPr/>
          <a:lstStyle/>
          <a:p>
            <a:pPr eaLnBrk="1" hangingPunct="1"/>
            <a:r>
              <a:rPr lang="en-US" dirty="0" smtClean="0"/>
              <a:t>Suja S. Rajan, PhD</a:t>
            </a:r>
          </a:p>
          <a:p>
            <a:pPr eaLnBrk="1" hangingPunct="1"/>
            <a:r>
              <a:rPr lang="en-US" dirty="0" smtClean="0"/>
              <a:t>Associate Professor - Health Economist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1AFC36-F5D5-4211-893A-F4343C3E273F}" type="slidenum">
              <a:rPr lang="en-US"/>
              <a:pPr/>
              <a:t>10</a:t>
            </a:fld>
            <a:endParaRPr lang="en-US" dirty="0"/>
          </a:p>
        </p:txBody>
      </p:sp>
      <p:sp>
        <p:nvSpPr>
          <p:cNvPr id="10243" name="Rectangle 2"/>
          <p:cNvSpPr>
            <a:spLocks noGrp="1" noChangeArrowheads="1"/>
          </p:cNvSpPr>
          <p:nvPr>
            <p:ph type="title"/>
          </p:nvPr>
        </p:nvSpPr>
        <p:spPr>
          <a:xfrm>
            <a:off x="0" y="609600"/>
            <a:ext cx="9144000" cy="914400"/>
          </a:xfrm>
        </p:spPr>
        <p:txBody>
          <a:bodyPr/>
          <a:lstStyle/>
          <a:p>
            <a:pPr eaLnBrk="1" hangingPunct="1"/>
            <a:r>
              <a:rPr lang="en-US" sz="3300" b="1" dirty="0" smtClean="0"/>
              <a:t>Why be Concerned About High Costs and Efficiency?</a:t>
            </a:r>
          </a:p>
        </p:txBody>
      </p:sp>
      <p:sp>
        <p:nvSpPr>
          <p:cNvPr id="10244" name="Text Box 3"/>
          <p:cNvSpPr txBox="1">
            <a:spLocks noChangeArrowheads="1"/>
          </p:cNvSpPr>
          <p:nvPr/>
        </p:nvSpPr>
        <p:spPr bwMode="auto">
          <a:xfrm>
            <a:off x="1219200" y="1553457"/>
            <a:ext cx="7010400" cy="5262979"/>
          </a:xfrm>
          <a:prstGeom prst="rect">
            <a:avLst/>
          </a:prstGeom>
          <a:noFill/>
          <a:ln w="9525">
            <a:noFill/>
            <a:miter lim="800000"/>
            <a:headEnd/>
            <a:tailEnd/>
          </a:ln>
        </p:spPr>
        <p:txBody>
          <a:bodyPr>
            <a:spAutoFit/>
          </a:bodyPr>
          <a:lstStyle/>
          <a:p>
            <a:pPr>
              <a:spcBef>
                <a:spcPct val="50000"/>
              </a:spcBef>
              <a:buFontTx/>
              <a:buChar char="•"/>
            </a:pPr>
            <a:r>
              <a:rPr lang="en-US" sz="2400" dirty="0"/>
              <a:t>  </a:t>
            </a:r>
            <a:r>
              <a:rPr lang="en-US" sz="2800" b="1" dirty="0"/>
              <a:t>Higher spending on health care </a:t>
            </a:r>
          </a:p>
          <a:p>
            <a:pPr lvl="1">
              <a:spcBef>
                <a:spcPct val="50000"/>
              </a:spcBef>
              <a:buFontTx/>
              <a:buChar char="•"/>
            </a:pPr>
            <a:r>
              <a:rPr lang="en-US" sz="2800" dirty="0" smtClean="0"/>
              <a:t>Resources are not infinite: Limits </a:t>
            </a:r>
            <a:r>
              <a:rPr lang="en-US" sz="2800" dirty="0"/>
              <a:t>spending for other goods and services, e.g. education.</a:t>
            </a:r>
          </a:p>
          <a:p>
            <a:pPr lvl="1">
              <a:spcBef>
                <a:spcPct val="50000"/>
              </a:spcBef>
              <a:buFontTx/>
              <a:buChar char="•"/>
            </a:pPr>
            <a:r>
              <a:rPr lang="en-US" sz="2800" dirty="0" smtClean="0"/>
              <a:t>Equity: Makes </a:t>
            </a:r>
            <a:r>
              <a:rPr lang="en-US" sz="2800" dirty="0"/>
              <a:t>it increasingly difficult to expand coverage to the uninsured and underinsured.</a:t>
            </a:r>
          </a:p>
          <a:p>
            <a:pPr lvl="1">
              <a:spcBef>
                <a:spcPct val="50000"/>
              </a:spcBef>
              <a:buFontTx/>
              <a:buChar char="•"/>
            </a:pPr>
            <a:r>
              <a:rPr lang="en-US" sz="2800" dirty="0" smtClean="0"/>
              <a:t>Affects Income and Wealth: Reduces </a:t>
            </a:r>
            <a:r>
              <a:rPr lang="en-US" sz="2800" dirty="0"/>
              <a:t>wages and corporate profits.</a:t>
            </a:r>
          </a:p>
          <a:p>
            <a:pPr lvl="1">
              <a:spcBef>
                <a:spcPct val="50000"/>
              </a:spcBef>
              <a:buFontTx/>
              <a:buChar char="•"/>
            </a:pPr>
            <a:r>
              <a:rPr lang="en-US" sz="2800" dirty="0" smtClean="0"/>
              <a:t>Value or “Bang for the Buck”: May </a:t>
            </a:r>
            <a:r>
              <a:rPr lang="en-US" sz="2800" dirty="0"/>
              <a:t>not be generating commensurate benefits.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EA22825-AFDB-41A4-8F28-146DE3F14AD8}" type="slidenum">
              <a:rPr lang="en-US"/>
              <a:pPr/>
              <a:t>11</a:t>
            </a:fld>
            <a:endParaRPr lang="en-US" dirty="0"/>
          </a:p>
        </p:txBody>
      </p:sp>
      <p:sp>
        <p:nvSpPr>
          <p:cNvPr id="7171" name="Rectangle 2"/>
          <p:cNvSpPr>
            <a:spLocks noGrp="1" noChangeArrowheads="1"/>
          </p:cNvSpPr>
          <p:nvPr>
            <p:ph type="title"/>
          </p:nvPr>
        </p:nvSpPr>
        <p:spPr/>
        <p:txBody>
          <a:bodyPr/>
          <a:lstStyle/>
          <a:p>
            <a:pPr eaLnBrk="1" hangingPunct="1"/>
            <a:r>
              <a:rPr lang="en-US" b="1" dirty="0" smtClean="0"/>
              <a:t>Stages of Health Care Reform</a:t>
            </a:r>
          </a:p>
        </p:txBody>
      </p:sp>
      <p:sp>
        <p:nvSpPr>
          <p:cNvPr id="271363" name="Rectangle 3"/>
          <p:cNvSpPr>
            <a:spLocks noGrp="1" noChangeArrowheads="1"/>
          </p:cNvSpPr>
          <p:nvPr>
            <p:ph type="body" idx="1"/>
          </p:nvPr>
        </p:nvSpPr>
        <p:spPr>
          <a:xfrm>
            <a:off x="838200" y="1752600"/>
            <a:ext cx="7772400" cy="4724400"/>
          </a:xfrm>
        </p:spPr>
        <p:txBody>
          <a:bodyPr/>
          <a:lstStyle/>
          <a:p>
            <a:pPr eaLnBrk="1" hangingPunct="1"/>
            <a:r>
              <a:rPr lang="en-US" dirty="0" smtClean="0"/>
              <a:t>The extension of public funding or health insurance coverage to a high proportion of the (or the entire) population. e.g. ACA</a:t>
            </a:r>
          </a:p>
          <a:p>
            <a:pPr eaLnBrk="1" hangingPunct="1"/>
            <a:r>
              <a:rPr lang="en-US" dirty="0" smtClean="0"/>
              <a:t>The control of the subsequent surge in health expenditure.</a:t>
            </a:r>
          </a:p>
          <a:p>
            <a:pPr eaLnBrk="1" hangingPunct="1"/>
            <a:r>
              <a:rPr lang="en-US" dirty="0" smtClean="0"/>
              <a:t>The focusing of reforms on </a:t>
            </a:r>
            <a:r>
              <a:rPr lang="en-US" u="sng" dirty="0" smtClean="0"/>
              <a:t>efficiency</a:t>
            </a:r>
            <a:r>
              <a:rPr lang="en-US" dirty="0" smtClean="0"/>
              <a:t> and remaining inequities/disparities. </a:t>
            </a:r>
          </a:p>
          <a:p>
            <a:pPr lvl="1" eaLnBrk="1" hangingPunct="1"/>
            <a:r>
              <a:rPr lang="en-US" sz="2400" dirty="0" smtClean="0"/>
              <a:t>Reason why economic evaluation is part of drug approval and medical decision making in most developed countries</a:t>
            </a:r>
          </a:p>
        </p:txBody>
      </p:sp>
    </p:spTree>
    <p:extLst>
      <p:ext uri="{BB962C8B-B14F-4D97-AF65-F5344CB8AC3E}">
        <p14:creationId xmlns:p14="http://schemas.microsoft.com/office/powerpoint/2010/main" val="361993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1363">
                                            <p:txEl>
                                              <p:pRg st="1" end="1"/>
                                            </p:txEl>
                                          </p:spTgt>
                                        </p:tgtEl>
                                        <p:attrNameLst>
                                          <p:attrName>style.visibility</p:attrName>
                                        </p:attrNameLst>
                                      </p:cBhvr>
                                      <p:to>
                                        <p:strVal val="visible"/>
                                      </p:to>
                                    </p:set>
                                    <p:anim calcmode="lin" valueType="num">
                                      <p:cBhvr additive="base">
                                        <p:cTn id="13" dur="500" fill="hold"/>
                                        <p:tgtEl>
                                          <p:spTgt spid="271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1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1363">
                                            <p:txEl>
                                              <p:pRg st="2" end="2"/>
                                            </p:txEl>
                                          </p:spTgt>
                                        </p:tgtEl>
                                        <p:attrNameLst>
                                          <p:attrName>style.visibility</p:attrName>
                                        </p:attrNameLst>
                                      </p:cBhvr>
                                      <p:to>
                                        <p:strVal val="visible"/>
                                      </p:to>
                                    </p:set>
                                    <p:anim calcmode="lin" valueType="num">
                                      <p:cBhvr additive="base">
                                        <p:cTn id="19" dur="500" fill="hold"/>
                                        <p:tgtEl>
                                          <p:spTgt spid="271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136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1363">
                                            <p:txEl>
                                              <p:pRg st="3" end="3"/>
                                            </p:txEl>
                                          </p:spTgt>
                                        </p:tgtEl>
                                        <p:attrNameLst>
                                          <p:attrName>style.visibility</p:attrName>
                                        </p:attrNameLst>
                                      </p:cBhvr>
                                      <p:to>
                                        <p:strVal val="visible"/>
                                      </p:to>
                                    </p:set>
                                    <p:anim calcmode="lin" valueType="num">
                                      <p:cBhvr additive="base">
                                        <p:cTn id="23" dur="500" fill="hold"/>
                                        <p:tgtEl>
                                          <p:spTgt spid="27136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13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457200"/>
            <a:ext cx="7772400" cy="1143000"/>
          </a:xfrm>
        </p:spPr>
        <p:txBody>
          <a:bodyPr/>
          <a:lstStyle/>
          <a:p>
            <a:pPr eaLnBrk="1" hangingPunct="1"/>
            <a:r>
              <a:rPr lang="en-US" b="1" dirty="0" smtClean="0">
                <a:cs typeface="Times New Roman" pitchFamily="18" charset="0"/>
              </a:rPr>
              <a:t>Economic Evaluation</a:t>
            </a:r>
          </a:p>
        </p:txBody>
      </p:sp>
      <p:sp>
        <p:nvSpPr>
          <p:cNvPr id="6147" name="Rectangle 3"/>
          <p:cNvSpPr>
            <a:spLocks noGrp="1" noChangeArrowheads="1"/>
          </p:cNvSpPr>
          <p:nvPr>
            <p:ph type="body" idx="1"/>
          </p:nvPr>
        </p:nvSpPr>
        <p:spPr>
          <a:xfrm>
            <a:off x="713509" y="2036618"/>
            <a:ext cx="8229600" cy="4800600"/>
          </a:xfrm>
        </p:spPr>
        <p:txBody>
          <a:bodyPr/>
          <a:lstStyle/>
          <a:p>
            <a:pPr marL="0" indent="0" algn="just" eaLnBrk="1" hangingPunct="1">
              <a:buNone/>
            </a:pPr>
            <a:r>
              <a:rPr lang="en-US" dirty="0" smtClean="0">
                <a:cs typeface="Times New Roman" pitchFamily="18" charset="0"/>
              </a:rPr>
              <a:t>Tools for decision making to:</a:t>
            </a:r>
          </a:p>
          <a:p>
            <a:pPr marL="0" indent="0" algn="just" eaLnBrk="1" hangingPunct="1">
              <a:buNone/>
            </a:pPr>
            <a:endParaRPr lang="en-US" sz="1500" dirty="0" smtClean="0">
              <a:cs typeface="Times New Roman" pitchFamily="18" charset="0"/>
            </a:endParaRPr>
          </a:p>
          <a:p>
            <a:pPr lvl="2" algn="just" eaLnBrk="1" hangingPunct="1">
              <a:buFont typeface="Wingdings" panose="05000000000000000000" pitchFamily="2" charset="2"/>
              <a:buChar char="v"/>
            </a:pPr>
            <a:r>
              <a:rPr lang="en-US" dirty="0" smtClean="0">
                <a:cs typeface="Times New Roman" pitchFamily="18" charset="0"/>
              </a:rPr>
              <a:t>Understand value of dollar spent</a:t>
            </a:r>
          </a:p>
          <a:p>
            <a:pPr lvl="2" algn="just" eaLnBrk="1" hangingPunct="1">
              <a:buFont typeface="Wingdings" panose="05000000000000000000" pitchFamily="2" charset="2"/>
              <a:buChar char="v"/>
            </a:pPr>
            <a:r>
              <a:rPr lang="en-US" dirty="0" smtClean="0">
                <a:cs typeface="Times New Roman" pitchFamily="18" charset="0"/>
              </a:rPr>
              <a:t>Make investment, purchase and reimbursement decisions </a:t>
            </a:r>
          </a:p>
          <a:p>
            <a:pPr lvl="2" algn="just" eaLnBrk="1" hangingPunct="1">
              <a:buFont typeface="Wingdings" panose="05000000000000000000" pitchFamily="2" charset="2"/>
              <a:buChar char="v"/>
            </a:pPr>
            <a:r>
              <a:rPr lang="en-US" dirty="0" smtClean="0">
                <a:cs typeface="Times New Roman" pitchFamily="18" charset="0"/>
              </a:rPr>
              <a:t>Choose between different technologies – Comparative Effectiveness and Health Technology Assessment </a:t>
            </a:r>
          </a:p>
          <a:p>
            <a:pPr marL="914400" lvl="2" indent="0" algn="just" eaLnBrk="1" hangingPunct="1">
              <a:buNone/>
            </a:pPr>
            <a:endParaRPr lang="en-US" sz="1000" dirty="0" smtClean="0">
              <a:cs typeface="Times New Roman" pitchFamily="18" charset="0"/>
            </a:endParaRPr>
          </a:p>
          <a:p>
            <a:pPr algn="just" eaLnBrk="1" hangingPunct="1"/>
            <a:r>
              <a:rPr lang="en-US" sz="2400" dirty="0" smtClean="0">
                <a:cs typeface="Times New Roman" pitchFamily="18" charset="0"/>
              </a:rPr>
              <a:t>CEA cost-effectiveness</a:t>
            </a:r>
          </a:p>
          <a:p>
            <a:pPr algn="just" eaLnBrk="1" hangingPunct="1"/>
            <a:r>
              <a:rPr lang="en-US" sz="2400" dirty="0" smtClean="0">
                <a:cs typeface="Times New Roman" pitchFamily="18" charset="0"/>
              </a:rPr>
              <a:t>CBA cost-benefit  </a:t>
            </a:r>
          </a:p>
          <a:p>
            <a:pPr algn="just" eaLnBrk="1" hangingPunct="1"/>
            <a:r>
              <a:rPr lang="en-US" sz="2400" dirty="0" smtClean="0">
                <a:cs typeface="Times New Roman" pitchFamily="18" charset="0"/>
              </a:rPr>
              <a:t>CUA cost-utility analyses </a:t>
            </a:r>
          </a:p>
        </p:txBody>
      </p:sp>
      <p:sp>
        <p:nvSpPr>
          <p:cNvPr id="2" name="TextBox 1"/>
          <p:cNvSpPr txBox="1"/>
          <p:nvPr/>
        </p:nvSpPr>
        <p:spPr>
          <a:xfrm>
            <a:off x="4724400" y="4876800"/>
            <a:ext cx="4038600" cy="1274195"/>
          </a:xfrm>
          <a:prstGeom prst="rect">
            <a:avLst/>
          </a:prstGeom>
          <a:noFill/>
        </p:spPr>
        <p:txBody>
          <a:bodyPr wrap="square" rtlCol="0">
            <a:spAutoFit/>
          </a:bodyPr>
          <a:lstStyle/>
          <a:p>
            <a:pPr marL="342900" lvl="0" indent="-342900" algn="just">
              <a:spcBef>
                <a:spcPct val="20000"/>
              </a:spcBef>
              <a:buBlip>
                <a:blip r:embed="rId2"/>
              </a:buBlip>
            </a:pPr>
            <a:r>
              <a:rPr lang="en-US" sz="2400" kern="0" dirty="0">
                <a:solidFill>
                  <a:srgbClr val="000000"/>
                </a:solidFill>
                <a:latin typeface="+mn-lt"/>
                <a:cs typeface="Times New Roman" pitchFamily="18" charset="0"/>
              </a:rPr>
              <a:t>BIA budget impact analysis</a:t>
            </a:r>
          </a:p>
          <a:p>
            <a:pPr marL="342900" lvl="0" indent="-342900">
              <a:spcBef>
                <a:spcPct val="20000"/>
              </a:spcBef>
              <a:buBlip>
                <a:blip r:embed="rId2"/>
              </a:buBlip>
            </a:pPr>
            <a:r>
              <a:rPr lang="en-US" sz="2400" kern="0" dirty="0">
                <a:solidFill>
                  <a:srgbClr val="000000"/>
                </a:solidFill>
                <a:latin typeface="+mn-lt"/>
                <a:cs typeface="Times New Roman" pitchFamily="18" charset="0"/>
              </a:rPr>
              <a:t>Other economic analysis methods  </a:t>
            </a:r>
          </a:p>
        </p:txBody>
      </p:sp>
    </p:spTree>
    <p:extLst>
      <p:ext uri="{BB962C8B-B14F-4D97-AF65-F5344CB8AC3E}">
        <p14:creationId xmlns:p14="http://schemas.microsoft.com/office/powerpoint/2010/main" val="1345040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363763D-795F-4BA7-AC0B-75076E69B10A}" type="slidenum">
              <a:rPr lang="en-US"/>
              <a:pPr/>
              <a:t>13</a:t>
            </a:fld>
            <a:endParaRPr lang="en-US"/>
          </a:p>
        </p:txBody>
      </p:sp>
      <p:sp>
        <p:nvSpPr>
          <p:cNvPr id="13315" name="Rectangle 2"/>
          <p:cNvSpPr>
            <a:spLocks noGrp="1" noChangeArrowheads="1"/>
          </p:cNvSpPr>
          <p:nvPr>
            <p:ph type="title"/>
          </p:nvPr>
        </p:nvSpPr>
        <p:spPr/>
        <p:txBody>
          <a:bodyPr/>
          <a:lstStyle/>
          <a:p>
            <a:pPr eaLnBrk="1" hangingPunct="1"/>
            <a:r>
              <a:rPr lang="en-US" smtClean="0">
                <a:solidFill>
                  <a:schemeClr val="tx1"/>
                </a:solidFill>
              </a:rPr>
              <a:t> </a:t>
            </a:r>
            <a:r>
              <a:rPr lang="en-US" b="1" smtClean="0">
                <a:solidFill>
                  <a:schemeClr val="tx1"/>
                </a:solidFill>
              </a:rPr>
              <a:t>The CEA Principle</a:t>
            </a:r>
          </a:p>
        </p:txBody>
      </p:sp>
      <p:sp>
        <p:nvSpPr>
          <p:cNvPr id="182275" name="Rectangle 3"/>
          <p:cNvSpPr>
            <a:spLocks noGrp="1" noChangeArrowheads="1"/>
          </p:cNvSpPr>
          <p:nvPr>
            <p:ph type="body" idx="1"/>
          </p:nvPr>
        </p:nvSpPr>
        <p:spPr>
          <a:xfrm>
            <a:off x="685800" y="1580271"/>
            <a:ext cx="7772400" cy="4495800"/>
          </a:xfrm>
        </p:spPr>
        <p:txBody>
          <a:bodyPr/>
          <a:lstStyle/>
          <a:p>
            <a:pPr eaLnBrk="1" hangingPunct="1"/>
            <a:r>
              <a:rPr lang="en-US" dirty="0"/>
              <a:t>CEA begins with the presumption that the objective of medical technology is to improve health.  </a:t>
            </a:r>
          </a:p>
          <a:p>
            <a:pPr eaLnBrk="1" hangingPunct="1"/>
            <a:r>
              <a:rPr lang="en-US" dirty="0" smtClean="0"/>
              <a:t>CEA is intended to show the relationship between resources used (costs) and the health benefits achieved (effects) for a given technology.  </a:t>
            </a:r>
          </a:p>
          <a:p>
            <a:pPr eaLnBrk="1" hangingPunct="1"/>
            <a:r>
              <a:rPr lang="en-US" dirty="0" smtClean="0"/>
              <a:t>The objective of such analyses is to illustrate how we can </a:t>
            </a:r>
            <a:r>
              <a:rPr lang="en-US" b="1" u="sng" dirty="0" smtClean="0"/>
              <a:t>maximize the health benefits with a given amount of resources</a:t>
            </a: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dissolve">
                                      <p:cBhvr>
                                        <p:cTn id="7" dur="500"/>
                                        <p:tgtEl>
                                          <p:spTgt spid="182275">
                                            <p:txEl>
                                              <p:pRg st="0" end="0"/>
                                            </p:txEl>
                                          </p:spTgt>
                                        </p:tgtEl>
                                      </p:cBhvr>
                                    </p:animEffect>
                                  </p:childTnLst>
                                  <p:subTnLst>
                                    <p:animClr clrSpc="rgb" dir="cw">
                                      <p:cBhvr override="childStyle">
                                        <p:cTn dur="1" fill="hold" display="0" masterRel="nextClick" afterEffect="1"/>
                                        <p:tgtEl>
                                          <p:spTgt spid="182275">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dissolve">
                                      <p:cBhvr>
                                        <p:cTn id="12" dur="500"/>
                                        <p:tgtEl>
                                          <p:spTgt spid="182275">
                                            <p:txEl>
                                              <p:pRg st="1" end="1"/>
                                            </p:txEl>
                                          </p:spTgt>
                                        </p:tgtEl>
                                      </p:cBhvr>
                                    </p:animEffect>
                                  </p:childTnLst>
                                  <p:subTnLst>
                                    <p:animClr clrSpc="rgb" dir="cw">
                                      <p:cBhvr override="childStyle">
                                        <p:cTn dur="1" fill="hold" display="0" masterRel="nextClick" afterEffect="1"/>
                                        <p:tgtEl>
                                          <p:spTgt spid="182275">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dissolve">
                                      <p:cBhvr>
                                        <p:cTn id="17" dur="500"/>
                                        <p:tgtEl>
                                          <p:spTgt spid="182275">
                                            <p:txEl>
                                              <p:pRg st="2" end="2"/>
                                            </p:txEl>
                                          </p:spTgt>
                                        </p:tgtEl>
                                      </p:cBhvr>
                                    </p:animEffect>
                                  </p:childTnLst>
                                  <p:subTnLst>
                                    <p:animClr clrSpc="rgb" dir="cw">
                                      <p:cBhvr override="childStyle">
                                        <p:cTn dur="1" fill="hold" display="0" masterRel="nextClick" afterEffect="1"/>
                                        <p:tgtEl>
                                          <p:spTgt spid="182275">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C9C9AB4-4C1B-4E00-B6A1-C2BEA4F0D258}" type="slidenum">
              <a:rPr lang="en-US"/>
              <a:pPr/>
              <a:t>14</a:t>
            </a:fld>
            <a:endParaRPr lang="en-US"/>
          </a:p>
        </p:txBody>
      </p:sp>
      <p:sp>
        <p:nvSpPr>
          <p:cNvPr id="19459" name="Rectangle 2"/>
          <p:cNvSpPr>
            <a:spLocks noGrp="1" noChangeArrowheads="1"/>
          </p:cNvSpPr>
          <p:nvPr>
            <p:ph type="title"/>
          </p:nvPr>
        </p:nvSpPr>
        <p:spPr>
          <a:xfrm>
            <a:off x="685800" y="457200"/>
            <a:ext cx="7772400" cy="1143000"/>
          </a:xfrm>
        </p:spPr>
        <p:txBody>
          <a:bodyPr/>
          <a:lstStyle/>
          <a:p>
            <a:pPr eaLnBrk="1" hangingPunct="1"/>
            <a:r>
              <a:rPr lang="en-US" sz="4000" b="1" dirty="0" smtClean="0"/>
              <a:t>Advantages of </a:t>
            </a:r>
            <a:r>
              <a:rPr lang="en-US" sz="4000" b="1" dirty="0" smtClean="0">
                <a:solidFill>
                  <a:schemeClr val="tx1"/>
                </a:solidFill>
              </a:rPr>
              <a:t>Economic Evaluation</a:t>
            </a:r>
          </a:p>
        </p:txBody>
      </p:sp>
      <p:sp>
        <p:nvSpPr>
          <p:cNvPr id="27651" name="Rectangle 3"/>
          <p:cNvSpPr>
            <a:spLocks noGrp="1" noChangeArrowheads="1"/>
          </p:cNvSpPr>
          <p:nvPr>
            <p:ph type="body" idx="1"/>
          </p:nvPr>
        </p:nvSpPr>
        <p:spPr>
          <a:xfrm>
            <a:off x="914400" y="1752600"/>
            <a:ext cx="7772400" cy="4343400"/>
          </a:xfrm>
        </p:spPr>
        <p:txBody>
          <a:bodyPr/>
          <a:lstStyle/>
          <a:p>
            <a:pPr eaLnBrk="1" hangingPunct="1">
              <a:lnSpc>
                <a:spcPct val="150000"/>
              </a:lnSpc>
            </a:pPr>
            <a:r>
              <a:rPr lang="en-US" dirty="0" smtClean="0"/>
              <a:t>CEA can play an important role by </a:t>
            </a:r>
            <a:r>
              <a:rPr lang="en-US" u="sng" dirty="0" smtClean="0"/>
              <a:t>guiding</a:t>
            </a:r>
            <a:r>
              <a:rPr lang="en-US" dirty="0" smtClean="0"/>
              <a:t> more sensibly the entry and diffusion of new technology into the population.</a:t>
            </a:r>
          </a:p>
          <a:p>
            <a:pPr eaLnBrk="1" hangingPunct="1">
              <a:lnSpc>
                <a:spcPct val="150000"/>
              </a:lnSpc>
            </a:pPr>
            <a:r>
              <a:rPr lang="en-US" dirty="0" smtClean="0"/>
              <a:t>Use of the CE criterion will provide an </a:t>
            </a:r>
            <a:r>
              <a:rPr lang="en-US" u="sng" dirty="0" smtClean="0"/>
              <a:t>incentive</a:t>
            </a:r>
            <a:r>
              <a:rPr lang="en-US" dirty="0" smtClean="0"/>
              <a:t> for producers to develop CE products.</a:t>
            </a:r>
          </a:p>
          <a:p>
            <a:pPr lvl="1" eaLnBrk="1" hangingPunct="1">
              <a:lnSpc>
                <a:spcPct val="150000"/>
              </a:lnSpc>
            </a:pPr>
            <a:r>
              <a:rPr lang="en-US" dirty="0" smtClean="0"/>
              <a:t>Technology is a fundamental “cost driver”</a:t>
            </a:r>
          </a:p>
          <a:p>
            <a:pPr lvl="1"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7651">
                                            <p:txEl>
                                              <p:pRg st="0" end="0"/>
                                            </p:txEl>
                                          </p:spTgt>
                                        </p:tgtEl>
                                        <p:attrNameLst>
                                          <p:attrName>ppt_c</p:attrName>
                                        </p:attrNameLst>
                                      </p:cBhvr>
                                      <p:to>
                                        <a:schemeClr va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7651">
                                            <p:txEl>
                                              <p:pRg st="1" end="1"/>
                                            </p:txEl>
                                          </p:spTgt>
                                        </p:tgtEl>
                                        <p:attrNameLst>
                                          <p:attrName>ppt_c</p:attrName>
                                        </p:attrNameLst>
                                      </p:cBhvr>
                                      <p:to>
                                        <a:schemeClr val="hlink"/>
                                      </p:to>
                                    </p:animClr>
                                  </p:subTnLst>
                                </p:cTn>
                              </p:par>
                              <p:par>
                                <p:cTn id="15" presetID="2" presetClass="entr" presetSubtype="8" fill="hold" grpId="0" nodeType="with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 calcmode="lin" valueType="num">
                                      <p:cBhvr additive="base">
                                        <p:cTn id="17"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765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7651">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D856B45-C8B1-41A4-8068-257FC76FD8D2}" type="slidenum">
              <a:rPr lang="en-US"/>
              <a:pPr/>
              <a:t>15</a:t>
            </a:fld>
            <a:endParaRPr lang="en-US"/>
          </a:p>
        </p:txBody>
      </p:sp>
      <p:sp>
        <p:nvSpPr>
          <p:cNvPr id="20483" name="Rectangle 2"/>
          <p:cNvSpPr>
            <a:spLocks noGrp="1" noChangeArrowheads="1"/>
          </p:cNvSpPr>
          <p:nvPr>
            <p:ph type="title"/>
          </p:nvPr>
        </p:nvSpPr>
        <p:spPr>
          <a:xfrm>
            <a:off x="152400" y="457200"/>
            <a:ext cx="8774113" cy="1143000"/>
          </a:xfrm>
        </p:spPr>
        <p:txBody>
          <a:bodyPr/>
          <a:lstStyle/>
          <a:p>
            <a:pPr eaLnBrk="1" hangingPunct="1"/>
            <a:r>
              <a:rPr lang="en-US" b="1" dirty="0" smtClean="0"/>
              <a:t>Limitations of Economic Evaluation</a:t>
            </a:r>
            <a:endParaRPr lang="en-US" dirty="0" smtClean="0"/>
          </a:p>
        </p:txBody>
      </p:sp>
      <p:sp>
        <p:nvSpPr>
          <p:cNvPr id="184323" name="Rectangle 3"/>
          <p:cNvSpPr>
            <a:spLocks noGrp="1" noChangeArrowheads="1"/>
          </p:cNvSpPr>
          <p:nvPr>
            <p:ph type="body" idx="1"/>
          </p:nvPr>
        </p:nvSpPr>
        <p:spPr>
          <a:xfrm>
            <a:off x="685800" y="1981200"/>
            <a:ext cx="8001000" cy="4114800"/>
          </a:xfrm>
        </p:spPr>
        <p:txBody>
          <a:bodyPr/>
          <a:lstStyle/>
          <a:p>
            <a:pPr eaLnBrk="1" hangingPunct="1"/>
            <a:r>
              <a:rPr lang="en-US" dirty="0" smtClean="0"/>
              <a:t>A finding that a new technology is cost-effective will </a:t>
            </a:r>
            <a:r>
              <a:rPr lang="en-US" u="sng" dirty="0" smtClean="0"/>
              <a:t>not assure its use or reimbursement</a:t>
            </a:r>
            <a:r>
              <a:rPr lang="en-US" dirty="0" smtClean="0"/>
              <a:t>.</a:t>
            </a:r>
          </a:p>
          <a:p>
            <a:pPr eaLnBrk="1" hangingPunct="1"/>
            <a:r>
              <a:rPr lang="en-US" dirty="0" smtClean="0"/>
              <a:t>CEA cannot resolve the </a:t>
            </a:r>
            <a:r>
              <a:rPr lang="en-US" u="sng" dirty="0" smtClean="0"/>
              <a:t>question of whether society should pay for a new technology </a:t>
            </a:r>
            <a:r>
              <a:rPr lang="en-US" dirty="0" smtClean="0"/>
              <a:t>(because the comparison is often relative).  To do this, we need to </a:t>
            </a:r>
          </a:p>
          <a:p>
            <a:pPr lvl="1" eaLnBrk="1" hangingPunct="1"/>
            <a:r>
              <a:rPr lang="en-US" dirty="0" smtClean="0"/>
              <a:t>determine how much society is </a:t>
            </a:r>
            <a:r>
              <a:rPr lang="en-US" u="sng" dirty="0" smtClean="0"/>
              <a:t>willing to pay </a:t>
            </a:r>
            <a:r>
              <a:rPr lang="en-US" dirty="0" smtClean="0"/>
              <a:t>for health benefits.</a:t>
            </a:r>
          </a:p>
          <a:p>
            <a:pPr lvl="1" eaLnBrk="1" hangingPunct="1"/>
            <a:r>
              <a:rPr lang="en-US" dirty="0" smtClean="0"/>
              <a:t>consider other factors such as </a:t>
            </a:r>
            <a:r>
              <a:rPr lang="en-US" u="sng" dirty="0" smtClean="0"/>
              <a:t>equity</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 calcmode="lin" valueType="num">
                                      <p:cBhvr additive="base">
                                        <p:cTn id="7" dur="500" fill="hold"/>
                                        <p:tgtEl>
                                          <p:spTgt spid="184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23">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84323">
                                            <p:txEl>
                                              <p:pRg st="0" end="0"/>
                                            </p:txEl>
                                          </p:spTgt>
                                        </p:tgtEl>
                                        <p:attrNameLst>
                                          <p:attrName>ppt_c</p:attrName>
                                        </p:attrNameLst>
                                      </p:cBhvr>
                                      <p:to>
                                        <a:schemeClr va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84323">
                                            <p:txEl>
                                              <p:pRg st="1" end="1"/>
                                            </p:txEl>
                                          </p:spTgt>
                                        </p:tgtEl>
                                        <p:attrNameLst>
                                          <p:attrName>style.visibility</p:attrName>
                                        </p:attrNameLst>
                                      </p:cBhvr>
                                      <p:to>
                                        <p:strVal val="visible"/>
                                      </p:to>
                                    </p:set>
                                    <p:anim calcmode="lin" valueType="num">
                                      <p:cBhvr additive="base">
                                        <p:cTn id="13" dur="500" fill="hold"/>
                                        <p:tgtEl>
                                          <p:spTgt spid="184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23">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84323">
                                            <p:txEl>
                                              <p:pRg st="1" end="1"/>
                                            </p:txEl>
                                          </p:spTgt>
                                        </p:tgtEl>
                                        <p:attrNameLst>
                                          <p:attrName>ppt_c</p:attrName>
                                        </p:attrNameLst>
                                      </p:cBhvr>
                                      <p:to>
                                        <a:schemeClr val="hlink"/>
                                      </p:to>
                                    </p:animClr>
                                  </p:subTnLst>
                                </p:cTn>
                              </p:par>
                              <p:par>
                                <p:cTn id="15" presetID="2" presetClass="entr" presetSubtype="1" fill="hold" grpId="0" nodeType="withEffect">
                                  <p:stCondLst>
                                    <p:cond delay="0"/>
                                  </p:stCondLst>
                                  <p:childTnLst>
                                    <p:set>
                                      <p:cBhvr>
                                        <p:cTn id="16" dur="1" fill="hold">
                                          <p:stCondLst>
                                            <p:cond delay="0"/>
                                          </p:stCondLst>
                                        </p:cTn>
                                        <p:tgtEl>
                                          <p:spTgt spid="184323">
                                            <p:txEl>
                                              <p:pRg st="2" end="2"/>
                                            </p:txEl>
                                          </p:spTgt>
                                        </p:tgtEl>
                                        <p:attrNameLst>
                                          <p:attrName>style.visibility</p:attrName>
                                        </p:attrNameLst>
                                      </p:cBhvr>
                                      <p:to>
                                        <p:strVal val="visible"/>
                                      </p:to>
                                    </p:set>
                                    <p:anim calcmode="lin" valueType="num">
                                      <p:cBhvr additive="base">
                                        <p:cTn id="17" dur="500" fill="hold"/>
                                        <p:tgtEl>
                                          <p:spTgt spid="1843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23">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84323">
                                            <p:txEl>
                                              <p:pRg st="2" end="2"/>
                                            </p:txEl>
                                          </p:spTgt>
                                        </p:tgtEl>
                                        <p:attrNameLst>
                                          <p:attrName>ppt_c</p:attrName>
                                        </p:attrNameLst>
                                      </p:cBhvr>
                                      <p:to>
                                        <a:schemeClr val="hlink"/>
                                      </p:to>
                                    </p:animClr>
                                  </p:subTnLst>
                                </p:cTn>
                              </p:par>
                              <p:par>
                                <p:cTn id="19" presetID="2" presetClass="entr" presetSubtype="1" fill="hold" grpId="0" nodeType="withEffect">
                                  <p:stCondLst>
                                    <p:cond delay="0"/>
                                  </p:stCondLst>
                                  <p:childTnLst>
                                    <p:set>
                                      <p:cBhvr>
                                        <p:cTn id="20" dur="1" fill="hold">
                                          <p:stCondLst>
                                            <p:cond delay="0"/>
                                          </p:stCondLst>
                                        </p:cTn>
                                        <p:tgtEl>
                                          <p:spTgt spid="184323">
                                            <p:txEl>
                                              <p:pRg st="3" end="3"/>
                                            </p:txEl>
                                          </p:spTgt>
                                        </p:tgtEl>
                                        <p:attrNameLst>
                                          <p:attrName>style.visibility</p:attrName>
                                        </p:attrNameLst>
                                      </p:cBhvr>
                                      <p:to>
                                        <p:strVal val="visible"/>
                                      </p:to>
                                    </p:set>
                                    <p:anim calcmode="lin" valueType="num">
                                      <p:cBhvr additive="base">
                                        <p:cTn id="21" dur="500" fill="hold"/>
                                        <p:tgtEl>
                                          <p:spTgt spid="1843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23">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84323">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F9AC3DD-5E91-42CD-9B02-6009BF4A36E3}" type="slidenum">
              <a:rPr lang="en-US"/>
              <a:pPr/>
              <a:t>16</a:t>
            </a:fld>
            <a:endParaRPr lang="en-US"/>
          </a:p>
        </p:txBody>
      </p:sp>
      <p:sp>
        <p:nvSpPr>
          <p:cNvPr id="18435" name="Rectangle 2"/>
          <p:cNvSpPr>
            <a:spLocks noGrp="1" noChangeArrowheads="1"/>
          </p:cNvSpPr>
          <p:nvPr>
            <p:ph type="title"/>
          </p:nvPr>
        </p:nvSpPr>
        <p:spPr>
          <a:xfrm>
            <a:off x="457200" y="457200"/>
            <a:ext cx="8469313" cy="1143000"/>
          </a:xfrm>
        </p:spPr>
        <p:txBody>
          <a:bodyPr/>
          <a:lstStyle/>
          <a:p>
            <a:pPr eaLnBrk="1" hangingPunct="1"/>
            <a:r>
              <a:rPr lang="en-US" sz="3800" b="1" dirty="0" smtClean="0"/>
              <a:t>Stakeholder Concerns about Using CEA</a:t>
            </a:r>
            <a:endParaRPr lang="en-US" sz="3800" dirty="0" smtClean="0"/>
          </a:p>
        </p:txBody>
      </p:sp>
      <p:sp>
        <p:nvSpPr>
          <p:cNvPr id="65539" name="Rectangle 3"/>
          <p:cNvSpPr>
            <a:spLocks noGrp="1" noChangeArrowheads="1"/>
          </p:cNvSpPr>
          <p:nvPr>
            <p:ph type="body" idx="1"/>
          </p:nvPr>
        </p:nvSpPr>
        <p:spPr/>
        <p:txBody>
          <a:bodyPr/>
          <a:lstStyle/>
          <a:p>
            <a:r>
              <a:rPr lang="en-US" sz="2800" dirty="0"/>
              <a:t>I</a:t>
            </a:r>
            <a:r>
              <a:rPr lang="en-US" sz="2800" dirty="0" smtClean="0"/>
              <a:t>t will inappropriately limit access to services and facilitate the use of </a:t>
            </a:r>
            <a:r>
              <a:rPr lang="en-US" sz="2800" b="1" dirty="0" smtClean="0"/>
              <a:t>rationing</a:t>
            </a:r>
            <a:r>
              <a:rPr lang="en-US" sz="2800" dirty="0" smtClean="0"/>
              <a:t> in the delivery of services.</a:t>
            </a:r>
          </a:p>
          <a:p>
            <a:r>
              <a:rPr lang="en-US" sz="2800" dirty="0"/>
              <a:t>G</a:t>
            </a:r>
            <a:r>
              <a:rPr lang="en-US" sz="2800" dirty="0" smtClean="0"/>
              <a:t>eneral soundness of cost-effectiveness analysis </a:t>
            </a:r>
            <a:r>
              <a:rPr lang="en-US" sz="2800" b="1" dirty="0" smtClean="0"/>
              <a:t>methodology</a:t>
            </a:r>
            <a:r>
              <a:rPr lang="en-US" sz="2800" dirty="0" smtClean="0"/>
              <a:t> and </a:t>
            </a:r>
            <a:r>
              <a:rPr lang="en-US" sz="2800" b="1" dirty="0" smtClean="0"/>
              <a:t>lack of trust </a:t>
            </a:r>
            <a:r>
              <a:rPr lang="en-US" sz="2800" dirty="0" smtClean="0"/>
              <a:t>in the cost-effectiveness </a:t>
            </a:r>
            <a:r>
              <a:rPr lang="en-US" sz="2800" b="1" dirty="0" smtClean="0"/>
              <a:t>data</a:t>
            </a:r>
            <a:r>
              <a:rPr lang="en-US" sz="2800" dirty="0" smtClean="0"/>
              <a:t> currently being produced.</a:t>
            </a:r>
          </a:p>
          <a:p>
            <a:r>
              <a:rPr lang="en-US" sz="2800" dirty="0"/>
              <a:t>U</a:t>
            </a:r>
            <a:r>
              <a:rPr lang="en-US" sz="2800" dirty="0" smtClean="0"/>
              <a:t>se of cost-effectiveness analyses in the coverage decision-making process, particularly by Medicare, may inhibit technical </a:t>
            </a:r>
            <a:r>
              <a:rPr lang="en-US" sz="2800" b="1" dirty="0" smtClean="0"/>
              <a:t>innovation</a:t>
            </a:r>
            <a:r>
              <a:rPr lang="en-US" sz="2800" dirty="0" smtClean="0"/>
              <a:t> in health care.</a:t>
            </a:r>
            <a:endParaRPr lang="en-US" dirty="0" smtClean="0"/>
          </a:p>
        </p:txBody>
      </p:sp>
      <p:sp>
        <p:nvSpPr>
          <p:cNvPr id="18438" name="TextBox 6"/>
          <p:cNvSpPr txBox="1">
            <a:spLocks noChangeArrowheads="1"/>
          </p:cNvSpPr>
          <p:nvPr/>
        </p:nvSpPr>
        <p:spPr bwMode="auto">
          <a:xfrm>
            <a:off x="1981200" y="6248400"/>
            <a:ext cx="5867400" cy="400050"/>
          </a:xfrm>
          <a:prstGeom prst="rect">
            <a:avLst/>
          </a:prstGeom>
          <a:noFill/>
          <a:ln w="9525">
            <a:noFill/>
            <a:miter lim="800000"/>
            <a:headEnd/>
            <a:tailEnd/>
          </a:ln>
        </p:spPr>
        <p:txBody>
          <a:bodyPr>
            <a:spAutoFit/>
          </a:bodyPr>
          <a:lstStyle/>
          <a:p>
            <a:r>
              <a:rPr lang="en-US" dirty="0"/>
              <a:t>Source: American College of Physicians. “Improved Availability of Comparative Effectiveness Information: An Essential Feature for a High-Quality and Efficient United States Health Care System”. 2008.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1" end="1"/>
                                            </p:txEl>
                                          </p:spTgt>
                                        </p:tgtEl>
                                        <p:attrNameLst>
                                          <p:attrName>style.visibility</p:attrName>
                                        </p:attrNameLst>
                                      </p:cBhvr>
                                      <p:to>
                                        <p:strVal val="visible"/>
                                      </p:to>
                                    </p:set>
                                    <p:anim calcmode="lin" valueType="num">
                                      <p:cBhvr additive="base">
                                        <p:cTn id="25"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846E336-EDDD-4B90-818C-1A2B0800081D}" type="slidenum">
              <a:rPr lang="en-US"/>
              <a:pPr/>
              <a:t>17</a:t>
            </a:fld>
            <a:endParaRPr lang="en-US"/>
          </a:p>
        </p:txBody>
      </p:sp>
      <p:sp>
        <p:nvSpPr>
          <p:cNvPr id="77827" name="Rectangle 2"/>
          <p:cNvSpPr>
            <a:spLocks noGrp="1" noChangeArrowheads="1"/>
          </p:cNvSpPr>
          <p:nvPr>
            <p:ph type="title"/>
          </p:nvPr>
        </p:nvSpPr>
        <p:spPr>
          <a:xfrm>
            <a:off x="457200" y="457200"/>
            <a:ext cx="8469313" cy="1143000"/>
          </a:xfrm>
        </p:spPr>
        <p:txBody>
          <a:bodyPr/>
          <a:lstStyle/>
          <a:p>
            <a:pPr eaLnBrk="1" hangingPunct="1"/>
            <a:r>
              <a:rPr lang="en-US" b="1" dirty="0" smtClean="0"/>
              <a:t>Summary</a:t>
            </a:r>
          </a:p>
        </p:txBody>
      </p:sp>
      <p:sp>
        <p:nvSpPr>
          <p:cNvPr id="201731" name="Rectangle 3"/>
          <p:cNvSpPr>
            <a:spLocks noGrp="1" noChangeArrowheads="1"/>
          </p:cNvSpPr>
          <p:nvPr>
            <p:ph type="body" idx="1"/>
          </p:nvPr>
        </p:nvSpPr>
        <p:spPr>
          <a:xfrm>
            <a:off x="685800" y="1767840"/>
            <a:ext cx="7772400" cy="4343400"/>
          </a:xfrm>
        </p:spPr>
        <p:txBody>
          <a:bodyPr/>
          <a:lstStyle/>
          <a:p>
            <a:pPr algn="just" eaLnBrk="1" hangingPunct="1">
              <a:lnSpc>
                <a:spcPct val="106000"/>
              </a:lnSpc>
            </a:pPr>
            <a:r>
              <a:rPr lang="en-US" sz="3400" dirty="0" smtClean="0"/>
              <a:t>Healthcare is expensive, costs are raising, there is high financial burden on consumers/patients, there is a need to contain costs, and need to provide high value healthcare services</a:t>
            </a:r>
          </a:p>
          <a:p>
            <a:pPr algn="just" eaLnBrk="1" hangingPunct="1">
              <a:lnSpc>
                <a:spcPct val="106000"/>
              </a:lnSpc>
            </a:pPr>
            <a:r>
              <a:rPr lang="en-US" sz="3400" dirty="0" smtClean="0"/>
              <a:t>Economic evaluation will help assess healthcare technology and services so we can invest in high value products</a:t>
            </a:r>
          </a:p>
        </p:txBody>
      </p:sp>
    </p:spTree>
    <p:extLst>
      <p:ext uri="{BB962C8B-B14F-4D97-AF65-F5344CB8AC3E}">
        <p14:creationId xmlns:p14="http://schemas.microsoft.com/office/powerpoint/2010/main" val="392704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 calcmode="lin" valueType="num">
                                      <p:cBhvr additive="base">
                                        <p:cTn id="7" dur="500" fill="hold"/>
                                        <p:tgtEl>
                                          <p:spTgt spid="201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17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731">
                                            <p:txEl>
                                              <p:pRg st="0" end="0"/>
                                            </p:txEl>
                                          </p:spTgt>
                                        </p:tgtEl>
                                        <p:attrNameLst>
                                          <p:attrName>ppt_c</p:attrName>
                                        </p:attrNameLst>
                                      </p:cBhvr>
                                      <p:to>
                                        <a:schemeClr va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1731">
                                            <p:txEl>
                                              <p:pRg st="1" end="1"/>
                                            </p:txEl>
                                          </p:spTgt>
                                        </p:tgtEl>
                                        <p:attrNameLst>
                                          <p:attrName>style.visibility</p:attrName>
                                        </p:attrNameLst>
                                      </p:cBhvr>
                                      <p:to>
                                        <p:strVal val="visible"/>
                                      </p:to>
                                    </p:set>
                                    <p:anim calcmode="lin" valueType="num">
                                      <p:cBhvr additive="base">
                                        <p:cTn id="13" dur="500" fill="hold"/>
                                        <p:tgtEl>
                                          <p:spTgt spid="201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173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731">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EA22825-AFDB-41A4-8F28-146DE3F14AD8}" type="slidenum">
              <a:rPr lang="en-US"/>
              <a:pPr/>
              <a:t>18</a:t>
            </a:fld>
            <a:endParaRPr lang="en-US" dirty="0"/>
          </a:p>
        </p:txBody>
      </p:sp>
      <p:sp>
        <p:nvSpPr>
          <p:cNvPr id="7171" name="Rectangle 2"/>
          <p:cNvSpPr>
            <a:spLocks noGrp="1" noChangeArrowheads="1"/>
          </p:cNvSpPr>
          <p:nvPr>
            <p:ph type="title"/>
          </p:nvPr>
        </p:nvSpPr>
        <p:spPr/>
        <p:txBody>
          <a:bodyPr/>
          <a:lstStyle/>
          <a:p>
            <a:pPr eaLnBrk="1" hangingPunct="1"/>
            <a:r>
              <a:rPr lang="en-US" b="1" dirty="0" smtClean="0"/>
              <a:t>Part 2</a:t>
            </a:r>
          </a:p>
        </p:txBody>
      </p:sp>
      <p:sp>
        <p:nvSpPr>
          <p:cNvPr id="271363" name="Rectangle 3"/>
          <p:cNvSpPr>
            <a:spLocks noGrp="1" noChangeArrowheads="1"/>
          </p:cNvSpPr>
          <p:nvPr>
            <p:ph type="body" idx="1"/>
          </p:nvPr>
        </p:nvSpPr>
        <p:spPr>
          <a:xfrm>
            <a:off x="1741487" y="2438400"/>
            <a:ext cx="7402513" cy="2286000"/>
          </a:xfrm>
        </p:spPr>
        <p:txBody>
          <a:bodyPr/>
          <a:lstStyle/>
          <a:p>
            <a:pPr marL="0" indent="0" eaLnBrk="1" hangingPunct="1">
              <a:buNone/>
            </a:pPr>
            <a:r>
              <a:rPr lang="en-US" sz="6000" dirty="0" smtClean="0"/>
              <a:t>Healthcare Market and Market Failure</a:t>
            </a:r>
            <a:endParaRPr lang="en-US" sz="3000" dirty="0" smtClean="0"/>
          </a:p>
          <a:p>
            <a:pPr marL="457200" lvl="1" indent="0" eaLnBrk="1" hangingPunct="1">
              <a:buNone/>
            </a:pPr>
            <a:endParaRPr lang="en-US" sz="2600" dirty="0" smtClean="0"/>
          </a:p>
        </p:txBody>
      </p:sp>
    </p:spTree>
    <p:extLst>
      <p:ext uri="{BB962C8B-B14F-4D97-AF65-F5344CB8AC3E}">
        <p14:creationId xmlns:p14="http://schemas.microsoft.com/office/powerpoint/2010/main" val="369972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57BB11-8704-4B85-BD19-3221A4349205}" type="slidenum">
              <a:rPr lang="en-US"/>
              <a:pPr/>
              <a:t>19</a:t>
            </a:fld>
            <a:endParaRPr lang="en-US"/>
          </a:p>
        </p:txBody>
      </p:sp>
      <p:sp>
        <p:nvSpPr>
          <p:cNvPr id="58371" name="Rectangle 2"/>
          <p:cNvSpPr>
            <a:spLocks noGrp="1" noChangeArrowheads="1"/>
          </p:cNvSpPr>
          <p:nvPr>
            <p:ph type="title"/>
          </p:nvPr>
        </p:nvSpPr>
        <p:spPr>
          <a:xfrm>
            <a:off x="1371600" y="533400"/>
            <a:ext cx="7772400" cy="1143000"/>
          </a:xfrm>
          <a:noFill/>
        </p:spPr>
        <p:txBody>
          <a:bodyPr lIns="92075" tIns="46038" rIns="92075" bIns="46038"/>
          <a:lstStyle/>
          <a:p>
            <a:pPr eaLnBrk="1" hangingPunct="1"/>
            <a:r>
              <a:rPr lang="en-US" b="1" dirty="0" smtClean="0"/>
              <a:t>Market Failure in Health Care</a:t>
            </a:r>
          </a:p>
        </p:txBody>
      </p:sp>
      <p:sp>
        <p:nvSpPr>
          <p:cNvPr id="58372" name="Rectangle 3"/>
          <p:cNvSpPr>
            <a:spLocks noGrp="1" noChangeArrowheads="1"/>
          </p:cNvSpPr>
          <p:nvPr>
            <p:ph type="body" idx="1"/>
          </p:nvPr>
        </p:nvSpPr>
        <p:spPr>
          <a:xfrm>
            <a:off x="914400" y="1653540"/>
            <a:ext cx="8001000" cy="4648200"/>
          </a:xfrm>
          <a:noFill/>
        </p:spPr>
        <p:txBody>
          <a:bodyPr lIns="92075" tIns="46038" rIns="92075" bIns="46038"/>
          <a:lstStyle/>
          <a:p>
            <a:pPr eaLnBrk="1" hangingPunct="1">
              <a:lnSpc>
                <a:spcPct val="150000"/>
              </a:lnSpc>
            </a:pPr>
            <a:r>
              <a:rPr lang="en-US" sz="3400" dirty="0" smtClean="0"/>
              <a:t>In the previous class we learnt about “Market” “Demand” “Supply” and how “Markets” help determine the equilibrium price and quantity to be supplied. </a:t>
            </a:r>
          </a:p>
          <a:p>
            <a:pPr eaLnBrk="1" hangingPunct="1">
              <a:lnSpc>
                <a:spcPct val="150000"/>
              </a:lnSpc>
            </a:pPr>
            <a:r>
              <a:rPr lang="en-US" sz="3400" dirty="0" smtClean="0"/>
              <a:t>However, these simple properties of the market do not hold for the “Healthcare Market”</a:t>
            </a:r>
          </a:p>
        </p:txBody>
      </p:sp>
    </p:spTree>
    <p:extLst>
      <p:ext uri="{BB962C8B-B14F-4D97-AF65-F5344CB8AC3E}">
        <p14:creationId xmlns:p14="http://schemas.microsoft.com/office/powerpoint/2010/main" val="1318724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EA22825-AFDB-41A4-8F28-146DE3F14AD8}" type="slidenum">
              <a:rPr lang="en-US"/>
              <a:pPr/>
              <a:t>2</a:t>
            </a:fld>
            <a:endParaRPr lang="en-US" dirty="0"/>
          </a:p>
        </p:txBody>
      </p:sp>
      <p:sp>
        <p:nvSpPr>
          <p:cNvPr id="7171" name="Rectangle 2"/>
          <p:cNvSpPr>
            <a:spLocks noGrp="1" noChangeArrowheads="1"/>
          </p:cNvSpPr>
          <p:nvPr>
            <p:ph type="title"/>
          </p:nvPr>
        </p:nvSpPr>
        <p:spPr/>
        <p:txBody>
          <a:bodyPr/>
          <a:lstStyle/>
          <a:p>
            <a:pPr eaLnBrk="1" hangingPunct="1"/>
            <a:r>
              <a:rPr lang="en-US" b="1" dirty="0" smtClean="0"/>
              <a:t>Part 1</a:t>
            </a:r>
          </a:p>
        </p:txBody>
      </p:sp>
      <p:sp>
        <p:nvSpPr>
          <p:cNvPr id="271363" name="Rectangle 3"/>
          <p:cNvSpPr>
            <a:spLocks noGrp="1" noChangeArrowheads="1"/>
          </p:cNvSpPr>
          <p:nvPr>
            <p:ph type="body" idx="1"/>
          </p:nvPr>
        </p:nvSpPr>
        <p:spPr>
          <a:xfrm>
            <a:off x="843757" y="2133600"/>
            <a:ext cx="8393112" cy="2895600"/>
          </a:xfrm>
        </p:spPr>
        <p:txBody>
          <a:bodyPr/>
          <a:lstStyle/>
          <a:p>
            <a:pPr marL="0" indent="0" eaLnBrk="1" hangingPunct="1">
              <a:buNone/>
            </a:pPr>
            <a:r>
              <a:rPr lang="en-US" sz="6000" dirty="0" smtClean="0"/>
              <a:t>Costs in Healthcare and the Importance of Economic Evaluation</a:t>
            </a:r>
            <a:endParaRPr lang="en-US" sz="3000" dirty="0" smtClean="0"/>
          </a:p>
          <a:p>
            <a:pPr marL="457200" lvl="1" indent="0" eaLnBrk="1" hangingPunct="1">
              <a:buNone/>
            </a:pPr>
            <a:endParaRPr lang="en-US" sz="2600" dirty="0" smtClean="0"/>
          </a:p>
        </p:txBody>
      </p:sp>
    </p:spTree>
    <p:extLst>
      <p:ext uri="{BB962C8B-B14F-4D97-AF65-F5344CB8AC3E}">
        <p14:creationId xmlns:p14="http://schemas.microsoft.com/office/powerpoint/2010/main" val="303136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57BB11-8704-4B85-BD19-3221A4349205}" type="slidenum">
              <a:rPr lang="en-US"/>
              <a:pPr/>
              <a:t>20</a:t>
            </a:fld>
            <a:endParaRPr lang="en-US"/>
          </a:p>
        </p:txBody>
      </p:sp>
      <p:sp>
        <p:nvSpPr>
          <p:cNvPr id="58371" name="Rectangle 2"/>
          <p:cNvSpPr>
            <a:spLocks noGrp="1" noChangeArrowheads="1"/>
          </p:cNvSpPr>
          <p:nvPr>
            <p:ph type="title"/>
          </p:nvPr>
        </p:nvSpPr>
        <p:spPr>
          <a:xfrm>
            <a:off x="1371600" y="533400"/>
            <a:ext cx="7772400" cy="1143000"/>
          </a:xfrm>
          <a:noFill/>
        </p:spPr>
        <p:txBody>
          <a:bodyPr lIns="92075" tIns="46038" rIns="92075" bIns="46038"/>
          <a:lstStyle/>
          <a:p>
            <a:pPr eaLnBrk="1" hangingPunct="1"/>
            <a:r>
              <a:rPr lang="en-US" b="1" dirty="0" smtClean="0"/>
              <a:t>Market Failure in Health Care</a:t>
            </a:r>
          </a:p>
        </p:txBody>
      </p:sp>
      <p:sp>
        <p:nvSpPr>
          <p:cNvPr id="58372" name="Rectangle 3"/>
          <p:cNvSpPr>
            <a:spLocks noGrp="1" noChangeArrowheads="1"/>
          </p:cNvSpPr>
          <p:nvPr>
            <p:ph type="body" idx="1"/>
          </p:nvPr>
        </p:nvSpPr>
        <p:spPr>
          <a:xfrm>
            <a:off x="0" y="1650521"/>
            <a:ext cx="8839200" cy="4648200"/>
          </a:xfrm>
          <a:noFill/>
        </p:spPr>
        <p:txBody>
          <a:bodyPr lIns="92075" tIns="46038" rIns="92075" bIns="46038"/>
          <a:lstStyle/>
          <a:p>
            <a:pPr eaLnBrk="1" hangingPunct="1"/>
            <a:r>
              <a:rPr lang="en-US" dirty="0" smtClean="0"/>
              <a:t>Externalities and Public Goods in Healthcare</a:t>
            </a:r>
          </a:p>
          <a:p>
            <a:pPr eaLnBrk="1" hangingPunct="1"/>
            <a:r>
              <a:rPr lang="en-US" dirty="0"/>
              <a:t>Lack of competitive conditions</a:t>
            </a:r>
          </a:p>
          <a:p>
            <a:pPr lvl="1" eaLnBrk="1" hangingPunct="1"/>
            <a:r>
              <a:rPr lang="en-US" dirty="0" smtClean="0"/>
              <a:t>Who demands the quantity of healthcare? Supplier induced demand</a:t>
            </a:r>
          </a:p>
          <a:p>
            <a:pPr lvl="1" eaLnBrk="1" hangingPunct="1"/>
            <a:r>
              <a:rPr lang="en-US" dirty="0" smtClean="0"/>
              <a:t>Are we capable of comparing healthcare products/procedures/services? Asymmetric </a:t>
            </a:r>
            <a:r>
              <a:rPr lang="en-US" dirty="0"/>
              <a:t>information </a:t>
            </a:r>
          </a:p>
          <a:p>
            <a:pPr lvl="1" eaLnBrk="1" hangingPunct="1"/>
            <a:r>
              <a:rPr lang="en-US" dirty="0" smtClean="0"/>
              <a:t>Cost of Medical training and technology - No free entry/exit</a:t>
            </a:r>
          </a:p>
          <a:p>
            <a:pPr lvl="1" eaLnBrk="1" hangingPunct="1"/>
            <a:r>
              <a:rPr lang="en-US" dirty="0" smtClean="0"/>
              <a:t>Price collusion and discount negotiation in groups</a:t>
            </a:r>
          </a:p>
          <a:p>
            <a:pPr lvl="1" eaLnBrk="1" hangingPunct="1"/>
            <a:r>
              <a:rPr lang="en-US" dirty="0" smtClean="0"/>
              <a:t>Insurance –  Price Insensitivity, Moral Hazard and Adverse Selection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9BAFF13-BF91-4996-BF19-2556CAE6CD04}" type="slidenum">
              <a:rPr lang="en-US">
                <a:solidFill>
                  <a:srgbClr val="000000"/>
                </a:solidFill>
              </a:rPr>
              <a:pPr/>
              <a:t>21</a:t>
            </a:fld>
            <a:endParaRPr lang="en-US">
              <a:solidFill>
                <a:srgbClr val="000000"/>
              </a:solidFill>
            </a:endParaRPr>
          </a:p>
        </p:txBody>
      </p:sp>
      <p:sp>
        <p:nvSpPr>
          <p:cNvPr id="60419" name="Rectangle 2"/>
          <p:cNvSpPr>
            <a:spLocks noGrp="1" noChangeArrowheads="1"/>
          </p:cNvSpPr>
          <p:nvPr>
            <p:ph type="title"/>
          </p:nvPr>
        </p:nvSpPr>
        <p:spPr/>
        <p:txBody>
          <a:bodyPr/>
          <a:lstStyle/>
          <a:p>
            <a:pPr eaLnBrk="1" hangingPunct="1"/>
            <a:r>
              <a:rPr lang="en-US" b="1" dirty="0" smtClean="0">
                <a:solidFill>
                  <a:schemeClr val="tx1"/>
                </a:solidFill>
              </a:rPr>
              <a:t>Market Failure in Healthcare</a:t>
            </a:r>
          </a:p>
        </p:txBody>
      </p:sp>
      <p:sp>
        <p:nvSpPr>
          <p:cNvPr id="60420" name="Rectangle 3"/>
          <p:cNvSpPr>
            <a:spLocks noGrp="1" noChangeArrowheads="1"/>
          </p:cNvSpPr>
          <p:nvPr>
            <p:ph type="body" idx="1"/>
          </p:nvPr>
        </p:nvSpPr>
        <p:spPr>
          <a:xfrm>
            <a:off x="152400" y="1600200"/>
            <a:ext cx="8915399" cy="4495800"/>
          </a:xfrm>
        </p:spPr>
        <p:txBody>
          <a:bodyPr/>
          <a:lstStyle/>
          <a:p>
            <a:pPr eaLnBrk="1" hangingPunct="1"/>
            <a:r>
              <a:rPr lang="en-US" sz="3000" dirty="0" smtClean="0"/>
              <a:t>Overproduction or underproduction due to externalities. E.g. underproduction of vaccines due to positive externality </a:t>
            </a:r>
          </a:p>
          <a:p>
            <a:pPr eaLnBrk="1" hangingPunct="1"/>
            <a:r>
              <a:rPr lang="en-US" sz="3000" dirty="0" smtClean="0"/>
              <a:t>Insurance insulates consumers from making price conscious decisions</a:t>
            </a:r>
          </a:p>
          <a:p>
            <a:pPr eaLnBrk="1" hangingPunct="1"/>
            <a:r>
              <a:rPr lang="en-US" sz="3000" dirty="0" smtClean="0"/>
              <a:t>The primary decisions makers are neither payers nor consumers, but suppliers</a:t>
            </a:r>
          </a:p>
          <a:p>
            <a:pPr eaLnBrk="1" hangingPunct="1"/>
            <a:r>
              <a:rPr lang="en-US" sz="3000" dirty="0" smtClean="0"/>
              <a:t>Consumers incapable of making informed decisions</a:t>
            </a:r>
          </a:p>
          <a:p>
            <a:pPr eaLnBrk="1" hangingPunct="1"/>
            <a:r>
              <a:rPr lang="en-US" sz="3000" dirty="0" smtClean="0"/>
              <a:t>In addition to all these there are concerns of inequity</a:t>
            </a:r>
          </a:p>
          <a:p>
            <a:pPr eaLnBrk="1" hangingPunct="1"/>
            <a:r>
              <a:rPr lang="en-US" sz="3000" b="1" dirty="0" smtClean="0"/>
              <a:t>At the end, the price and quantity set in the market are not socially optimal</a:t>
            </a:r>
          </a:p>
        </p:txBody>
      </p:sp>
    </p:spTree>
    <p:extLst>
      <p:ext uri="{BB962C8B-B14F-4D97-AF65-F5344CB8AC3E}">
        <p14:creationId xmlns:p14="http://schemas.microsoft.com/office/powerpoint/2010/main" val="3864310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56DA273-119C-4421-ADBE-098252472EA4}" type="slidenum">
              <a:rPr lang="en-US">
                <a:solidFill>
                  <a:srgbClr val="000000"/>
                </a:solidFill>
              </a:rPr>
              <a:pPr/>
              <a:t>22</a:t>
            </a:fld>
            <a:endParaRPr lang="en-US">
              <a:solidFill>
                <a:srgbClr val="000000"/>
              </a:solidFill>
            </a:endParaRPr>
          </a:p>
        </p:txBody>
      </p:sp>
      <p:sp>
        <p:nvSpPr>
          <p:cNvPr id="65539" name="Rectangle 2"/>
          <p:cNvSpPr>
            <a:spLocks noGrp="1" noChangeArrowheads="1"/>
          </p:cNvSpPr>
          <p:nvPr>
            <p:ph type="title"/>
          </p:nvPr>
        </p:nvSpPr>
        <p:spPr>
          <a:xfrm>
            <a:off x="0" y="457200"/>
            <a:ext cx="8926513" cy="1143000"/>
          </a:xfrm>
        </p:spPr>
        <p:txBody>
          <a:bodyPr/>
          <a:lstStyle/>
          <a:p>
            <a:pPr eaLnBrk="1" hangingPunct="1"/>
            <a:r>
              <a:rPr lang="en-US" b="1" dirty="0" smtClean="0">
                <a:solidFill>
                  <a:schemeClr val="tx1"/>
                </a:solidFill>
              </a:rPr>
              <a:t>Externalities</a:t>
            </a:r>
          </a:p>
        </p:txBody>
      </p:sp>
      <p:sp>
        <p:nvSpPr>
          <p:cNvPr id="65540" name="Rectangle 3"/>
          <p:cNvSpPr>
            <a:spLocks noGrp="1" noChangeArrowheads="1"/>
          </p:cNvSpPr>
          <p:nvPr>
            <p:ph type="body" idx="1"/>
          </p:nvPr>
        </p:nvSpPr>
        <p:spPr>
          <a:xfrm>
            <a:off x="685799" y="1981200"/>
            <a:ext cx="8240713" cy="4495800"/>
          </a:xfrm>
        </p:spPr>
        <p:txBody>
          <a:bodyPr/>
          <a:lstStyle/>
          <a:p>
            <a:pPr eaLnBrk="1" hangingPunct="1"/>
            <a:r>
              <a:rPr lang="en-US" dirty="0" smtClean="0"/>
              <a:t>Are the effects of a transaction between parties on outsiders; The uncompensated effects of an action (e.g. Pollution</a:t>
            </a:r>
            <a:r>
              <a:rPr lang="en-US" dirty="0"/>
              <a:t> </a:t>
            </a:r>
            <a:r>
              <a:rPr lang="en-US" dirty="0" smtClean="0"/>
              <a:t>has negative externalities and Vaccines have positive externality)</a:t>
            </a:r>
          </a:p>
          <a:p>
            <a:pPr eaLnBrk="1" hangingPunct="1"/>
            <a:r>
              <a:rPr lang="en-US" dirty="0"/>
              <a:t>Consumers are </a:t>
            </a:r>
            <a:r>
              <a:rPr lang="en-US" dirty="0" smtClean="0"/>
              <a:t>unable </a:t>
            </a:r>
            <a:r>
              <a:rPr lang="en-US" dirty="0"/>
              <a:t>to compare the true social cost </a:t>
            </a:r>
            <a:r>
              <a:rPr lang="en-US" dirty="0" smtClean="0"/>
              <a:t>or benefit of </a:t>
            </a:r>
            <a:r>
              <a:rPr lang="en-US" dirty="0"/>
              <a:t>goods </a:t>
            </a:r>
            <a:r>
              <a:rPr lang="en-US" dirty="0" smtClean="0"/>
              <a:t>in </a:t>
            </a:r>
            <a:r>
              <a:rPr lang="en-US" dirty="0"/>
              <a:t>order to purchase the utility maximizing </a:t>
            </a:r>
            <a:r>
              <a:rPr lang="en-US" dirty="0" smtClean="0"/>
              <a:t>(socially optimal) amount </a:t>
            </a:r>
            <a:r>
              <a:rPr lang="en-US" dirty="0"/>
              <a:t>of goods</a:t>
            </a:r>
            <a:r>
              <a:rPr lang="en-US" dirty="0" smtClean="0"/>
              <a:t>.</a:t>
            </a:r>
            <a:endParaRPr lang="en-US" dirty="0"/>
          </a:p>
        </p:txBody>
      </p:sp>
    </p:spTree>
    <p:extLst>
      <p:ext uri="{BB962C8B-B14F-4D97-AF65-F5344CB8AC3E}">
        <p14:creationId xmlns:p14="http://schemas.microsoft.com/office/powerpoint/2010/main" val="607436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C5AEEC6A-30A4-44FF-A16A-1A9B81D86B3F}" type="slidenum">
              <a:rPr lang="en-US">
                <a:solidFill>
                  <a:srgbClr val="000000"/>
                </a:solidFill>
              </a:rPr>
              <a:pPr/>
              <a:t>23</a:t>
            </a:fld>
            <a:endParaRPr lang="en-US">
              <a:solidFill>
                <a:srgbClr val="000000"/>
              </a:solidFill>
            </a:endParaRPr>
          </a:p>
        </p:txBody>
      </p:sp>
      <p:sp>
        <p:nvSpPr>
          <p:cNvPr id="61443" name="Rectangle 2"/>
          <p:cNvSpPr>
            <a:spLocks noGrp="1" noChangeArrowheads="1"/>
          </p:cNvSpPr>
          <p:nvPr>
            <p:ph type="title"/>
          </p:nvPr>
        </p:nvSpPr>
        <p:spPr>
          <a:xfrm>
            <a:off x="533400" y="609600"/>
            <a:ext cx="7772400" cy="1143000"/>
          </a:xfrm>
          <a:noFill/>
        </p:spPr>
        <p:txBody>
          <a:bodyPr lIns="92075" tIns="46038" rIns="92075" bIns="46038"/>
          <a:lstStyle/>
          <a:p>
            <a:pPr eaLnBrk="1" hangingPunct="1"/>
            <a:r>
              <a:rPr lang="en-US" sz="3600" b="1" dirty="0" smtClean="0"/>
              <a:t>Positive Externality Implies MSB&gt;MPB</a:t>
            </a:r>
            <a:endParaRPr lang="en-US" sz="3200" b="1" dirty="0" smtClean="0">
              <a:solidFill>
                <a:schemeClr val="tx1"/>
              </a:solidFill>
            </a:endParaRPr>
          </a:p>
        </p:txBody>
      </p:sp>
      <p:sp>
        <p:nvSpPr>
          <p:cNvPr id="61444" name="Line 3"/>
          <p:cNvSpPr>
            <a:spLocks noChangeShapeType="1"/>
          </p:cNvSpPr>
          <p:nvPr/>
        </p:nvSpPr>
        <p:spPr bwMode="auto">
          <a:xfrm>
            <a:off x="5867400" y="3505200"/>
            <a:ext cx="0" cy="1981200"/>
          </a:xfrm>
          <a:prstGeom prst="line">
            <a:avLst/>
          </a:prstGeom>
          <a:noFill/>
          <a:ln w="12700">
            <a:solidFill>
              <a:schemeClr val="tx1"/>
            </a:solidFill>
            <a:prstDash val="lgDash"/>
            <a:round/>
            <a:headEnd type="none" w="sm" len="sm"/>
            <a:tailEnd type="none" w="sm" len="sm"/>
          </a:ln>
        </p:spPr>
        <p:txBody>
          <a:bodyPr wrap="none" anchor="ctr"/>
          <a:lstStyle/>
          <a:p>
            <a:endParaRPr lang="en-US">
              <a:solidFill>
                <a:srgbClr val="000000"/>
              </a:solidFill>
            </a:endParaRPr>
          </a:p>
        </p:txBody>
      </p:sp>
      <p:sp>
        <p:nvSpPr>
          <p:cNvPr id="61445" name="Arc 4"/>
          <p:cNvSpPr>
            <a:spLocks/>
          </p:cNvSpPr>
          <p:nvPr/>
        </p:nvSpPr>
        <p:spPr bwMode="auto">
          <a:xfrm rot="10800000">
            <a:off x="1449388" y="2514600"/>
            <a:ext cx="5257800" cy="2057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8100" cap="rnd">
            <a:solidFill>
              <a:schemeClr val="tx1"/>
            </a:solidFill>
            <a:round/>
            <a:headEnd type="none" w="sm" len="sm"/>
            <a:tailEnd type="none" w="sm" len="sm"/>
          </a:ln>
        </p:spPr>
        <p:txBody>
          <a:bodyPr rot="10800000" wrap="none" anchor="ctr"/>
          <a:lstStyle/>
          <a:p>
            <a:endParaRPr lang="en-US">
              <a:solidFill>
                <a:srgbClr val="000000"/>
              </a:solidFill>
            </a:endParaRPr>
          </a:p>
        </p:txBody>
      </p:sp>
      <p:sp>
        <p:nvSpPr>
          <p:cNvPr id="61446" name="Line 5"/>
          <p:cNvSpPr>
            <a:spLocks noChangeShapeType="1"/>
          </p:cNvSpPr>
          <p:nvPr/>
        </p:nvSpPr>
        <p:spPr bwMode="auto">
          <a:xfrm>
            <a:off x="1447800" y="1905000"/>
            <a:ext cx="0" cy="3733800"/>
          </a:xfrm>
          <a:prstGeom prst="line">
            <a:avLst/>
          </a:prstGeom>
          <a:noFill/>
          <a:ln w="38100">
            <a:solidFill>
              <a:schemeClr val="tx1"/>
            </a:solidFill>
            <a:round/>
            <a:headEnd type="none" w="sm" len="sm"/>
            <a:tailEnd type="none" w="sm" len="sm"/>
          </a:ln>
        </p:spPr>
        <p:txBody>
          <a:bodyPr wrap="none" anchor="ctr"/>
          <a:lstStyle/>
          <a:p>
            <a:endParaRPr lang="en-US">
              <a:solidFill>
                <a:srgbClr val="000000"/>
              </a:solidFill>
            </a:endParaRPr>
          </a:p>
        </p:txBody>
      </p:sp>
      <p:sp>
        <p:nvSpPr>
          <p:cNvPr id="61447" name="Line 6"/>
          <p:cNvSpPr>
            <a:spLocks noChangeShapeType="1"/>
          </p:cNvSpPr>
          <p:nvPr/>
        </p:nvSpPr>
        <p:spPr bwMode="auto">
          <a:xfrm>
            <a:off x="1447800" y="5562600"/>
            <a:ext cx="6019800" cy="0"/>
          </a:xfrm>
          <a:prstGeom prst="line">
            <a:avLst/>
          </a:prstGeom>
          <a:noFill/>
          <a:ln w="38100">
            <a:solidFill>
              <a:schemeClr val="tx1"/>
            </a:solidFill>
            <a:round/>
            <a:headEnd type="none" w="sm" len="sm"/>
            <a:tailEnd type="none" w="sm" len="sm"/>
          </a:ln>
        </p:spPr>
        <p:txBody>
          <a:bodyPr wrap="none" anchor="ctr"/>
          <a:lstStyle/>
          <a:p>
            <a:endParaRPr lang="en-US">
              <a:solidFill>
                <a:srgbClr val="000000"/>
              </a:solidFill>
            </a:endParaRPr>
          </a:p>
        </p:txBody>
      </p:sp>
      <p:sp>
        <p:nvSpPr>
          <p:cNvPr id="61448" name="Arc 7"/>
          <p:cNvSpPr>
            <a:spLocks/>
          </p:cNvSpPr>
          <p:nvPr/>
        </p:nvSpPr>
        <p:spPr bwMode="auto">
          <a:xfrm>
            <a:off x="1447800" y="2286000"/>
            <a:ext cx="5334000" cy="2057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cap="rnd">
            <a:solidFill>
              <a:schemeClr val="bg2"/>
            </a:solidFill>
            <a:round/>
            <a:headEnd type="none" w="sm" len="sm"/>
            <a:tailEnd type="none" w="sm" len="sm"/>
          </a:ln>
        </p:spPr>
        <p:txBody>
          <a:bodyPr wrap="none" anchor="ctr"/>
          <a:lstStyle/>
          <a:p>
            <a:endParaRPr lang="en-US">
              <a:solidFill>
                <a:srgbClr val="000000"/>
              </a:solidFill>
            </a:endParaRPr>
          </a:p>
        </p:txBody>
      </p:sp>
      <p:sp>
        <p:nvSpPr>
          <p:cNvPr id="61449" name="Rectangle 8"/>
          <p:cNvSpPr>
            <a:spLocks noChangeArrowheads="1"/>
          </p:cNvSpPr>
          <p:nvPr/>
        </p:nvSpPr>
        <p:spPr bwMode="auto">
          <a:xfrm>
            <a:off x="6842125" y="2270125"/>
            <a:ext cx="1881188"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000000"/>
                </a:solidFill>
              </a:rPr>
              <a:t>MSC = MPC</a:t>
            </a:r>
            <a:endParaRPr lang="en-US" sz="2400">
              <a:solidFill>
                <a:srgbClr val="000000"/>
              </a:solidFill>
            </a:endParaRPr>
          </a:p>
        </p:txBody>
      </p:sp>
      <p:sp>
        <p:nvSpPr>
          <p:cNvPr id="61450" name="Rectangle 9"/>
          <p:cNvSpPr>
            <a:spLocks noChangeArrowheads="1"/>
          </p:cNvSpPr>
          <p:nvPr/>
        </p:nvSpPr>
        <p:spPr bwMode="auto">
          <a:xfrm>
            <a:off x="6765925" y="4403725"/>
            <a:ext cx="844550"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000000"/>
                </a:solidFill>
              </a:rPr>
              <a:t>MSB</a:t>
            </a:r>
            <a:endParaRPr lang="en-US" sz="2400">
              <a:solidFill>
                <a:srgbClr val="000000"/>
              </a:solidFill>
            </a:endParaRPr>
          </a:p>
        </p:txBody>
      </p:sp>
      <p:sp>
        <p:nvSpPr>
          <p:cNvPr id="61451" name="Rectangle 10"/>
          <p:cNvSpPr>
            <a:spLocks noChangeArrowheads="1"/>
          </p:cNvSpPr>
          <p:nvPr/>
        </p:nvSpPr>
        <p:spPr bwMode="auto">
          <a:xfrm>
            <a:off x="1066800" y="1676400"/>
            <a:ext cx="336550"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000000"/>
                </a:solidFill>
              </a:rPr>
              <a:t>$</a:t>
            </a:r>
          </a:p>
        </p:txBody>
      </p:sp>
      <p:sp>
        <p:nvSpPr>
          <p:cNvPr id="61452" name="Rectangle 11"/>
          <p:cNvSpPr>
            <a:spLocks noChangeArrowheads="1"/>
          </p:cNvSpPr>
          <p:nvPr/>
        </p:nvSpPr>
        <p:spPr bwMode="auto">
          <a:xfrm>
            <a:off x="6232525" y="5622925"/>
            <a:ext cx="1285875"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000000"/>
                </a:solidFill>
              </a:rPr>
              <a:t>quantity</a:t>
            </a:r>
          </a:p>
        </p:txBody>
      </p:sp>
      <p:sp>
        <p:nvSpPr>
          <p:cNvPr id="61453" name="Rectangle 12"/>
          <p:cNvSpPr>
            <a:spLocks noChangeArrowheads="1"/>
          </p:cNvSpPr>
          <p:nvPr/>
        </p:nvSpPr>
        <p:spPr bwMode="auto">
          <a:xfrm>
            <a:off x="5638800" y="5638800"/>
            <a:ext cx="455613"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000000"/>
                </a:solidFill>
              </a:rPr>
              <a:t>q’</a:t>
            </a:r>
            <a:endParaRPr lang="en-US" sz="2400">
              <a:solidFill>
                <a:srgbClr val="000000"/>
              </a:solidFill>
            </a:endParaRPr>
          </a:p>
        </p:txBody>
      </p:sp>
      <p:sp>
        <p:nvSpPr>
          <p:cNvPr id="61454" name="Freeform 13"/>
          <p:cNvSpPr>
            <a:spLocks/>
          </p:cNvSpPr>
          <p:nvPr/>
        </p:nvSpPr>
        <p:spPr bwMode="auto">
          <a:xfrm>
            <a:off x="1524000" y="3127375"/>
            <a:ext cx="4811713" cy="1984375"/>
          </a:xfrm>
          <a:custGeom>
            <a:avLst/>
            <a:gdLst>
              <a:gd name="T0" fmla="*/ 0 w 3031"/>
              <a:gd name="T1" fmla="*/ 0 h 1250"/>
              <a:gd name="T2" fmla="*/ 2147483647 w 3031"/>
              <a:gd name="T3" fmla="*/ 2147483647 h 1250"/>
              <a:gd name="T4" fmla="*/ 2147483647 w 3031"/>
              <a:gd name="T5" fmla="*/ 2147483647 h 1250"/>
              <a:gd name="T6" fmla="*/ 2147483647 w 3031"/>
              <a:gd name="T7" fmla="*/ 2147483647 h 1250"/>
              <a:gd name="T8" fmla="*/ 2147483647 w 3031"/>
              <a:gd name="T9" fmla="*/ 2147483647 h 1250"/>
              <a:gd name="T10" fmla="*/ 2147483647 w 3031"/>
              <a:gd name="T11" fmla="*/ 2147483647 h 1250"/>
              <a:gd name="T12" fmla="*/ 2147483647 w 3031"/>
              <a:gd name="T13" fmla="*/ 2147483647 h 1250"/>
              <a:gd name="T14" fmla="*/ 2147483647 w 3031"/>
              <a:gd name="T15" fmla="*/ 2147483647 h 1250"/>
              <a:gd name="T16" fmla="*/ 2147483647 w 3031"/>
              <a:gd name="T17" fmla="*/ 2147483647 h 1250"/>
              <a:gd name="T18" fmla="*/ 2147483647 w 3031"/>
              <a:gd name="T19" fmla="*/ 2147483647 h 1250"/>
              <a:gd name="T20" fmla="*/ 2147483647 w 3031"/>
              <a:gd name="T21" fmla="*/ 2147483647 h 1250"/>
              <a:gd name="T22" fmla="*/ 2147483647 w 3031"/>
              <a:gd name="T23" fmla="*/ 2147483647 h 1250"/>
              <a:gd name="T24" fmla="*/ 2147483647 w 3031"/>
              <a:gd name="T25" fmla="*/ 2147483647 h 1250"/>
              <a:gd name="T26" fmla="*/ 2147483647 w 3031"/>
              <a:gd name="T27" fmla="*/ 2147483647 h 1250"/>
              <a:gd name="T28" fmla="*/ 2147483647 w 3031"/>
              <a:gd name="T29" fmla="*/ 2147483647 h 1250"/>
              <a:gd name="T30" fmla="*/ 2147483647 w 3031"/>
              <a:gd name="T31" fmla="*/ 2147483647 h 1250"/>
              <a:gd name="T32" fmla="*/ 2147483647 w 3031"/>
              <a:gd name="T33" fmla="*/ 2147483647 h 1250"/>
              <a:gd name="T34" fmla="*/ 2147483647 w 3031"/>
              <a:gd name="T35" fmla="*/ 2147483647 h 1250"/>
              <a:gd name="T36" fmla="*/ 2147483647 w 3031"/>
              <a:gd name="T37" fmla="*/ 2147483647 h 1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31"/>
              <a:gd name="T58" fmla="*/ 0 h 1250"/>
              <a:gd name="T59" fmla="*/ 3031 w 3031"/>
              <a:gd name="T60" fmla="*/ 1250 h 12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31" h="1250">
                <a:moveTo>
                  <a:pt x="0" y="0"/>
                </a:moveTo>
                <a:cubicBezTo>
                  <a:pt x="199" y="14"/>
                  <a:pt x="383" y="61"/>
                  <a:pt x="581" y="76"/>
                </a:cubicBezTo>
                <a:cubicBezTo>
                  <a:pt x="820" y="114"/>
                  <a:pt x="552" y="75"/>
                  <a:pt x="1111" y="101"/>
                </a:cubicBezTo>
                <a:cubicBezTo>
                  <a:pt x="1229" y="107"/>
                  <a:pt x="1465" y="126"/>
                  <a:pt x="1465" y="126"/>
                </a:cubicBezTo>
                <a:cubicBezTo>
                  <a:pt x="1516" y="139"/>
                  <a:pt x="1568" y="147"/>
                  <a:pt x="1617" y="164"/>
                </a:cubicBezTo>
                <a:cubicBezTo>
                  <a:pt x="1681" y="187"/>
                  <a:pt x="1692" y="202"/>
                  <a:pt x="1768" y="215"/>
                </a:cubicBezTo>
                <a:cubicBezTo>
                  <a:pt x="1820" y="249"/>
                  <a:pt x="1874" y="269"/>
                  <a:pt x="1932" y="291"/>
                </a:cubicBezTo>
                <a:cubicBezTo>
                  <a:pt x="1950" y="298"/>
                  <a:pt x="1966" y="307"/>
                  <a:pt x="1983" y="316"/>
                </a:cubicBezTo>
                <a:cubicBezTo>
                  <a:pt x="1996" y="323"/>
                  <a:pt x="2007" y="335"/>
                  <a:pt x="2021" y="341"/>
                </a:cubicBezTo>
                <a:cubicBezTo>
                  <a:pt x="2049" y="352"/>
                  <a:pt x="2080" y="358"/>
                  <a:pt x="2109" y="366"/>
                </a:cubicBezTo>
                <a:cubicBezTo>
                  <a:pt x="2157" y="416"/>
                  <a:pt x="2221" y="419"/>
                  <a:pt x="2286" y="429"/>
                </a:cubicBezTo>
                <a:cubicBezTo>
                  <a:pt x="2377" y="460"/>
                  <a:pt x="2375" y="471"/>
                  <a:pt x="2450" y="530"/>
                </a:cubicBezTo>
                <a:cubicBezTo>
                  <a:pt x="2479" y="553"/>
                  <a:pt x="2539" y="594"/>
                  <a:pt x="2539" y="594"/>
                </a:cubicBezTo>
                <a:cubicBezTo>
                  <a:pt x="2593" y="674"/>
                  <a:pt x="2664" y="725"/>
                  <a:pt x="2741" y="783"/>
                </a:cubicBezTo>
                <a:cubicBezTo>
                  <a:pt x="2792" y="860"/>
                  <a:pt x="2864" y="926"/>
                  <a:pt x="2905" y="1010"/>
                </a:cubicBezTo>
                <a:cubicBezTo>
                  <a:pt x="2919" y="1039"/>
                  <a:pt x="2927" y="1071"/>
                  <a:pt x="2943" y="1099"/>
                </a:cubicBezTo>
                <a:cubicBezTo>
                  <a:pt x="2958" y="1125"/>
                  <a:pt x="2983" y="1146"/>
                  <a:pt x="2993" y="1174"/>
                </a:cubicBezTo>
                <a:cubicBezTo>
                  <a:pt x="2997" y="1187"/>
                  <a:pt x="3000" y="1200"/>
                  <a:pt x="3006" y="1212"/>
                </a:cubicBezTo>
                <a:cubicBezTo>
                  <a:pt x="3013" y="1226"/>
                  <a:pt x="3031" y="1250"/>
                  <a:pt x="3031" y="1250"/>
                </a:cubicBezTo>
              </a:path>
            </a:pathLst>
          </a:custGeom>
          <a:noFill/>
          <a:ln w="38100">
            <a:solidFill>
              <a:schemeClr val="tx1"/>
            </a:solidFill>
            <a:round/>
            <a:headEnd/>
            <a:tailEnd/>
          </a:ln>
        </p:spPr>
        <p:txBody>
          <a:bodyPr wrap="none" anchor="ctr"/>
          <a:lstStyle/>
          <a:p>
            <a:endParaRPr lang="en-US">
              <a:solidFill>
                <a:srgbClr val="000000"/>
              </a:solidFill>
            </a:endParaRPr>
          </a:p>
        </p:txBody>
      </p:sp>
      <p:sp>
        <p:nvSpPr>
          <p:cNvPr id="61455" name="Text Box 14"/>
          <p:cNvSpPr txBox="1">
            <a:spLocks noChangeArrowheads="1"/>
          </p:cNvSpPr>
          <p:nvPr/>
        </p:nvSpPr>
        <p:spPr bwMode="auto">
          <a:xfrm>
            <a:off x="6308725" y="4918075"/>
            <a:ext cx="860425" cy="457200"/>
          </a:xfrm>
          <a:prstGeom prst="rect">
            <a:avLst/>
          </a:prstGeom>
          <a:noFill/>
          <a:ln w="9525">
            <a:noFill/>
            <a:miter lim="800000"/>
            <a:headEnd/>
            <a:tailEnd/>
          </a:ln>
        </p:spPr>
        <p:txBody>
          <a:bodyPr wrap="none">
            <a:spAutoFit/>
          </a:bodyPr>
          <a:lstStyle/>
          <a:p>
            <a:pPr eaLnBrk="0" hangingPunct="0"/>
            <a:r>
              <a:rPr lang="en-US" sz="2400" b="1">
                <a:solidFill>
                  <a:srgbClr val="000000"/>
                </a:solidFill>
              </a:rPr>
              <a:t>MPB</a:t>
            </a:r>
            <a:endParaRPr lang="en-US" sz="2400">
              <a:solidFill>
                <a:srgbClr val="000000"/>
              </a:solidFill>
            </a:endParaRPr>
          </a:p>
        </p:txBody>
      </p:sp>
      <p:sp>
        <p:nvSpPr>
          <p:cNvPr id="61456" name="Line 15"/>
          <p:cNvSpPr>
            <a:spLocks noChangeShapeType="1"/>
          </p:cNvSpPr>
          <p:nvPr/>
        </p:nvSpPr>
        <p:spPr bwMode="auto">
          <a:xfrm>
            <a:off x="5029200" y="3810000"/>
            <a:ext cx="0" cy="1752600"/>
          </a:xfrm>
          <a:prstGeom prst="line">
            <a:avLst/>
          </a:prstGeom>
          <a:noFill/>
          <a:ln w="9525">
            <a:solidFill>
              <a:schemeClr val="tx1"/>
            </a:solidFill>
            <a:prstDash val="dash"/>
            <a:round/>
            <a:headEnd/>
            <a:tailEnd/>
          </a:ln>
        </p:spPr>
        <p:txBody>
          <a:bodyPr wrap="none" anchor="ctr"/>
          <a:lstStyle/>
          <a:p>
            <a:endParaRPr lang="en-US">
              <a:solidFill>
                <a:srgbClr val="000000"/>
              </a:solidFill>
            </a:endParaRPr>
          </a:p>
        </p:txBody>
      </p:sp>
      <p:sp>
        <p:nvSpPr>
          <p:cNvPr id="61457" name="Text Box 16"/>
          <p:cNvSpPr txBox="1">
            <a:spLocks noChangeArrowheads="1"/>
          </p:cNvSpPr>
          <p:nvPr/>
        </p:nvSpPr>
        <p:spPr bwMode="auto">
          <a:xfrm>
            <a:off x="4648200" y="3810000"/>
            <a:ext cx="304800" cy="457200"/>
          </a:xfrm>
          <a:prstGeom prst="rect">
            <a:avLst/>
          </a:prstGeom>
          <a:noFill/>
          <a:ln w="9525">
            <a:noFill/>
            <a:miter lim="800000"/>
            <a:headEnd/>
            <a:tailEnd/>
          </a:ln>
        </p:spPr>
        <p:txBody>
          <a:bodyPr>
            <a:spAutoFit/>
          </a:bodyPr>
          <a:lstStyle/>
          <a:p>
            <a:pPr eaLnBrk="0" hangingPunct="0">
              <a:spcBef>
                <a:spcPct val="50000"/>
              </a:spcBef>
            </a:pPr>
            <a:r>
              <a:rPr lang="en-US" sz="2400" b="1">
                <a:solidFill>
                  <a:srgbClr val="000000"/>
                </a:solidFill>
              </a:rPr>
              <a:t>C</a:t>
            </a:r>
            <a:endParaRPr lang="en-US" sz="2400">
              <a:solidFill>
                <a:srgbClr val="000000"/>
              </a:solidFill>
            </a:endParaRPr>
          </a:p>
        </p:txBody>
      </p:sp>
      <p:sp>
        <p:nvSpPr>
          <p:cNvPr id="61458" name="Text Box 17"/>
          <p:cNvSpPr txBox="1">
            <a:spLocks noChangeArrowheads="1"/>
          </p:cNvSpPr>
          <p:nvPr/>
        </p:nvSpPr>
        <p:spPr bwMode="auto">
          <a:xfrm>
            <a:off x="5715000" y="2895600"/>
            <a:ext cx="457200" cy="457200"/>
          </a:xfrm>
          <a:prstGeom prst="rect">
            <a:avLst/>
          </a:prstGeom>
          <a:noFill/>
          <a:ln w="9525">
            <a:noFill/>
            <a:miter lim="800000"/>
            <a:headEnd/>
            <a:tailEnd/>
          </a:ln>
        </p:spPr>
        <p:txBody>
          <a:bodyPr>
            <a:spAutoFit/>
          </a:bodyPr>
          <a:lstStyle/>
          <a:p>
            <a:pPr eaLnBrk="0" hangingPunct="0">
              <a:spcBef>
                <a:spcPct val="50000"/>
              </a:spcBef>
            </a:pPr>
            <a:r>
              <a:rPr lang="en-US" sz="2400" b="1">
                <a:solidFill>
                  <a:srgbClr val="000000"/>
                </a:solidFill>
              </a:rPr>
              <a:t>A</a:t>
            </a:r>
            <a:endParaRPr lang="en-US" sz="2400">
              <a:solidFill>
                <a:srgbClr val="000000"/>
              </a:solidFill>
            </a:endParaRPr>
          </a:p>
        </p:txBody>
      </p:sp>
      <p:sp>
        <p:nvSpPr>
          <p:cNvPr id="61459" name="Text Box 18"/>
          <p:cNvSpPr txBox="1">
            <a:spLocks noChangeArrowheads="1"/>
          </p:cNvSpPr>
          <p:nvPr/>
        </p:nvSpPr>
        <p:spPr bwMode="auto">
          <a:xfrm>
            <a:off x="4876800" y="5638800"/>
            <a:ext cx="381000" cy="457200"/>
          </a:xfrm>
          <a:prstGeom prst="rect">
            <a:avLst/>
          </a:prstGeom>
          <a:noFill/>
          <a:ln w="9525">
            <a:noFill/>
            <a:miter lim="800000"/>
            <a:headEnd/>
            <a:tailEnd/>
          </a:ln>
        </p:spPr>
        <p:txBody>
          <a:bodyPr>
            <a:spAutoFit/>
          </a:bodyPr>
          <a:lstStyle/>
          <a:p>
            <a:pPr eaLnBrk="0" hangingPunct="0">
              <a:spcBef>
                <a:spcPct val="50000"/>
              </a:spcBef>
            </a:pPr>
            <a:r>
              <a:rPr lang="en-US" sz="2400" b="1">
                <a:solidFill>
                  <a:srgbClr val="000000"/>
                </a:solidFill>
              </a:rPr>
              <a:t>q</a:t>
            </a:r>
            <a:endParaRPr lang="en-US" sz="2400">
              <a:solidFill>
                <a:srgbClr val="000000"/>
              </a:solidFill>
            </a:endParaRPr>
          </a:p>
        </p:txBody>
      </p:sp>
      <p:sp>
        <p:nvSpPr>
          <p:cNvPr id="61460" name="Text Box 19"/>
          <p:cNvSpPr txBox="1">
            <a:spLocks noChangeArrowheads="1"/>
          </p:cNvSpPr>
          <p:nvPr/>
        </p:nvSpPr>
        <p:spPr bwMode="auto">
          <a:xfrm>
            <a:off x="838200" y="6019800"/>
            <a:ext cx="2743200" cy="336550"/>
          </a:xfrm>
          <a:prstGeom prst="rect">
            <a:avLst/>
          </a:prstGeom>
          <a:noFill/>
          <a:ln w="9525">
            <a:noFill/>
            <a:miter lim="800000"/>
            <a:headEnd/>
            <a:tailEnd/>
          </a:ln>
        </p:spPr>
        <p:txBody>
          <a:bodyPr>
            <a:spAutoFit/>
          </a:bodyPr>
          <a:lstStyle/>
          <a:p>
            <a:pPr>
              <a:spcBef>
                <a:spcPct val="50000"/>
              </a:spcBef>
            </a:pPr>
            <a:r>
              <a:rPr lang="en-US" sz="1600" b="1">
                <a:solidFill>
                  <a:srgbClr val="000000"/>
                </a:solidFill>
              </a:rPr>
              <a:t>Underproduction</a:t>
            </a:r>
          </a:p>
        </p:txBody>
      </p:sp>
      <p:sp>
        <p:nvSpPr>
          <p:cNvPr id="61461" name="Line 21"/>
          <p:cNvSpPr>
            <a:spLocks noChangeShapeType="1"/>
          </p:cNvSpPr>
          <p:nvPr/>
        </p:nvSpPr>
        <p:spPr bwMode="auto">
          <a:xfrm flipV="1">
            <a:off x="2514600" y="5638800"/>
            <a:ext cx="2362200" cy="609600"/>
          </a:xfrm>
          <a:prstGeom prst="line">
            <a:avLst/>
          </a:prstGeom>
          <a:noFill/>
          <a:ln w="9525">
            <a:solidFill>
              <a:schemeClr val="tx1"/>
            </a:solidFill>
            <a:miter lim="800000"/>
            <a:headEnd/>
            <a:tailEnd type="triangle" w="med" len="med"/>
          </a:ln>
        </p:spPr>
        <p:txBody>
          <a:bodyPr wrap="none"/>
          <a:lstStyle/>
          <a:p>
            <a:endParaRPr lang="en-US">
              <a:solidFill>
                <a:srgbClr val="000000"/>
              </a:solidFill>
            </a:endParaRPr>
          </a:p>
        </p:txBody>
      </p:sp>
    </p:spTree>
    <p:extLst>
      <p:ext uri="{BB962C8B-B14F-4D97-AF65-F5344CB8AC3E}">
        <p14:creationId xmlns:p14="http://schemas.microsoft.com/office/powerpoint/2010/main" val="3160005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9F27B9-F95B-4166-8ED7-883E48532726}" type="slidenum">
              <a:rPr lang="en-US"/>
              <a:pPr/>
              <a:t>24</a:t>
            </a:fld>
            <a:endParaRPr lang="en-US"/>
          </a:p>
        </p:txBody>
      </p:sp>
      <p:sp>
        <p:nvSpPr>
          <p:cNvPr id="68611" name="Rectangle 2"/>
          <p:cNvSpPr>
            <a:spLocks noGrp="1" noChangeArrowheads="1"/>
          </p:cNvSpPr>
          <p:nvPr>
            <p:ph type="title"/>
          </p:nvPr>
        </p:nvSpPr>
        <p:spPr>
          <a:xfrm>
            <a:off x="609600" y="457200"/>
            <a:ext cx="8316913" cy="1143000"/>
          </a:xfrm>
        </p:spPr>
        <p:txBody>
          <a:bodyPr/>
          <a:lstStyle/>
          <a:p>
            <a:pPr eaLnBrk="1" hangingPunct="1"/>
            <a:r>
              <a:rPr lang="en-US" b="1" dirty="0" smtClean="0">
                <a:solidFill>
                  <a:schemeClr val="tx1"/>
                </a:solidFill>
              </a:rPr>
              <a:t>Public Goods</a:t>
            </a:r>
          </a:p>
        </p:txBody>
      </p:sp>
      <p:sp>
        <p:nvSpPr>
          <p:cNvPr id="68612" name="Rectangle 3"/>
          <p:cNvSpPr>
            <a:spLocks noGrp="1" noChangeArrowheads="1"/>
          </p:cNvSpPr>
          <p:nvPr>
            <p:ph type="body" idx="1"/>
          </p:nvPr>
        </p:nvSpPr>
        <p:spPr>
          <a:xfrm>
            <a:off x="1154113" y="2362200"/>
            <a:ext cx="7772400" cy="4114800"/>
          </a:xfrm>
        </p:spPr>
        <p:txBody>
          <a:bodyPr/>
          <a:lstStyle/>
          <a:p>
            <a:pPr eaLnBrk="1" hangingPunct="1"/>
            <a:r>
              <a:rPr lang="en-US" dirty="0" smtClean="0"/>
              <a:t>Goods that are consumed or financed collectively (e.g., Clean air, national defense, discovery of vaccine) either because it is </a:t>
            </a:r>
            <a:r>
              <a:rPr lang="en-US" u="sng" dirty="0" smtClean="0"/>
              <a:t>impossible to exclude</a:t>
            </a:r>
            <a:r>
              <a:rPr lang="en-US" dirty="0" smtClean="0"/>
              <a:t> any consumer who does not pay, or because once produced, </a:t>
            </a:r>
            <a:r>
              <a:rPr lang="en-US" u="sng" dirty="0" smtClean="0"/>
              <a:t>there is no additional cost for additional consumers</a:t>
            </a:r>
            <a:r>
              <a:rPr lang="en-US"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D3AD0D4-0868-4AE0-878B-6F6C91E4C169}" type="slidenum">
              <a:rPr lang="en-US"/>
              <a:pPr/>
              <a:t>25</a:t>
            </a:fld>
            <a:endParaRPr lang="en-US"/>
          </a:p>
        </p:txBody>
      </p:sp>
      <p:sp>
        <p:nvSpPr>
          <p:cNvPr id="69635" name="Rectangle 2"/>
          <p:cNvSpPr>
            <a:spLocks noGrp="1" noChangeArrowheads="1"/>
          </p:cNvSpPr>
          <p:nvPr>
            <p:ph type="title"/>
          </p:nvPr>
        </p:nvSpPr>
        <p:spPr>
          <a:xfrm>
            <a:off x="228600" y="457200"/>
            <a:ext cx="8697913" cy="1143000"/>
          </a:xfrm>
        </p:spPr>
        <p:txBody>
          <a:bodyPr/>
          <a:lstStyle/>
          <a:p>
            <a:pPr eaLnBrk="1" hangingPunct="1"/>
            <a:r>
              <a:rPr lang="en-US" b="1" dirty="0" smtClean="0">
                <a:solidFill>
                  <a:schemeClr val="tx1"/>
                </a:solidFill>
              </a:rPr>
              <a:t>General Attributes of Public Goods</a:t>
            </a:r>
          </a:p>
        </p:txBody>
      </p:sp>
      <p:sp>
        <p:nvSpPr>
          <p:cNvPr id="147459" name="Rectangle 3"/>
          <p:cNvSpPr>
            <a:spLocks noGrp="1" noChangeArrowheads="1"/>
          </p:cNvSpPr>
          <p:nvPr>
            <p:ph type="body" idx="1"/>
          </p:nvPr>
        </p:nvSpPr>
        <p:spPr>
          <a:xfrm>
            <a:off x="685800" y="1637414"/>
            <a:ext cx="7772400" cy="4114800"/>
          </a:xfrm>
        </p:spPr>
        <p:txBody>
          <a:bodyPr/>
          <a:lstStyle/>
          <a:p>
            <a:pPr eaLnBrk="1" hangingPunct="1"/>
            <a:r>
              <a:rPr lang="en-US" b="1" u="sng" dirty="0" err="1" smtClean="0"/>
              <a:t>Nonprovision</a:t>
            </a:r>
            <a:r>
              <a:rPr lang="en-US" dirty="0" smtClean="0"/>
              <a:t> (or gross </a:t>
            </a:r>
            <a:r>
              <a:rPr lang="en-US" dirty="0" err="1" smtClean="0"/>
              <a:t>underprovision</a:t>
            </a:r>
            <a:r>
              <a:rPr lang="en-US" dirty="0" smtClean="0"/>
              <a:t>) individuals will not provide the good themselves, even though total benefits outweigh total cost.</a:t>
            </a:r>
          </a:p>
          <a:p>
            <a:pPr eaLnBrk="1" hangingPunct="1"/>
            <a:r>
              <a:rPr lang="en-US" b="1" u="sng" dirty="0" err="1" smtClean="0"/>
              <a:t>Nonrivalry</a:t>
            </a:r>
            <a:r>
              <a:rPr lang="en-US" dirty="0" smtClean="0"/>
              <a:t> one person's use does not reduce another's consumption, hence it is inefficient to exclude those who do not pay.</a:t>
            </a:r>
          </a:p>
          <a:p>
            <a:pPr eaLnBrk="1" hangingPunct="1"/>
            <a:r>
              <a:rPr lang="en-US" dirty="0" smtClean="0"/>
              <a:t> </a:t>
            </a:r>
            <a:r>
              <a:rPr lang="en-US" b="1" u="sng" dirty="0" err="1" smtClean="0"/>
              <a:t>Nonexcludability</a:t>
            </a:r>
            <a:r>
              <a:rPr lang="en-US" b="1" u="sng" dirty="0" smtClean="0"/>
              <a:t> </a:t>
            </a:r>
            <a:r>
              <a:rPr lang="en-US" dirty="0" smtClean="0"/>
              <a:t> it is impossible or impractical to exclude </a:t>
            </a:r>
            <a:r>
              <a:rPr lang="en-US" dirty="0" err="1" smtClean="0"/>
              <a:t>noncontributors</a:t>
            </a:r>
            <a:r>
              <a:rPr lang="en-US" dirty="0" smtClean="0"/>
              <a:t>.</a:t>
            </a:r>
          </a:p>
          <a:p>
            <a:pPr eaLnBrk="1" hangingPunct="1"/>
            <a:r>
              <a:rPr lang="en-US" dirty="0" smtClean="0"/>
              <a:t>Some goods are purely public and some are mixed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7459">
                                            <p:txEl>
                                              <p:pRg st="0" end="0"/>
                                            </p:txEl>
                                          </p:spTgt>
                                        </p:tgtEl>
                                        <p:attrNameLst>
                                          <p:attrName>ppt_c</p:attrName>
                                        </p:attrNameLst>
                                      </p:cBhvr>
                                      <p:to>
                                        <a:schemeClr va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 calcmode="lin" valueType="num">
                                      <p:cBhvr additive="base">
                                        <p:cTn id="13" dur="500" fill="hold"/>
                                        <p:tgtEl>
                                          <p:spTgt spid="147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45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7459">
                                            <p:txEl>
                                              <p:pRg st="1" end="1"/>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59">
                                            <p:txEl>
                                              <p:pRg st="2" end="2"/>
                                            </p:txEl>
                                          </p:spTgt>
                                        </p:tgtEl>
                                        <p:attrNameLst>
                                          <p:attrName>style.visibility</p:attrName>
                                        </p:attrNameLst>
                                      </p:cBhvr>
                                      <p:to>
                                        <p:strVal val="visible"/>
                                      </p:to>
                                    </p:set>
                                    <p:anim calcmode="lin" valueType="num">
                                      <p:cBhvr additive="base">
                                        <p:cTn id="19" dur="500" fill="hold"/>
                                        <p:tgtEl>
                                          <p:spTgt spid="147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45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7459">
                                            <p:txEl>
                                              <p:pRg st="2" end="2"/>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459">
                                            <p:txEl>
                                              <p:pRg st="3" end="3"/>
                                            </p:txEl>
                                          </p:spTgt>
                                        </p:tgtEl>
                                        <p:attrNameLst>
                                          <p:attrName>style.visibility</p:attrName>
                                        </p:attrNameLst>
                                      </p:cBhvr>
                                      <p:to>
                                        <p:strVal val="visible"/>
                                      </p:to>
                                    </p:set>
                                    <p:anim calcmode="lin" valueType="num">
                                      <p:cBhvr additive="base">
                                        <p:cTn id="25" dur="500" fill="hold"/>
                                        <p:tgtEl>
                                          <p:spTgt spid="1474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745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7459">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8A13879C-BFD9-495E-9567-8FD4ABB2EA96}" type="slidenum">
              <a:rPr lang="en-US">
                <a:solidFill>
                  <a:srgbClr val="000000"/>
                </a:solidFill>
              </a:rPr>
              <a:pPr/>
              <a:t>26</a:t>
            </a:fld>
            <a:endParaRPr lang="en-US">
              <a:solidFill>
                <a:srgbClr val="000000"/>
              </a:solidFill>
            </a:endParaRPr>
          </a:p>
        </p:txBody>
      </p:sp>
      <p:sp>
        <p:nvSpPr>
          <p:cNvPr id="3077" name="Text Box 4"/>
          <p:cNvSpPr txBox="1">
            <a:spLocks noChangeArrowheads="1"/>
          </p:cNvSpPr>
          <p:nvPr/>
        </p:nvSpPr>
        <p:spPr bwMode="auto">
          <a:xfrm>
            <a:off x="609600" y="7010400"/>
            <a:ext cx="5867400" cy="244475"/>
          </a:xfrm>
          <a:prstGeom prst="rect">
            <a:avLst/>
          </a:prstGeom>
          <a:noFill/>
          <a:ln w="9525">
            <a:noFill/>
            <a:miter lim="800000"/>
            <a:headEnd/>
            <a:tailEnd/>
          </a:ln>
        </p:spPr>
        <p:txBody>
          <a:bodyPr>
            <a:spAutoFit/>
          </a:bodyPr>
          <a:lstStyle/>
          <a:p>
            <a:pPr>
              <a:spcBef>
                <a:spcPct val="50000"/>
              </a:spcBef>
            </a:pPr>
            <a:endParaRPr lang="en-US">
              <a:solidFill>
                <a:srgbClr val="000000"/>
              </a:solidFill>
            </a:endParaRPr>
          </a:p>
        </p:txBody>
      </p:sp>
      <p:sp>
        <p:nvSpPr>
          <p:cNvPr id="3078" name="Text Box 5"/>
          <p:cNvSpPr txBox="1">
            <a:spLocks noChangeArrowheads="1"/>
          </p:cNvSpPr>
          <p:nvPr/>
        </p:nvSpPr>
        <p:spPr bwMode="auto">
          <a:xfrm>
            <a:off x="5943600" y="6324600"/>
            <a:ext cx="2895600" cy="396875"/>
          </a:xfrm>
          <a:prstGeom prst="rect">
            <a:avLst/>
          </a:prstGeom>
          <a:noFill/>
          <a:ln w="9525">
            <a:noFill/>
            <a:miter lim="800000"/>
            <a:headEnd/>
            <a:tailEnd/>
          </a:ln>
        </p:spPr>
        <p:txBody>
          <a:bodyPr>
            <a:spAutoFit/>
          </a:bodyPr>
          <a:lstStyle/>
          <a:p>
            <a:pPr>
              <a:spcBef>
                <a:spcPct val="50000"/>
              </a:spcBef>
            </a:pPr>
            <a:r>
              <a:rPr lang="en-US" sz="2000" b="1">
                <a:solidFill>
                  <a:srgbClr val="006600"/>
                </a:solidFill>
              </a:rPr>
              <a:t>Getzen Text (2004)</a:t>
            </a:r>
          </a:p>
        </p:txBody>
      </p:sp>
      <p:sp>
        <p:nvSpPr>
          <p:cNvPr id="8" name="Date Placeholder 7"/>
          <p:cNvSpPr>
            <a:spLocks noGrp="1"/>
          </p:cNvSpPr>
          <p:nvPr>
            <p:ph type="dt" sz="quarter" idx="10"/>
          </p:nvPr>
        </p:nvSpPr>
        <p:spPr/>
        <p:txBody>
          <a:bodyPr/>
          <a:lstStyle/>
          <a:p>
            <a:r>
              <a:rPr lang="en-US" dirty="0" smtClean="0">
                <a:solidFill>
                  <a:srgbClr val="000000"/>
                </a:solidFill>
              </a:rPr>
              <a:t>2015</a:t>
            </a:r>
            <a:endParaRPr lang="en-US" dirty="0">
              <a:solidFill>
                <a:srgbClr val="00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87632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9EFB2F6-FFFB-46B8-9F0B-994012BCCDB2}" type="slidenum">
              <a:rPr lang="en-US">
                <a:solidFill>
                  <a:srgbClr val="000000"/>
                </a:solidFill>
              </a:rPr>
              <a:pPr/>
              <a:t>27</a:t>
            </a:fld>
            <a:endParaRPr lang="en-US">
              <a:solidFill>
                <a:srgbClr val="000000"/>
              </a:solidFill>
            </a:endParaRPr>
          </a:p>
        </p:txBody>
      </p:sp>
      <p:sp>
        <p:nvSpPr>
          <p:cNvPr id="59395" name="Rectangle 2"/>
          <p:cNvSpPr>
            <a:spLocks noGrp="1" noChangeArrowheads="1"/>
          </p:cNvSpPr>
          <p:nvPr>
            <p:ph type="title"/>
          </p:nvPr>
        </p:nvSpPr>
        <p:spPr/>
        <p:txBody>
          <a:bodyPr/>
          <a:lstStyle/>
          <a:p>
            <a:pPr eaLnBrk="1" hangingPunct="1"/>
            <a:r>
              <a:rPr lang="en-US" sz="3600" b="1" smtClean="0">
                <a:solidFill>
                  <a:schemeClr val="tx1"/>
                </a:solidFill>
              </a:rPr>
              <a:t>Government's Role In The Health Sector</a:t>
            </a:r>
            <a:endParaRPr lang="en-US" b="1" smtClean="0">
              <a:solidFill>
                <a:schemeClr val="tx1"/>
              </a:solidFill>
            </a:endParaRPr>
          </a:p>
        </p:txBody>
      </p:sp>
      <p:sp>
        <p:nvSpPr>
          <p:cNvPr id="59396" name="Rectangle 3"/>
          <p:cNvSpPr>
            <a:spLocks noGrp="1" noChangeArrowheads="1"/>
          </p:cNvSpPr>
          <p:nvPr>
            <p:ph type="body" idx="1"/>
          </p:nvPr>
        </p:nvSpPr>
        <p:spPr>
          <a:xfrm>
            <a:off x="685800" y="1905000"/>
            <a:ext cx="8240713" cy="4572000"/>
          </a:xfrm>
        </p:spPr>
        <p:txBody>
          <a:bodyPr/>
          <a:lstStyle/>
          <a:p>
            <a:pPr>
              <a:spcBef>
                <a:spcPct val="50000"/>
              </a:spcBef>
              <a:buFontTx/>
              <a:buNone/>
            </a:pPr>
            <a:r>
              <a:rPr lang="en-US" dirty="0" smtClean="0"/>
              <a:t>	Why is there a need for government involvement in the economic system if private markets have such desirable attributes, i.e. efficiency?</a:t>
            </a:r>
            <a:endParaRPr lang="en-US" b="1" dirty="0" smtClean="0"/>
          </a:p>
          <a:p>
            <a:pPr eaLnBrk="1" hangingPunct="1"/>
            <a:r>
              <a:rPr lang="en-US" dirty="0" smtClean="0"/>
              <a:t>Market failure</a:t>
            </a:r>
          </a:p>
          <a:p>
            <a:pPr lvl="1" eaLnBrk="1" hangingPunct="1"/>
            <a:r>
              <a:rPr lang="en-US" dirty="0" smtClean="0"/>
              <a:t>Causes of market failure/lack of competitive conditions</a:t>
            </a:r>
          </a:p>
          <a:p>
            <a:pPr lvl="1" eaLnBrk="1" hangingPunct="1"/>
            <a:r>
              <a:rPr lang="en-US" dirty="0" smtClean="0"/>
              <a:t>Public goods</a:t>
            </a:r>
          </a:p>
          <a:p>
            <a:pPr lvl="1" eaLnBrk="1" hangingPunct="1"/>
            <a:r>
              <a:rPr lang="en-US" dirty="0" smtClean="0"/>
              <a:t>Externalities</a:t>
            </a:r>
          </a:p>
          <a:p>
            <a:pPr eaLnBrk="1" hangingPunct="1"/>
            <a:r>
              <a:rPr lang="en-US" dirty="0" smtClean="0"/>
              <a:t>Government responses to market failure</a:t>
            </a:r>
          </a:p>
        </p:txBody>
      </p:sp>
    </p:spTree>
    <p:extLst>
      <p:ext uri="{BB962C8B-B14F-4D97-AF65-F5344CB8AC3E}">
        <p14:creationId xmlns:p14="http://schemas.microsoft.com/office/powerpoint/2010/main" val="569248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5C8AB5-2837-42B3-928C-BE684EE1C10E}" type="slidenum">
              <a:rPr lang="en-US"/>
              <a:pPr/>
              <a:t>28</a:t>
            </a:fld>
            <a:endParaRPr lang="en-US"/>
          </a:p>
        </p:txBody>
      </p:sp>
      <p:sp>
        <p:nvSpPr>
          <p:cNvPr id="71683" name="Rectangle 2"/>
          <p:cNvSpPr>
            <a:spLocks noGrp="1" noChangeArrowheads="1"/>
          </p:cNvSpPr>
          <p:nvPr>
            <p:ph type="title"/>
          </p:nvPr>
        </p:nvSpPr>
        <p:spPr/>
        <p:txBody>
          <a:bodyPr/>
          <a:lstStyle/>
          <a:p>
            <a:pPr eaLnBrk="1" hangingPunct="1"/>
            <a:r>
              <a:rPr lang="en-US" sz="3600" b="1" smtClean="0">
                <a:solidFill>
                  <a:schemeClr val="tx1"/>
                </a:solidFill>
              </a:rPr>
              <a:t>Types of Government Intervention</a:t>
            </a:r>
            <a:endParaRPr lang="en-US" b="1" u="sng" smtClean="0">
              <a:solidFill>
                <a:schemeClr val="tx1"/>
              </a:solidFill>
            </a:endParaRPr>
          </a:p>
        </p:txBody>
      </p:sp>
      <p:sp>
        <p:nvSpPr>
          <p:cNvPr id="71684" name="Rectangle 3"/>
          <p:cNvSpPr>
            <a:spLocks noGrp="1" noChangeArrowheads="1"/>
          </p:cNvSpPr>
          <p:nvPr>
            <p:ph type="body" idx="1"/>
          </p:nvPr>
        </p:nvSpPr>
        <p:spPr>
          <a:xfrm>
            <a:off x="762000" y="1905000"/>
            <a:ext cx="8164513" cy="4159102"/>
          </a:xfrm>
        </p:spPr>
        <p:txBody>
          <a:bodyPr/>
          <a:lstStyle/>
          <a:p>
            <a:pPr eaLnBrk="1" hangingPunct="1"/>
            <a:r>
              <a:rPr lang="en-US" dirty="0" smtClean="0"/>
              <a:t>Improve the functioning of the market by improving the flow of information or enforcement of competition.</a:t>
            </a:r>
          </a:p>
          <a:p>
            <a:pPr eaLnBrk="1" hangingPunct="1"/>
            <a:r>
              <a:rPr lang="en-US" dirty="0" smtClean="0"/>
              <a:t>Tax citizens and directly provide the good or service.</a:t>
            </a:r>
          </a:p>
          <a:p>
            <a:pPr eaLnBrk="1" hangingPunct="1"/>
            <a:r>
              <a:rPr lang="en-US" dirty="0"/>
              <a:t>Regulate prices and quantities </a:t>
            </a:r>
            <a:r>
              <a:rPr lang="en-US" dirty="0" smtClean="0"/>
              <a:t>to counter externalities and non-competitive markets</a:t>
            </a:r>
            <a:endParaRPr lang="en-US" dirty="0"/>
          </a:p>
          <a:p>
            <a:pPr eaLnBrk="1" hangingPunct="1"/>
            <a:r>
              <a:rPr lang="en-US" dirty="0"/>
              <a:t>Take up the role of </a:t>
            </a:r>
            <a:r>
              <a:rPr lang="en-US" dirty="0" smtClean="0"/>
              <a:t>insurers/payers </a:t>
            </a:r>
            <a:r>
              <a:rPr lang="en-US" dirty="0"/>
              <a:t>for the </a:t>
            </a:r>
            <a:r>
              <a:rPr lang="en-US" dirty="0" smtClean="0"/>
              <a:t>vulnerable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5C8AB5-2837-42B3-928C-BE684EE1C10E}" type="slidenum">
              <a:rPr lang="en-US">
                <a:solidFill>
                  <a:srgbClr val="000000"/>
                </a:solidFill>
              </a:rPr>
              <a:pPr/>
              <a:t>29</a:t>
            </a:fld>
            <a:endParaRPr lang="en-US">
              <a:solidFill>
                <a:srgbClr val="000000"/>
              </a:solidFill>
            </a:endParaRPr>
          </a:p>
        </p:txBody>
      </p:sp>
      <p:sp>
        <p:nvSpPr>
          <p:cNvPr id="71683" name="Rectangle 2"/>
          <p:cNvSpPr>
            <a:spLocks noGrp="1" noChangeArrowheads="1"/>
          </p:cNvSpPr>
          <p:nvPr>
            <p:ph type="title"/>
          </p:nvPr>
        </p:nvSpPr>
        <p:spPr/>
        <p:txBody>
          <a:bodyPr/>
          <a:lstStyle/>
          <a:p>
            <a:pPr eaLnBrk="1" hangingPunct="1"/>
            <a:r>
              <a:rPr lang="en-US" sz="3600" b="1" smtClean="0">
                <a:solidFill>
                  <a:schemeClr val="tx1"/>
                </a:solidFill>
              </a:rPr>
              <a:t>Types of Government Intervention</a:t>
            </a:r>
            <a:endParaRPr lang="en-US" b="1" u="sng" smtClean="0">
              <a:solidFill>
                <a:schemeClr val="tx1"/>
              </a:solidFill>
            </a:endParaRPr>
          </a:p>
        </p:txBody>
      </p:sp>
      <p:sp>
        <p:nvSpPr>
          <p:cNvPr id="71684" name="Rectangle 3"/>
          <p:cNvSpPr>
            <a:spLocks noGrp="1" noChangeArrowheads="1"/>
          </p:cNvSpPr>
          <p:nvPr>
            <p:ph type="body" idx="1"/>
          </p:nvPr>
        </p:nvSpPr>
        <p:spPr>
          <a:xfrm>
            <a:off x="750888" y="1828800"/>
            <a:ext cx="8175626" cy="5029200"/>
          </a:xfrm>
        </p:spPr>
        <p:txBody>
          <a:bodyPr/>
          <a:lstStyle/>
          <a:p>
            <a:pPr eaLnBrk="1" hangingPunct="1"/>
            <a:r>
              <a:rPr lang="en-US" dirty="0" smtClean="0"/>
              <a:t>Universal insurance to counter Moral Hazard, Adverse Selection, Selective Negotiations, Collusion, Inequity</a:t>
            </a:r>
            <a:endParaRPr lang="en-US" dirty="0"/>
          </a:p>
          <a:p>
            <a:pPr eaLnBrk="1" hangingPunct="1"/>
            <a:r>
              <a:rPr lang="en-US" dirty="0"/>
              <a:t>Ensures </a:t>
            </a:r>
            <a:r>
              <a:rPr lang="en-US" dirty="0" smtClean="0"/>
              <a:t>equity through subsidies </a:t>
            </a:r>
          </a:p>
          <a:p>
            <a:pPr eaLnBrk="1" hangingPunct="1"/>
            <a:r>
              <a:rPr lang="en-US" dirty="0" smtClean="0"/>
              <a:t>Subsidize medical training, technology development</a:t>
            </a:r>
          </a:p>
          <a:p>
            <a:pPr eaLnBrk="1" hangingPunct="1"/>
            <a:r>
              <a:rPr lang="en-US" dirty="0" smtClean="0">
                <a:solidFill>
                  <a:schemeClr val="tx2"/>
                </a:solidFill>
              </a:rPr>
              <a:t>Government’s intervention has a </a:t>
            </a:r>
            <a:r>
              <a:rPr lang="en-US" dirty="0">
                <a:solidFill>
                  <a:schemeClr val="tx2"/>
                </a:solidFill>
              </a:rPr>
              <a:t>moral or social justice dimension, as well as an economic one.</a:t>
            </a:r>
            <a:r>
              <a:rPr lang="en-US" dirty="0" smtClean="0">
                <a:solidFill>
                  <a:schemeClr val="tx2"/>
                </a:solidFill>
              </a:rPr>
              <a:t> </a:t>
            </a:r>
            <a:endParaRPr lang="en-US" dirty="0">
              <a:solidFill>
                <a:schemeClr val="tx2"/>
              </a:solidFill>
            </a:endParaRPr>
          </a:p>
        </p:txBody>
      </p:sp>
    </p:spTree>
    <p:extLst>
      <p:ext uri="{BB962C8B-B14F-4D97-AF65-F5344CB8AC3E}">
        <p14:creationId xmlns:p14="http://schemas.microsoft.com/office/powerpoint/2010/main" val="2387984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EA22825-AFDB-41A4-8F28-146DE3F14AD8}" type="slidenum">
              <a:rPr lang="en-US"/>
              <a:pPr/>
              <a:t>3</a:t>
            </a:fld>
            <a:endParaRPr lang="en-US" dirty="0"/>
          </a:p>
        </p:txBody>
      </p:sp>
      <p:sp>
        <p:nvSpPr>
          <p:cNvPr id="7171" name="Rectangle 2"/>
          <p:cNvSpPr>
            <a:spLocks noGrp="1" noChangeArrowheads="1"/>
          </p:cNvSpPr>
          <p:nvPr>
            <p:ph type="title"/>
          </p:nvPr>
        </p:nvSpPr>
        <p:spPr/>
        <p:txBody>
          <a:bodyPr/>
          <a:lstStyle/>
          <a:p>
            <a:pPr eaLnBrk="1" hangingPunct="1"/>
            <a:r>
              <a:rPr lang="en-US" b="1" dirty="0" smtClean="0"/>
              <a:t>Economics in Healthcare</a:t>
            </a:r>
          </a:p>
        </p:txBody>
      </p:sp>
      <p:sp>
        <p:nvSpPr>
          <p:cNvPr id="271363" name="Rectangle 3"/>
          <p:cNvSpPr>
            <a:spLocks noGrp="1" noChangeArrowheads="1"/>
          </p:cNvSpPr>
          <p:nvPr>
            <p:ph type="body" idx="1"/>
          </p:nvPr>
        </p:nvSpPr>
        <p:spPr>
          <a:xfrm>
            <a:off x="653979" y="1960418"/>
            <a:ext cx="8300243" cy="4724400"/>
          </a:xfrm>
        </p:spPr>
        <p:txBody>
          <a:bodyPr/>
          <a:lstStyle/>
          <a:p>
            <a:pPr marL="0" indent="0" eaLnBrk="1" hangingPunct="1">
              <a:buNone/>
            </a:pPr>
            <a:r>
              <a:rPr lang="en-US" sz="6000" dirty="0" smtClean="0"/>
              <a:t>Why should </a:t>
            </a:r>
            <a:r>
              <a:rPr lang="en-US" sz="6000" b="1" dirty="0" smtClean="0"/>
              <a:t>we</a:t>
            </a:r>
            <a:r>
              <a:rPr lang="en-US" sz="6000" dirty="0" smtClean="0"/>
              <a:t> care?</a:t>
            </a:r>
          </a:p>
          <a:p>
            <a:pPr lvl="1" eaLnBrk="1" hangingPunct="1">
              <a:buFont typeface="Wingdings" panose="05000000000000000000" pitchFamily="2" charset="2"/>
              <a:buChar char="v"/>
            </a:pPr>
            <a:r>
              <a:rPr lang="en-US" sz="3000" dirty="0" smtClean="0"/>
              <a:t>Government/Policy Makers</a:t>
            </a:r>
          </a:p>
          <a:p>
            <a:pPr lvl="1" eaLnBrk="1" hangingPunct="1">
              <a:buFont typeface="Wingdings" panose="05000000000000000000" pitchFamily="2" charset="2"/>
              <a:buChar char="v"/>
            </a:pPr>
            <a:r>
              <a:rPr lang="en-US" sz="3000" dirty="0" smtClean="0"/>
              <a:t>Businesses/Employers</a:t>
            </a:r>
          </a:p>
          <a:p>
            <a:pPr lvl="1" eaLnBrk="1" hangingPunct="1">
              <a:buFont typeface="Wingdings" panose="05000000000000000000" pitchFamily="2" charset="2"/>
              <a:buChar char="v"/>
            </a:pPr>
            <a:r>
              <a:rPr lang="en-US" sz="3000" dirty="0" smtClean="0"/>
              <a:t>Medical Practitioners</a:t>
            </a:r>
          </a:p>
          <a:p>
            <a:pPr lvl="1" eaLnBrk="1" hangingPunct="1">
              <a:buFont typeface="Wingdings" panose="05000000000000000000" pitchFamily="2" charset="2"/>
              <a:buChar char="v"/>
            </a:pPr>
            <a:r>
              <a:rPr lang="en-US" sz="3000" dirty="0" smtClean="0"/>
              <a:t>Scientists: </a:t>
            </a:r>
            <a:r>
              <a:rPr lang="en-US" sz="2500" dirty="0" smtClean="0"/>
              <a:t>Economists, Statisticians, Bio-technologists</a:t>
            </a:r>
          </a:p>
          <a:p>
            <a:pPr lvl="1" eaLnBrk="1" hangingPunct="1">
              <a:buFont typeface="Wingdings" panose="05000000000000000000" pitchFamily="2" charset="2"/>
              <a:buChar char="v"/>
            </a:pPr>
            <a:r>
              <a:rPr lang="en-US" sz="3000" dirty="0" smtClean="0"/>
              <a:t>Health Service Researchers &amp; Public Health Experts</a:t>
            </a:r>
          </a:p>
          <a:p>
            <a:pPr lvl="1" eaLnBrk="1" hangingPunct="1">
              <a:buFont typeface="Wingdings" panose="05000000000000000000" pitchFamily="2" charset="2"/>
              <a:buChar char="v"/>
            </a:pPr>
            <a:r>
              <a:rPr lang="en-US" sz="3000" dirty="0" smtClean="0"/>
              <a:t>People</a:t>
            </a:r>
          </a:p>
          <a:p>
            <a:pPr marL="457200" lvl="1" indent="0" eaLnBrk="1" hangingPunct="1">
              <a:buNone/>
            </a:pPr>
            <a:endParaRPr lang="en-US" sz="2600" dirty="0" smtClean="0"/>
          </a:p>
        </p:txBody>
      </p:sp>
    </p:spTree>
    <p:extLst>
      <p:ext uri="{BB962C8B-B14F-4D97-AF65-F5344CB8AC3E}">
        <p14:creationId xmlns:p14="http://schemas.microsoft.com/office/powerpoint/2010/main" val="6783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1363">
                                            <p:txEl>
                                              <p:pRg st="1" end="1"/>
                                            </p:txEl>
                                          </p:spTgt>
                                        </p:tgtEl>
                                        <p:attrNameLst>
                                          <p:attrName>style.visibility</p:attrName>
                                        </p:attrNameLst>
                                      </p:cBhvr>
                                      <p:to>
                                        <p:strVal val="visible"/>
                                      </p:to>
                                    </p:set>
                                    <p:anim calcmode="lin" valueType="num">
                                      <p:cBhvr additive="base">
                                        <p:cTn id="11" dur="500" fill="hold"/>
                                        <p:tgtEl>
                                          <p:spTgt spid="2713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13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1363">
                                            <p:txEl>
                                              <p:pRg st="2" end="2"/>
                                            </p:txEl>
                                          </p:spTgt>
                                        </p:tgtEl>
                                        <p:attrNameLst>
                                          <p:attrName>style.visibility</p:attrName>
                                        </p:attrNameLst>
                                      </p:cBhvr>
                                      <p:to>
                                        <p:strVal val="visible"/>
                                      </p:to>
                                    </p:set>
                                    <p:anim calcmode="lin" valueType="num">
                                      <p:cBhvr additive="base">
                                        <p:cTn id="15" dur="500" fill="hold"/>
                                        <p:tgtEl>
                                          <p:spTgt spid="2713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13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1363">
                                            <p:txEl>
                                              <p:pRg st="3" end="3"/>
                                            </p:txEl>
                                          </p:spTgt>
                                        </p:tgtEl>
                                        <p:attrNameLst>
                                          <p:attrName>style.visibility</p:attrName>
                                        </p:attrNameLst>
                                      </p:cBhvr>
                                      <p:to>
                                        <p:strVal val="visible"/>
                                      </p:to>
                                    </p:set>
                                    <p:anim calcmode="lin" valueType="num">
                                      <p:cBhvr additive="base">
                                        <p:cTn id="19" dur="500" fill="hold"/>
                                        <p:tgtEl>
                                          <p:spTgt spid="2713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136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1363">
                                            <p:txEl>
                                              <p:pRg st="4" end="4"/>
                                            </p:txEl>
                                          </p:spTgt>
                                        </p:tgtEl>
                                        <p:attrNameLst>
                                          <p:attrName>style.visibility</p:attrName>
                                        </p:attrNameLst>
                                      </p:cBhvr>
                                      <p:to>
                                        <p:strVal val="visible"/>
                                      </p:to>
                                    </p:set>
                                    <p:anim calcmode="lin" valueType="num">
                                      <p:cBhvr additive="base">
                                        <p:cTn id="23" dur="500" fill="hold"/>
                                        <p:tgtEl>
                                          <p:spTgt spid="27136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136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1363">
                                            <p:txEl>
                                              <p:pRg st="5" end="5"/>
                                            </p:txEl>
                                          </p:spTgt>
                                        </p:tgtEl>
                                        <p:attrNameLst>
                                          <p:attrName>style.visibility</p:attrName>
                                        </p:attrNameLst>
                                      </p:cBhvr>
                                      <p:to>
                                        <p:strVal val="visible"/>
                                      </p:to>
                                    </p:set>
                                    <p:anim calcmode="lin" valueType="num">
                                      <p:cBhvr additive="base">
                                        <p:cTn id="27" dur="500" fill="hold"/>
                                        <p:tgtEl>
                                          <p:spTgt spid="27136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136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71363">
                                            <p:txEl>
                                              <p:pRg st="6" end="6"/>
                                            </p:txEl>
                                          </p:spTgt>
                                        </p:tgtEl>
                                        <p:attrNameLst>
                                          <p:attrName>style.visibility</p:attrName>
                                        </p:attrNameLst>
                                      </p:cBhvr>
                                      <p:to>
                                        <p:strVal val="visible"/>
                                      </p:to>
                                    </p:set>
                                    <p:anim calcmode="lin" valueType="num">
                                      <p:cBhvr additive="base">
                                        <p:cTn id="31" dur="500" fill="hold"/>
                                        <p:tgtEl>
                                          <p:spTgt spid="27136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13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846E336-EDDD-4B90-818C-1A2B0800081D}" type="slidenum">
              <a:rPr lang="en-US"/>
              <a:pPr/>
              <a:t>30</a:t>
            </a:fld>
            <a:endParaRPr lang="en-US"/>
          </a:p>
        </p:txBody>
      </p:sp>
      <p:sp>
        <p:nvSpPr>
          <p:cNvPr id="77827" name="Rectangle 2"/>
          <p:cNvSpPr>
            <a:spLocks noGrp="1" noChangeArrowheads="1"/>
          </p:cNvSpPr>
          <p:nvPr>
            <p:ph type="title"/>
          </p:nvPr>
        </p:nvSpPr>
        <p:spPr>
          <a:xfrm>
            <a:off x="457200" y="457200"/>
            <a:ext cx="8469313" cy="1143000"/>
          </a:xfrm>
        </p:spPr>
        <p:txBody>
          <a:bodyPr/>
          <a:lstStyle/>
          <a:p>
            <a:pPr eaLnBrk="1" hangingPunct="1"/>
            <a:r>
              <a:rPr lang="en-US" b="1" dirty="0" smtClean="0"/>
              <a:t>Summary</a:t>
            </a:r>
          </a:p>
        </p:txBody>
      </p:sp>
      <p:sp>
        <p:nvSpPr>
          <p:cNvPr id="201731" name="Rectangle 3"/>
          <p:cNvSpPr>
            <a:spLocks noGrp="1" noChangeArrowheads="1"/>
          </p:cNvSpPr>
          <p:nvPr>
            <p:ph type="body" idx="1"/>
          </p:nvPr>
        </p:nvSpPr>
        <p:spPr>
          <a:xfrm>
            <a:off x="990600" y="1752600"/>
            <a:ext cx="7772400" cy="4724400"/>
          </a:xfrm>
        </p:spPr>
        <p:txBody>
          <a:bodyPr/>
          <a:lstStyle/>
          <a:p>
            <a:pPr algn="just" eaLnBrk="1" hangingPunct="1">
              <a:lnSpc>
                <a:spcPct val="150000"/>
              </a:lnSpc>
            </a:pPr>
            <a:r>
              <a:rPr lang="en-US" sz="2800" dirty="0" smtClean="0"/>
              <a:t>The simple properties of a market do not apply to healthcare due to the nature of the healthcare product, how’s it demanded/supplied and how its paid for</a:t>
            </a:r>
          </a:p>
          <a:p>
            <a:pPr algn="just" eaLnBrk="1" hangingPunct="1">
              <a:lnSpc>
                <a:spcPct val="150000"/>
              </a:lnSpc>
            </a:pPr>
            <a:r>
              <a:rPr lang="en-US" sz="2800" dirty="0" smtClean="0"/>
              <a:t>Also, healthcare products have characteristics of public goods and externalities</a:t>
            </a:r>
          </a:p>
          <a:p>
            <a:pPr algn="just" eaLnBrk="1" hangingPunct="1">
              <a:lnSpc>
                <a:spcPct val="150000"/>
              </a:lnSpc>
            </a:pPr>
            <a:r>
              <a:rPr lang="en-US" sz="2800" dirty="0" smtClean="0"/>
              <a:t>Government intervention and healthcare reform becomes imperative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 calcmode="lin" valueType="num">
                                      <p:cBhvr additive="base">
                                        <p:cTn id="7" dur="500" fill="hold"/>
                                        <p:tgtEl>
                                          <p:spTgt spid="201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17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731">
                                            <p:txEl>
                                              <p:pRg st="0" end="0"/>
                                            </p:txEl>
                                          </p:spTgt>
                                        </p:tgtEl>
                                        <p:attrNameLst>
                                          <p:attrName>ppt_c</p:attrName>
                                        </p:attrNameLst>
                                      </p:cBhvr>
                                      <p:to>
                                        <a:schemeClr va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1731">
                                            <p:txEl>
                                              <p:pRg st="1" end="1"/>
                                            </p:txEl>
                                          </p:spTgt>
                                        </p:tgtEl>
                                        <p:attrNameLst>
                                          <p:attrName>style.visibility</p:attrName>
                                        </p:attrNameLst>
                                      </p:cBhvr>
                                      <p:to>
                                        <p:strVal val="visible"/>
                                      </p:to>
                                    </p:set>
                                    <p:anim calcmode="lin" valueType="num">
                                      <p:cBhvr additive="base">
                                        <p:cTn id="13" dur="500" fill="hold"/>
                                        <p:tgtEl>
                                          <p:spTgt spid="201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173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731">
                                            <p:txEl>
                                              <p:pRg st="1" end="1"/>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1731">
                                            <p:txEl>
                                              <p:pRg st="2" end="2"/>
                                            </p:txEl>
                                          </p:spTgt>
                                        </p:tgtEl>
                                        <p:attrNameLst>
                                          <p:attrName>style.visibility</p:attrName>
                                        </p:attrNameLst>
                                      </p:cBhvr>
                                      <p:to>
                                        <p:strVal val="visible"/>
                                      </p:to>
                                    </p:set>
                                    <p:anim calcmode="lin" valueType="num">
                                      <p:cBhvr additive="base">
                                        <p:cTn id="19" dur="500" fill="hold"/>
                                        <p:tgtEl>
                                          <p:spTgt spid="201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173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1731">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D61426E-613C-4B20-93FC-A97E8876B2EF}" type="slidenum">
              <a:rPr lang="en-US"/>
              <a:pPr/>
              <a:t>4</a:t>
            </a:fld>
            <a:endParaRPr lang="en-US" dirty="0"/>
          </a:p>
        </p:txBody>
      </p:sp>
      <p:sp>
        <p:nvSpPr>
          <p:cNvPr id="9219" name="Rectangle 2"/>
          <p:cNvSpPr>
            <a:spLocks noGrp="1" noChangeArrowheads="1"/>
          </p:cNvSpPr>
          <p:nvPr>
            <p:ph type="title"/>
          </p:nvPr>
        </p:nvSpPr>
        <p:spPr/>
        <p:txBody>
          <a:bodyPr/>
          <a:lstStyle/>
          <a:p>
            <a:pPr eaLnBrk="1" hangingPunct="1"/>
            <a:r>
              <a:rPr lang="en-US" b="1" dirty="0" smtClean="0"/>
              <a:t>Key Facts</a:t>
            </a:r>
          </a:p>
        </p:txBody>
      </p:sp>
      <p:sp>
        <p:nvSpPr>
          <p:cNvPr id="277507" name="Rectangle 3"/>
          <p:cNvSpPr>
            <a:spLocks noGrp="1" noChangeArrowheads="1"/>
          </p:cNvSpPr>
          <p:nvPr>
            <p:ph type="body" idx="1"/>
          </p:nvPr>
        </p:nvSpPr>
        <p:spPr>
          <a:xfrm>
            <a:off x="457199" y="1752600"/>
            <a:ext cx="8469313" cy="4343400"/>
          </a:xfrm>
        </p:spPr>
        <p:txBody>
          <a:bodyPr/>
          <a:lstStyle/>
          <a:p>
            <a:pPr eaLnBrk="1" hangingPunct="1">
              <a:lnSpc>
                <a:spcPct val="80000"/>
              </a:lnSpc>
            </a:pPr>
            <a:r>
              <a:rPr lang="en-US" sz="2200" dirty="0" smtClean="0">
                <a:solidFill>
                  <a:schemeClr val="tx2"/>
                </a:solidFill>
              </a:rPr>
              <a:t>U.S. spent </a:t>
            </a:r>
            <a:r>
              <a:rPr lang="en-US" sz="2200" b="1" dirty="0" smtClean="0">
                <a:solidFill>
                  <a:schemeClr val="tx2"/>
                </a:solidFill>
              </a:rPr>
              <a:t>$</a:t>
            </a:r>
            <a:r>
              <a:rPr lang="en-US" sz="2200" b="1" dirty="0" smtClean="0">
                <a:solidFill>
                  <a:schemeClr val="tx2"/>
                </a:solidFill>
              </a:rPr>
              <a:t>4.3 </a:t>
            </a:r>
            <a:r>
              <a:rPr lang="en-US" sz="2200" b="1" dirty="0" smtClean="0">
                <a:solidFill>
                  <a:schemeClr val="tx2"/>
                </a:solidFill>
              </a:rPr>
              <a:t>trillion </a:t>
            </a:r>
            <a:r>
              <a:rPr lang="en-US" sz="2200" dirty="0" smtClean="0">
                <a:solidFill>
                  <a:schemeClr val="tx2"/>
                </a:solidFill>
              </a:rPr>
              <a:t>on health care in </a:t>
            </a:r>
            <a:r>
              <a:rPr lang="en-US" sz="2200" dirty="0" smtClean="0">
                <a:solidFill>
                  <a:schemeClr val="tx2"/>
                </a:solidFill>
              </a:rPr>
              <a:t>2021, </a:t>
            </a:r>
            <a:r>
              <a:rPr lang="en-US" sz="2200" dirty="0" smtClean="0">
                <a:solidFill>
                  <a:schemeClr val="tx2"/>
                </a:solidFill>
              </a:rPr>
              <a:t>which </a:t>
            </a:r>
            <a:r>
              <a:rPr lang="en-US" sz="2200" b="1" dirty="0" smtClean="0">
                <a:solidFill>
                  <a:schemeClr val="tx2"/>
                </a:solidFill>
              </a:rPr>
              <a:t>is </a:t>
            </a:r>
            <a:r>
              <a:rPr lang="en-US" sz="2200" b="1" dirty="0" smtClean="0">
                <a:solidFill>
                  <a:schemeClr val="tx2"/>
                </a:solidFill>
              </a:rPr>
              <a:t>18.3</a:t>
            </a:r>
            <a:r>
              <a:rPr lang="en-US" sz="2200" b="1" dirty="0" smtClean="0">
                <a:solidFill>
                  <a:schemeClr val="tx2"/>
                </a:solidFill>
              </a:rPr>
              <a:t> </a:t>
            </a:r>
            <a:r>
              <a:rPr lang="en-US" sz="2200" b="1" dirty="0" smtClean="0">
                <a:solidFill>
                  <a:schemeClr val="tx2"/>
                </a:solidFill>
              </a:rPr>
              <a:t>percent of GDP</a:t>
            </a:r>
            <a:r>
              <a:rPr lang="en-US" sz="2200" dirty="0" smtClean="0">
                <a:solidFill>
                  <a:schemeClr val="tx2"/>
                </a:solidFill>
              </a:rPr>
              <a:t>.^</a:t>
            </a:r>
          </a:p>
          <a:p>
            <a:pPr eaLnBrk="1" hangingPunct="1">
              <a:lnSpc>
                <a:spcPct val="80000"/>
              </a:lnSpc>
            </a:pPr>
            <a:r>
              <a:rPr lang="en-US" sz="2200" dirty="0" smtClean="0">
                <a:solidFill>
                  <a:schemeClr val="tx2"/>
                </a:solidFill>
              </a:rPr>
              <a:t>On average, healthcare costs have </a:t>
            </a:r>
            <a:r>
              <a:rPr lang="en-US" sz="2200" b="1" dirty="0" smtClean="0">
                <a:solidFill>
                  <a:schemeClr val="tx2"/>
                </a:solidFill>
              </a:rPr>
              <a:t>grown faster than U.S. GDP </a:t>
            </a:r>
            <a:r>
              <a:rPr lang="en-US" sz="2200" dirty="0" smtClean="0">
                <a:solidFill>
                  <a:schemeClr val="tx2"/>
                </a:solidFill>
              </a:rPr>
              <a:t>by 2.4 percentage points for the past 30 years.* </a:t>
            </a:r>
          </a:p>
          <a:p>
            <a:pPr eaLnBrk="1" hangingPunct="1">
              <a:lnSpc>
                <a:spcPct val="80000"/>
              </a:lnSpc>
            </a:pPr>
            <a:r>
              <a:rPr lang="en-US" sz="2200" dirty="0" smtClean="0">
                <a:solidFill>
                  <a:schemeClr val="tx2"/>
                </a:solidFill>
              </a:rPr>
              <a:t>Health Expenditure is projected to </a:t>
            </a:r>
            <a:r>
              <a:rPr lang="en-US" sz="2200" b="1" dirty="0" smtClean="0">
                <a:solidFill>
                  <a:schemeClr val="tx2"/>
                </a:solidFill>
              </a:rPr>
              <a:t>outpace GDP </a:t>
            </a:r>
            <a:r>
              <a:rPr lang="en-US" sz="2200" dirty="0" smtClean="0">
                <a:solidFill>
                  <a:schemeClr val="tx2"/>
                </a:solidFill>
              </a:rPr>
              <a:t>growth by 1.0 percentage point on average </a:t>
            </a:r>
            <a:r>
              <a:rPr lang="en-US" sz="2200" b="1" dirty="0" smtClean="0">
                <a:solidFill>
                  <a:schemeClr val="tx2"/>
                </a:solidFill>
              </a:rPr>
              <a:t>annually</a:t>
            </a:r>
            <a:r>
              <a:rPr lang="en-US" sz="2200" dirty="0" smtClean="0">
                <a:solidFill>
                  <a:schemeClr val="tx2"/>
                </a:solidFill>
              </a:rPr>
              <a:t>. </a:t>
            </a:r>
            <a:r>
              <a:rPr lang="en-US" sz="2200" baseline="30000" dirty="0" smtClean="0">
                <a:solidFill>
                  <a:schemeClr val="tx2"/>
                </a:solidFill>
              </a:rPr>
              <a:t>†</a:t>
            </a:r>
            <a:r>
              <a:rPr lang="en-US" sz="2200" dirty="0" smtClean="0">
                <a:solidFill>
                  <a:schemeClr val="tx2"/>
                </a:solidFill>
              </a:rPr>
              <a:t> </a:t>
            </a:r>
          </a:p>
          <a:p>
            <a:pPr eaLnBrk="1" hangingPunct="1">
              <a:lnSpc>
                <a:spcPct val="80000"/>
              </a:lnSpc>
            </a:pPr>
            <a:r>
              <a:rPr lang="en-US" sz="2200" dirty="0" smtClean="0">
                <a:solidFill>
                  <a:schemeClr val="tx2"/>
                </a:solidFill>
              </a:rPr>
              <a:t>Almost </a:t>
            </a:r>
            <a:r>
              <a:rPr lang="en-US" sz="2200" b="1" dirty="0" smtClean="0">
                <a:solidFill>
                  <a:schemeClr val="tx2"/>
                </a:solidFill>
              </a:rPr>
              <a:t>half</a:t>
            </a:r>
            <a:r>
              <a:rPr lang="en-US" sz="2200" dirty="0" smtClean="0">
                <a:solidFill>
                  <a:schemeClr val="tx2"/>
                </a:solidFill>
              </a:rPr>
              <a:t> of the health care spending is used to treat just </a:t>
            </a:r>
            <a:r>
              <a:rPr lang="en-US" sz="2200" b="1" dirty="0" smtClean="0">
                <a:solidFill>
                  <a:schemeClr val="tx2"/>
                </a:solidFill>
              </a:rPr>
              <a:t>5 percent </a:t>
            </a:r>
            <a:r>
              <a:rPr lang="en-US" sz="2200" dirty="0" smtClean="0">
                <a:solidFill>
                  <a:schemeClr val="tx2"/>
                </a:solidFill>
              </a:rPr>
              <a:t>of the population.*</a:t>
            </a:r>
          </a:p>
          <a:p>
            <a:pPr eaLnBrk="1" hangingPunct="1">
              <a:lnSpc>
                <a:spcPct val="80000"/>
              </a:lnSpc>
            </a:pPr>
            <a:r>
              <a:rPr lang="en-US" sz="2200" b="1" dirty="0" smtClean="0">
                <a:solidFill>
                  <a:schemeClr val="tx2"/>
                </a:solidFill>
              </a:rPr>
              <a:t>New technologies </a:t>
            </a:r>
            <a:r>
              <a:rPr lang="en-US" sz="2200" dirty="0" smtClean="0">
                <a:solidFill>
                  <a:schemeClr val="tx2"/>
                </a:solidFill>
              </a:rPr>
              <a:t>and </a:t>
            </a:r>
            <a:r>
              <a:rPr lang="en-US" sz="2200" b="1" dirty="0" smtClean="0">
                <a:solidFill>
                  <a:schemeClr val="tx2"/>
                </a:solidFill>
              </a:rPr>
              <a:t>the spread of existing ones </a:t>
            </a:r>
            <a:r>
              <a:rPr lang="en-US" sz="2200" dirty="0" smtClean="0">
                <a:solidFill>
                  <a:schemeClr val="tx2"/>
                </a:solidFill>
              </a:rPr>
              <a:t>account for a  large portion of medical spending and its growth.</a:t>
            </a:r>
            <a:r>
              <a:rPr lang="en-US" sz="2200" dirty="0" smtClean="0"/>
              <a:t>*</a:t>
            </a:r>
          </a:p>
          <a:p>
            <a:pPr eaLnBrk="1" hangingPunct="1">
              <a:lnSpc>
                <a:spcPct val="80000"/>
              </a:lnSpc>
            </a:pPr>
            <a:endParaRPr lang="en-US" sz="2000" dirty="0" smtClean="0"/>
          </a:p>
        </p:txBody>
      </p:sp>
      <p:sp>
        <p:nvSpPr>
          <p:cNvPr id="9221" name="Text Box 4"/>
          <p:cNvSpPr txBox="1">
            <a:spLocks noChangeArrowheads="1"/>
          </p:cNvSpPr>
          <p:nvPr/>
        </p:nvSpPr>
        <p:spPr bwMode="auto">
          <a:xfrm>
            <a:off x="392112" y="5029200"/>
            <a:ext cx="8534400" cy="1569660"/>
          </a:xfrm>
          <a:prstGeom prst="rect">
            <a:avLst/>
          </a:prstGeom>
          <a:noFill/>
          <a:ln w="9525">
            <a:noFill/>
            <a:miter lim="800000"/>
            <a:headEnd/>
            <a:tailEnd/>
          </a:ln>
        </p:spPr>
        <p:txBody>
          <a:bodyPr wrap="square">
            <a:spAutoFit/>
          </a:bodyPr>
          <a:lstStyle/>
          <a:p>
            <a:pPr>
              <a:spcBef>
                <a:spcPct val="50000"/>
              </a:spcBef>
            </a:pPr>
            <a:r>
              <a:rPr lang="en-US" sz="1200" dirty="0"/>
              <a:t>Sources: 	</a:t>
            </a:r>
            <a:r>
              <a:rPr lang="en-US" sz="1200" dirty="0" smtClean="0"/>
              <a:t>^</a:t>
            </a:r>
            <a:r>
              <a:rPr lang="en-US" sz="1200" dirty="0" smtClean="0"/>
              <a:t>CMS</a:t>
            </a:r>
            <a:r>
              <a:rPr lang="en-US" sz="1200" dirty="0" smtClean="0"/>
              <a:t>. </a:t>
            </a:r>
            <a:r>
              <a:rPr lang="en-US" sz="1200" dirty="0"/>
              <a:t>National Health Expenditures </a:t>
            </a:r>
            <a:r>
              <a:rPr lang="en-US" sz="1200" dirty="0" smtClean="0"/>
              <a:t>2018</a:t>
            </a:r>
            <a:r>
              <a:rPr lang="en-US" sz="1200" dirty="0"/>
              <a:t>. </a:t>
            </a:r>
            <a:r>
              <a:rPr lang="en-US" sz="1200" dirty="0">
                <a:hlinkClick r:id="rId3"/>
              </a:rPr>
              <a:t>https://www.cms.gov/Research-Statistics-Data-and-Systems/Statistics-Trends-and-Reports/NationalHealthExpendData/NationalHealthAccountsHistorical#:~:text=U.S.%20health%20care%20spending%20grew,spending%20accounted%20for%2017.7%20percent</a:t>
            </a:r>
            <a:r>
              <a:rPr lang="en-US" sz="1200" dirty="0" smtClean="0"/>
              <a:t>.</a:t>
            </a:r>
          </a:p>
          <a:p>
            <a:pPr>
              <a:spcBef>
                <a:spcPct val="50000"/>
              </a:spcBef>
            </a:pPr>
            <a:r>
              <a:rPr lang="en-US" sz="1200" dirty="0" smtClean="0"/>
              <a:t>*Kaiser Family Foundation. Health Care Costs: A Primer. </a:t>
            </a:r>
            <a:r>
              <a:rPr lang="en-US" sz="1200" dirty="0" smtClean="0">
                <a:hlinkClick r:id="rId4"/>
              </a:rPr>
              <a:t>http://kff.org/health-costs/issue-brief/health-care-costs-a-primer/</a:t>
            </a:r>
            <a:endParaRPr lang="en-US" sz="1200" dirty="0" smtClean="0"/>
          </a:p>
          <a:p>
            <a:pPr>
              <a:spcBef>
                <a:spcPct val="50000"/>
              </a:spcBef>
            </a:pPr>
            <a:r>
              <a:rPr lang="en-US" sz="1200" dirty="0" smtClean="0"/>
              <a:t>† </a:t>
            </a:r>
            <a:r>
              <a:rPr lang="en-US" sz="1200" dirty="0"/>
              <a:t>National Expenditure Projections </a:t>
            </a:r>
            <a:r>
              <a:rPr lang="en-US" sz="1200" dirty="0" smtClean="0"/>
              <a:t>2012-2022, </a:t>
            </a:r>
            <a:r>
              <a:rPr lang="en-US" sz="1200" dirty="0"/>
              <a:t>CMS.  </a:t>
            </a:r>
            <a:r>
              <a:rPr lang="en-US" sz="1200" dirty="0" smtClean="0">
                <a:hlinkClick r:id="rId5"/>
              </a:rPr>
              <a:t>http</a:t>
            </a:r>
            <a:r>
              <a:rPr lang="en-US" sz="1200" dirty="0">
                <a:hlinkClick r:id="rId5"/>
              </a:rPr>
              <a:t>://</a:t>
            </a:r>
            <a:r>
              <a:rPr lang="en-US" sz="1200" dirty="0" smtClean="0">
                <a:hlinkClick r:id="rId5"/>
              </a:rPr>
              <a:t>www.cms.gov/Research-Statistics-Data-and-Systems/Statistics-Trends-and-Reports/NationalHealthExpendData/downloads/proj2012.pdf</a:t>
            </a:r>
            <a:endParaRPr lang="en-US" sz="1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mph" presetSubtype="0" fill="hold" nodeType="clickEffect">
                                  <p:stCondLst>
                                    <p:cond delay="0"/>
                                  </p:stCondLst>
                                  <p:childTnLst>
                                    <p:animClr clrSpc="hsl" dir="cw">
                                      <p:cBhvr override="childStyle">
                                        <p:cTn id="6" dur="500" fill="hold"/>
                                        <p:tgtEl>
                                          <p:spTgt spid="277507">
                                            <p:txEl>
                                              <p:pRg st="0" end="0"/>
                                            </p:txEl>
                                          </p:spTgt>
                                        </p:tgtEl>
                                        <p:attrNameLst>
                                          <p:attrName>style.color</p:attrName>
                                        </p:attrNameLst>
                                      </p:cBhvr>
                                      <p:by>
                                        <p:hsl h="10842353" s="0" l="0"/>
                                      </p:by>
                                    </p:animClr>
                                    <p:animClr clrSpc="hsl" dir="cw">
                                      <p:cBhvr>
                                        <p:cTn id="7" dur="500" fill="hold"/>
                                        <p:tgtEl>
                                          <p:spTgt spid="277507">
                                            <p:txEl>
                                              <p:pRg st="0" end="0"/>
                                            </p:txEl>
                                          </p:spTgt>
                                        </p:tgtEl>
                                        <p:attrNameLst>
                                          <p:attrName>fillcolor</p:attrName>
                                        </p:attrNameLst>
                                      </p:cBhvr>
                                      <p:by>
                                        <p:hsl h="10842353" s="0" l="0"/>
                                      </p:by>
                                    </p:animClr>
                                    <p:animClr clrSpc="hsl" dir="cw">
                                      <p:cBhvr>
                                        <p:cTn id="8" dur="500" fill="hold"/>
                                        <p:tgtEl>
                                          <p:spTgt spid="277507">
                                            <p:txEl>
                                              <p:pRg st="0" end="0"/>
                                            </p:txEl>
                                          </p:spTgt>
                                        </p:tgtEl>
                                        <p:attrNameLst>
                                          <p:attrName>stroke.color</p:attrName>
                                        </p:attrNameLst>
                                      </p:cBhvr>
                                      <p:by>
                                        <p:hsl h="10842353" s="0" l="0"/>
                                      </p:by>
                                    </p:animClr>
                                    <p:set>
                                      <p:cBhvr>
                                        <p:cTn id="9" dur="500" fill="hold"/>
                                        <p:tgtEl>
                                          <p:spTgt spid="277507">
                                            <p:txEl>
                                              <p:pRg st="0" end="0"/>
                                            </p:txEl>
                                          </p:spTgt>
                                        </p:tgtEl>
                                        <p:attrNameLst>
                                          <p:attrName>fill.type</p:attrName>
                                        </p:attrNameLst>
                                      </p:cBhvr>
                                      <p:to>
                                        <p:strVal val="solid"/>
                                      </p:to>
                                    </p:set>
                                  </p:childTnLst>
                                </p:cTn>
                              </p:par>
                              <p:par>
                                <p:cTn id="10" presetID="23" presetClass="emph" presetSubtype="0" fill="hold" nodeType="withEffect">
                                  <p:stCondLst>
                                    <p:cond delay="0"/>
                                  </p:stCondLst>
                                  <p:childTnLst>
                                    <p:animClr clrSpc="hsl" dir="cw">
                                      <p:cBhvr override="childStyle">
                                        <p:cTn id="11" dur="500" fill="hold"/>
                                        <p:tgtEl>
                                          <p:spTgt spid="277507">
                                            <p:txEl>
                                              <p:pRg st="1" end="1"/>
                                            </p:txEl>
                                          </p:spTgt>
                                        </p:tgtEl>
                                        <p:attrNameLst>
                                          <p:attrName>style.color</p:attrName>
                                        </p:attrNameLst>
                                      </p:cBhvr>
                                      <p:by>
                                        <p:hsl h="10842353" s="0" l="0"/>
                                      </p:by>
                                    </p:animClr>
                                    <p:animClr clrSpc="hsl" dir="cw">
                                      <p:cBhvr>
                                        <p:cTn id="12" dur="500" fill="hold"/>
                                        <p:tgtEl>
                                          <p:spTgt spid="277507">
                                            <p:txEl>
                                              <p:pRg st="1" end="1"/>
                                            </p:txEl>
                                          </p:spTgt>
                                        </p:tgtEl>
                                        <p:attrNameLst>
                                          <p:attrName>fillcolor</p:attrName>
                                        </p:attrNameLst>
                                      </p:cBhvr>
                                      <p:by>
                                        <p:hsl h="10842353" s="0" l="0"/>
                                      </p:by>
                                    </p:animClr>
                                    <p:animClr clrSpc="hsl" dir="cw">
                                      <p:cBhvr>
                                        <p:cTn id="13" dur="500" fill="hold"/>
                                        <p:tgtEl>
                                          <p:spTgt spid="277507">
                                            <p:txEl>
                                              <p:pRg st="1" end="1"/>
                                            </p:txEl>
                                          </p:spTgt>
                                        </p:tgtEl>
                                        <p:attrNameLst>
                                          <p:attrName>stroke.color</p:attrName>
                                        </p:attrNameLst>
                                      </p:cBhvr>
                                      <p:by>
                                        <p:hsl h="10842353" s="0" l="0"/>
                                      </p:by>
                                    </p:animClr>
                                    <p:set>
                                      <p:cBhvr>
                                        <p:cTn id="14" dur="500" fill="hold"/>
                                        <p:tgtEl>
                                          <p:spTgt spid="277507">
                                            <p:txEl>
                                              <p:pRg st="1" end="1"/>
                                            </p:txEl>
                                          </p:spTgt>
                                        </p:tgtEl>
                                        <p:attrNameLst>
                                          <p:attrName>fill.type</p:attrName>
                                        </p:attrNameLst>
                                      </p:cBhvr>
                                      <p:to>
                                        <p:strVal val="solid"/>
                                      </p:to>
                                    </p:set>
                                  </p:childTnLst>
                                </p:cTn>
                              </p:par>
                              <p:par>
                                <p:cTn id="15" presetID="23" presetClass="emph" presetSubtype="0" fill="hold" nodeType="withEffect">
                                  <p:stCondLst>
                                    <p:cond delay="0"/>
                                  </p:stCondLst>
                                  <p:childTnLst>
                                    <p:animClr clrSpc="hsl" dir="cw">
                                      <p:cBhvr override="childStyle">
                                        <p:cTn id="16" dur="500" fill="hold"/>
                                        <p:tgtEl>
                                          <p:spTgt spid="277507">
                                            <p:txEl>
                                              <p:pRg st="2" end="2"/>
                                            </p:txEl>
                                          </p:spTgt>
                                        </p:tgtEl>
                                        <p:attrNameLst>
                                          <p:attrName>style.color</p:attrName>
                                        </p:attrNameLst>
                                      </p:cBhvr>
                                      <p:by>
                                        <p:hsl h="10842353" s="0" l="0"/>
                                      </p:by>
                                    </p:animClr>
                                    <p:animClr clrSpc="hsl" dir="cw">
                                      <p:cBhvr>
                                        <p:cTn id="17" dur="500" fill="hold"/>
                                        <p:tgtEl>
                                          <p:spTgt spid="277507">
                                            <p:txEl>
                                              <p:pRg st="2" end="2"/>
                                            </p:txEl>
                                          </p:spTgt>
                                        </p:tgtEl>
                                        <p:attrNameLst>
                                          <p:attrName>fillcolor</p:attrName>
                                        </p:attrNameLst>
                                      </p:cBhvr>
                                      <p:by>
                                        <p:hsl h="10842353" s="0" l="0"/>
                                      </p:by>
                                    </p:animClr>
                                    <p:animClr clrSpc="hsl" dir="cw">
                                      <p:cBhvr>
                                        <p:cTn id="18" dur="500" fill="hold"/>
                                        <p:tgtEl>
                                          <p:spTgt spid="277507">
                                            <p:txEl>
                                              <p:pRg st="2" end="2"/>
                                            </p:txEl>
                                          </p:spTgt>
                                        </p:tgtEl>
                                        <p:attrNameLst>
                                          <p:attrName>stroke.color</p:attrName>
                                        </p:attrNameLst>
                                      </p:cBhvr>
                                      <p:by>
                                        <p:hsl h="10842353" s="0" l="0"/>
                                      </p:by>
                                    </p:animClr>
                                    <p:set>
                                      <p:cBhvr>
                                        <p:cTn id="19" dur="500" fill="hold"/>
                                        <p:tgtEl>
                                          <p:spTgt spid="277507">
                                            <p:txEl>
                                              <p:pRg st="2" end="2"/>
                                            </p:txEl>
                                          </p:spTgt>
                                        </p:tgtEl>
                                        <p:attrNameLst>
                                          <p:attrName>fill.type</p:attrName>
                                        </p:attrNameLst>
                                      </p:cBhvr>
                                      <p:to>
                                        <p:strVal val="solid"/>
                                      </p:to>
                                    </p:set>
                                  </p:childTnLst>
                                </p:cTn>
                              </p:par>
                              <p:par>
                                <p:cTn id="20" presetID="23" presetClass="emph" presetSubtype="0" fill="hold" nodeType="withEffect">
                                  <p:stCondLst>
                                    <p:cond delay="0"/>
                                  </p:stCondLst>
                                  <p:childTnLst>
                                    <p:animClr clrSpc="hsl" dir="cw">
                                      <p:cBhvr override="childStyle">
                                        <p:cTn id="21" dur="500" fill="hold"/>
                                        <p:tgtEl>
                                          <p:spTgt spid="277507">
                                            <p:txEl>
                                              <p:pRg st="3" end="3"/>
                                            </p:txEl>
                                          </p:spTgt>
                                        </p:tgtEl>
                                        <p:attrNameLst>
                                          <p:attrName>style.color</p:attrName>
                                        </p:attrNameLst>
                                      </p:cBhvr>
                                      <p:by>
                                        <p:hsl h="10842353" s="0" l="0"/>
                                      </p:by>
                                    </p:animClr>
                                    <p:animClr clrSpc="hsl" dir="cw">
                                      <p:cBhvr>
                                        <p:cTn id="22" dur="500" fill="hold"/>
                                        <p:tgtEl>
                                          <p:spTgt spid="277507">
                                            <p:txEl>
                                              <p:pRg st="3" end="3"/>
                                            </p:txEl>
                                          </p:spTgt>
                                        </p:tgtEl>
                                        <p:attrNameLst>
                                          <p:attrName>fillcolor</p:attrName>
                                        </p:attrNameLst>
                                      </p:cBhvr>
                                      <p:by>
                                        <p:hsl h="10842353" s="0" l="0"/>
                                      </p:by>
                                    </p:animClr>
                                    <p:animClr clrSpc="hsl" dir="cw">
                                      <p:cBhvr>
                                        <p:cTn id="23" dur="500" fill="hold"/>
                                        <p:tgtEl>
                                          <p:spTgt spid="277507">
                                            <p:txEl>
                                              <p:pRg st="3" end="3"/>
                                            </p:txEl>
                                          </p:spTgt>
                                        </p:tgtEl>
                                        <p:attrNameLst>
                                          <p:attrName>stroke.color</p:attrName>
                                        </p:attrNameLst>
                                      </p:cBhvr>
                                      <p:by>
                                        <p:hsl h="10842353" s="0" l="0"/>
                                      </p:by>
                                    </p:animClr>
                                    <p:set>
                                      <p:cBhvr>
                                        <p:cTn id="24" dur="500" fill="hold"/>
                                        <p:tgtEl>
                                          <p:spTgt spid="277507">
                                            <p:txEl>
                                              <p:pRg st="3" end="3"/>
                                            </p:txEl>
                                          </p:spTgt>
                                        </p:tgtEl>
                                        <p:attrNameLst>
                                          <p:attrName>fill.type</p:attrName>
                                        </p:attrNameLst>
                                      </p:cBhvr>
                                      <p:to>
                                        <p:strVal val="solid"/>
                                      </p:to>
                                    </p:set>
                                  </p:childTnLst>
                                </p:cTn>
                              </p:par>
                              <p:par>
                                <p:cTn id="25" presetID="1" presetClass="entr" presetSubtype="0" fill="hold" nodeType="withEffect">
                                  <p:stCondLst>
                                    <p:cond delay="0"/>
                                  </p:stCondLst>
                                  <p:childTnLst>
                                    <p:set>
                                      <p:cBhvr>
                                        <p:cTn id="26" dur="1" fill="hold">
                                          <p:stCondLst>
                                            <p:cond delay="0"/>
                                          </p:stCondLst>
                                        </p:cTn>
                                        <p:tgtEl>
                                          <p:spTgt spid="277507">
                                            <p:txEl>
                                              <p:pRg st="4" end="4"/>
                                            </p:txEl>
                                          </p:spTgt>
                                        </p:tgtEl>
                                        <p:attrNameLst>
                                          <p:attrName>style.visibility</p:attrName>
                                        </p:attrNameLst>
                                      </p:cBhvr>
                                      <p:to>
                                        <p:strVal val="visible"/>
                                      </p:to>
                                    </p:set>
                                  </p:childTnLst>
                                </p:cTn>
                              </p:par>
                              <p:par>
                                <p:cTn id="27" presetID="21" presetClass="emph" presetSubtype="0" fill="hold" nodeType="withEffect">
                                  <p:stCondLst>
                                    <p:cond delay="0"/>
                                  </p:stCondLst>
                                  <p:childTnLst>
                                    <p:animClr clrSpc="hsl" dir="cw">
                                      <p:cBhvr override="childStyle">
                                        <p:cTn id="28" dur="500" fill="hold"/>
                                        <p:tgtEl>
                                          <p:spTgt spid="277507">
                                            <p:txEl>
                                              <p:pRg st="4" end="4"/>
                                            </p:txEl>
                                          </p:spTgt>
                                        </p:tgtEl>
                                        <p:attrNameLst>
                                          <p:attrName>style.color</p:attrName>
                                        </p:attrNameLst>
                                      </p:cBhvr>
                                      <p:by>
                                        <p:hsl h="7200000" s="0" l="0"/>
                                      </p:by>
                                    </p:animClr>
                                    <p:animClr clrSpc="hsl" dir="cw">
                                      <p:cBhvr>
                                        <p:cTn id="29" dur="500" fill="hold"/>
                                        <p:tgtEl>
                                          <p:spTgt spid="277507">
                                            <p:txEl>
                                              <p:pRg st="4" end="4"/>
                                            </p:txEl>
                                          </p:spTgt>
                                        </p:tgtEl>
                                        <p:attrNameLst>
                                          <p:attrName>fillcolor</p:attrName>
                                        </p:attrNameLst>
                                      </p:cBhvr>
                                      <p:by>
                                        <p:hsl h="7200000" s="0" l="0"/>
                                      </p:by>
                                    </p:animClr>
                                    <p:animClr clrSpc="hsl" dir="cw">
                                      <p:cBhvr>
                                        <p:cTn id="30" dur="500" fill="hold"/>
                                        <p:tgtEl>
                                          <p:spTgt spid="277507">
                                            <p:txEl>
                                              <p:pRg st="4" end="4"/>
                                            </p:txEl>
                                          </p:spTgt>
                                        </p:tgtEl>
                                        <p:attrNameLst>
                                          <p:attrName>stroke.color</p:attrName>
                                        </p:attrNameLst>
                                      </p:cBhvr>
                                      <p:by>
                                        <p:hsl h="7200000" s="0" l="0"/>
                                      </p:by>
                                    </p:animClr>
                                    <p:set>
                                      <p:cBhvr>
                                        <p:cTn id="31" dur="500" fill="hold"/>
                                        <p:tgtEl>
                                          <p:spTgt spid="27750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052560" cy="1005840"/>
          </a:xfrm>
        </p:spPr>
        <p:txBody>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How does the US compare as opposed to other countries?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3"/>
          <a:stretch>
            <a:fillRect/>
          </a:stretch>
        </p:blipFill>
        <p:spPr>
          <a:xfrm>
            <a:off x="0" y="762001"/>
            <a:ext cx="9135915" cy="6096000"/>
          </a:xfrm>
          <a:prstGeom prst="rect">
            <a:avLst/>
          </a:prstGeom>
        </p:spPr>
      </p:pic>
    </p:spTree>
    <p:extLst>
      <p:ext uri="{BB962C8B-B14F-4D97-AF65-F5344CB8AC3E}">
        <p14:creationId xmlns:p14="http://schemas.microsoft.com/office/powerpoint/2010/main" val="3940034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052560" cy="1005840"/>
          </a:xfrm>
        </p:spPr>
        <p:txBody>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Some procedures we definitely overspend on</a:t>
            </a:r>
            <a:br>
              <a:rPr lang="en-US" sz="2400" dirty="0" smtClean="0">
                <a:latin typeface="Tahoma" panose="020B0604030504040204" pitchFamily="34" charset="0"/>
                <a:ea typeface="Tahoma" panose="020B0604030504040204" pitchFamily="34" charset="0"/>
                <a:cs typeface="Tahoma" panose="020B0604030504040204" pitchFamily="34" charset="0"/>
              </a:rPr>
            </a:br>
            <a:r>
              <a:rPr lang="en-US" sz="2000" dirty="0" smtClean="0">
                <a:latin typeface="Tahoma" panose="020B0604030504040204" pitchFamily="34" charset="0"/>
                <a:ea typeface="Tahoma" panose="020B0604030504040204" pitchFamily="34" charset="0"/>
                <a:cs typeface="Tahoma" panose="020B0604030504040204" pitchFamily="34" charset="0"/>
              </a:rPr>
              <a:t>And not because we are sicker</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 y="738107"/>
            <a:ext cx="8915400" cy="6119893"/>
          </a:xfrm>
          <a:prstGeom prst="rect">
            <a:avLst/>
          </a:prstGeom>
        </p:spPr>
      </p:pic>
    </p:spTree>
    <p:extLst>
      <p:ext uri="{BB962C8B-B14F-4D97-AF65-F5344CB8AC3E}">
        <p14:creationId xmlns:p14="http://schemas.microsoft.com/office/powerpoint/2010/main" val="1610596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052560" cy="1005840"/>
          </a:xfrm>
        </p:spPr>
        <p:txBody>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Its not just the quantity, it’s the price tags too</a:t>
            </a:r>
            <a:br>
              <a:rPr lang="en-US" sz="2400" dirty="0" smtClean="0">
                <a:latin typeface="Tahoma" panose="020B0604030504040204" pitchFamily="34" charset="0"/>
                <a:ea typeface="Tahoma" panose="020B0604030504040204" pitchFamily="34" charset="0"/>
                <a:cs typeface="Tahoma" panose="020B0604030504040204" pitchFamily="34" charset="0"/>
              </a:rPr>
            </a:br>
            <a:r>
              <a:rPr lang="en-US" sz="2000" dirty="0" smtClean="0">
                <a:latin typeface="Tahoma" panose="020B0604030504040204" pitchFamily="34" charset="0"/>
                <a:ea typeface="Tahoma" panose="020B0604030504040204" pitchFamily="34" charset="0"/>
                <a:cs typeface="Tahoma" panose="020B0604030504040204" pitchFamily="34" charset="0"/>
              </a:rPr>
              <a:t>Clearly that will reduce the value for every dollar paid</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82731"/>
            <a:ext cx="8900160" cy="5943601"/>
          </a:xfrm>
          <a:prstGeom prst="rect">
            <a:avLst/>
          </a:prstGeom>
        </p:spPr>
      </p:pic>
    </p:spTree>
    <p:extLst>
      <p:ext uri="{BB962C8B-B14F-4D97-AF65-F5344CB8AC3E}">
        <p14:creationId xmlns:p14="http://schemas.microsoft.com/office/powerpoint/2010/main" val="900204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052560" cy="1005840"/>
          </a:xfrm>
        </p:spPr>
        <p:txBody>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We generally do very well with ailments requiring cutting edge research and technology</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38200"/>
            <a:ext cx="8900160" cy="6019800"/>
          </a:xfrm>
          <a:prstGeom prst="rect">
            <a:avLst/>
          </a:prstGeom>
        </p:spPr>
      </p:pic>
    </p:spTree>
    <p:extLst>
      <p:ext uri="{BB962C8B-B14F-4D97-AF65-F5344CB8AC3E}">
        <p14:creationId xmlns:p14="http://schemas.microsoft.com/office/powerpoint/2010/main" val="2488284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052560" cy="1005840"/>
          </a:xfrm>
        </p:spPr>
        <p:txBody>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But fall back when it comes to low cost basic care and preventive care</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04" y="811481"/>
            <a:ext cx="8864156" cy="6019800"/>
          </a:xfrm>
          <a:prstGeom prst="rect">
            <a:avLst/>
          </a:prstGeom>
        </p:spPr>
      </p:pic>
    </p:spTree>
    <p:extLst>
      <p:ext uri="{BB962C8B-B14F-4D97-AF65-F5344CB8AC3E}">
        <p14:creationId xmlns:p14="http://schemas.microsoft.com/office/powerpoint/2010/main" val="964912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actus">
  <a:themeElements>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fontScheme name="Cactu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ctus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Cactus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Cactus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Cactus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Cactus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3 Fast Facts Slides">
  <a:themeElements>
    <a:clrScheme name="Default KFF theme colors">
      <a:dk1>
        <a:srgbClr val="000000"/>
      </a:dk1>
      <a:lt1>
        <a:srgbClr val="FFFFFF"/>
      </a:lt1>
      <a:dk2>
        <a:srgbClr val="FF8811"/>
      </a:dk2>
      <a:lt2>
        <a:srgbClr val="FFD204"/>
      </a:lt2>
      <a:accent1>
        <a:srgbClr val="133559"/>
      </a:accent1>
      <a:accent2>
        <a:srgbClr val="025189"/>
      </a:accent2>
      <a:accent3>
        <a:srgbClr val="0072C0"/>
      </a:accent3>
      <a:accent4>
        <a:srgbClr val="31A3E3"/>
      </a:accent4>
      <a:accent5>
        <a:srgbClr val="7BC7ED"/>
      </a:accent5>
      <a:accent6>
        <a:srgbClr val="B0DDF4"/>
      </a:accent6>
      <a:hlink>
        <a:srgbClr val="ADA07A"/>
      </a:hlink>
      <a:folHlink>
        <a:srgbClr val="CDC6A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cmpd="sng">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dirty="0" err="1" smtClean="0">
            <a:latin typeface="Meta Offc Pro"/>
            <a:cs typeface="Meta Offc Pro"/>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06244D"/>
        </a:accent1>
        <a:accent2>
          <a:srgbClr val="F7871B"/>
        </a:accent2>
        <a:accent3>
          <a:srgbClr val="FFFFFF"/>
        </a:accent3>
        <a:accent4>
          <a:srgbClr val="000000"/>
        </a:accent4>
        <a:accent5>
          <a:srgbClr val="AAACB2"/>
        </a:accent5>
        <a:accent6>
          <a:srgbClr val="E07A17"/>
        </a:accent6>
        <a:hlink>
          <a:srgbClr val="747894"/>
        </a:hlink>
        <a:folHlink>
          <a:srgbClr val="FCB460"/>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000000"/>
        </a:dk2>
        <a:lt2>
          <a:srgbClr val="808080"/>
        </a:lt2>
        <a:accent1>
          <a:srgbClr val="06244D"/>
        </a:accent1>
        <a:accent2>
          <a:srgbClr val="465274"/>
        </a:accent2>
        <a:accent3>
          <a:srgbClr val="FFFFFF"/>
        </a:accent3>
        <a:accent4>
          <a:srgbClr val="000000"/>
        </a:accent4>
        <a:accent5>
          <a:srgbClr val="AAACB2"/>
        </a:accent5>
        <a:accent6>
          <a:srgbClr val="3F4968"/>
        </a:accent6>
        <a:hlink>
          <a:srgbClr val="F7871B"/>
        </a:hlink>
        <a:folHlink>
          <a:srgbClr val="FCB460"/>
        </a:folHlink>
      </a:clrScheme>
      <a:clrMap bg1="lt1" tx1="dk1" bg2="lt2" tx2="dk2" accent1="accent1" accent2="accent2" accent3="accent3" accent4="accent4" accent5="accent5" accent6="accent6" hlink="hlink" folHlink="folHlink"/>
    </a:extraClrScheme>
    <a:extraClrScheme>
      <a:clrScheme name="Blank Presentation 15">
        <a:dk1>
          <a:srgbClr val="000000"/>
        </a:dk1>
        <a:lt1>
          <a:srgbClr val="FFFFFF"/>
        </a:lt1>
        <a:dk2>
          <a:srgbClr val="000000"/>
        </a:dk2>
        <a:lt2>
          <a:srgbClr val="B5B8C9"/>
        </a:lt2>
        <a:accent1>
          <a:srgbClr val="465274"/>
        </a:accent1>
        <a:accent2>
          <a:srgbClr val="06244D"/>
        </a:accent2>
        <a:accent3>
          <a:srgbClr val="FFFFFF"/>
        </a:accent3>
        <a:accent4>
          <a:srgbClr val="000000"/>
        </a:accent4>
        <a:accent5>
          <a:srgbClr val="B0B3BC"/>
        </a:accent5>
        <a:accent6>
          <a:srgbClr val="052045"/>
        </a:accent6>
        <a:hlink>
          <a:srgbClr val="FCB460"/>
        </a:hlink>
        <a:folHlink>
          <a:srgbClr val="F7871B"/>
        </a:folHlink>
      </a:clrScheme>
      <a:clrMap bg1="lt1" tx1="dk1" bg2="lt2" tx2="dk2" accent1="accent1" accent2="accent2" accent3="accent3" accent4="accent4" accent5="accent5" accent6="accent6" hlink="hlink" folHlink="folHlink"/>
    </a:extraClrScheme>
    <a:extraClrScheme>
      <a:clrScheme name="Blank Presentation 16">
        <a:dk1>
          <a:srgbClr val="06244D"/>
        </a:dk1>
        <a:lt1>
          <a:srgbClr val="FFFFFF"/>
        </a:lt1>
        <a:dk2>
          <a:srgbClr val="06244D"/>
        </a:dk2>
        <a:lt2>
          <a:srgbClr val="B5B8C9"/>
        </a:lt2>
        <a:accent1>
          <a:srgbClr val="465274"/>
        </a:accent1>
        <a:accent2>
          <a:srgbClr val="06244D"/>
        </a:accent2>
        <a:accent3>
          <a:srgbClr val="FFFFFF"/>
        </a:accent3>
        <a:accent4>
          <a:srgbClr val="041D40"/>
        </a:accent4>
        <a:accent5>
          <a:srgbClr val="B0B3BC"/>
        </a:accent5>
        <a:accent6>
          <a:srgbClr val="052045"/>
        </a:accent6>
        <a:hlink>
          <a:srgbClr val="FCB460"/>
        </a:hlink>
        <a:folHlink>
          <a:srgbClr val="F7871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actus">
  <a:themeElements>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fontScheme name="Cactu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actus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Cactus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Cactus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Cactus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Cactus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Cactus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Designs\Cactus.pot</Template>
  <TotalTime>10900</TotalTime>
  <Words>2017</Words>
  <Application>Microsoft Office PowerPoint</Application>
  <PresentationFormat>On-screen Show (4:3)</PresentationFormat>
  <Paragraphs>232</Paragraphs>
  <Slides>30</Slides>
  <Notes>29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30</vt:i4>
      </vt:variant>
    </vt:vector>
  </HeadingPairs>
  <TitlesOfParts>
    <vt:vector size="39" baseType="lpstr">
      <vt:lpstr>Arial</vt:lpstr>
      <vt:lpstr>Arial Narrow</vt:lpstr>
      <vt:lpstr>Meta Offc Pro</vt:lpstr>
      <vt:lpstr>Tahoma</vt:lpstr>
      <vt:lpstr>Times New Roman</vt:lpstr>
      <vt:lpstr>Wingdings</vt:lpstr>
      <vt:lpstr>Cactus</vt:lpstr>
      <vt:lpstr>2013 Fast Facts Slides</vt:lpstr>
      <vt:lpstr>1_Cactus</vt:lpstr>
      <vt:lpstr>Economic Evaluation: Introductory Lecture</vt:lpstr>
      <vt:lpstr>Part 1</vt:lpstr>
      <vt:lpstr>Economics in Healthcare</vt:lpstr>
      <vt:lpstr>Key Facts</vt:lpstr>
      <vt:lpstr>How does the US compare as opposed to other countries?</vt:lpstr>
      <vt:lpstr>Some procedures we definitely overspend on And not because we are sicker</vt:lpstr>
      <vt:lpstr>Its not just the quantity, it’s the price tags too Clearly that will reduce the value for every dollar paid</vt:lpstr>
      <vt:lpstr>We generally do very well with ailments requiring cutting edge research and technology</vt:lpstr>
      <vt:lpstr>But fall back when it comes to low cost basic care and preventive care</vt:lpstr>
      <vt:lpstr>Why be Concerned About High Costs and Efficiency?</vt:lpstr>
      <vt:lpstr>Stages of Health Care Reform</vt:lpstr>
      <vt:lpstr>Economic Evaluation</vt:lpstr>
      <vt:lpstr> The CEA Principle</vt:lpstr>
      <vt:lpstr>Advantages of Economic Evaluation</vt:lpstr>
      <vt:lpstr>Limitations of Economic Evaluation</vt:lpstr>
      <vt:lpstr>Stakeholder Concerns about Using CEA</vt:lpstr>
      <vt:lpstr>Summary</vt:lpstr>
      <vt:lpstr>Part 2</vt:lpstr>
      <vt:lpstr>Market Failure in Health Care</vt:lpstr>
      <vt:lpstr>Market Failure in Health Care</vt:lpstr>
      <vt:lpstr>Market Failure in Healthcare</vt:lpstr>
      <vt:lpstr>Externalities</vt:lpstr>
      <vt:lpstr>Positive Externality Implies MSB&gt;MPB</vt:lpstr>
      <vt:lpstr>Public Goods</vt:lpstr>
      <vt:lpstr>General Attributes of Public Goods</vt:lpstr>
      <vt:lpstr>PowerPoint Presentation</vt:lpstr>
      <vt:lpstr>Government's Role In The Health Sector</vt:lpstr>
      <vt:lpstr>Types of Government Intervention</vt:lpstr>
      <vt:lpstr>Types of Government Intervention</vt:lpstr>
      <vt:lpstr>Summary</vt:lpstr>
    </vt:vector>
  </TitlesOfParts>
  <Company>UT school of Public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CBA/CBA in relation to micro and macro economics of health care (Williams)</dc:title>
  <dc:creator>DRL</dc:creator>
  <cp:lastModifiedBy>Rajan, Suja S</cp:lastModifiedBy>
  <cp:revision>750</cp:revision>
  <cp:lastPrinted>2015-08-31T15:56:16Z</cp:lastPrinted>
  <dcterms:created xsi:type="dcterms:W3CDTF">1997-08-31T19:10:52Z</dcterms:created>
  <dcterms:modified xsi:type="dcterms:W3CDTF">2023-08-31T02:28:58Z</dcterms:modified>
</cp:coreProperties>
</file>