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62" d="100"/>
          <a:sy n="62" d="100"/>
        </p:scale>
        <p:origin x="804"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1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9"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5" name="Holder 3"/>
          <p:cNvSpPr>
            <a:spLocks noGrp="1"/>
          </p:cNvSpPr>
          <p:nvPr>
            <p:ph type="body" idx="1"/>
          </p:nvPr>
        </p:nvSpPr>
        <p:spPr/>
        <p:txBody>
          <a:bodyPr bIns="0" lIns="0" rIns="0" tIns="0"/>
          <a:p/>
        </p:txBody>
      </p:sp>
      <p:sp>
        <p:nvSpPr>
          <p:cNvPr id="104869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9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700"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7"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x">
  <p:cSld name="Title and Text">
    <p:spTree>
      <p:nvGrpSpPr>
        <p:cNvPr id="42" name=""/>
        <p:cNvGrpSpPr/>
        <p:nvPr/>
      </p:nvGrpSpPr>
      <p:grpSpPr>
        <a:xfrm>
          <a:off x="0" y="0"/>
          <a:ext cx="0" cy="0"/>
          <a:chOff x="0" y="0"/>
          <a:chExt cx="0" cy="0"/>
        </a:xfrm>
      </p:grpSpPr>
      <p:sp>
        <p:nvSpPr>
          <p:cNvPr id="1048689" name="Title 1"/>
          <p:cNvSpPr>
            <a:spLocks noGrp="1"/>
          </p:cNvSpPr>
          <p:nvPr>
            <p:ph type="title"/>
          </p:nvPr>
        </p:nvSpPr>
        <p:spPr/>
        <p:txBody>
          <a:bodyPr/>
          <a:p>
            <a:r>
              <a:rPr lang="en-US" smtClean="0"/>
              <a:t>Click to edit Master title style</a:t>
            </a:r>
            <a:endParaRPr lang="en-US"/>
          </a:p>
        </p:txBody>
      </p:sp>
      <p:sp>
        <p:nvSpPr>
          <p:cNvPr id="1048690" name="Text Placeholder 2"/>
          <p:cNvSpPr>
            <a:spLocks noGrp="1"/>
          </p:cNvSpPr>
          <p:nvPr>
            <p:ph type="body"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91" name="Date Placeholder 3"/>
          <p:cNvSpPr>
            <a:spLocks noGrp="1"/>
          </p:cNvSpPr>
          <p:nvPr>
            <p:ph type="dt" sz="half" idx="10"/>
          </p:nvPr>
        </p:nvSpPr>
        <p:spPr/>
        <p:txBody>
          <a:bodyPr/>
          <a:p>
            <a:fld id="{1D8BD707-D9CF-40AE-B4C6-C98DA3205C09}" type="datetimeFigureOut">
              <a:rPr lang="en-US"/>
            </a:fld>
            <a:endParaRPr lang="en-US"/>
          </a:p>
        </p:txBody>
      </p:sp>
      <p:sp>
        <p:nvSpPr>
          <p:cNvPr id="1048692" name="Footer Placeholder 4"/>
          <p:cNvSpPr>
            <a:spLocks noGrp="1"/>
          </p:cNvSpPr>
          <p:nvPr>
            <p:ph type="ftr" sz="quarter" idx="11"/>
          </p:nvPr>
        </p:nvSpPr>
        <p:spPr/>
        <p:txBody>
          <a:bodyPr/>
          <a:p/>
        </p:txBody>
      </p:sp>
      <p:sp>
        <p:nvSpPr>
          <p:cNvPr id="1048693"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hyperlink" Target="https://codepen.io/rachitha-b/pen/qeojndg" TargetMode="External"/><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grpSp>
        <p:nvGrpSpPr>
          <p:cNvPr id="21"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580640"/>
          </a:xfrm>
          <a:prstGeom prst="rect"/>
          <a:noFill/>
        </p:spPr>
        <p:txBody>
          <a:bodyPr anchor="t" bIns="45720" lIns="91440" rIns="91440" rtlCol="0" tIns="45720" wrap="square">
            <a:spAutoFit/>
          </a:bodyPr>
          <a:p>
            <a:r>
              <a:rPr dirty="0" sz="2400" lang="en-US"/>
              <a:t>STUDENT NAME:</a:t>
            </a:r>
            <a:r>
              <a:rPr dirty="0" sz="2400" lang="en-US"/>
              <a:t>B</a:t>
            </a:r>
            <a:r>
              <a:rPr dirty="0" sz="2400" lang="en-US"/>
              <a:t>.</a:t>
            </a:r>
            <a:r>
              <a:rPr dirty="0" sz="2400" lang="en-US"/>
              <a:t>R</a:t>
            </a:r>
            <a:r>
              <a:rPr dirty="0" sz="2400" lang="en-US"/>
              <a:t>a</a:t>
            </a:r>
            <a:r>
              <a:rPr dirty="0" sz="2400" lang="en-US"/>
              <a:t>c</a:t>
            </a:r>
            <a:r>
              <a:rPr dirty="0" sz="2400" lang="en-US"/>
              <a:t>h</a:t>
            </a:r>
            <a:r>
              <a:rPr dirty="0" sz="2400" lang="en-US"/>
              <a:t>i</a:t>
            </a:r>
            <a:r>
              <a:rPr dirty="0" sz="2400" lang="en-US"/>
              <a:t>t</a:t>
            </a:r>
            <a:r>
              <a:rPr dirty="0" sz="2400" lang="en-US"/>
              <a:t>h</a:t>
            </a:r>
            <a:r>
              <a:rPr dirty="0" sz="2400" lang="en-US"/>
              <a:t>a</a:t>
            </a:r>
            <a:endParaRPr dirty="0" sz="2400" lang="en-US"/>
          </a:p>
          <a:p>
            <a:r>
              <a:rPr dirty="0" sz="2400" lang="en-US"/>
              <a:t>REGISTER NO AND NMID: F1E68B207DDF4FC8BA74A0DAF1A41480</a:t>
            </a:r>
            <a:endParaRPr altLang="en-GB" dirty="0" sz="2400" lang="en-US">
              <a:cs typeface="Calibri" panose="020F0502020204030204"/>
            </a:endParaRPr>
          </a:p>
          <a:p>
            <a:r>
              <a:rPr dirty="0" sz="2400" lang="en-US"/>
              <a:t>DEPARTMENT: </a:t>
            </a:r>
            <a:r>
              <a:rPr dirty="0" sz="2400" lang="en-US"/>
              <a:t>B</a:t>
            </a:r>
            <a:r>
              <a:rPr dirty="0" sz="2400" lang="en-US"/>
              <a:t>C</a:t>
            </a:r>
            <a:r>
              <a:rPr dirty="0" sz="2400" lang="en-US"/>
              <a:t>A</a:t>
            </a:r>
            <a:endParaRPr dirty="0" sz="2400" lang="en-US"/>
          </a:p>
          <a:p>
            <a:r>
              <a:rPr dirty="0" sz="2400" lang="en-US"/>
              <a:t>COLLEGE: </a:t>
            </a:r>
            <a:r>
              <a:rPr dirty="0" sz="2400" lang="en-US"/>
              <a:t>S</a:t>
            </a:r>
            <a:r>
              <a:rPr dirty="0" sz="2400" lang="en-US"/>
              <a:t>r</a:t>
            </a:r>
            <a:r>
              <a:rPr dirty="0" sz="2400" lang="en-US"/>
              <a:t>i</a:t>
            </a:r>
            <a:r>
              <a:rPr dirty="0" sz="2400" lang="en-US"/>
              <a:t> </a:t>
            </a:r>
            <a:r>
              <a:rPr dirty="0" sz="2400" lang="en-US"/>
              <a:t>A</a:t>
            </a:r>
            <a:r>
              <a:rPr dirty="0" sz="2400" lang="en-US"/>
              <a:t>k</a:t>
            </a:r>
            <a:r>
              <a:rPr dirty="0" sz="2400" lang="en-US"/>
              <a:t>i</a:t>
            </a:r>
            <a:r>
              <a:rPr dirty="0" sz="2400" lang="en-US"/>
              <a:t>l</a:t>
            </a:r>
            <a:r>
              <a:rPr dirty="0" sz="2400" lang="en-US"/>
              <a:t>a</a:t>
            </a:r>
            <a:r>
              <a:rPr dirty="0" sz="2400" lang="en-US"/>
              <a:t>n</a:t>
            </a:r>
            <a:r>
              <a:rPr dirty="0" sz="2400" lang="en-US"/>
              <a:t>d</a:t>
            </a:r>
            <a:r>
              <a:rPr dirty="0" sz="2400" lang="en-US"/>
              <a:t>e</a:t>
            </a:r>
            <a:r>
              <a:rPr dirty="0" sz="2400" lang="en-US"/>
              <a:t>s</a:t>
            </a:r>
            <a:r>
              <a:rPr dirty="0" sz="2400" lang="en-US"/>
              <a:t>w</a:t>
            </a:r>
            <a:r>
              <a:rPr dirty="0" sz="2400" lang="en-US"/>
              <a:t>a</a:t>
            </a:r>
            <a:r>
              <a:rPr dirty="0" sz="2400" lang="en-US"/>
              <a:t>r</a:t>
            </a:r>
            <a:r>
              <a:rPr dirty="0" sz="2400" lang="en-US"/>
              <a:t>i</a:t>
            </a:r>
            <a:r>
              <a:rPr dirty="0" sz="2400" lang="en-US"/>
              <a:t> </a:t>
            </a:r>
            <a:r>
              <a:rPr dirty="0" sz="2400" lang="en-US"/>
              <a:t>w</a:t>
            </a:r>
            <a:r>
              <a:rPr dirty="0" sz="2400" lang="en-US"/>
              <a:t>o</a:t>
            </a:r>
            <a:r>
              <a:rPr dirty="0" sz="2400" lang="en-US"/>
              <a:t>m</a:t>
            </a:r>
            <a:r>
              <a:rPr dirty="0" sz="2400" lang="en-US"/>
              <a:t>en's</a:t>
            </a:r>
            <a:r>
              <a:rPr dirty="0" sz="2400" lang="en-US"/>
              <a:t> </a:t>
            </a:r>
            <a:r>
              <a:rPr dirty="0" sz="2400" lang="en-US"/>
              <a:t>College</a:t>
            </a:r>
            <a:r>
              <a:rPr dirty="0" sz="2400" lang="en-US"/>
              <a:t>,</a:t>
            </a:r>
            <a:r>
              <a:rPr dirty="0" sz="2400" lang="en-US"/>
              <a:t>w</a:t>
            </a:r>
            <a:r>
              <a:rPr dirty="0" sz="2400" lang="en-US"/>
              <a:t>a</a:t>
            </a:r>
            <a:r>
              <a:rPr dirty="0" sz="2400" lang="en-US"/>
              <a:t>n</a:t>
            </a:r>
            <a:r>
              <a:rPr dirty="0" sz="2400" lang="en-US"/>
              <a:t>d</a:t>
            </a:r>
            <a:r>
              <a:rPr dirty="0" sz="2400" lang="en-US"/>
              <a:t>i</a:t>
            </a:r>
            <a:r>
              <a:rPr dirty="0" sz="2400" lang="en-US"/>
              <a:t>w</a:t>
            </a:r>
            <a:r>
              <a:rPr dirty="0" sz="2400" lang="en-US"/>
              <a:t>a</a:t>
            </a:r>
            <a:r>
              <a:rPr dirty="0" sz="2400" lang="en-US"/>
              <a:t>s</a:t>
            </a:r>
            <a:r>
              <a:rPr dirty="0" sz="2400" lang="en-US"/>
              <a:t>h</a:t>
            </a:r>
            <a:endParaRPr dirty="0" sz="2400" lang="en-US"/>
          </a:p>
          <a:p>
            <a:r>
              <a:rPr dirty="0" sz="2400" lang="en-US"/>
              <a:t>(</a:t>
            </a:r>
            <a:r>
              <a:rPr dirty="0" sz="2400" lang="en-US"/>
              <a:t>T</a:t>
            </a:r>
            <a:r>
              <a:rPr dirty="0" sz="2400" lang="en-US"/>
              <a:t>r</a:t>
            </a:r>
            <a:r>
              <a:rPr dirty="0" sz="2400" lang="en-US"/>
              <a:t>i</a:t>
            </a:r>
            <a:r>
              <a:rPr dirty="0" sz="2400" lang="en-US"/>
              <a:t>r</a:t>
            </a:r>
            <a:r>
              <a:rPr dirty="0" sz="2400" lang="en-US"/>
              <a:t>u</a:t>
            </a:r>
            <a:r>
              <a:rPr dirty="0" sz="2400" lang="en-US"/>
              <a:t>v</a:t>
            </a:r>
            <a:r>
              <a:rPr dirty="0" sz="2400" lang="en-US"/>
              <a:t>a</a:t>
            </a:r>
            <a:r>
              <a:rPr dirty="0" sz="2400" lang="en-US"/>
              <a:t>l</a:t>
            </a:r>
            <a:r>
              <a:rPr dirty="0" sz="2400" lang="en-US"/>
              <a:t>l</a:t>
            </a:r>
            <a:r>
              <a:rPr dirty="0" sz="2400" lang="en-US"/>
              <a:t>u</a:t>
            </a:r>
            <a:r>
              <a:rPr dirty="0" sz="2400" lang="en-US"/>
              <a:t>v</a:t>
            </a:r>
            <a:r>
              <a:rPr dirty="0" sz="2400" lang="en-US"/>
              <a:t>a</a:t>
            </a:r>
            <a:r>
              <a:rPr dirty="0" sz="2400" lang="en-US"/>
              <a:t>r</a:t>
            </a:r>
            <a:r>
              <a:rPr dirty="0" sz="2400" lang="en-US"/>
              <a:t> </a:t>
            </a:r>
            <a:r>
              <a:rPr dirty="0" sz="2400" lang="en-US"/>
              <a:t>University</a:t>
            </a:r>
            <a:r>
              <a:rPr dirty="0" sz="2400" lang="en-US"/>
              <a:t>)</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82" name="TextBox 8"/>
          <p:cNvSpPr txBox="1"/>
          <p:nvPr/>
        </p:nvSpPr>
        <p:spPr>
          <a:xfrm>
            <a:off x="2743200" y="2354703"/>
            <a:ext cx="8534018" cy="13487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r>
              <a:rPr dirty="0" sz="2800" lang="en-US">
                <a:latin typeface="Times New Roman" panose="02020603050405020304" pitchFamily="18" charset="0"/>
                <a:cs typeface="Times New Roman" panose="02020603050405020304" pitchFamily="18" charset="0"/>
                <a:hlinkClick r:id="rId2"/>
              </a:rPr>
              <a:t>https://codepen.io/rachitha-b/pen/qEOJNdG</a:t>
            </a:r>
            <a:endParaRPr dirty="0" sz="2800" lang="en-IN">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048688" name="Text Box 1"/>
          <p:cNvSpPr txBox="1"/>
          <p:nvPr/>
        </p:nvSpPr>
        <p:spPr>
          <a:xfrm>
            <a:off x="1978660" y="1889760"/>
            <a:ext cx="7078345" cy="2936240"/>
          </a:xfrm>
          <a:prstGeom prst="rect"/>
          <a:noFill/>
        </p:spPr>
        <p:txBody>
          <a:bodyPr rtlCol="0" wrap="square">
            <a:spAutoFit/>
          </a:bodyPr>
          <a:p>
            <a:endParaRPr altLang="en-GB" sz="2400" lang="en-US"/>
          </a:p>
          <a:p>
            <a:r>
              <a:rPr altLang="en-GB" sz="2400" lang="en-US"/>
              <a:t>This project successfully enhances the user interface </a:t>
            </a:r>
            <a:r>
              <a:rPr altLang="en-GB" sz="2000" lang="en-US"/>
              <a:t>with </a:t>
            </a:r>
            <a:r>
              <a:rPr altLang="en-GB" sz="2400" lang="en-US"/>
              <a:t>responsive design and smooth scroll animations. It improves navigation and overall user engagement across devices. The implementation demonstrates how simple JavaScript and animation libraries can create a modern, interactive web experience.</a:t>
            </a:r>
            <a:endParaRPr altLang="en-US" sz="2400"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flipV="1">
            <a:off x="2699385" y="7010400"/>
            <a:ext cx="9492615" cy="274320"/>
          </a:xfrm>
          <a:custGeom>
            <a:avLst/>
            <a:gdLst>
              <a:gd name="connsiteX0" fmla="*/ 19200 w 19200"/>
              <a:gd name="connsiteY0" fmla="*/ 0 h 10800"/>
              <a:gd name="connsiteX1" fmla="*/ 2593 w 19200"/>
              <a:gd name="connsiteY1" fmla="*/ 10080 h 10800"/>
              <a:gd name="connsiteX2" fmla="*/ 0 w 19200"/>
              <a:gd name="connsiteY2" fmla="*/ 10800 h 10800"/>
              <a:gd name="connsiteX3" fmla="*/ 19200 w 19200"/>
              <a:gd name="connsiteY3" fmla="*/ 10800 h 10800"/>
              <a:gd name="connsiteX4" fmla="*/ 19200 w 19200"/>
              <a:gd name="connsiteY4" fmla="*/ 0 h 1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0" h="10800">
                <a:moveTo>
                  <a:pt x="19200" y="0"/>
                </a:moveTo>
                <a:lnTo>
                  <a:pt x="2593" y="10080"/>
                </a:lnTo>
                <a:lnTo>
                  <a:pt x="0" y="10800"/>
                </a:lnTo>
                <a:lnTo>
                  <a:pt x="19200" y="10800"/>
                </a:lnTo>
                <a:lnTo>
                  <a:pt x="19200" y="0"/>
                </a:lnTo>
                <a:close/>
              </a:path>
            </a:pathLst>
          </a:custGeom>
          <a:solidFill>
            <a:srgbClr val="F1F1F1"/>
          </a:solidFill>
        </p:spPr>
        <p:txBody>
          <a:bodyPr bIns="0" lIns="0" rIns="0" rtlCol="0" tIns="0" wrap="square"/>
          <a:p>
            <a:r>
              <a:rPr dirty="0" lang="en-IN">
                <a:solidFill>
                  <a:srgbClr val="FF0000"/>
                </a:solidFill>
                <a:latin typeface="Sitka Heading" panose="02000505000000020004" charset="0"/>
                <a:cs typeface="Sitka Heading" panose="02000505000000020004" charset="0"/>
              </a:rPr>
              <a:t>d</a:t>
            </a:r>
            <a:endParaRPr dirty="0" lang="en-IN">
              <a:solidFill>
                <a:srgbClr val="FF0000"/>
              </a:solidFill>
              <a:latin typeface="Sitka Heading" panose="02000505000000020004" charset="0"/>
              <a:cs typeface="Sitka Heading" panose="02000505000000020004"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838200" y="838200"/>
            <a:ext cx="10224770" cy="910590"/>
          </a:xfrm>
          <a:prstGeom prst="rect"/>
        </p:spPr>
        <p:txBody>
          <a:bodyPr bIns="0" lIns="0" rIns="0" rtlCol="0" tIns="16510" vert="horz" wrap="square">
            <a:noAutofit/>
          </a:bodyPr>
          <a:p>
            <a:pPr marL="12700">
              <a:lnSpc>
                <a:spcPct val="100000"/>
              </a:lnSpc>
              <a:spcBef>
                <a:spcPts val="130"/>
              </a:spcBef>
            </a:pPr>
            <a:r>
              <a:rPr dirty="0" sz="4250" spc="5"/>
              <a:t>PROJECT</a:t>
            </a:r>
            <a:r>
              <a:rPr dirty="0" sz="4250" spc="-85"/>
              <a:t> </a:t>
            </a:r>
            <a:r>
              <a:rPr dirty="0" sz="4250" spc="25"/>
              <a:t>TITLE</a:t>
            </a:r>
            <a:r>
              <a:rPr dirty="0" sz="4250" lang="en-IN" spc="25"/>
              <a:t>                                                      </a:t>
            </a:r>
            <a:endParaRPr dirty="0" sz="4250" lang="en-IN" spc="25"/>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 Box 22"/>
          <p:cNvSpPr txBox="1"/>
          <p:nvPr/>
        </p:nvSpPr>
        <p:spPr>
          <a:xfrm>
            <a:off x="685800" y="2059305"/>
            <a:ext cx="10726420" cy="1412240"/>
          </a:xfrm>
          <a:prstGeom prst="rect"/>
          <a:noFill/>
        </p:spPr>
        <p:txBody>
          <a:bodyPr rtlCol="0" wrap="square">
            <a:spAutoFit/>
          </a:bodyPr>
          <a:p>
            <a:pPr algn="ctr"/>
            <a:r>
              <a:rPr altLang="en-GB" sz="4400" lang="en-US"/>
              <a:t>STUDENT DIGITAL PORTFOLIO USING FRONT END DEVELOPMENT</a:t>
            </a:r>
            <a:endParaRPr altLang="en-GB" sz="440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 Box 11"/>
          <p:cNvSpPr txBox="1"/>
          <p:nvPr/>
        </p:nvSpPr>
        <p:spPr>
          <a:xfrm>
            <a:off x="1476375" y="1905000"/>
            <a:ext cx="6782435" cy="2954020"/>
          </a:xfrm>
          <a:prstGeom prst="rect"/>
          <a:noFill/>
        </p:spPr>
        <p:txBody>
          <a:bodyPr anchor="t" rtlCol="0" wrap="square">
            <a:noAutofit/>
          </a:bodyPr>
          <a:p>
            <a:endParaRPr altLang="en-GB" lang="en-US"/>
          </a:p>
          <a:p>
            <a:r>
              <a:rPr altLang="en-GB" sz="2000" lang="en-US"/>
              <a:t>In modern web design, providing a smooth and interactive user experience is essential, especially on mobile devices. Many websites lack responsive navigation and engaging animations, leading to poor usability. The challenge is to implement a dynamic navigation menu and visually appealing content transitions that enhance user engagement. This project addresses the need for interactive UI by integrating JavaScript-based menu toggling and scroll-triggered animations. The aim is to improve user navigation and content visibility across devices.</a:t>
            </a:r>
            <a:endParaRPr altLang="en-GB" sz="2000" lang="en-US"/>
          </a:p>
          <a:p>
            <a:endParaRPr altLang="en-GB" sz="2000" lang="en-US"/>
          </a:p>
          <a:p>
            <a:endParaRPr altLang="en-US" sz="2000"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 Box 8"/>
          <p:cNvSpPr txBox="1"/>
          <p:nvPr/>
        </p:nvSpPr>
        <p:spPr>
          <a:xfrm>
            <a:off x="1264285" y="2225040"/>
            <a:ext cx="6450965" cy="3463925"/>
          </a:xfrm>
          <a:prstGeom prst="rect"/>
          <a:noFill/>
        </p:spPr>
        <p:txBody>
          <a:bodyPr rtlCol="0" wrap="square">
            <a:noAutofit/>
          </a:bodyPr>
          <a:p>
            <a:r>
              <a:rPr altLang="en-GB" sz="2000" lang="en-US"/>
              <a:t>This project focuses on enhancing a website’s user interface using JavaScript. It implements a responsive navigation menu that toggles on mobile view for better accessibility. ScrollReveal.js is used to animate content as the user scrolls, adding interactivity and engagement. The code improves usability by combining functionality with visual appeal. It ensures seamless navigation and content visibility across various screen sizes. Overall, the project upgrades user experience through responsive design and smooth animations.</a:t>
            </a:r>
            <a:endParaRPr altLang="en-US" sz="2000" lang="en-GB"/>
          </a:p>
        </p:txBody>
      </p:sp>
      <p:sp>
        <p:nvSpPr>
          <p:cNvPr id="1048656" name="Text Box 10"/>
          <p:cNvSpPr txBox="1"/>
          <p:nvPr/>
        </p:nvSpPr>
        <p:spPr>
          <a:xfrm>
            <a:off x="3047365" y="6010275"/>
            <a:ext cx="4064000" cy="368300"/>
          </a:xfrm>
          <a:prstGeom prst="rect"/>
          <a:noFill/>
        </p:spPr>
        <p:txBody>
          <a:bodyPr rtlCol="0" wrap="square">
            <a:spAutoFit/>
          </a:bodyPr>
          <a:p>
            <a:endParaRPr altLang="en-US"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 Box 8"/>
          <p:cNvSpPr txBox="1"/>
          <p:nvPr/>
        </p:nvSpPr>
        <p:spPr>
          <a:xfrm>
            <a:off x="1052195" y="2486660"/>
            <a:ext cx="7762240" cy="2171700"/>
          </a:xfrm>
          <a:prstGeom prst="rect"/>
          <a:noFill/>
        </p:spPr>
        <p:txBody>
          <a:bodyPr rtlCol="0" wrap="square">
            <a:noAutofit/>
          </a:bodyPr>
          <a:p>
            <a:r>
              <a:rPr altLang="en-GB" sz="2000" lang="en-US"/>
              <a:t>The end users of this project are website visitors who access the site from various devices, especially mobile users. These include customers, clients, or general audiences seeking information or services online. Web developers and designers may also benefit by reusing or learning from the interactive features. Users expect fast, easy-to-navigate, and visually appealing websites. This project aims to meet those expectations by enhancing user experience through responsive design and animation</a:t>
            </a:r>
            <a:r>
              <a:rPr altLang="en-US" sz="2000" lang="en-IN"/>
              <a:t>s.</a:t>
            </a:r>
            <a:endParaRPr altLang="en-US" sz="2000"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 Box 7"/>
          <p:cNvSpPr txBox="1"/>
          <p:nvPr/>
        </p:nvSpPr>
        <p:spPr>
          <a:xfrm>
            <a:off x="3625215" y="1974215"/>
            <a:ext cx="5157470" cy="3055620"/>
          </a:xfrm>
          <a:prstGeom prst="rect"/>
          <a:noFill/>
        </p:spPr>
        <p:txBody>
          <a:bodyPr rtlCol="0" wrap="square">
            <a:noAutofit/>
          </a:bodyPr>
          <a:p>
            <a:pPr indent="-285750" marL="285750">
              <a:buFont typeface="Arial" panose="020B0604020202020204" pitchFamily="34" charset="0"/>
              <a:buChar char="•"/>
            </a:pPr>
            <a:r>
              <a:rPr altLang="en-GB" sz="2000" lang="en-US"/>
              <a:t> HTML, CSS, JavaScript – Core technologies used for structure, styling, and interactivity.</a:t>
            </a:r>
            <a:endParaRPr altLang="en-GB" sz="2000" lang="en-US"/>
          </a:p>
          <a:p>
            <a:pPr indent="-285750" marL="285750">
              <a:buFont typeface="Arial" panose="020B0604020202020204" pitchFamily="34" charset="0"/>
              <a:buChar char="•"/>
            </a:pPr>
            <a:r>
              <a:rPr altLang="en-GB" sz="2000" lang="en-US"/>
              <a:t>ScrollReveal.js – A JavaScript library used to animate elements on scroll.</a:t>
            </a:r>
            <a:endParaRPr altLang="en-GB" sz="2000" lang="en-US"/>
          </a:p>
          <a:p>
            <a:pPr indent="-285750" marL="285750">
              <a:buFont typeface="Arial" panose="020B0604020202020204" pitchFamily="34" charset="0"/>
              <a:buChar char="•"/>
            </a:pPr>
            <a:r>
              <a:rPr altLang="en-GB" sz="2000" lang="en-US"/>
              <a:t> Responsive Web Design – Ensures the layout adapts to different screen sizes.</a:t>
            </a:r>
            <a:endParaRPr altLang="en-GB" sz="2000" lang="en-US"/>
          </a:p>
          <a:p>
            <a:pPr indent="-285750" marL="285750">
              <a:buFont typeface="Arial" panose="020B0604020202020204" pitchFamily="34" charset="0"/>
              <a:buChar char="•"/>
            </a:pPr>
            <a:r>
              <a:rPr altLang="en-GB" sz="2000" lang="en-US"/>
              <a:t> Event Handling in JavaScript – Used for toggling the navigation menu.</a:t>
            </a:r>
            <a:endParaRPr altLang="en-GB" sz="2000" lang="en-US"/>
          </a:p>
          <a:p>
            <a:pPr indent="-285750" marL="285750">
              <a:buFont typeface="Arial" panose="020B0604020202020204" pitchFamily="34" charset="0"/>
              <a:buChar char="•"/>
            </a:pPr>
            <a:r>
              <a:rPr altLang="en-GB" sz="2000" lang="en-US"/>
              <a:t> DOM Manipulation – Enables dynamic updates to elements like icons and menus.</a:t>
            </a:r>
            <a:endParaRPr altLang="en-US" sz="2000"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
        <p:nvSpPr>
          <p:cNvPr id="1048671" name="object 8"/>
          <p:cNvSpPr txBox="1"/>
          <p:nvPr/>
        </p:nvSpPr>
        <p:spPr>
          <a:xfrm>
            <a:off x="739775" y="291147"/>
            <a:ext cx="8794750" cy="628650"/>
          </a:xfrm>
          <a:prstGeom prst="rect"/>
        </p:spPr>
        <p:txBody>
          <a:bodyPr bIns="0" lIns="0" rIns="0" rtlCol="0" tIns="13335" vert="horz" wrap="square">
            <a:spAutoFit/>
          </a:bodyPr>
          <a:p>
            <a:pPr marL="12700">
              <a:lnSpc>
                <a:spcPct val="100000"/>
              </a:lnSpc>
              <a:spcBef>
                <a:spcPts val="105"/>
              </a:spcBef>
            </a:pPr>
            <a:r>
              <a:rPr b="1" dirty="0" sz="4000" lang="en-IN" spc="15">
                <a:latin typeface="Trebuchet MS" panose="020B0603020202020204"/>
                <a:cs typeface="Trebuchet MS" panose="020B0603020202020204"/>
              </a:rPr>
              <a:t>PORTFOLIO DESIGN AND LAYOUT</a:t>
            </a:r>
            <a:endParaRPr dirty="0" sz="4000">
              <a:latin typeface="Trebuchet MS" panose="020B0603020202020204"/>
              <a:cs typeface="Trebuchet MS" panose="020B0603020202020204"/>
            </a:endParaRPr>
          </a:p>
        </p:txBody>
      </p:sp>
      <p:sp>
        <p:nvSpPr>
          <p:cNvPr id="104867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Text Box 1"/>
          <p:cNvSpPr txBox="1"/>
          <p:nvPr/>
        </p:nvSpPr>
        <p:spPr>
          <a:xfrm>
            <a:off x="1219835" y="1722120"/>
            <a:ext cx="7853045" cy="2565400"/>
          </a:xfrm>
          <a:prstGeom prst="rect"/>
          <a:noFill/>
        </p:spPr>
        <p:txBody>
          <a:bodyPr rtlCol="0" wrap="square">
            <a:noAutofit/>
          </a:bodyPr>
          <a:p>
            <a:endParaRPr altLang="en-GB" sz="2000" lang="en-US"/>
          </a:p>
          <a:p>
            <a:r>
              <a:rPr altLang="en-GB" sz="2000" lang="en-US"/>
              <a:t>The portfolio layout is clean, responsive, and user-friendly. It includes a header, about section, services, and a project portfolio grid. The navigation menu is designed for both desktop and mobile views with a toggle feature. ScrollReveal animations enhance the user experience by animating content as users scroll. Cards in the portfolio section are arranged in a grid layout with consistent spacing and visual hierarchy. The design focuses on simplicity, readability, and interactivity</a:t>
            </a:r>
            <a:r>
              <a:rPr altLang="en-GB" lang="en-US"/>
              <a:t>.</a:t>
            </a:r>
            <a:endParaRPr altLang="en-US"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Title 1"/>
          <p:cNvSpPr>
            <a:spLocks noGrp="1"/>
          </p:cNvSpPr>
          <p:nvPr>
            <p:ph type="title"/>
          </p:nvPr>
        </p:nvSpPr>
        <p:spPr>
          <a:xfrm>
            <a:off x="755332" y="385444"/>
            <a:ext cx="10681335" cy="723901"/>
          </a:xfrm>
        </p:spPr>
        <p:txBody>
          <a:bodyPr/>
          <a:p>
            <a:r>
              <a:rPr dirty="0" lang="en-IN"/>
              <a:t>FEATURES AND FUNCTIONALITY</a:t>
            </a:r>
            <a:endParaRPr dirty="0" lang="en-IN"/>
          </a:p>
        </p:txBody>
      </p:sp>
      <p:sp>
        <p:nvSpPr>
          <p:cNvPr id="1048675" name="Text Box 4"/>
          <p:cNvSpPr txBox="1"/>
          <p:nvPr/>
        </p:nvSpPr>
        <p:spPr>
          <a:xfrm>
            <a:off x="1872615" y="1752600"/>
            <a:ext cx="7298690" cy="3928110"/>
          </a:xfrm>
          <a:prstGeom prst="rect"/>
          <a:noFill/>
        </p:spPr>
        <p:txBody>
          <a:bodyPr rtlCol="0" wrap="square">
            <a:noAutofit/>
          </a:bodyPr>
          <a:p>
            <a:endParaRPr altLang="en-GB" lang="en-US"/>
          </a:p>
          <a:p>
            <a:pPr indent="-285750" marL="285750">
              <a:buFont typeface="Arial" panose="020B0604020202020204" pitchFamily="34" charset="0"/>
              <a:buChar char="•"/>
            </a:pPr>
            <a:r>
              <a:rPr altLang="en-GB" sz="2000" lang="en-US"/>
              <a:t>Responsive Navigation Menu – Adapts to mobile and desktop views with toggle functionality.</a:t>
            </a:r>
            <a:endParaRPr altLang="en-GB" sz="2000" lang="en-US"/>
          </a:p>
          <a:p>
            <a:pPr indent="-285750" marL="285750">
              <a:buFont typeface="Arial" panose="020B0604020202020204" pitchFamily="34" charset="0"/>
              <a:buChar char="•"/>
            </a:pPr>
            <a:r>
              <a:rPr altLang="en-GB" sz="2000" lang="en-US"/>
              <a:t>Dynamic Icon Switching – Menu icon changes between open and close states.</a:t>
            </a:r>
            <a:endParaRPr altLang="en-GB" sz="2000" lang="en-US"/>
          </a:p>
          <a:p>
            <a:pPr indent="-285750" marL="285750">
              <a:buFont typeface="Arial" panose="020B0604020202020204" pitchFamily="34" charset="0"/>
              <a:buChar char="•"/>
            </a:pPr>
            <a:r>
              <a:rPr altLang="en-GB" sz="2000" lang="en-US"/>
              <a:t>Scroll Animations – Elements appear smoothly as the user scrolls, using ScrollReveal.js.</a:t>
            </a:r>
            <a:endParaRPr altLang="en-GB" sz="2000" lang="en-US"/>
          </a:p>
          <a:p>
            <a:pPr indent="-285750" marL="285750">
              <a:buFont typeface="Arial" panose="020B0604020202020204" pitchFamily="34" charset="0"/>
              <a:buChar char="•"/>
            </a:pPr>
            <a:r>
              <a:rPr altLang="en-GB" sz="2000" lang="en-US"/>
              <a:t> Interactive UI – Buttons and content respond to user interactions.</a:t>
            </a:r>
            <a:endParaRPr altLang="en-GB" sz="2000" lang="en-US"/>
          </a:p>
          <a:p>
            <a:pPr indent="-285750" marL="285750">
              <a:buFont typeface="Arial" panose="020B0604020202020204" pitchFamily="34" charset="0"/>
              <a:buChar char="•"/>
            </a:pPr>
            <a:r>
              <a:rPr altLang="en-GB" sz="2000" lang="en-US"/>
              <a:t> Section-Based Layout – Clear structure with header, about, services, and portfolio sections.</a:t>
            </a:r>
            <a:endParaRPr altLang="en-GB" sz="2000" lang="en-US"/>
          </a:p>
          <a:p>
            <a:pPr indent="-285750" marL="285750">
              <a:buFont typeface="Arial" panose="020B0604020202020204" pitchFamily="34" charset="0"/>
              <a:buChar char="•"/>
            </a:pPr>
            <a:r>
              <a:rPr altLang="en-GB" sz="2000" lang="en-US"/>
              <a:t> Clean Visual Design – Focused on readability and user engagement</a:t>
            </a:r>
            <a:r>
              <a:rPr altLang="en-US" sz="2000" lang="en-IN"/>
              <a:t>.</a:t>
            </a:r>
            <a:endParaRPr altLang="en-US" sz="20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LENOVO</cp:lastModifiedBy>
  <dcterms:created xsi:type="dcterms:W3CDTF">2024-03-29T04:07:00Z</dcterms:created>
  <dcterms:modified xsi:type="dcterms:W3CDTF">2025-08-30T03:14:08Z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2024-03-29T16:30:00Z</vt:filetime>
  </property>
  <property fmtid="{D5CDD505-2E9C-101B-9397-08002B2CF9AE}" pid="4" name="ICV">
    <vt:lpwstr>D67FFF50DAC147BF8B29B4AE1978509B_13</vt:lpwstr>
  </property>
  <property fmtid="{D5CDD505-2E9C-101B-9397-08002B2CF9AE}" pid="5" name="KSOProductBuildVer">
    <vt:lpwstr>2057-12.2.0.21936</vt:lpwstr>
  </property>
</Properties>
</file>