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12192000"/>
  <p:notesSz cx="6858000" cy="9144000"/>
  <p:embeddedFontLst>
    <p:embeddedFont>
      <p:font typeface="Roboto"/>
      <p:regular r:id="rId35"/>
      <p:bold r:id="rId36"/>
      <p:italic r:id="rId37"/>
      <p:boldItalic r:id="rId38"/>
    </p:embeddedFont>
    <p:embeddedFont>
      <p:font typeface="Arial Black"/>
      <p:regular r:id="rId39"/>
    </p:embeddedFont>
    <p:embeddedFont>
      <p:font typeface="Century Gothic"/>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4" roundtripDataSignature="AMtx7mjfM9vdPa9wRQALVRyOOzdXHZC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6076E07-437E-48F3-B94C-75AB1D9A9C7D}">
  <a:tblStyle styleId="{36076E07-437E-48F3-B94C-75AB1D9A9C7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CenturyGothic-regular.fntdata"/><Relationship Id="rId20" Type="http://schemas.openxmlformats.org/officeDocument/2006/relationships/slide" Target="slides/slide15.xml"/><Relationship Id="rId42" Type="http://schemas.openxmlformats.org/officeDocument/2006/relationships/font" Target="fonts/CenturyGothic-italic.fntdata"/><Relationship Id="rId41" Type="http://schemas.openxmlformats.org/officeDocument/2006/relationships/font" Target="fonts/CenturyGothic-bold.fntdata"/><Relationship Id="rId22" Type="http://schemas.openxmlformats.org/officeDocument/2006/relationships/slide" Target="slides/slide17.xml"/><Relationship Id="rId44" Type="http://customschemas.google.com/relationships/presentationmetadata" Target="metadata"/><Relationship Id="rId21" Type="http://schemas.openxmlformats.org/officeDocument/2006/relationships/slide" Target="slides/slide16.xml"/><Relationship Id="rId43" Type="http://schemas.openxmlformats.org/officeDocument/2006/relationships/font" Target="fonts/CenturyGothic-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39" Type="http://schemas.openxmlformats.org/officeDocument/2006/relationships/font" Target="fonts/ArialBlack-regular.fntdata"/><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1615aa4ad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1615aa4a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12daa2ab5e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12daa2ab5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2daa2ab5e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12daa2ab5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2daa2ab5e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12daa2ab5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615aa4ad0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1615aa4ad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arenR"/>
            </a:pPr>
            <a:r>
              <a:rPr lang="en-US"/>
              <a:t>Image Resolution (Readable)</a:t>
            </a:r>
            <a:endParaRPr/>
          </a:p>
          <a:p>
            <a:pPr indent="-298450" lvl="0" marL="457200" rtl="0" algn="l">
              <a:spcBef>
                <a:spcPts val="0"/>
              </a:spcBef>
              <a:spcAft>
                <a:spcPts val="0"/>
              </a:spcAft>
              <a:buSzPts val="1100"/>
              <a:buAutoNum type="arabicParenR"/>
            </a:pPr>
            <a:r>
              <a:t/>
            </a:r>
            <a:endParaRPr/>
          </a:p>
        </p:txBody>
      </p:sp>
      <p:sp>
        <p:nvSpPr>
          <p:cNvPr id="232" name="Google Shape;23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1615aa4ad0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1615aa4ad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1615aa4ad0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1615aa4ad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23c8fc81c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23c8fc81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21ecbb2ae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21ecbb2a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arenR"/>
            </a:pPr>
            <a:r>
              <a:rPr lang="en-US"/>
              <a:t>Change dataset literature in models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2047640a5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2047640a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691fbec15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691fbec1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g12066bd082a_0_805"/>
          <p:cNvGrpSpPr/>
          <p:nvPr/>
        </p:nvGrpSpPr>
        <p:grpSpPr>
          <a:xfrm>
            <a:off x="8130968" y="7"/>
            <a:ext cx="4060732" cy="2707359"/>
            <a:chOff x="6098378" y="5"/>
            <a:chExt cx="3045625" cy="2030570"/>
          </a:xfrm>
        </p:grpSpPr>
        <p:sp>
          <p:nvSpPr>
            <p:cNvPr id="11" name="Google Shape;11;g12066bd082a_0_805"/>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 name="Google Shape;12;g12066bd082a_0_805"/>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g12066bd082a_0_805"/>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 name="Google Shape;14;g12066bd082a_0_805"/>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 name="Google Shape;15;g12066bd082a_0_805"/>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6" name="Google Shape;16;g12066bd082a_0_805"/>
          <p:cNvSpPr txBox="1"/>
          <p:nvPr>
            <p:ph type="ctrTitle"/>
          </p:nvPr>
        </p:nvSpPr>
        <p:spPr>
          <a:xfrm>
            <a:off x="797467" y="2366963"/>
            <a:ext cx="10962900" cy="1118400"/>
          </a:xfrm>
          <a:prstGeom prst="rect">
            <a:avLst/>
          </a:prstGeom>
        </p:spPr>
        <p:txBody>
          <a:bodyPr anchorCtr="0" anchor="b" bIns="121900" lIns="121900" spcFirstLastPara="1" rIns="121900" wrap="square" tIns="121900">
            <a:normAutofit/>
          </a:bodyPr>
          <a:lstStyle>
            <a:lvl1pPr lvl="0">
              <a:spcBef>
                <a:spcPts val="0"/>
              </a:spcBef>
              <a:spcAft>
                <a:spcPts val="0"/>
              </a:spcAft>
              <a:buClr>
                <a:schemeClr val="lt1"/>
              </a:buClr>
              <a:buSzPts val="5600"/>
              <a:buNone/>
              <a:defRPr sz="5600">
                <a:solidFill>
                  <a:schemeClr val="lt1"/>
                </a:solidFill>
              </a:defRPr>
            </a:lvl1pPr>
            <a:lvl2pPr lvl="1">
              <a:spcBef>
                <a:spcPts val="0"/>
              </a:spcBef>
              <a:spcAft>
                <a:spcPts val="0"/>
              </a:spcAft>
              <a:buClr>
                <a:schemeClr val="lt1"/>
              </a:buClr>
              <a:buSzPts val="5600"/>
              <a:buNone/>
              <a:defRPr sz="5600">
                <a:solidFill>
                  <a:schemeClr val="lt1"/>
                </a:solidFill>
              </a:defRPr>
            </a:lvl2pPr>
            <a:lvl3pPr lvl="2">
              <a:spcBef>
                <a:spcPts val="0"/>
              </a:spcBef>
              <a:spcAft>
                <a:spcPts val="0"/>
              </a:spcAft>
              <a:buClr>
                <a:schemeClr val="lt1"/>
              </a:buClr>
              <a:buSzPts val="5600"/>
              <a:buNone/>
              <a:defRPr sz="5600">
                <a:solidFill>
                  <a:schemeClr val="lt1"/>
                </a:solidFill>
              </a:defRPr>
            </a:lvl3pPr>
            <a:lvl4pPr lvl="3">
              <a:spcBef>
                <a:spcPts val="0"/>
              </a:spcBef>
              <a:spcAft>
                <a:spcPts val="0"/>
              </a:spcAft>
              <a:buClr>
                <a:schemeClr val="lt1"/>
              </a:buClr>
              <a:buSzPts val="5600"/>
              <a:buNone/>
              <a:defRPr sz="5600">
                <a:solidFill>
                  <a:schemeClr val="lt1"/>
                </a:solidFill>
              </a:defRPr>
            </a:lvl4pPr>
            <a:lvl5pPr lvl="4">
              <a:spcBef>
                <a:spcPts val="0"/>
              </a:spcBef>
              <a:spcAft>
                <a:spcPts val="0"/>
              </a:spcAft>
              <a:buClr>
                <a:schemeClr val="lt1"/>
              </a:buClr>
              <a:buSzPts val="5600"/>
              <a:buNone/>
              <a:defRPr sz="5600">
                <a:solidFill>
                  <a:schemeClr val="lt1"/>
                </a:solidFill>
              </a:defRPr>
            </a:lvl5pPr>
            <a:lvl6pPr lvl="5">
              <a:spcBef>
                <a:spcPts val="0"/>
              </a:spcBef>
              <a:spcAft>
                <a:spcPts val="0"/>
              </a:spcAft>
              <a:buClr>
                <a:schemeClr val="lt1"/>
              </a:buClr>
              <a:buSzPts val="5600"/>
              <a:buNone/>
              <a:defRPr sz="5600">
                <a:solidFill>
                  <a:schemeClr val="lt1"/>
                </a:solidFill>
              </a:defRPr>
            </a:lvl6pPr>
            <a:lvl7pPr lvl="6">
              <a:spcBef>
                <a:spcPts val="0"/>
              </a:spcBef>
              <a:spcAft>
                <a:spcPts val="0"/>
              </a:spcAft>
              <a:buClr>
                <a:schemeClr val="lt1"/>
              </a:buClr>
              <a:buSzPts val="5600"/>
              <a:buNone/>
              <a:defRPr sz="5600">
                <a:solidFill>
                  <a:schemeClr val="lt1"/>
                </a:solidFill>
              </a:defRPr>
            </a:lvl7pPr>
            <a:lvl8pPr lvl="7">
              <a:spcBef>
                <a:spcPts val="0"/>
              </a:spcBef>
              <a:spcAft>
                <a:spcPts val="0"/>
              </a:spcAft>
              <a:buClr>
                <a:schemeClr val="lt1"/>
              </a:buClr>
              <a:buSzPts val="5600"/>
              <a:buNone/>
              <a:defRPr sz="5600">
                <a:solidFill>
                  <a:schemeClr val="lt1"/>
                </a:solidFill>
              </a:defRPr>
            </a:lvl8pPr>
            <a:lvl9pPr lvl="8">
              <a:spcBef>
                <a:spcPts val="0"/>
              </a:spcBef>
              <a:spcAft>
                <a:spcPts val="0"/>
              </a:spcAft>
              <a:buClr>
                <a:schemeClr val="lt1"/>
              </a:buClr>
              <a:buSzPts val="5600"/>
              <a:buNone/>
              <a:defRPr sz="5600">
                <a:solidFill>
                  <a:schemeClr val="lt1"/>
                </a:solidFill>
              </a:defRPr>
            </a:lvl9pPr>
          </a:lstStyle>
          <a:p/>
        </p:txBody>
      </p:sp>
      <p:sp>
        <p:nvSpPr>
          <p:cNvPr id="17" name="Google Shape;17;g12066bd082a_0_805"/>
          <p:cNvSpPr txBox="1"/>
          <p:nvPr>
            <p:ph idx="1" type="subTitle"/>
          </p:nvPr>
        </p:nvSpPr>
        <p:spPr>
          <a:xfrm>
            <a:off x="797451" y="3621217"/>
            <a:ext cx="10962900" cy="5772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lt1"/>
              </a:buClr>
              <a:buSzPts val="2800"/>
              <a:buNone/>
              <a:defRPr sz="2800">
                <a:solidFill>
                  <a:schemeClr val="lt1"/>
                </a:solidFill>
              </a:defRPr>
            </a:lvl1pPr>
            <a:lvl2pPr lvl="1">
              <a:lnSpc>
                <a:spcPct val="100000"/>
              </a:lnSpc>
              <a:spcBef>
                <a:spcPts val="0"/>
              </a:spcBef>
              <a:spcAft>
                <a:spcPts val="0"/>
              </a:spcAft>
              <a:buClr>
                <a:schemeClr val="lt1"/>
              </a:buClr>
              <a:buSzPts val="2800"/>
              <a:buNone/>
              <a:defRPr sz="2800">
                <a:solidFill>
                  <a:schemeClr val="lt1"/>
                </a:solidFill>
              </a:defRPr>
            </a:lvl2pPr>
            <a:lvl3pPr lvl="2">
              <a:lnSpc>
                <a:spcPct val="100000"/>
              </a:lnSpc>
              <a:spcBef>
                <a:spcPts val="0"/>
              </a:spcBef>
              <a:spcAft>
                <a:spcPts val="0"/>
              </a:spcAft>
              <a:buClr>
                <a:schemeClr val="lt1"/>
              </a:buClr>
              <a:buSzPts val="2800"/>
              <a:buNone/>
              <a:defRPr sz="2800">
                <a:solidFill>
                  <a:schemeClr val="lt1"/>
                </a:solidFill>
              </a:defRPr>
            </a:lvl3pPr>
            <a:lvl4pPr lvl="3">
              <a:lnSpc>
                <a:spcPct val="100000"/>
              </a:lnSpc>
              <a:spcBef>
                <a:spcPts val="0"/>
              </a:spcBef>
              <a:spcAft>
                <a:spcPts val="0"/>
              </a:spcAft>
              <a:buClr>
                <a:schemeClr val="lt1"/>
              </a:buClr>
              <a:buSzPts val="2800"/>
              <a:buNone/>
              <a:defRPr sz="2800">
                <a:solidFill>
                  <a:schemeClr val="lt1"/>
                </a:solidFill>
              </a:defRPr>
            </a:lvl4pPr>
            <a:lvl5pPr lvl="4">
              <a:lnSpc>
                <a:spcPct val="100000"/>
              </a:lnSpc>
              <a:spcBef>
                <a:spcPts val="0"/>
              </a:spcBef>
              <a:spcAft>
                <a:spcPts val="0"/>
              </a:spcAft>
              <a:buClr>
                <a:schemeClr val="lt1"/>
              </a:buClr>
              <a:buSzPts val="2800"/>
              <a:buNone/>
              <a:defRPr sz="2800">
                <a:solidFill>
                  <a:schemeClr val="lt1"/>
                </a:solidFill>
              </a:defRPr>
            </a:lvl5pPr>
            <a:lvl6pPr lvl="5">
              <a:lnSpc>
                <a:spcPct val="100000"/>
              </a:lnSpc>
              <a:spcBef>
                <a:spcPts val="0"/>
              </a:spcBef>
              <a:spcAft>
                <a:spcPts val="0"/>
              </a:spcAft>
              <a:buClr>
                <a:schemeClr val="lt1"/>
              </a:buClr>
              <a:buSzPts val="2800"/>
              <a:buNone/>
              <a:defRPr sz="2800">
                <a:solidFill>
                  <a:schemeClr val="lt1"/>
                </a:solidFill>
              </a:defRPr>
            </a:lvl6pPr>
            <a:lvl7pPr lvl="6">
              <a:lnSpc>
                <a:spcPct val="100000"/>
              </a:lnSpc>
              <a:spcBef>
                <a:spcPts val="0"/>
              </a:spcBef>
              <a:spcAft>
                <a:spcPts val="0"/>
              </a:spcAft>
              <a:buClr>
                <a:schemeClr val="lt1"/>
              </a:buClr>
              <a:buSzPts val="2800"/>
              <a:buNone/>
              <a:defRPr sz="2800">
                <a:solidFill>
                  <a:schemeClr val="lt1"/>
                </a:solidFill>
              </a:defRPr>
            </a:lvl7pPr>
            <a:lvl8pPr lvl="7">
              <a:lnSpc>
                <a:spcPct val="100000"/>
              </a:lnSpc>
              <a:spcBef>
                <a:spcPts val="0"/>
              </a:spcBef>
              <a:spcAft>
                <a:spcPts val="0"/>
              </a:spcAft>
              <a:buClr>
                <a:schemeClr val="lt1"/>
              </a:buClr>
              <a:buSzPts val="2800"/>
              <a:buNone/>
              <a:defRPr sz="2800">
                <a:solidFill>
                  <a:schemeClr val="lt1"/>
                </a:solidFill>
              </a:defRPr>
            </a:lvl8pPr>
            <a:lvl9pPr lvl="8">
              <a:lnSpc>
                <a:spcPct val="100000"/>
              </a:lnSpc>
              <a:spcBef>
                <a:spcPts val="0"/>
              </a:spcBef>
              <a:spcAft>
                <a:spcPts val="0"/>
              </a:spcAft>
              <a:buClr>
                <a:schemeClr val="lt1"/>
              </a:buClr>
              <a:buSzPts val="2800"/>
              <a:buNone/>
              <a:defRPr sz="2800">
                <a:solidFill>
                  <a:schemeClr val="lt1"/>
                </a:solidFill>
              </a:defRPr>
            </a:lvl9pPr>
          </a:lstStyle>
          <a:p/>
        </p:txBody>
      </p:sp>
      <p:sp>
        <p:nvSpPr>
          <p:cNvPr id="18" name="Google Shape;18;g12066bd082a_0_805"/>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g12066bd082a_0_865"/>
          <p:cNvGrpSpPr/>
          <p:nvPr/>
        </p:nvGrpSpPr>
        <p:grpSpPr>
          <a:xfrm>
            <a:off x="8130968" y="7"/>
            <a:ext cx="4060732" cy="2707359"/>
            <a:chOff x="6098378" y="5"/>
            <a:chExt cx="3045625" cy="2030570"/>
          </a:xfrm>
        </p:grpSpPr>
        <p:sp>
          <p:nvSpPr>
            <p:cNvPr id="71" name="Google Shape;71;g12066bd082a_0_865"/>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g12066bd082a_0_865"/>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g12066bd082a_0_865"/>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g12066bd082a_0_865"/>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 name="Google Shape;75;g12066bd082a_0_865"/>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6" name="Google Shape;76;g12066bd082a_0_865"/>
          <p:cNvSpPr txBox="1"/>
          <p:nvPr>
            <p:ph hasCustomPrompt="1" type="title"/>
          </p:nvPr>
        </p:nvSpPr>
        <p:spPr>
          <a:xfrm>
            <a:off x="415600" y="1674733"/>
            <a:ext cx="11360700" cy="2707500"/>
          </a:xfrm>
          <a:prstGeom prst="rect">
            <a:avLst/>
          </a:prstGeom>
        </p:spPr>
        <p:txBody>
          <a:bodyPr anchorCtr="0" anchor="b" bIns="121900" lIns="121900" spcFirstLastPara="1" rIns="121900" wrap="square" tIns="121900">
            <a:normAutofit/>
          </a:bodyPr>
          <a:lstStyle>
            <a:lvl1pPr lvl="0" algn="ctr">
              <a:spcBef>
                <a:spcPts val="0"/>
              </a:spcBef>
              <a:spcAft>
                <a:spcPts val="0"/>
              </a:spcAft>
              <a:buClr>
                <a:schemeClr val="lt1"/>
              </a:buClr>
              <a:buSzPts val="16000"/>
              <a:buNone/>
              <a:defRPr sz="16000">
                <a:solidFill>
                  <a:schemeClr val="lt1"/>
                </a:solidFill>
              </a:defRPr>
            </a:lvl1pPr>
            <a:lvl2pPr lvl="1" algn="ctr">
              <a:spcBef>
                <a:spcPts val="0"/>
              </a:spcBef>
              <a:spcAft>
                <a:spcPts val="0"/>
              </a:spcAft>
              <a:buClr>
                <a:schemeClr val="lt1"/>
              </a:buClr>
              <a:buSzPts val="16000"/>
              <a:buNone/>
              <a:defRPr sz="16000">
                <a:solidFill>
                  <a:schemeClr val="lt1"/>
                </a:solidFill>
              </a:defRPr>
            </a:lvl2pPr>
            <a:lvl3pPr lvl="2" algn="ctr">
              <a:spcBef>
                <a:spcPts val="0"/>
              </a:spcBef>
              <a:spcAft>
                <a:spcPts val="0"/>
              </a:spcAft>
              <a:buClr>
                <a:schemeClr val="lt1"/>
              </a:buClr>
              <a:buSzPts val="16000"/>
              <a:buNone/>
              <a:defRPr sz="16000">
                <a:solidFill>
                  <a:schemeClr val="lt1"/>
                </a:solidFill>
              </a:defRPr>
            </a:lvl3pPr>
            <a:lvl4pPr lvl="3" algn="ctr">
              <a:spcBef>
                <a:spcPts val="0"/>
              </a:spcBef>
              <a:spcAft>
                <a:spcPts val="0"/>
              </a:spcAft>
              <a:buClr>
                <a:schemeClr val="lt1"/>
              </a:buClr>
              <a:buSzPts val="16000"/>
              <a:buNone/>
              <a:defRPr sz="16000">
                <a:solidFill>
                  <a:schemeClr val="lt1"/>
                </a:solidFill>
              </a:defRPr>
            </a:lvl4pPr>
            <a:lvl5pPr lvl="4" algn="ctr">
              <a:spcBef>
                <a:spcPts val="0"/>
              </a:spcBef>
              <a:spcAft>
                <a:spcPts val="0"/>
              </a:spcAft>
              <a:buClr>
                <a:schemeClr val="lt1"/>
              </a:buClr>
              <a:buSzPts val="16000"/>
              <a:buNone/>
              <a:defRPr sz="16000">
                <a:solidFill>
                  <a:schemeClr val="lt1"/>
                </a:solidFill>
              </a:defRPr>
            </a:lvl5pPr>
            <a:lvl6pPr lvl="5" algn="ctr">
              <a:spcBef>
                <a:spcPts val="0"/>
              </a:spcBef>
              <a:spcAft>
                <a:spcPts val="0"/>
              </a:spcAft>
              <a:buClr>
                <a:schemeClr val="lt1"/>
              </a:buClr>
              <a:buSzPts val="16000"/>
              <a:buNone/>
              <a:defRPr sz="16000">
                <a:solidFill>
                  <a:schemeClr val="lt1"/>
                </a:solidFill>
              </a:defRPr>
            </a:lvl6pPr>
            <a:lvl7pPr lvl="6" algn="ctr">
              <a:spcBef>
                <a:spcPts val="0"/>
              </a:spcBef>
              <a:spcAft>
                <a:spcPts val="0"/>
              </a:spcAft>
              <a:buClr>
                <a:schemeClr val="lt1"/>
              </a:buClr>
              <a:buSzPts val="16000"/>
              <a:buNone/>
              <a:defRPr sz="16000">
                <a:solidFill>
                  <a:schemeClr val="lt1"/>
                </a:solidFill>
              </a:defRPr>
            </a:lvl7pPr>
            <a:lvl8pPr lvl="7" algn="ctr">
              <a:spcBef>
                <a:spcPts val="0"/>
              </a:spcBef>
              <a:spcAft>
                <a:spcPts val="0"/>
              </a:spcAft>
              <a:buClr>
                <a:schemeClr val="lt1"/>
              </a:buClr>
              <a:buSzPts val="16000"/>
              <a:buNone/>
              <a:defRPr sz="16000">
                <a:solidFill>
                  <a:schemeClr val="lt1"/>
                </a:solidFill>
              </a:defRPr>
            </a:lvl8pPr>
            <a:lvl9pPr lvl="8" algn="ctr">
              <a:spcBef>
                <a:spcPts val="0"/>
              </a:spcBef>
              <a:spcAft>
                <a:spcPts val="0"/>
              </a:spcAft>
              <a:buClr>
                <a:schemeClr val="lt1"/>
              </a:buClr>
              <a:buSzPts val="16000"/>
              <a:buNone/>
              <a:defRPr sz="16000">
                <a:solidFill>
                  <a:schemeClr val="lt1"/>
                </a:solidFill>
              </a:defRPr>
            </a:lvl9pPr>
          </a:lstStyle>
          <a:p>
            <a:r>
              <a:t>xx%</a:t>
            </a:r>
          </a:p>
        </p:txBody>
      </p:sp>
      <p:sp>
        <p:nvSpPr>
          <p:cNvPr id="77" name="Google Shape;77;g12066bd082a_0_865"/>
          <p:cNvSpPr txBox="1"/>
          <p:nvPr>
            <p:ph idx="1" type="body"/>
          </p:nvPr>
        </p:nvSpPr>
        <p:spPr>
          <a:xfrm>
            <a:off x="415600" y="4492300"/>
            <a:ext cx="11360700" cy="17091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Clr>
                <a:schemeClr val="lt1"/>
              </a:buClr>
              <a:buSzPts val="2400"/>
              <a:buChar char="●"/>
              <a:defRPr>
                <a:solidFill>
                  <a:schemeClr val="lt1"/>
                </a:solidFill>
              </a:defRPr>
            </a:lvl1pPr>
            <a:lvl2pPr indent="-349250" lvl="1" marL="914400" algn="ctr">
              <a:spcBef>
                <a:spcPts val="0"/>
              </a:spcBef>
              <a:spcAft>
                <a:spcPts val="0"/>
              </a:spcAft>
              <a:buClr>
                <a:schemeClr val="lt1"/>
              </a:buClr>
              <a:buSzPts val="1900"/>
              <a:buChar char="○"/>
              <a:defRPr>
                <a:solidFill>
                  <a:schemeClr val="lt1"/>
                </a:solidFill>
              </a:defRPr>
            </a:lvl2pPr>
            <a:lvl3pPr indent="-349250" lvl="2" marL="1371600" algn="ctr">
              <a:spcBef>
                <a:spcPts val="0"/>
              </a:spcBef>
              <a:spcAft>
                <a:spcPts val="0"/>
              </a:spcAft>
              <a:buClr>
                <a:schemeClr val="lt1"/>
              </a:buClr>
              <a:buSzPts val="1900"/>
              <a:buChar char="■"/>
              <a:defRPr>
                <a:solidFill>
                  <a:schemeClr val="lt1"/>
                </a:solidFill>
              </a:defRPr>
            </a:lvl3pPr>
            <a:lvl4pPr indent="-349250" lvl="3" marL="1828800" algn="ctr">
              <a:spcBef>
                <a:spcPts val="0"/>
              </a:spcBef>
              <a:spcAft>
                <a:spcPts val="0"/>
              </a:spcAft>
              <a:buClr>
                <a:schemeClr val="lt1"/>
              </a:buClr>
              <a:buSzPts val="1900"/>
              <a:buChar char="●"/>
              <a:defRPr>
                <a:solidFill>
                  <a:schemeClr val="lt1"/>
                </a:solidFill>
              </a:defRPr>
            </a:lvl4pPr>
            <a:lvl5pPr indent="-349250" lvl="4" marL="2286000" algn="ctr">
              <a:spcBef>
                <a:spcPts val="0"/>
              </a:spcBef>
              <a:spcAft>
                <a:spcPts val="0"/>
              </a:spcAft>
              <a:buClr>
                <a:schemeClr val="lt1"/>
              </a:buClr>
              <a:buSzPts val="1900"/>
              <a:buChar char="○"/>
              <a:defRPr>
                <a:solidFill>
                  <a:schemeClr val="lt1"/>
                </a:solidFill>
              </a:defRPr>
            </a:lvl5pPr>
            <a:lvl6pPr indent="-349250" lvl="5" marL="2743200" algn="ctr">
              <a:spcBef>
                <a:spcPts val="0"/>
              </a:spcBef>
              <a:spcAft>
                <a:spcPts val="0"/>
              </a:spcAft>
              <a:buClr>
                <a:schemeClr val="lt1"/>
              </a:buClr>
              <a:buSzPts val="1900"/>
              <a:buChar char="■"/>
              <a:defRPr>
                <a:solidFill>
                  <a:schemeClr val="lt1"/>
                </a:solidFill>
              </a:defRPr>
            </a:lvl6pPr>
            <a:lvl7pPr indent="-349250" lvl="6" marL="3200400" algn="ctr">
              <a:spcBef>
                <a:spcPts val="0"/>
              </a:spcBef>
              <a:spcAft>
                <a:spcPts val="0"/>
              </a:spcAft>
              <a:buClr>
                <a:schemeClr val="lt1"/>
              </a:buClr>
              <a:buSzPts val="1900"/>
              <a:buChar char="●"/>
              <a:defRPr>
                <a:solidFill>
                  <a:schemeClr val="lt1"/>
                </a:solidFill>
              </a:defRPr>
            </a:lvl7pPr>
            <a:lvl8pPr indent="-349250" lvl="7" marL="3657600" algn="ctr">
              <a:spcBef>
                <a:spcPts val="0"/>
              </a:spcBef>
              <a:spcAft>
                <a:spcPts val="0"/>
              </a:spcAft>
              <a:buClr>
                <a:schemeClr val="lt1"/>
              </a:buClr>
              <a:buSzPts val="1900"/>
              <a:buChar char="○"/>
              <a:defRPr>
                <a:solidFill>
                  <a:schemeClr val="lt1"/>
                </a:solidFill>
              </a:defRPr>
            </a:lvl8pPr>
            <a:lvl9pPr indent="-349250" lvl="8" marL="4114800" algn="ctr">
              <a:spcBef>
                <a:spcPts val="0"/>
              </a:spcBef>
              <a:spcAft>
                <a:spcPts val="0"/>
              </a:spcAft>
              <a:buClr>
                <a:schemeClr val="lt1"/>
              </a:buClr>
              <a:buSzPts val="1900"/>
              <a:buChar char="■"/>
              <a:defRPr>
                <a:solidFill>
                  <a:schemeClr val="lt1"/>
                </a:solidFill>
              </a:defRPr>
            </a:lvl9pPr>
          </a:lstStyle>
          <a:p/>
        </p:txBody>
      </p:sp>
      <p:sp>
        <p:nvSpPr>
          <p:cNvPr id="78" name="Google Shape;78;g12066bd082a_0_865"/>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g12066bd082a_0_875"/>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1" name="Shape 81"/>
        <p:cNvGrpSpPr/>
        <p:nvPr/>
      </p:nvGrpSpPr>
      <p:grpSpPr>
        <a:xfrm>
          <a:off x="0" y="0"/>
          <a:ext cx="0" cy="0"/>
          <a:chOff x="0" y="0"/>
          <a:chExt cx="0" cy="0"/>
        </a:xfrm>
      </p:grpSpPr>
      <p:sp>
        <p:nvSpPr>
          <p:cNvPr id="82" name="Google Shape;82;g12066bd082a_0_877"/>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chemeClr val="lt2"/>
              </a:buClr>
              <a:buSzPts val="1800"/>
              <a:buNone/>
              <a:defRPr/>
            </a:lvl1pPr>
            <a:lvl2pPr lvl="1" rtl="0" algn="l">
              <a:spcBef>
                <a:spcPts val="0"/>
              </a:spcBef>
              <a:spcAft>
                <a:spcPts val="0"/>
              </a:spcAft>
              <a:buSzPts val="4000"/>
              <a:buNone/>
              <a:defRPr/>
            </a:lvl2pPr>
            <a:lvl3pPr lvl="2" rtl="0" algn="l">
              <a:spcBef>
                <a:spcPts val="0"/>
              </a:spcBef>
              <a:spcAft>
                <a:spcPts val="0"/>
              </a:spcAft>
              <a:buSzPts val="4000"/>
              <a:buNone/>
              <a:defRPr/>
            </a:lvl3pPr>
            <a:lvl4pPr lvl="3" rtl="0" algn="l">
              <a:spcBef>
                <a:spcPts val="0"/>
              </a:spcBef>
              <a:spcAft>
                <a:spcPts val="0"/>
              </a:spcAft>
              <a:buSzPts val="4000"/>
              <a:buNone/>
              <a:defRPr/>
            </a:lvl4pPr>
            <a:lvl5pPr lvl="4" rtl="0" algn="l">
              <a:spcBef>
                <a:spcPts val="0"/>
              </a:spcBef>
              <a:spcAft>
                <a:spcPts val="0"/>
              </a:spcAft>
              <a:buSzPts val="4000"/>
              <a:buNone/>
              <a:defRPr/>
            </a:lvl5pPr>
            <a:lvl6pPr lvl="5" rtl="0" algn="l">
              <a:spcBef>
                <a:spcPts val="0"/>
              </a:spcBef>
              <a:spcAft>
                <a:spcPts val="0"/>
              </a:spcAft>
              <a:buSzPts val="4000"/>
              <a:buNone/>
              <a:defRPr/>
            </a:lvl6pPr>
            <a:lvl7pPr lvl="6" rtl="0" algn="l">
              <a:spcBef>
                <a:spcPts val="0"/>
              </a:spcBef>
              <a:spcAft>
                <a:spcPts val="0"/>
              </a:spcAft>
              <a:buSzPts val="4000"/>
              <a:buNone/>
              <a:defRPr/>
            </a:lvl7pPr>
            <a:lvl8pPr lvl="7" rtl="0" algn="l">
              <a:spcBef>
                <a:spcPts val="0"/>
              </a:spcBef>
              <a:spcAft>
                <a:spcPts val="0"/>
              </a:spcAft>
              <a:buSzPts val="4000"/>
              <a:buNone/>
              <a:defRPr/>
            </a:lvl8pPr>
            <a:lvl9pPr lvl="8" rtl="0" algn="l">
              <a:spcBef>
                <a:spcPts val="0"/>
              </a:spcBef>
              <a:spcAft>
                <a:spcPts val="0"/>
              </a:spcAft>
              <a:buSzPts val="4000"/>
              <a:buNone/>
              <a:defRPr/>
            </a:lvl9pPr>
          </a:lstStyle>
          <a:p/>
        </p:txBody>
      </p:sp>
      <p:sp>
        <p:nvSpPr>
          <p:cNvPr id="83" name="Google Shape;83;g12066bd082a_0_877"/>
          <p:cNvSpPr txBox="1"/>
          <p:nvPr>
            <p:ph idx="1" type="body"/>
          </p:nvPr>
        </p:nvSpPr>
        <p:spPr>
          <a:xfrm>
            <a:off x="1103312" y="2052918"/>
            <a:ext cx="8946600" cy="41955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84" name="Google Shape;84;g12066bd082a_0_877"/>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5" name="Google Shape;85;g12066bd082a_0_877"/>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g12066bd082a_0_877"/>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rm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g12066bd082a_0_815"/>
          <p:cNvGrpSpPr/>
          <p:nvPr/>
        </p:nvGrpSpPr>
        <p:grpSpPr>
          <a:xfrm>
            <a:off x="8130968" y="7"/>
            <a:ext cx="4060732" cy="2707359"/>
            <a:chOff x="6098378" y="5"/>
            <a:chExt cx="3045625" cy="2030570"/>
          </a:xfrm>
        </p:grpSpPr>
        <p:sp>
          <p:nvSpPr>
            <p:cNvPr id="21" name="Google Shape;21;g12066bd082a_0_815"/>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g12066bd082a_0_815"/>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 name="Google Shape;23;g12066bd082a_0_815"/>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g12066bd082a_0_815"/>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g12066bd082a_0_815"/>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6" name="Google Shape;26;g12066bd082a_0_815"/>
          <p:cNvSpPr txBox="1"/>
          <p:nvPr>
            <p:ph type="title"/>
          </p:nvPr>
        </p:nvSpPr>
        <p:spPr>
          <a:xfrm>
            <a:off x="797467" y="2869796"/>
            <a:ext cx="10962900" cy="11184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5600"/>
              <a:buNone/>
              <a:defRPr sz="5600">
                <a:solidFill>
                  <a:schemeClr val="lt1"/>
                </a:solidFill>
              </a:defRPr>
            </a:lvl1pPr>
            <a:lvl2pPr lvl="1">
              <a:spcBef>
                <a:spcPts val="0"/>
              </a:spcBef>
              <a:spcAft>
                <a:spcPts val="0"/>
              </a:spcAft>
              <a:buClr>
                <a:schemeClr val="lt1"/>
              </a:buClr>
              <a:buSzPts val="5600"/>
              <a:buNone/>
              <a:defRPr sz="5600">
                <a:solidFill>
                  <a:schemeClr val="lt1"/>
                </a:solidFill>
              </a:defRPr>
            </a:lvl2pPr>
            <a:lvl3pPr lvl="2">
              <a:spcBef>
                <a:spcPts val="0"/>
              </a:spcBef>
              <a:spcAft>
                <a:spcPts val="0"/>
              </a:spcAft>
              <a:buClr>
                <a:schemeClr val="lt1"/>
              </a:buClr>
              <a:buSzPts val="5600"/>
              <a:buNone/>
              <a:defRPr sz="5600">
                <a:solidFill>
                  <a:schemeClr val="lt1"/>
                </a:solidFill>
              </a:defRPr>
            </a:lvl3pPr>
            <a:lvl4pPr lvl="3">
              <a:spcBef>
                <a:spcPts val="0"/>
              </a:spcBef>
              <a:spcAft>
                <a:spcPts val="0"/>
              </a:spcAft>
              <a:buClr>
                <a:schemeClr val="lt1"/>
              </a:buClr>
              <a:buSzPts val="5600"/>
              <a:buNone/>
              <a:defRPr sz="5600">
                <a:solidFill>
                  <a:schemeClr val="lt1"/>
                </a:solidFill>
              </a:defRPr>
            </a:lvl4pPr>
            <a:lvl5pPr lvl="4">
              <a:spcBef>
                <a:spcPts val="0"/>
              </a:spcBef>
              <a:spcAft>
                <a:spcPts val="0"/>
              </a:spcAft>
              <a:buClr>
                <a:schemeClr val="lt1"/>
              </a:buClr>
              <a:buSzPts val="5600"/>
              <a:buNone/>
              <a:defRPr sz="5600">
                <a:solidFill>
                  <a:schemeClr val="lt1"/>
                </a:solidFill>
              </a:defRPr>
            </a:lvl5pPr>
            <a:lvl6pPr lvl="5">
              <a:spcBef>
                <a:spcPts val="0"/>
              </a:spcBef>
              <a:spcAft>
                <a:spcPts val="0"/>
              </a:spcAft>
              <a:buClr>
                <a:schemeClr val="lt1"/>
              </a:buClr>
              <a:buSzPts val="5600"/>
              <a:buNone/>
              <a:defRPr sz="5600">
                <a:solidFill>
                  <a:schemeClr val="lt1"/>
                </a:solidFill>
              </a:defRPr>
            </a:lvl6pPr>
            <a:lvl7pPr lvl="6">
              <a:spcBef>
                <a:spcPts val="0"/>
              </a:spcBef>
              <a:spcAft>
                <a:spcPts val="0"/>
              </a:spcAft>
              <a:buClr>
                <a:schemeClr val="lt1"/>
              </a:buClr>
              <a:buSzPts val="5600"/>
              <a:buNone/>
              <a:defRPr sz="5600">
                <a:solidFill>
                  <a:schemeClr val="lt1"/>
                </a:solidFill>
              </a:defRPr>
            </a:lvl7pPr>
            <a:lvl8pPr lvl="7">
              <a:spcBef>
                <a:spcPts val="0"/>
              </a:spcBef>
              <a:spcAft>
                <a:spcPts val="0"/>
              </a:spcAft>
              <a:buClr>
                <a:schemeClr val="lt1"/>
              </a:buClr>
              <a:buSzPts val="5600"/>
              <a:buNone/>
              <a:defRPr sz="5600">
                <a:solidFill>
                  <a:schemeClr val="lt1"/>
                </a:solidFill>
              </a:defRPr>
            </a:lvl8pPr>
            <a:lvl9pPr lvl="8">
              <a:spcBef>
                <a:spcPts val="0"/>
              </a:spcBef>
              <a:spcAft>
                <a:spcPts val="0"/>
              </a:spcAft>
              <a:buClr>
                <a:schemeClr val="lt1"/>
              </a:buClr>
              <a:buSzPts val="5600"/>
              <a:buNone/>
              <a:defRPr sz="5600">
                <a:solidFill>
                  <a:schemeClr val="lt1"/>
                </a:solidFill>
              </a:defRPr>
            </a:lvl9pPr>
          </a:lstStyle>
          <a:p/>
        </p:txBody>
      </p:sp>
      <p:sp>
        <p:nvSpPr>
          <p:cNvPr id="27" name="Google Shape;27;g12066bd082a_0_815"/>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g12066bd082a_0_824"/>
          <p:cNvGrpSpPr/>
          <p:nvPr/>
        </p:nvGrpSpPr>
        <p:grpSpPr>
          <a:xfrm>
            <a:off x="0" y="5204762"/>
            <a:ext cx="12191695" cy="1653192"/>
            <a:chOff x="0" y="3903669"/>
            <a:chExt cx="9144000" cy="1239925"/>
          </a:xfrm>
        </p:grpSpPr>
        <p:sp>
          <p:nvSpPr>
            <p:cNvPr id="30" name="Google Shape;30;g12066bd082a_0_824"/>
            <p:cNvSpPr/>
            <p:nvPr/>
          </p:nvSpPr>
          <p:spPr>
            <a:xfrm>
              <a:off x="8154895" y="3903669"/>
              <a:ext cx="989100" cy="9879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g12066bd082a_0_824"/>
            <p:cNvSpPr/>
            <p:nvPr/>
          </p:nvSpPr>
          <p:spPr>
            <a:xfrm flipH="1">
              <a:off x="6181163" y="3903669"/>
              <a:ext cx="989100" cy="9879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g12066bd082a_0_824"/>
            <p:cNvSpPr/>
            <p:nvPr/>
          </p:nvSpPr>
          <p:spPr>
            <a:xfrm>
              <a:off x="7170274" y="3903669"/>
              <a:ext cx="989100" cy="987900"/>
            </a:xfrm>
            <a:prstGeom prst="rect">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g12066bd082a_0_824"/>
            <p:cNvSpPr/>
            <p:nvPr/>
          </p:nvSpPr>
          <p:spPr>
            <a:xfrm rot="10800000">
              <a:off x="8154757" y="3903682"/>
              <a:ext cx="989100" cy="9879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g12066bd082a_0_824"/>
            <p:cNvSpPr/>
            <p:nvPr/>
          </p:nvSpPr>
          <p:spPr>
            <a:xfrm>
              <a:off x="0" y="4891594"/>
              <a:ext cx="9144000" cy="252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5" name="Google Shape;35;g12066bd082a_0_824"/>
          <p:cNvSpPr txBox="1"/>
          <p:nvPr>
            <p:ph type="title"/>
          </p:nvPr>
        </p:nvSpPr>
        <p:spPr>
          <a:xfrm>
            <a:off x="415600" y="546667"/>
            <a:ext cx="11360700" cy="8103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6" name="Google Shape;36;g12066bd082a_0_824"/>
          <p:cNvSpPr txBox="1"/>
          <p:nvPr>
            <p:ph idx="1" type="body"/>
          </p:nvPr>
        </p:nvSpPr>
        <p:spPr>
          <a:xfrm>
            <a:off x="415600" y="1639833"/>
            <a:ext cx="11360700" cy="44520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37" name="Google Shape;37;g12066bd082a_0_824"/>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g12066bd082a_0_834"/>
          <p:cNvSpPr txBox="1"/>
          <p:nvPr>
            <p:ph type="title"/>
          </p:nvPr>
        </p:nvSpPr>
        <p:spPr>
          <a:xfrm>
            <a:off x="415600" y="546667"/>
            <a:ext cx="11360700" cy="8103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0" name="Google Shape;40;g12066bd082a_0_834"/>
          <p:cNvSpPr txBox="1"/>
          <p:nvPr>
            <p:ph idx="1" type="body"/>
          </p:nvPr>
        </p:nvSpPr>
        <p:spPr>
          <a:xfrm>
            <a:off x="415600" y="1639967"/>
            <a:ext cx="5333100" cy="44520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41" name="Google Shape;41;g12066bd082a_0_834"/>
          <p:cNvSpPr txBox="1"/>
          <p:nvPr>
            <p:ph idx="2" type="body"/>
          </p:nvPr>
        </p:nvSpPr>
        <p:spPr>
          <a:xfrm>
            <a:off x="6443200" y="1639967"/>
            <a:ext cx="5333100" cy="44520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42" name="Google Shape;42;g12066bd082a_0_834"/>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g12066bd082a_0_839"/>
          <p:cNvSpPr txBox="1"/>
          <p:nvPr>
            <p:ph type="title"/>
          </p:nvPr>
        </p:nvSpPr>
        <p:spPr>
          <a:xfrm>
            <a:off x="415600" y="546667"/>
            <a:ext cx="11360700" cy="8103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5" name="Google Shape;45;g12066bd082a_0_839"/>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g12066bd082a_0_842"/>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8" name="Google Shape;48;g12066bd082a_0_842"/>
          <p:cNvSpPr txBox="1"/>
          <p:nvPr>
            <p:ph idx="1" type="body"/>
          </p:nvPr>
        </p:nvSpPr>
        <p:spPr>
          <a:xfrm>
            <a:off x="415600" y="1954405"/>
            <a:ext cx="3744000" cy="41376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49" name="Google Shape;49;g12066bd082a_0_842"/>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g12066bd082a_0_846"/>
          <p:cNvGrpSpPr/>
          <p:nvPr/>
        </p:nvGrpSpPr>
        <p:grpSpPr>
          <a:xfrm>
            <a:off x="8130968" y="7"/>
            <a:ext cx="4060732" cy="2707359"/>
            <a:chOff x="6098378" y="5"/>
            <a:chExt cx="3045625" cy="2030570"/>
          </a:xfrm>
        </p:grpSpPr>
        <p:sp>
          <p:nvSpPr>
            <p:cNvPr id="52" name="Google Shape;52;g12066bd082a_0_846"/>
            <p:cNvSpPr/>
            <p:nvPr/>
          </p:nvSpPr>
          <p:spPr>
            <a:xfrm>
              <a:off x="8128803" y="16"/>
              <a:ext cx="1015200" cy="1015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 name="Google Shape;53;g12066bd082a_0_846"/>
            <p:cNvSpPr/>
            <p:nvPr/>
          </p:nvSpPr>
          <p:spPr>
            <a:xfrm flipH="1">
              <a:off x="7113463" y="5"/>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 name="Google Shape;54;g12066bd082a_0_846"/>
            <p:cNvSpPr/>
            <p:nvPr/>
          </p:nvSpPr>
          <p:spPr>
            <a:xfrm flipH="1" rot="10800000">
              <a:off x="7113588" y="107"/>
              <a:ext cx="1015200" cy="10152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 name="Google Shape;55;g12066bd082a_0_846"/>
            <p:cNvSpPr/>
            <p:nvPr/>
          </p:nvSpPr>
          <p:spPr>
            <a:xfrm rot="10800000">
              <a:off x="6098378" y="97"/>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 name="Google Shape;56;g12066bd082a_0_846"/>
            <p:cNvSpPr/>
            <p:nvPr/>
          </p:nvSpPr>
          <p:spPr>
            <a:xfrm rot="10800000">
              <a:off x="8128789" y="1015375"/>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7" name="Google Shape;57;g12066bd082a_0_846"/>
          <p:cNvSpPr txBox="1"/>
          <p:nvPr>
            <p:ph type="title"/>
          </p:nvPr>
        </p:nvSpPr>
        <p:spPr>
          <a:xfrm>
            <a:off x="653667" y="701800"/>
            <a:ext cx="7491600" cy="545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58" name="Google Shape;58;g12066bd082a_0_846"/>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g12066bd082a_0_855"/>
          <p:cNvSpPr/>
          <p:nvPr/>
        </p:nvSpPr>
        <p:spPr>
          <a:xfrm>
            <a:off x="6096000" y="-233"/>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61" name="Google Shape;61;g12066bd082a_0_855"/>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g12066bd082a_0_855"/>
          <p:cNvSpPr txBox="1"/>
          <p:nvPr>
            <p:ph type="title"/>
          </p:nvPr>
        </p:nvSpPr>
        <p:spPr>
          <a:xfrm>
            <a:off x="354000" y="1534800"/>
            <a:ext cx="5393700" cy="2085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63" name="Google Shape;63;g12066bd082a_0_855"/>
          <p:cNvSpPr txBox="1"/>
          <p:nvPr>
            <p:ph idx="1" type="subTitle"/>
          </p:nvPr>
        </p:nvSpPr>
        <p:spPr>
          <a:xfrm>
            <a:off x="354000" y="3692002"/>
            <a:ext cx="5393700" cy="16923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4" name="Google Shape;64;g12066bd082a_0_855"/>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65" name="Google Shape;65;g12066bd082a_0_855"/>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g12066bd082a_0_862"/>
          <p:cNvSpPr txBox="1"/>
          <p:nvPr>
            <p:ph idx="1" type="body"/>
          </p:nvPr>
        </p:nvSpPr>
        <p:spPr>
          <a:xfrm>
            <a:off x="426000" y="5640767"/>
            <a:ext cx="7998300" cy="7983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68" name="Google Shape;68;g12066bd082a_0_862"/>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g12066bd082a_0_801"/>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1pPr>
            <a:lvl2pPr lvl="1">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2pPr>
            <a:lvl3pPr lvl="2">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3pPr>
            <a:lvl4pPr lvl="3">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4pPr>
            <a:lvl5pPr lvl="4">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5pPr>
            <a:lvl6pPr lvl="5">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6pPr>
            <a:lvl7pPr lvl="6">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7pPr>
            <a:lvl8pPr lvl="7">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8pPr>
            <a:lvl9pPr lvl="8">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9pPr>
          </a:lstStyle>
          <a:p/>
        </p:txBody>
      </p:sp>
      <p:sp>
        <p:nvSpPr>
          <p:cNvPr id="7" name="Google Shape;7;g12066bd082a_0_801"/>
          <p:cNvSpPr txBox="1"/>
          <p:nvPr>
            <p:ph idx="1" type="body"/>
          </p:nvPr>
        </p:nvSpPr>
        <p:spPr>
          <a:xfrm>
            <a:off x="415600" y="1639833"/>
            <a:ext cx="11360700" cy="44520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Font typeface="Roboto"/>
              <a:buChar char="●"/>
              <a:defRPr sz="2400">
                <a:solidFill>
                  <a:schemeClr val="dk2"/>
                </a:solidFill>
                <a:latin typeface="Roboto"/>
                <a:ea typeface="Roboto"/>
                <a:cs typeface="Roboto"/>
                <a:sym typeface="Roboto"/>
              </a:defRPr>
            </a:lvl1pPr>
            <a:lvl2pPr indent="-349250" lvl="1" marL="9144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2pPr>
            <a:lvl3pPr indent="-349250" lvl="2" marL="13716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3pPr>
            <a:lvl4pPr indent="-349250" lvl="3" marL="18288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4pPr>
            <a:lvl5pPr indent="-349250" lvl="4" marL="22860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5pPr>
            <a:lvl6pPr indent="-349250" lvl="5" marL="27432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6pPr>
            <a:lvl7pPr indent="-349250" lvl="6" marL="32004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7pPr>
            <a:lvl8pPr indent="-349250" lvl="7" marL="36576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8pPr>
            <a:lvl9pPr indent="-349250" lvl="8" marL="41148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9pPr>
          </a:lstStyle>
          <a:p/>
        </p:txBody>
      </p:sp>
      <p:sp>
        <p:nvSpPr>
          <p:cNvPr id="8" name="Google Shape;8;g12066bd082a_0_801"/>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lt1"/>
                </a:solidFill>
                <a:latin typeface="Roboto"/>
                <a:ea typeface="Roboto"/>
                <a:cs typeface="Roboto"/>
                <a:sym typeface="Roboto"/>
              </a:defRPr>
            </a:lvl1pPr>
            <a:lvl2pPr lvl="1" algn="r">
              <a:buNone/>
              <a:defRPr sz="1300">
                <a:solidFill>
                  <a:schemeClr val="lt1"/>
                </a:solidFill>
                <a:latin typeface="Roboto"/>
                <a:ea typeface="Roboto"/>
                <a:cs typeface="Roboto"/>
                <a:sym typeface="Roboto"/>
              </a:defRPr>
            </a:lvl2pPr>
            <a:lvl3pPr lvl="2" algn="r">
              <a:buNone/>
              <a:defRPr sz="1300">
                <a:solidFill>
                  <a:schemeClr val="lt1"/>
                </a:solidFill>
                <a:latin typeface="Roboto"/>
                <a:ea typeface="Roboto"/>
                <a:cs typeface="Roboto"/>
                <a:sym typeface="Roboto"/>
              </a:defRPr>
            </a:lvl3pPr>
            <a:lvl4pPr lvl="3" algn="r">
              <a:buNone/>
              <a:defRPr sz="1300">
                <a:solidFill>
                  <a:schemeClr val="lt1"/>
                </a:solidFill>
                <a:latin typeface="Roboto"/>
                <a:ea typeface="Roboto"/>
                <a:cs typeface="Roboto"/>
                <a:sym typeface="Roboto"/>
              </a:defRPr>
            </a:lvl4pPr>
            <a:lvl5pPr lvl="4" algn="r">
              <a:buNone/>
              <a:defRPr sz="1300">
                <a:solidFill>
                  <a:schemeClr val="lt1"/>
                </a:solidFill>
                <a:latin typeface="Roboto"/>
                <a:ea typeface="Roboto"/>
                <a:cs typeface="Roboto"/>
                <a:sym typeface="Roboto"/>
              </a:defRPr>
            </a:lvl5pPr>
            <a:lvl6pPr lvl="5" algn="r">
              <a:buNone/>
              <a:defRPr sz="1300">
                <a:solidFill>
                  <a:schemeClr val="lt1"/>
                </a:solidFill>
                <a:latin typeface="Roboto"/>
                <a:ea typeface="Roboto"/>
                <a:cs typeface="Roboto"/>
                <a:sym typeface="Roboto"/>
              </a:defRPr>
            </a:lvl6pPr>
            <a:lvl7pPr lvl="6" algn="r">
              <a:buNone/>
              <a:defRPr sz="1300">
                <a:solidFill>
                  <a:schemeClr val="lt1"/>
                </a:solidFill>
                <a:latin typeface="Roboto"/>
                <a:ea typeface="Roboto"/>
                <a:cs typeface="Roboto"/>
                <a:sym typeface="Roboto"/>
              </a:defRPr>
            </a:lvl7pPr>
            <a:lvl8pPr lvl="7" algn="r">
              <a:buNone/>
              <a:defRPr sz="1300">
                <a:solidFill>
                  <a:schemeClr val="lt1"/>
                </a:solidFill>
                <a:latin typeface="Roboto"/>
                <a:ea typeface="Roboto"/>
                <a:cs typeface="Roboto"/>
                <a:sym typeface="Roboto"/>
              </a:defRPr>
            </a:lvl8pPr>
            <a:lvl9pPr lvl="8"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2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hyperlink" Target="https://nature.com/articles/sdata2018161" TargetMode="External"/><Relationship Id="rId4" Type="http://schemas.openxmlformats.org/officeDocument/2006/relationships/hyperlink" Target="https://www.dataverse.harvard.edu/datase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dataverse.harvard.edu/dataset.xhtml?persistentId=doi:10.7910/DVN/DBW86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nvSpPr>
        <p:spPr>
          <a:xfrm>
            <a:off x="1352475" y="951764"/>
            <a:ext cx="9227100" cy="2308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3600" u="sng" cap="none" strike="noStrike">
                <a:solidFill>
                  <a:srgbClr val="FFD85D"/>
                </a:solidFill>
                <a:latin typeface="Arial Black"/>
                <a:ea typeface="Arial Black"/>
                <a:cs typeface="Arial Black"/>
                <a:sym typeface="Arial Black"/>
              </a:rPr>
              <a:t>Classification Model for Detection of Pigmented Skin Lesions using (HAM) Dermatoscopic Images </a:t>
            </a:r>
            <a:r>
              <a:rPr lang="en-US" sz="3600" u="sng">
                <a:solidFill>
                  <a:srgbClr val="FFD85D"/>
                </a:solidFill>
                <a:latin typeface="Arial Black"/>
                <a:ea typeface="Arial Black"/>
                <a:cs typeface="Arial Black"/>
                <a:sym typeface="Arial Black"/>
              </a:rPr>
              <a:t>and</a:t>
            </a:r>
            <a:r>
              <a:rPr b="0" i="0" lang="en-US" sz="3600" u="sng" cap="none" strike="noStrike">
                <a:solidFill>
                  <a:srgbClr val="FFD85D"/>
                </a:solidFill>
                <a:latin typeface="Arial Black"/>
                <a:ea typeface="Arial Black"/>
                <a:cs typeface="Arial Black"/>
                <a:sym typeface="Arial Black"/>
              </a:rPr>
              <a:t> Convolution Neural Network (CNN)</a:t>
            </a:r>
            <a:endParaRPr b="0" i="0" sz="3600" u="sng" cap="none" strike="noStrike">
              <a:solidFill>
                <a:srgbClr val="FFD85D"/>
              </a:solidFill>
              <a:latin typeface="Arial Black"/>
              <a:ea typeface="Arial Black"/>
              <a:cs typeface="Arial Black"/>
              <a:sym typeface="Arial Black"/>
            </a:endParaRPr>
          </a:p>
        </p:txBody>
      </p:sp>
      <p:sp>
        <p:nvSpPr>
          <p:cNvPr id="92" name="Google Shape;92;p1"/>
          <p:cNvSpPr txBox="1"/>
          <p:nvPr/>
        </p:nvSpPr>
        <p:spPr>
          <a:xfrm>
            <a:off x="723208" y="4256116"/>
            <a:ext cx="4364100" cy="230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600" u="sng" cap="none" strike="noStrike">
                <a:solidFill>
                  <a:srgbClr val="00ADEA"/>
                </a:solidFill>
                <a:latin typeface="Arial"/>
                <a:ea typeface="Arial"/>
                <a:cs typeface="Arial"/>
                <a:sym typeface="Arial"/>
              </a:rPr>
              <a:t>Members</a:t>
            </a:r>
            <a:r>
              <a:rPr b="1" i="1" lang="en-US" sz="2600" u="sng" cap="none" strike="noStrike">
                <a:solidFill>
                  <a:srgbClr val="00ADEA"/>
                </a:solidFill>
                <a:latin typeface="Century Gothic"/>
                <a:ea typeface="Century Gothic"/>
                <a:cs typeface="Century Gothic"/>
                <a:sym typeface="Century Gothic"/>
              </a:rPr>
              <a:t>:</a:t>
            </a:r>
            <a:r>
              <a:rPr b="1" i="1" lang="en-US" sz="2600" u="none" cap="none" strike="noStrike">
                <a:solidFill>
                  <a:srgbClr val="00ADEA"/>
                </a:solidFill>
                <a:latin typeface="Century Gothic"/>
                <a:ea typeface="Century Gothic"/>
                <a:cs typeface="Century Gothic"/>
                <a:sym typeface="Century Gothic"/>
              </a:rPr>
              <a:t> </a:t>
            </a:r>
            <a:endParaRPr sz="1600"/>
          </a:p>
          <a:p>
            <a:pPr indent="0" lvl="0" marL="0" marR="0" rtl="0" algn="l">
              <a:spcBef>
                <a:spcPts val="0"/>
              </a:spcBef>
              <a:spcAft>
                <a:spcPts val="0"/>
              </a:spcAft>
              <a:buNone/>
            </a:pPr>
            <a:r>
              <a:t/>
            </a:r>
            <a:endParaRPr sz="2200">
              <a:solidFill>
                <a:srgbClr val="00ADEA"/>
              </a:solidFill>
              <a:latin typeface="Century Gothic"/>
              <a:ea typeface="Century Gothic"/>
              <a:cs typeface="Century Gothic"/>
              <a:sym typeface="Century Gothic"/>
            </a:endParaRPr>
          </a:p>
          <a:p>
            <a:pPr indent="0" lvl="0" marL="0" marR="0" rtl="0" algn="l">
              <a:spcBef>
                <a:spcPts val="0"/>
              </a:spcBef>
              <a:spcAft>
                <a:spcPts val="0"/>
              </a:spcAft>
              <a:buNone/>
            </a:pPr>
            <a:r>
              <a:rPr lang="en-US" sz="2400">
                <a:solidFill>
                  <a:srgbClr val="00ADEA"/>
                </a:solidFill>
                <a:latin typeface="Arial"/>
                <a:ea typeface="Arial"/>
                <a:cs typeface="Arial"/>
                <a:sym typeface="Arial"/>
              </a:rPr>
              <a:t>19106055  Mohit Gupta </a:t>
            </a:r>
            <a:endParaRPr sz="1600"/>
          </a:p>
          <a:p>
            <a:pPr indent="0" lvl="0" marL="0" marR="0" rtl="0" algn="l">
              <a:spcBef>
                <a:spcPts val="0"/>
              </a:spcBef>
              <a:spcAft>
                <a:spcPts val="0"/>
              </a:spcAft>
              <a:buNone/>
            </a:pPr>
            <a:r>
              <a:rPr lang="en-US" sz="2400">
                <a:solidFill>
                  <a:srgbClr val="00ADEA"/>
                </a:solidFill>
                <a:latin typeface="Arial"/>
                <a:ea typeface="Arial"/>
                <a:cs typeface="Arial"/>
                <a:sym typeface="Arial"/>
              </a:rPr>
              <a:t>19106068  Rachit R Jindal </a:t>
            </a:r>
            <a:endParaRPr sz="1600"/>
          </a:p>
          <a:p>
            <a:pPr indent="0" lvl="0" marL="0" marR="0" rtl="0" algn="l">
              <a:spcBef>
                <a:spcPts val="0"/>
              </a:spcBef>
              <a:spcAft>
                <a:spcPts val="0"/>
              </a:spcAft>
              <a:buNone/>
            </a:pPr>
            <a:r>
              <a:rPr lang="en-US" sz="2400">
                <a:solidFill>
                  <a:srgbClr val="00ADEA"/>
                </a:solidFill>
                <a:latin typeface="Arial"/>
                <a:ea typeface="Arial"/>
                <a:cs typeface="Arial"/>
                <a:sym typeface="Arial"/>
              </a:rPr>
              <a:t>19106076  Rishab Soni </a:t>
            </a:r>
            <a:endParaRPr sz="1600"/>
          </a:p>
          <a:p>
            <a:pPr indent="0" lvl="0" marL="0" marR="0" rtl="0" algn="l">
              <a:spcBef>
                <a:spcPts val="0"/>
              </a:spcBef>
              <a:spcAft>
                <a:spcPts val="0"/>
              </a:spcAft>
              <a:buNone/>
            </a:pPr>
            <a:r>
              <a:rPr lang="en-US" sz="2400">
                <a:solidFill>
                  <a:srgbClr val="00ADEA"/>
                </a:solidFill>
                <a:latin typeface="Arial"/>
                <a:ea typeface="Arial"/>
                <a:cs typeface="Arial"/>
                <a:sym typeface="Arial"/>
              </a:rPr>
              <a:t>19106101  Vaibhav Saraf</a:t>
            </a:r>
            <a:endParaRPr sz="1600"/>
          </a:p>
        </p:txBody>
      </p:sp>
      <p:sp>
        <p:nvSpPr>
          <p:cNvPr id="93" name="Google Shape;93;p1"/>
          <p:cNvSpPr txBox="1"/>
          <p:nvPr/>
        </p:nvSpPr>
        <p:spPr>
          <a:xfrm>
            <a:off x="6720850" y="4424600"/>
            <a:ext cx="4688400" cy="492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600" u="sng">
                <a:solidFill>
                  <a:srgbClr val="00B0F0"/>
                </a:solidFill>
                <a:latin typeface="Arial"/>
                <a:ea typeface="Arial"/>
                <a:cs typeface="Arial"/>
                <a:sym typeface="Arial"/>
              </a:rPr>
              <a:t>Supervisor</a:t>
            </a:r>
            <a:r>
              <a:rPr b="1" i="1" lang="en-US" sz="2600">
                <a:solidFill>
                  <a:srgbClr val="00B0F0"/>
                </a:solidFill>
                <a:latin typeface="Arial"/>
                <a:ea typeface="Arial"/>
                <a:cs typeface="Arial"/>
                <a:sym typeface="Arial"/>
              </a:rPr>
              <a:t>:</a:t>
            </a:r>
            <a:r>
              <a:rPr b="1" lang="en-US" sz="2600">
                <a:solidFill>
                  <a:srgbClr val="00B0F0"/>
                </a:solidFill>
                <a:latin typeface="Arial"/>
                <a:ea typeface="Arial"/>
                <a:cs typeface="Arial"/>
                <a:sym typeface="Arial"/>
              </a:rPr>
              <a:t> </a:t>
            </a:r>
            <a:r>
              <a:rPr lang="en-US" sz="2000">
                <a:solidFill>
                  <a:srgbClr val="00B0F0"/>
                </a:solidFill>
                <a:latin typeface="Century Gothic"/>
                <a:ea typeface="Century Gothic"/>
                <a:cs typeface="Century Gothic"/>
                <a:sym typeface="Century Gothic"/>
              </a:rPr>
              <a:t>  </a:t>
            </a:r>
            <a:r>
              <a:rPr lang="en-US" sz="2600">
                <a:solidFill>
                  <a:srgbClr val="00B0F0"/>
                </a:solidFill>
                <a:latin typeface="Arial"/>
                <a:ea typeface="Arial"/>
                <a:cs typeface="Arial"/>
                <a:sym typeface="Arial"/>
              </a:rPr>
              <a:t>Dr.</a:t>
            </a:r>
            <a:r>
              <a:rPr lang="en-US" sz="2400">
                <a:solidFill>
                  <a:srgbClr val="00B0F0"/>
                </a:solidFill>
                <a:latin typeface="Arial"/>
                <a:ea typeface="Arial"/>
                <a:cs typeface="Arial"/>
                <a:sym typeface="Arial"/>
              </a:rPr>
              <a:t> </a:t>
            </a:r>
            <a:r>
              <a:rPr lang="en-US" sz="2600">
                <a:solidFill>
                  <a:srgbClr val="00B0F0"/>
                </a:solidFill>
                <a:latin typeface="Arial"/>
                <a:ea typeface="Arial"/>
                <a:cs typeface="Arial"/>
                <a:sym typeface="Arial"/>
              </a:rPr>
              <a:t>Karan</a:t>
            </a:r>
            <a:r>
              <a:rPr lang="en-US" sz="2400">
                <a:solidFill>
                  <a:srgbClr val="00B0F0"/>
                </a:solidFill>
                <a:latin typeface="Arial"/>
                <a:ea typeface="Arial"/>
                <a:cs typeface="Arial"/>
                <a:sym typeface="Arial"/>
              </a:rPr>
              <a:t> </a:t>
            </a:r>
            <a:r>
              <a:rPr lang="en-US" sz="2600">
                <a:solidFill>
                  <a:srgbClr val="00B0F0"/>
                </a:solidFill>
                <a:latin typeface="Arial"/>
                <a:ea typeface="Arial"/>
                <a:cs typeface="Arial"/>
                <a:sym typeface="Arial"/>
              </a:rPr>
              <a:t>Jain</a:t>
            </a:r>
            <a:endParaRPr sz="1600">
              <a:solidFill>
                <a:srgbClr val="00B0F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1"/>
          <p:cNvSpPr txBox="1"/>
          <p:nvPr/>
        </p:nvSpPr>
        <p:spPr>
          <a:xfrm>
            <a:off x="565356" y="422786"/>
            <a:ext cx="7177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3600" u="sng">
              <a:solidFill>
                <a:srgbClr val="00B0F0"/>
              </a:solidFill>
              <a:latin typeface="Arial Black"/>
              <a:ea typeface="Arial Black"/>
              <a:cs typeface="Arial Black"/>
              <a:sym typeface="Arial Black"/>
            </a:endParaRPr>
          </a:p>
        </p:txBody>
      </p:sp>
      <p:sp>
        <p:nvSpPr>
          <p:cNvPr id="154" name="Google Shape;154;p11"/>
          <p:cNvSpPr txBox="1"/>
          <p:nvPr/>
        </p:nvSpPr>
        <p:spPr>
          <a:xfrm>
            <a:off x="657840" y="422777"/>
            <a:ext cx="10550100" cy="43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200">
              <a:latin typeface="Times New Roman"/>
              <a:ea typeface="Times New Roman"/>
              <a:cs typeface="Times New Roman"/>
              <a:sym typeface="Times New Roman"/>
            </a:endParaRPr>
          </a:p>
        </p:txBody>
      </p:sp>
      <p:sp>
        <p:nvSpPr>
          <p:cNvPr id="155" name="Google Shape;155;p11"/>
          <p:cNvSpPr txBox="1"/>
          <p:nvPr/>
        </p:nvSpPr>
        <p:spPr>
          <a:xfrm>
            <a:off x="321375" y="100325"/>
            <a:ext cx="88005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100" u="sng">
                <a:solidFill>
                  <a:srgbClr val="00B0F0"/>
                </a:solidFill>
                <a:latin typeface="Arial Black"/>
                <a:ea typeface="Arial Black"/>
                <a:cs typeface="Arial Black"/>
                <a:sym typeface="Arial Black"/>
              </a:rPr>
              <a:t>Second Step</a:t>
            </a:r>
            <a:endParaRPr sz="3100" u="sng">
              <a:solidFill>
                <a:srgbClr val="00B0F0"/>
              </a:solidFill>
              <a:latin typeface="Arial Black"/>
              <a:ea typeface="Arial Black"/>
              <a:cs typeface="Arial Black"/>
              <a:sym typeface="Arial Black"/>
            </a:endParaRPr>
          </a:p>
        </p:txBody>
      </p:sp>
      <p:sp>
        <p:nvSpPr>
          <p:cNvPr id="156" name="Google Shape;156;p11"/>
          <p:cNvSpPr txBox="1"/>
          <p:nvPr/>
        </p:nvSpPr>
        <p:spPr>
          <a:xfrm>
            <a:off x="72450" y="762125"/>
            <a:ext cx="12047100" cy="2662800"/>
          </a:xfrm>
          <a:prstGeom prst="rect">
            <a:avLst/>
          </a:prstGeom>
          <a:noFill/>
          <a:ln>
            <a:noFill/>
          </a:ln>
        </p:spPr>
        <p:txBody>
          <a:bodyPr anchorCtr="0" anchor="t" bIns="91425" lIns="91425" spcFirstLastPara="1" rIns="91425" wrap="square" tIns="91425">
            <a:spAutoFit/>
          </a:bodyPr>
          <a:lstStyle/>
          <a:p>
            <a:pPr indent="-374650" lvl="0" marL="685800" rtl="0" algn="l">
              <a:spcBef>
                <a:spcPts val="0"/>
              </a:spcBef>
              <a:spcAft>
                <a:spcPts val="0"/>
              </a:spcAft>
              <a:buSzPts val="2300"/>
              <a:buChar char="•"/>
            </a:pPr>
            <a:r>
              <a:rPr lang="en-US" sz="2300">
                <a:latin typeface="Times New Roman"/>
                <a:ea typeface="Times New Roman"/>
                <a:cs typeface="Times New Roman"/>
                <a:sym typeface="Times New Roman"/>
              </a:rPr>
              <a:t>For Data Augmentation, the images in existing dataset is duplicated so that the variations can be produced in the images. For example, an image of vascular disease is duplicated (x4) and using augmentation, the variations can be flipping, horizontal shifting, vertical shifting and original image, these images provide a better training set with increased diversity.</a:t>
            </a:r>
            <a:endParaRPr sz="2300">
              <a:latin typeface="Times New Roman"/>
              <a:ea typeface="Times New Roman"/>
              <a:cs typeface="Times New Roman"/>
              <a:sym typeface="Times New Roman"/>
            </a:endParaRPr>
          </a:p>
          <a:p>
            <a:pPr indent="0" lvl="0" marL="0" rtl="0" algn="l">
              <a:spcBef>
                <a:spcPts val="0"/>
              </a:spcBef>
              <a:spcAft>
                <a:spcPts val="0"/>
              </a:spcAft>
              <a:buNone/>
            </a:pPr>
            <a:r>
              <a:t/>
            </a:r>
            <a:endParaRPr sz="2300">
              <a:latin typeface="Times New Roman"/>
              <a:ea typeface="Times New Roman"/>
              <a:cs typeface="Times New Roman"/>
              <a:sym typeface="Times New Roman"/>
            </a:endParaRPr>
          </a:p>
          <a:p>
            <a:pPr indent="-374650" lvl="0" marL="685800" rtl="0" algn="l">
              <a:spcBef>
                <a:spcPts val="0"/>
              </a:spcBef>
              <a:spcAft>
                <a:spcPts val="0"/>
              </a:spcAft>
              <a:buSzPts val="2300"/>
              <a:buChar char="•"/>
            </a:pPr>
            <a:r>
              <a:rPr b="1" i="1" lang="en-US" sz="2300">
                <a:latin typeface="Times New Roman"/>
                <a:ea typeface="Times New Roman"/>
                <a:cs typeface="Times New Roman"/>
                <a:sym typeface="Times New Roman"/>
              </a:rPr>
              <a:t>Data Augmentation</a:t>
            </a:r>
            <a:r>
              <a:rPr lang="en-US" sz="2300">
                <a:latin typeface="Times New Roman"/>
                <a:ea typeface="Times New Roman"/>
                <a:cs typeface="Times New Roman"/>
                <a:sym typeface="Times New Roman"/>
              </a:rPr>
              <a:t> techniques like shifting, shearing, padding, rotation, flipping and filling to make variations to the existing dataset so that the model can prevent overfitting and train better.</a:t>
            </a:r>
            <a:endParaRPr sz="2300">
              <a:latin typeface="Times New Roman"/>
              <a:ea typeface="Times New Roman"/>
              <a:cs typeface="Times New Roman"/>
              <a:sym typeface="Times New Roman"/>
            </a:endParaRPr>
          </a:p>
        </p:txBody>
      </p:sp>
      <p:sp>
        <p:nvSpPr>
          <p:cNvPr id="157" name="Google Shape;157;p11"/>
          <p:cNvSpPr txBox="1"/>
          <p:nvPr/>
        </p:nvSpPr>
        <p:spPr>
          <a:xfrm>
            <a:off x="0" y="3270000"/>
            <a:ext cx="12192000" cy="354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400">
              <a:solidFill>
                <a:schemeClr val="accent3"/>
              </a:solidFill>
              <a:latin typeface="Times New Roman"/>
              <a:ea typeface="Times New Roman"/>
              <a:cs typeface="Times New Roman"/>
              <a:sym typeface="Times New Roman"/>
            </a:endParaRPr>
          </a:p>
          <a:p>
            <a:pPr indent="0" lvl="0" marL="342900" rtl="0" algn="l">
              <a:spcBef>
                <a:spcPts val="0"/>
              </a:spcBef>
              <a:spcAft>
                <a:spcPts val="0"/>
              </a:spcAft>
              <a:buNone/>
            </a:pPr>
            <a:r>
              <a:rPr b="1" lang="en-US" sz="2400">
                <a:solidFill>
                  <a:schemeClr val="accent3"/>
                </a:solidFill>
                <a:latin typeface="Times New Roman"/>
                <a:ea typeface="Times New Roman"/>
                <a:cs typeface="Times New Roman"/>
                <a:sym typeface="Times New Roman"/>
              </a:rPr>
              <a:t>Following parameters are used in Augmentation technique:</a:t>
            </a:r>
            <a:endParaRPr b="1" sz="2400">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a:p>
            <a:pPr indent="-355600" lvl="0" marL="914400" rtl="0" algn="l">
              <a:spcBef>
                <a:spcPts val="0"/>
              </a:spcBef>
              <a:spcAft>
                <a:spcPts val="0"/>
              </a:spcAft>
              <a:buClr>
                <a:srgbClr val="000000"/>
              </a:buClr>
              <a:buSzPts val="2000"/>
              <a:buFont typeface="Times New Roman"/>
              <a:buAutoNum type="arabicPeriod"/>
            </a:pPr>
            <a:r>
              <a:rPr lang="en-US" sz="2000">
                <a:latin typeface="Times New Roman"/>
                <a:ea typeface="Times New Roman"/>
                <a:cs typeface="Times New Roman"/>
                <a:sym typeface="Times New Roman"/>
              </a:rPr>
              <a:t>rescale = 1./255 			(RGB → Grayscale)</a:t>
            </a:r>
            <a:endParaRPr sz="2000">
              <a:latin typeface="Times New Roman"/>
              <a:ea typeface="Times New Roman"/>
              <a:cs typeface="Times New Roman"/>
              <a:sym typeface="Times New Roman"/>
            </a:endParaRPr>
          </a:p>
          <a:p>
            <a:pPr indent="-355600" lvl="0" marL="914400" rtl="0" algn="l">
              <a:spcBef>
                <a:spcPts val="0"/>
              </a:spcBef>
              <a:spcAft>
                <a:spcPts val="0"/>
              </a:spcAft>
              <a:buClr>
                <a:srgbClr val="000000"/>
              </a:buClr>
              <a:buSzPts val="2000"/>
              <a:buFont typeface="Times New Roman"/>
              <a:buAutoNum type="arabicPeriod"/>
            </a:pPr>
            <a:r>
              <a:rPr lang="en-US" sz="2000">
                <a:latin typeface="Times New Roman"/>
                <a:ea typeface="Times New Roman"/>
                <a:cs typeface="Times New Roman"/>
                <a:sym typeface="Times New Roman"/>
              </a:rPr>
              <a:t>rotation_range = 10			(Rotates image +/- 10)</a:t>
            </a:r>
            <a:endParaRPr sz="2000">
              <a:latin typeface="Times New Roman"/>
              <a:ea typeface="Times New Roman"/>
              <a:cs typeface="Times New Roman"/>
              <a:sym typeface="Times New Roman"/>
            </a:endParaRPr>
          </a:p>
          <a:p>
            <a:pPr indent="-355600" lvl="0" marL="914400" rtl="0" algn="l">
              <a:spcBef>
                <a:spcPts val="0"/>
              </a:spcBef>
              <a:spcAft>
                <a:spcPts val="0"/>
              </a:spcAft>
              <a:buClr>
                <a:srgbClr val="000000"/>
              </a:buClr>
              <a:buSzPts val="2000"/>
              <a:buFont typeface="Times New Roman"/>
              <a:buAutoNum type="arabicPeriod"/>
            </a:pPr>
            <a:r>
              <a:rPr lang="en-US" sz="2000">
                <a:latin typeface="Times New Roman"/>
                <a:ea typeface="Times New Roman"/>
                <a:cs typeface="Times New Roman"/>
                <a:sym typeface="Times New Roman"/>
              </a:rPr>
              <a:t>width_shift_range = 0.2		(Left, Right Shift to +/- 0.2 pixel)</a:t>
            </a:r>
            <a:endParaRPr sz="2000">
              <a:latin typeface="Times New Roman"/>
              <a:ea typeface="Times New Roman"/>
              <a:cs typeface="Times New Roman"/>
              <a:sym typeface="Times New Roman"/>
            </a:endParaRPr>
          </a:p>
          <a:p>
            <a:pPr indent="-355600" lvl="0" marL="914400" rtl="0" algn="l">
              <a:spcBef>
                <a:spcPts val="0"/>
              </a:spcBef>
              <a:spcAft>
                <a:spcPts val="0"/>
              </a:spcAft>
              <a:buClr>
                <a:srgbClr val="000000"/>
              </a:buClr>
              <a:buSzPts val="2000"/>
              <a:buFont typeface="Times New Roman"/>
              <a:buAutoNum type="arabicPeriod"/>
            </a:pPr>
            <a:r>
              <a:rPr lang="en-US" sz="2000">
                <a:latin typeface="Times New Roman"/>
                <a:ea typeface="Times New Roman"/>
                <a:cs typeface="Times New Roman"/>
                <a:sym typeface="Times New Roman"/>
              </a:rPr>
              <a:t>height_shift_range = 0.2		(Up, Downshift to +/- 0.2 pixel)</a:t>
            </a:r>
            <a:endParaRPr sz="2000">
              <a:latin typeface="Times New Roman"/>
              <a:ea typeface="Times New Roman"/>
              <a:cs typeface="Times New Roman"/>
              <a:sym typeface="Times New Roman"/>
            </a:endParaRPr>
          </a:p>
          <a:p>
            <a:pPr indent="-355600" lvl="0" marL="914400" rtl="0" algn="l">
              <a:spcBef>
                <a:spcPts val="0"/>
              </a:spcBef>
              <a:spcAft>
                <a:spcPts val="0"/>
              </a:spcAft>
              <a:buClr>
                <a:srgbClr val="000000"/>
              </a:buClr>
              <a:buSzPts val="2000"/>
              <a:buFont typeface="Times New Roman"/>
              <a:buAutoNum type="arabicPeriod"/>
            </a:pPr>
            <a:r>
              <a:rPr lang="en-US" sz="2000">
                <a:latin typeface="Times New Roman"/>
                <a:ea typeface="Times New Roman"/>
                <a:cs typeface="Times New Roman"/>
                <a:sym typeface="Times New Roman"/>
              </a:rPr>
              <a:t>shear_range = 0.2                 (specifies the angle of the slant i.e. 2 degrees)</a:t>
            </a:r>
            <a:endParaRPr sz="2000">
              <a:latin typeface="Times New Roman"/>
              <a:ea typeface="Times New Roman"/>
              <a:cs typeface="Times New Roman"/>
              <a:sym typeface="Times New Roman"/>
            </a:endParaRPr>
          </a:p>
          <a:p>
            <a:pPr indent="-355600" lvl="0" marL="914400" rtl="0" algn="l">
              <a:spcBef>
                <a:spcPts val="0"/>
              </a:spcBef>
              <a:spcAft>
                <a:spcPts val="0"/>
              </a:spcAft>
              <a:buClr>
                <a:srgbClr val="000000"/>
              </a:buClr>
              <a:buSzPts val="2000"/>
              <a:buFont typeface="Times New Roman"/>
              <a:buAutoNum type="arabicPeriod"/>
            </a:pPr>
            <a:r>
              <a:rPr lang="en-US" sz="2000">
                <a:latin typeface="Times New Roman"/>
                <a:ea typeface="Times New Roman"/>
                <a:cs typeface="Times New Roman"/>
                <a:sym typeface="Times New Roman"/>
              </a:rPr>
              <a:t>horizontal_flip = True          (reverses the entire rows and columns of an image pixel horizontally)</a:t>
            </a:r>
            <a:endParaRPr sz="2000">
              <a:latin typeface="Times New Roman"/>
              <a:ea typeface="Times New Roman"/>
              <a:cs typeface="Times New Roman"/>
              <a:sym typeface="Times New Roman"/>
            </a:endParaRPr>
          </a:p>
          <a:p>
            <a:pPr indent="-355600" lvl="0" marL="914400" rtl="0" algn="l">
              <a:spcBef>
                <a:spcPts val="0"/>
              </a:spcBef>
              <a:spcAft>
                <a:spcPts val="0"/>
              </a:spcAft>
              <a:buClr>
                <a:srgbClr val="000000"/>
              </a:buClr>
              <a:buSzPts val="2000"/>
              <a:buFont typeface="Times New Roman"/>
              <a:buAutoNum type="arabicPeriod"/>
            </a:pPr>
            <a:r>
              <a:rPr lang="en-US" sz="2000">
                <a:latin typeface="Times New Roman"/>
                <a:ea typeface="Times New Roman"/>
                <a:cs typeface="Times New Roman"/>
                <a:sym typeface="Times New Roman"/>
              </a:rPr>
              <a:t>vertical_flip = True              (reverses the entire rows and columns of an image pixel vertically)</a:t>
            </a:r>
            <a:endParaRPr sz="2000">
              <a:latin typeface="Times New Roman"/>
              <a:ea typeface="Times New Roman"/>
              <a:cs typeface="Times New Roman"/>
              <a:sym typeface="Times New Roman"/>
            </a:endParaRPr>
          </a:p>
          <a:p>
            <a:pPr indent="-355600" lvl="0" marL="914400" rtl="0" algn="l">
              <a:spcBef>
                <a:spcPts val="0"/>
              </a:spcBef>
              <a:spcAft>
                <a:spcPts val="0"/>
              </a:spcAft>
              <a:buClr>
                <a:srgbClr val="000000"/>
              </a:buClr>
              <a:buSzPts val="2000"/>
              <a:buFont typeface="Times New Roman"/>
              <a:buAutoNum type="arabicPeriod"/>
            </a:pPr>
            <a:r>
              <a:rPr lang="en-US" sz="2000">
                <a:latin typeface="Times New Roman"/>
                <a:ea typeface="Times New Roman"/>
                <a:cs typeface="Times New Roman"/>
                <a:sym typeface="Times New Roman"/>
              </a:rPr>
              <a:t>fill_mode = 'nearest'             (fills empty pixels with nearest neighbouring pixel values)</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3"/>
          <p:cNvSpPr txBox="1"/>
          <p:nvPr/>
        </p:nvSpPr>
        <p:spPr>
          <a:xfrm>
            <a:off x="683341" y="145088"/>
            <a:ext cx="72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u="sng">
                <a:solidFill>
                  <a:srgbClr val="00B0F0"/>
                </a:solidFill>
                <a:latin typeface="Arial Black"/>
                <a:ea typeface="Arial Black"/>
                <a:cs typeface="Arial Black"/>
                <a:sym typeface="Arial Black"/>
              </a:rPr>
              <a:t>Third Step</a:t>
            </a:r>
            <a:endParaRPr sz="3600" u="sng">
              <a:solidFill>
                <a:srgbClr val="00B0F0"/>
              </a:solidFill>
              <a:latin typeface="Arial Black"/>
              <a:ea typeface="Arial Black"/>
              <a:cs typeface="Arial Black"/>
              <a:sym typeface="Arial Black"/>
            </a:endParaRPr>
          </a:p>
        </p:txBody>
      </p:sp>
      <p:sp>
        <p:nvSpPr>
          <p:cNvPr id="163" name="Google Shape;163;p13"/>
          <p:cNvSpPr txBox="1"/>
          <p:nvPr/>
        </p:nvSpPr>
        <p:spPr>
          <a:xfrm>
            <a:off x="683341" y="900267"/>
            <a:ext cx="9635700" cy="24627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SzPts val="2200"/>
              <a:buFont typeface="Arial"/>
              <a:buChar char="•"/>
            </a:pPr>
            <a:r>
              <a:rPr lang="en-US" sz="2200">
                <a:latin typeface="Times New Roman"/>
                <a:ea typeface="Times New Roman"/>
                <a:cs typeface="Times New Roman"/>
                <a:sym typeface="Times New Roman"/>
              </a:rPr>
              <a:t>This is the last step and essential as well because the output of augmentation tends to overfit the model while training as repeated images of same label only updates specific weights of matrices. To encounter this, </a:t>
            </a:r>
            <a:r>
              <a:rPr b="1" i="1" lang="en-US" sz="2200">
                <a:latin typeface="Times New Roman"/>
                <a:ea typeface="Times New Roman"/>
                <a:cs typeface="Times New Roman"/>
                <a:sym typeface="Times New Roman"/>
              </a:rPr>
              <a:t>shuffling</a:t>
            </a:r>
            <a:r>
              <a:rPr lang="en-US" sz="2200">
                <a:latin typeface="Times New Roman"/>
                <a:ea typeface="Times New Roman"/>
                <a:cs typeface="Times New Roman"/>
                <a:sym typeface="Times New Roman"/>
              </a:rPr>
              <a:t> is done which prevents overfitting and increases difficulty while training.</a:t>
            </a:r>
            <a:endParaRPr/>
          </a:p>
          <a:p>
            <a:pPr indent="0" lvl="0" marL="0" marR="0" rtl="0" algn="l">
              <a:spcBef>
                <a:spcPts val="0"/>
              </a:spcBef>
              <a:spcAft>
                <a:spcPts val="0"/>
              </a:spcAft>
              <a:buNone/>
            </a:pPr>
            <a:r>
              <a:t/>
            </a:r>
            <a:endParaRPr sz="2200">
              <a:latin typeface="Times New Roman"/>
              <a:ea typeface="Times New Roman"/>
              <a:cs typeface="Times New Roman"/>
              <a:sym typeface="Times New Roman"/>
            </a:endParaRPr>
          </a:p>
          <a:p>
            <a:pPr indent="0" lvl="0" marL="0" marR="0" rtl="0" algn="l">
              <a:spcBef>
                <a:spcPts val="0"/>
              </a:spcBef>
              <a:spcAft>
                <a:spcPts val="0"/>
              </a:spcAft>
              <a:buNone/>
            </a:pPr>
            <a:r>
              <a:t/>
            </a:r>
            <a:endParaRPr sz="2200">
              <a:latin typeface="Times New Roman"/>
              <a:ea typeface="Times New Roman"/>
              <a:cs typeface="Times New Roman"/>
              <a:sym typeface="Times New Roman"/>
            </a:endParaRPr>
          </a:p>
          <a:p>
            <a:pPr indent="0" lvl="0" marL="0" marR="0" rtl="0" algn="l">
              <a:spcBef>
                <a:spcPts val="0"/>
              </a:spcBef>
              <a:spcAft>
                <a:spcPts val="0"/>
              </a:spcAft>
              <a:buNone/>
            </a:pPr>
            <a:r>
              <a:t/>
            </a:r>
            <a:endParaRPr sz="2200">
              <a:latin typeface="Times New Roman"/>
              <a:ea typeface="Times New Roman"/>
              <a:cs typeface="Times New Roman"/>
              <a:sym typeface="Times New Roman"/>
            </a:endParaRPr>
          </a:p>
        </p:txBody>
      </p:sp>
      <p:pic>
        <p:nvPicPr>
          <p:cNvPr id="164" name="Google Shape;164;p13"/>
          <p:cNvPicPr preferRelativeResize="0"/>
          <p:nvPr/>
        </p:nvPicPr>
        <p:blipFill rotWithShape="1">
          <a:blip r:embed="rId3">
            <a:alphaModFix/>
          </a:blip>
          <a:srcRect b="0" l="0" r="0" t="0"/>
          <a:stretch/>
        </p:blipFill>
        <p:spPr>
          <a:xfrm>
            <a:off x="326914" y="3242831"/>
            <a:ext cx="5174235" cy="2660774"/>
          </a:xfrm>
          <a:prstGeom prst="rect">
            <a:avLst/>
          </a:prstGeom>
          <a:noFill/>
          <a:ln>
            <a:noFill/>
          </a:ln>
        </p:spPr>
      </p:pic>
      <p:pic>
        <p:nvPicPr>
          <p:cNvPr id="165" name="Google Shape;165;p13"/>
          <p:cNvPicPr preferRelativeResize="0"/>
          <p:nvPr/>
        </p:nvPicPr>
        <p:blipFill rotWithShape="1">
          <a:blip r:embed="rId4">
            <a:alphaModFix/>
          </a:blip>
          <a:srcRect b="0" l="0" r="0" t="0"/>
          <a:stretch/>
        </p:blipFill>
        <p:spPr>
          <a:xfrm>
            <a:off x="6724031" y="3242818"/>
            <a:ext cx="5174235" cy="2660775"/>
          </a:xfrm>
          <a:prstGeom prst="rect">
            <a:avLst/>
          </a:prstGeom>
          <a:noFill/>
          <a:ln>
            <a:noFill/>
          </a:ln>
        </p:spPr>
      </p:pic>
      <p:sp>
        <p:nvSpPr>
          <p:cNvPr id="166" name="Google Shape;166;p13"/>
          <p:cNvSpPr txBox="1"/>
          <p:nvPr/>
        </p:nvSpPr>
        <p:spPr>
          <a:xfrm>
            <a:off x="1340146" y="6000891"/>
            <a:ext cx="2949600" cy="46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2400">
                <a:solidFill>
                  <a:schemeClr val="accent3"/>
                </a:solidFill>
                <a:latin typeface="Times New Roman"/>
                <a:ea typeface="Times New Roman"/>
                <a:cs typeface="Times New Roman"/>
                <a:sym typeface="Times New Roman"/>
              </a:rPr>
              <a:t>ORIGINAL</a:t>
            </a:r>
            <a:endParaRPr/>
          </a:p>
        </p:txBody>
      </p:sp>
      <p:sp>
        <p:nvSpPr>
          <p:cNvPr id="167" name="Google Shape;167;p13"/>
          <p:cNvSpPr txBox="1"/>
          <p:nvPr/>
        </p:nvSpPr>
        <p:spPr>
          <a:xfrm>
            <a:off x="7890261" y="6150578"/>
            <a:ext cx="3097200" cy="46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2400">
                <a:solidFill>
                  <a:schemeClr val="accent3"/>
                </a:solidFill>
                <a:latin typeface="Times New Roman"/>
                <a:ea typeface="Times New Roman"/>
                <a:cs typeface="Times New Roman"/>
                <a:sym typeface="Times New Roman"/>
              </a:rPr>
              <a:t>AUGMENTED</a:t>
            </a:r>
            <a:endParaRPr/>
          </a:p>
        </p:txBody>
      </p:sp>
      <p:sp>
        <p:nvSpPr>
          <p:cNvPr id="168" name="Google Shape;168;p13"/>
          <p:cNvSpPr/>
          <p:nvPr/>
        </p:nvSpPr>
        <p:spPr>
          <a:xfrm>
            <a:off x="5729131" y="3951418"/>
            <a:ext cx="766916" cy="442452"/>
          </a:xfrm>
          <a:prstGeom prst="rightArrow">
            <a:avLst>
              <a:gd fmla="val 50000" name="adj1"/>
              <a:gd fmla="val 50000" name="adj2"/>
            </a:avLst>
          </a:prstGeom>
          <a:solidFill>
            <a:schemeClr val="accent3"/>
          </a:solidFill>
          <a:ln cap="rnd" cmpd="sng" w="19050">
            <a:solidFill>
              <a:srgbClr val="A785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69" name="Google Shape;169;p13"/>
          <p:cNvSpPr txBox="1"/>
          <p:nvPr/>
        </p:nvSpPr>
        <p:spPr>
          <a:xfrm>
            <a:off x="544500" y="6166025"/>
            <a:ext cx="11647500" cy="43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2200">
              <a:solidFill>
                <a:schemeClr val="lt1"/>
              </a:solidFill>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11615aa4ad0_0_0"/>
          <p:cNvSpPr txBox="1"/>
          <p:nvPr/>
        </p:nvSpPr>
        <p:spPr>
          <a:xfrm>
            <a:off x="1026150" y="241075"/>
            <a:ext cx="101397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600" u="sng">
                <a:solidFill>
                  <a:srgbClr val="00B0F0"/>
                </a:solidFill>
                <a:latin typeface="Algerian"/>
                <a:ea typeface="Algerian"/>
                <a:cs typeface="Algerian"/>
                <a:sym typeface="Algerian"/>
              </a:rPr>
              <a:t>Method/Technique Used For Classification</a:t>
            </a:r>
            <a:endParaRPr b="1" sz="3600" u="sng">
              <a:solidFill>
                <a:srgbClr val="00B0F0"/>
              </a:solidFill>
              <a:latin typeface="Algerian"/>
              <a:ea typeface="Algerian"/>
              <a:cs typeface="Algerian"/>
              <a:sym typeface="Algerian"/>
            </a:endParaRPr>
          </a:p>
        </p:txBody>
      </p:sp>
      <p:sp>
        <p:nvSpPr>
          <p:cNvPr id="175" name="Google Shape;175;g11615aa4ad0_0_0"/>
          <p:cNvSpPr txBox="1"/>
          <p:nvPr/>
        </p:nvSpPr>
        <p:spPr>
          <a:xfrm>
            <a:off x="857250" y="2196700"/>
            <a:ext cx="10554900" cy="39096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SzPts val="2200"/>
              <a:buFont typeface="Times New Roman"/>
              <a:buChar char="●"/>
            </a:pPr>
            <a:r>
              <a:rPr lang="en-US" sz="2200">
                <a:latin typeface="Times New Roman"/>
                <a:ea typeface="Times New Roman"/>
                <a:cs typeface="Times New Roman"/>
                <a:sym typeface="Times New Roman"/>
              </a:rPr>
              <a:t>After </a:t>
            </a:r>
            <a:r>
              <a:rPr lang="en-US" sz="2200">
                <a:latin typeface="Times New Roman"/>
                <a:ea typeface="Times New Roman"/>
                <a:cs typeface="Times New Roman"/>
                <a:sym typeface="Times New Roman"/>
              </a:rPr>
              <a:t>examining</a:t>
            </a:r>
            <a:r>
              <a:rPr lang="en-US" sz="2200">
                <a:latin typeface="Times New Roman"/>
                <a:ea typeface="Times New Roman"/>
                <a:cs typeface="Times New Roman"/>
                <a:sym typeface="Times New Roman"/>
              </a:rPr>
              <a:t> the dataset and its allied features, Deep Learning </a:t>
            </a:r>
            <a:r>
              <a:rPr lang="en-US" sz="2200">
                <a:latin typeface="Times New Roman"/>
                <a:ea typeface="Times New Roman"/>
                <a:cs typeface="Times New Roman"/>
                <a:sym typeface="Times New Roman"/>
              </a:rPr>
              <a:t>technique</a:t>
            </a:r>
            <a:r>
              <a:rPr lang="en-US" sz="2200">
                <a:latin typeface="Times New Roman"/>
                <a:ea typeface="Times New Roman"/>
                <a:cs typeface="Times New Roman"/>
                <a:sym typeface="Times New Roman"/>
              </a:rPr>
              <a:t> of Classification using CNN is employed. This approach is taken </a:t>
            </a:r>
            <a:r>
              <a:rPr lang="en-US" sz="2200">
                <a:latin typeface="Times New Roman"/>
                <a:ea typeface="Times New Roman"/>
                <a:cs typeface="Times New Roman"/>
                <a:sym typeface="Times New Roman"/>
              </a:rPr>
              <a:t>because</a:t>
            </a:r>
            <a:r>
              <a:rPr lang="en-US" sz="2200">
                <a:latin typeface="Times New Roman"/>
                <a:ea typeface="Times New Roman"/>
                <a:cs typeface="Times New Roman"/>
                <a:sym typeface="Times New Roman"/>
              </a:rPr>
              <a:t> the dataset images have highly sensitive features that have a high possibility to get ignored by any </a:t>
            </a:r>
            <a:r>
              <a:rPr lang="en-US" sz="2200">
                <a:latin typeface="Times New Roman"/>
                <a:ea typeface="Times New Roman"/>
                <a:cs typeface="Times New Roman"/>
                <a:sym typeface="Times New Roman"/>
              </a:rPr>
              <a:t>other classification algorithm like KNN, etc.</a:t>
            </a:r>
            <a:endParaRPr sz="2200">
              <a:latin typeface="Times New Roman"/>
              <a:ea typeface="Times New Roman"/>
              <a:cs typeface="Times New Roman"/>
              <a:sym typeface="Times New Roman"/>
            </a:endParaRPr>
          </a:p>
          <a:p>
            <a:pPr indent="0" lvl="0" marL="457200" rtl="0" algn="l">
              <a:spcBef>
                <a:spcPts val="0"/>
              </a:spcBef>
              <a:spcAft>
                <a:spcPts val="0"/>
              </a:spcAft>
              <a:buNone/>
            </a:pPr>
            <a:r>
              <a:rPr lang="en-US" sz="2200">
                <a:latin typeface="Times New Roman"/>
                <a:ea typeface="Times New Roman"/>
                <a:cs typeface="Times New Roman"/>
                <a:sym typeface="Times New Roman"/>
              </a:rPr>
              <a:t> </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US" sz="2200">
                <a:latin typeface="Times New Roman"/>
                <a:ea typeface="Times New Roman"/>
                <a:cs typeface="Times New Roman"/>
                <a:sym typeface="Times New Roman"/>
              </a:rPr>
              <a:t>For this project, a Deep Learning CNN model is used for feature extraction and a fully connected neural network for creation of probabilistic distribution of the image into classes/objects.</a:t>
            </a:r>
            <a:endParaRPr sz="2200">
              <a:latin typeface="Times New Roman"/>
              <a:ea typeface="Times New Roman"/>
              <a:cs typeface="Times New Roman"/>
              <a:sym typeface="Times New Roman"/>
            </a:endParaRPr>
          </a:p>
          <a:p>
            <a:pPr indent="0" lvl="0" marL="457200" rtl="0" algn="l">
              <a:spcBef>
                <a:spcPts val="0"/>
              </a:spcBef>
              <a:spcAft>
                <a:spcPts val="0"/>
              </a:spcAft>
              <a:buNone/>
            </a:pPr>
            <a:r>
              <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US" sz="2200">
                <a:latin typeface="Times New Roman"/>
                <a:ea typeface="Times New Roman"/>
                <a:cs typeface="Times New Roman"/>
                <a:sym typeface="Times New Roman"/>
              </a:rPr>
              <a:t>This approach is highly accurate and doesn’t sideline even the most basic features in the images.</a:t>
            </a:r>
            <a:endParaRPr sz="22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9"/>
          <p:cNvSpPr txBox="1"/>
          <p:nvPr/>
        </p:nvSpPr>
        <p:spPr>
          <a:xfrm>
            <a:off x="804539" y="205834"/>
            <a:ext cx="10369200" cy="1200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00B0F0"/>
                </a:solidFill>
                <a:latin typeface="Algerian"/>
                <a:ea typeface="Algerian"/>
                <a:cs typeface="Algerian"/>
                <a:sym typeface="Algerian"/>
              </a:rPr>
              <a:t>How does CNN model learn and extract features</a:t>
            </a:r>
            <a:endParaRPr b="1" sz="3600">
              <a:solidFill>
                <a:srgbClr val="00B0F0"/>
              </a:solidFill>
              <a:latin typeface="Algerian"/>
              <a:ea typeface="Algerian"/>
              <a:cs typeface="Algerian"/>
              <a:sym typeface="Algerian"/>
            </a:endParaRPr>
          </a:p>
        </p:txBody>
      </p:sp>
      <p:pic>
        <p:nvPicPr>
          <p:cNvPr id="181" name="Google Shape;181;p19"/>
          <p:cNvPicPr preferRelativeResize="0"/>
          <p:nvPr/>
        </p:nvPicPr>
        <p:blipFill>
          <a:blip r:embed="rId3">
            <a:alphaModFix/>
          </a:blip>
          <a:stretch>
            <a:fillRect/>
          </a:stretch>
        </p:blipFill>
        <p:spPr>
          <a:xfrm>
            <a:off x="379063" y="1406425"/>
            <a:ext cx="11433875" cy="5151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0"/>
          <p:cNvSpPr txBox="1"/>
          <p:nvPr/>
        </p:nvSpPr>
        <p:spPr>
          <a:xfrm>
            <a:off x="0" y="0"/>
            <a:ext cx="12192000" cy="3216900"/>
          </a:xfrm>
          <a:prstGeom prst="rect">
            <a:avLst/>
          </a:prstGeom>
          <a:noFill/>
          <a:ln>
            <a:noFill/>
          </a:ln>
        </p:spPr>
        <p:txBody>
          <a:bodyPr anchorCtr="0" anchor="t" bIns="45700" lIns="91425" spcFirstLastPara="1" rIns="91425" wrap="square" tIns="45700">
            <a:spAutoFit/>
          </a:bodyPr>
          <a:lstStyle/>
          <a:p>
            <a:pPr indent="-298450" lvl="0" marL="800100" marR="0" rtl="0" algn="l">
              <a:spcBef>
                <a:spcPts val="0"/>
              </a:spcBef>
              <a:spcAft>
                <a:spcPts val="0"/>
              </a:spcAft>
              <a:buClr>
                <a:srgbClr val="00B0F0"/>
              </a:buClr>
              <a:buSzPts val="2000"/>
              <a:buFont typeface="Times New Roman"/>
              <a:buChar char="❖"/>
            </a:pPr>
            <a:r>
              <a:rPr b="1" lang="en-US" sz="3000" u="sng">
                <a:solidFill>
                  <a:srgbClr val="00B0F0"/>
                </a:solidFill>
                <a:latin typeface="Times New Roman"/>
                <a:ea typeface="Times New Roman"/>
                <a:cs typeface="Times New Roman"/>
                <a:sym typeface="Times New Roman"/>
              </a:rPr>
              <a:t>Learning</a:t>
            </a:r>
            <a:r>
              <a:rPr b="1" lang="en-US" sz="2500" u="sng">
                <a:solidFill>
                  <a:srgbClr val="00B0F0"/>
                </a:solidFill>
                <a:latin typeface="Times New Roman"/>
                <a:ea typeface="Times New Roman"/>
                <a:cs typeface="Times New Roman"/>
                <a:sym typeface="Times New Roman"/>
              </a:rPr>
              <a:t>:</a:t>
            </a:r>
            <a:endParaRPr b="1" sz="2500" u="sng">
              <a:solidFill>
                <a:srgbClr val="00B0F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000" u="sng">
              <a:latin typeface="Times New Roman"/>
              <a:ea typeface="Times New Roman"/>
              <a:cs typeface="Times New Roman"/>
              <a:sym typeface="Times New Roman"/>
            </a:endParaRPr>
          </a:p>
          <a:p>
            <a:pPr indent="-317500" lvl="1" marL="742950" marR="0" rtl="0" algn="l">
              <a:spcBef>
                <a:spcPts val="0"/>
              </a:spcBef>
              <a:spcAft>
                <a:spcPts val="0"/>
              </a:spcAft>
              <a:buSzPts val="2500"/>
              <a:buFont typeface="Arial"/>
              <a:buChar char="•"/>
            </a:pPr>
            <a:r>
              <a:rPr b="0" i="0" lang="en-US" sz="2200" u="none" cap="none" strike="noStrike">
                <a:latin typeface="Times New Roman"/>
                <a:ea typeface="Times New Roman"/>
                <a:cs typeface="Times New Roman"/>
                <a:sym typeface="Times New Roman"/>
              </a:rPr>
              <a:t>Every CNN layer has filters and kernel associated with it. These kernels are initialized with random values and every filter has its own kernel of different values.</a:t>
            </a:r>
            <a:endParaRPr sz="1200">
              <a:latin typeface="Times New Roman"/>
              <a:ea typeface="Times New Roman"/>
              <a:cs typeface="Times New Roman"/>
              <a:sym typeface="Times New Roman"/>
            </a:endParaRPr>
          </a:p>
          <a:p>
            <a:pPr indent="-317500" lvl="1" marL="742950" marR="0" rtl="0" algn="l">
              <a:spcBef>
                <a:spcPts val="0"/>
              </a:spcBef>
              <a:spcAft>
                <a:spcPts val="0"/>
              </a:spcAft>
              <a:buSzPts val="2500"/>
              <a:buFont typeface="Arial"/>
              <a:buChar char="•"/>
            </a:pPr>
            <a:r>
              <a:rPr lang="en-US" sz="2200">
                <a:latin typeface="Times New Roman"/>
                <a:ea typeface="Times New Roman"/>
                <a:cs typeface="Times New Roman"/>
                <a:sym typeface="Times New Roman"/>
              </a:rPr>
              <a:t>E</a:t>
            </a:r>
            <a:r>
              <a:rPr b="0" i="0" lang="en-US" sz="2200" u="none" cap="none" strike="noStrike">
                <a:latin typeface="Times New Roman"/>
                <a:ea typeface="Times New Roman"/>
                <a:cs typeface="Times New Roman"/>
                <a:sym typeface="Times New Roman"/>
              </a:rPr>
              <a:t>very filter of the CNN layer generates a feature map</a:t>
            </a:r>
            <a:r>
              <a:rPr lang="en-US" sz="2200">
                <a:latin typeface="Times New Roman"/>
                <a:ea typeface="Times New Roman"/>
                <a:cs typeface="Times New Roman"/>
                <a:sym typeface="Times New Roman"/>
              </a:rPr>
              <a:t>,</a:t>
            </a:r>
            <a:r>
              <a:rPr b="0" i="0" lang="en-US" sz="2200" u="none" cap="none" strike="noStrike">
                <a:latin typeface="Times New Roman"/>
                <a:ea typeface="Times New Roman"/>
                <a:cs typeface="Times New Roman"/>
                <a:sym typeface="Times New Roman"/>
              </a:rPr>
              <a:t> from </a:t>
            </a:r>
            <a:r>
              <a:rPr lang="en-US" sz="2200">
                <a:latin typeface="Times New Roman"/>
                <a:ea typeface="Times New Roman"/>
                <a:cs typeface="Times New Roman"/>
                <a:sym typeface="Times New Roman"/>
              </a:rPr>
              <a:t>input image, which </a:t>
            </a:r>
            <a:r>
              <a:rPr b="0" i="0" lang="en-US" sz="2200" u="none" cap="none" strike="noStrike">
                <a:latin typeface="Times New Roman"/>
                <a:ea typeface="Times New Roman"/>
                <a:cs typeface="Times New Roman"/>
                <a:sym typeface="Times New Roman"/>
              </a:rPr>
              <a:t>is associated with some pattern. For example, </a:t>
            </a:r>
            <a:r>
              <a:rPr lang="en-US" sz="2200">
                <a:latin typeface="Times New Roman"/>
                <a:ea typeface="Times New Roman"/>
                <a:cs typeface="Times New Roman"/>
                <a:sym typeface="Times New Roman"/>
              </a:rPr>
              <a:t>if </a:t>
            </a:r>
            <a:r>
              <a:rPr b="0" i="0" lang="en-US" sz="2200" u="none" cap="none" strike="noStrike">
                <a:latin typeface="Times New Roman"/>
                <a:ea typeface="Times New Roman"/>
                <a:cs typeface="Times New Roman"/>
                <a:sym typeface="Times New Roman"/>
              </a:rPr>
              <a:t>CNN layer has 16 filters, all t</a:t>
            </a:r>
            <a:r>
              <a:rPr lang="en-US" sz="2200">
                <a:latin typeface="Times New Roman"/>
                <a:ea typeface="Times New Roman"/>
                <a:cs typeface="Times New Roman"/>
                <a:sym typeface="Times New Roman"/>
              </a:rPr>
              <a:t>he filters will produce a feature map. The feature map is then fed into the activation </a:t>
            </a:r>
            <a:r>
              <a:rPr lang="en-US" sz="2200">
                <a:latin typeface="Times New Roman"/>
                <a:ea typeface="Times New Roman"/>
                <a:cs typeface="Times New Roman"/>
                <a:sym typeface="Times New Roman"/>
              </a:rPr>
              <a:t>function</a:t>
            </a:r>
            <a:r>
              <a:rPr lang="en-US" sz="2200">
                <a:latin typeface="Times New Roman"/>
                <a:ea typeface="Times New Roman"/>
                <a:cs typeface="Times New Roman"/>
                <a:sym typeface="Times New Roman"/>
              </a:rPr>
              <a:t> which perform element-wise operations.</a:t>
            </a:r>
            <a:endParaRPr sz="1200">
              <a:latin typeface="Times New Roman"/>
              <a:ea typeface="Times New Roman"/>
              <a:cs typeface="Times New Roman"/>
              <a:sym typeface="Times New Roman"/>
            </a:endParaRPr>
          </a:p>
          <a:p>
            <a:pPr indent="-317500" lvl="1" marL="742950" marR="0" rtl="0" algn="l">
              <a:spcBef>
                <a:spcPts val="0"/>
              </a:spcBef>
              <a:spcAft>
                <a:spcPts val="0"/>
              </a:spcAft>
              <a:buSzPts val="2500"/>
              <a:buFont typeface="Times New Roman"/>
              <a:buChar char="•"/>
            </a:pPr>
            <a:r>
              <a:rPr lang="en-US" sz="2200">
                <a:latin typeface="Times New Roman"/>
                <a:ea typeface="Times New Roman"/>
                <a:cs typeface="Times New Roman"/>
                <a:sym typeface="Times New Roman"/>
              </a:rPr>
              <a:t>Maxpooling layer selects the maximum values from the activation map based on kernel size. This maximum value is the most dominant feature in the image.</a:t>
            </a:r>
            <a:endParaRPr b="1" sz="2200" u="sng">
              <a:latin typeface="Times New Roman"/>
              <a:ea typeface="Times New Roman"/>
              <a:cs typeface="Times New Roman"/>
              <a:sym typeface="Times New Roman"/>
            </a:endParaRPr>
          </a:p>
        </p:txBody>
      </p:sp>
      <p:sp>
        <p:nvSpPr>
          <p:cNvPr id="187" name="Google Shape;187;p20"/>
          <p:cNvSpPr txBox="1"/>
          <p:nvPr/>
        </p:nvSpPr>
        <p:spPr>
          <a:xfrm>
            <a:off x="0" y="3420850"/>
            <a:ext cx="12192000" cy="3263100"/>
          </a:xfrm>
          <a:prstGeom prst="rect">
            <a:avLst/>
          </a:prstGeom>
          <a:noFill/>
          <a:ln>
            <a:noFill/>
          </a:ln>
        </p:spPr>
        <p:txBody>
          <a:bodyPr anchorCtr="0" anchor="t" bIns="91425" lIns="91425" spcFirstLastPara="1" rIns="91425" wrap="square" tIns="91425">
            <a:spAutoFit/>
          </a:bodyPr>
          <a:lstStyle/>
          <a:p>
            <a:pPr indent="158750" lvl="0" marL="457200" rtl="0" algn="l">
              <a:spcBef>
                <a:spcPts val="0"/>
              </a:spcBef>
              <a:spcAft>
                <a:spcPts val="0"/>
              </a:spcAft>
              <a:buClr>
                <a:srgbClr val="00B0F0"/>
              </a:buClr>
              <a:buSzPts val="2000"/>
              <a:buFont typeface="Times New Roman"/>
              <a:buChar char="❖"/>
            </a:pPr>
            <a:r>
              <a:rPr b="1" lang="en-US" sz="3000" u="sng">
                <a:solidFill>
                  <a:srgbClr val="00B0F0"/>
                </a:solidFill>
                <a:latin typeface="Times New Roman"/>
                <a:ea typeface="Times New Roman"/>
                <a:cs typeface="Times New Roman"/>
                <a:sym typeface="Times New Roman"/>
              </a:rPr>
              <a:t>Prediction</a:t>
            </a:r>
            <a:r>
              <a:rPr b="1" lang="en-US" sz="2000" u="sng">
                <a:solidFill>
                  <a:srgbClr val="00B0F0"/>
                </a:solidFill>
                <a:latin typeface="Times New Roman"/>
                <a:ea typeface="Times New Roman"/>
                <a:cs typeface="Times New Roman"/>
                <a:sym typeface="Times New Roman"/>
              </a:rPr>
              <a:t>:</a:t>
            </a:r>
            <a:endParaRPr b="1" sz="2000" u="sng">
              <a:latin typeface="Times New Roman"/>
              <a:ea typeface="Times New Roman"/>
              <a:cs typeface="Times New Roman"/>
              <a:sym typeface="Times New Roman"/>
            </a:endParaRPr>
          </a:p>
          <a:p>
            <a:pPr indent="0" lvl="0" marL="914400" rtl="0" algn="l">
              <a:spcBef>
                <a:spcPts val="0"/>
              </a:spcBef>
              <a:spcAft>
                <a:spcPts val="0"/>
              </a:spcAft>
              <a:buNone/>
            </a:pPr>
            <a:r>
              <a:t/>
            </a:r>
            <a:endParaRPr b="1" sz="1000" u="sng">
              <a:latin typeface="Times New Roman"/>
              <a:ea typeface="Times New Roman"/>
              <a:cs typeface="Times New Roman"/>
              <a:sym typeface="Times New Roman"/>
            </a:endParaRPr>
          </a:p>
          <a:p>
            <a:pPr indent="-387350" lvl="1" marL="914400" rtl="0" algn="l">
              <a:spcBef>
                <a:spcPts val="0"/>
              </a:spcBef>
              <a:spcAft>
                <a:spcPts val="0"/>
              </a:spcAft>
              <a:buClr>
                <a:srgbClr val="000000"/>
              </a:buClr>
              <a:buSzPts val="2500"/>
              <a:buFont typeface="Times New Roman"/>
              <a:buChar char="•"/>
            </a:pPr>
            <a:r>
              <a:rPr lang="en-US" sz="2200">
                <a:latin typeface="Times New Roman"/>
                <a:ea typeface="Times New Roman"/>
                <a:cs typeface="Times New Roman"/>
                <a:sym typeface="Times New Roman"/>
              </a:rPr>
              <a:t>After learning, the output of the CNN layer is flattened and fed into the fully-connected Dense layers (Neural Network layers). The output is the summation of the product of the weights and inputs and then applying the activation function.</a:t>
            </a:r>
            <a:endParaRPr sz="1200">
              <a:latin typeface="Times New Roman"/>
              <a:ea typeface="Times New Roman"/>
              <a:cs typeface="Times New Roman"/>
              <a:sym typeface="Times New Roman"/>
            </a:endParaRPr>
          </a:p>
          <a:p>
            <a:pPr indent="-387350" lvl="1" marL="914400" rtl="0" algn="l">
              <a:spcBef>
                <a:spcPts val="0"/>
              </a:spcBef>
              <a:spcAft>
                <a:spcPts val="0"/>
              </a:spcAft>
              <a:buClr>
                <a:srgbClr val="000000"/>
              </a:buClr>
              <a:buSzPts val="2500"/>
              <a:buFont typeface="Times New Roman"/>
              <a:buChar char="•"/>
            </a:pPr>
            <a:r>
              <a:rPr lang="en-US" sz="2200">
                <a:latin typeface="Times New Roman"/>
                <a:ea typeface="Times New Roman"/>
                <a:cs typeface="Times New Roman"/>
                <a:sym typeface="Times New Roman"/>
              </a:rPr>
              <a:t>The output layer is the Softmax layer that produces the probabilistic distribution of every class of diseases.</a:t>
            </a:r>
            <a:endParaRPr sz="2200">
              <a:latin typeface="Times New Roman"/>
              <a:ea typeface="Times New Roman"/>
              <a:cs typeface="Times New Roman"/>
              <a:sym typeface="Times New Roman"/>
            </a:endParaRPr>
          </a:p>
          <a:p>
            <a:pPr indent="457200" lvl="0" marL="457200" rtl="0" algn="l">
              <a:spcBef>
                <a:spcPts val="0"/>
              </a:spcBef>
              <a:spcAft>
                <a:spcPts val="0"/>
              </a:spcAft>
              <a:buNone/>
            </a:pPr>
            <a:r>
              <a:rPr b="1" i="1" lang="en-US" sz="2200">
                <a:latin typeface="Times New Roman"/>
                <a:ea typeface="Times New Roman"/>
                <a:cs typeface="Times New Roman"/>
                <a:sym typeface="Times New Roman"/>
              </a:rPr>
              <a:t>For example</a:t>
            </a:r>
            <a:r>
              <a:rPr lang="en-US" sz="2200">
                <a:latin typeface="Times New Roman"/>
                <a:ea typeface="Times New Roman"/>
                <a:cs typeface="Times New Roman"/>
                <a:sym typeface="Times New Roman"/>
              </a:rPr>
              <a:t>, if we have 5 output class, Softmax produces array as </a:t>
            </a:r>
            <a:endParaRPr sz="2200">
              <a:latin typeface="Times New Roman"/>
              <a:ea typeface="Times New Roman"/>
              <a:cs typeface="Times New Roman"/>
              <a:sym typeface="Times New Roman"/>
            </a:endParaRPr>
          </a:p>
          <a:p>
            <a:pPr indent="0" lvl="0" marL="914400" rtl="0" algn="l">
              <a:spcBef>
                <a:spcPts val="0"/>
              </a:spcBef>
              <a:spcAft>
                <a:spcPts val="0"/>
              </a:spcAft>
              <a:buNone/>
            </a:pPr>
            <a:r>
              <a:rPr lang="en-US" sz="2200">
                <a:latin typeface="Times New Roman"/>
                <a:ea typeface="Times New Roman"/>
                <a:cs typeface="Times New Roman"/>
                <a:sym typeface="Times New Roman"/>
              </a:rPr>
              <a:t>[0.05 0.72 0.04 0.01 0.18], thus the class with value 0.72 has the maximum probability.</a:t>
            </a:r>
            <a:endParaRPr sz="22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4"/>
          <p:cNvSpPr txBox="1"/>
          <p:nvPr/>
        </p:nvSpPr>
        <p:spPr>
          <a:xfrm>
            <a:off x="0" y="44396"/>
            <a:ext cx="7288500" cy="1200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00B0F0"/>
                </a:solidFill>
                <a:latin typeface="Algerian"/>
                <a:ea typeface="Algerian"/>
                <a:cs typeface="Algerian"/>
                <a:sym typeface="Algerian"/>
              </a:rPr>
              <a:t>Machine Learning Model Under study</a:t>
            </a:r>
            <a:endParaRPr b="1"/>
          </a:p>
        </p:txBody>
      </p:sp>
      <p:pic>
        <p:nvPicPr>
          <p:cNvPr id="193" name="Google Shape;193;p14"/>
          <p:cNvPicPr preferRelativeResize="0"/>
          <p:nvPr/>
        </p:nvPicPr>
        <p:blipFill rotWithShape="1">
          <a:blip r:embed="rId3">
            <a:alphaModFix/>
          </a:blip>
          <a:srcRect b="0" l="0" r="0" t="0"/>
          <a:stretch/>
        </p:blipFill>
        <p:spPr>
          <a:xfrm>
            <a:off x="7782225" y="187525"/>
            <a:ext cx="3951375" cy="6509051"/>
          </a:xfrm>
          <a:prstGeom prst="rect">
            <a:avLst/>
          </a:prstGeom>
          <a:noFill/>
          <a:ln>
            <a:noFill/>
          </a:ln>
        </p:spPr>
      </p:pic>
      <p:sp>
        <p:nvSpPr>
          <p:cNvPr id="194" name="Google Shape;194;p14"/>
          <p:cNvSpPr txBox="1"/>
          <p:nvPr/>
        </p:nvSpPr>
        <p:spPr>
          <a:xfrm>
            <a:off x="0" y="1627053"/>
            <a:ext cx="7288500" cy="51411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SzPts val="2200"/>
              <a:buFont typeface="Arial"/>
              <a:buChar char="•"/>
            </a:pPr>
            <a:r>
              <a:rPr lang="en-US" sz="2200">
                <a:latin typeface="Times New Roman"/>
                <a:ea typeface="Times New Roman"/>
                <a:cs typeface="Times New Roman"/>
                <a:sym typeface="Times New Roman"/>
              </a:rPr>
              <a:t>It’s a 13 layer model comprising of </a:t>
            </a:r>
            <a:r>
              <a:rPr b="1" i="1" lang="en-US" sz="2200">
                <a:latin typeface="Times New Roman"/>
                <a:ea typeface="Times New Roman"/>
                <a:cs typeface="Times New Roman"/>
                <a:sym typeface="Times New Roman"/>
              </a:rPr>
              <a:t>Con2d, Maxpooling, Dense, Flatten layers</a:t>
            </a:r>
            <a:r>
              <a:rPr lang="en-US" sz="2200">
                <a:latin typeface="Times New Roman"/>
                <a:ea typeface="Times New Roman"/>
                <a:cs typeface="Times New Roman"/>
                <a:sym typeface="Times New Roman"/>
              </a:rPr>
              <a:t> performing convolution filter for dimension reduction.</a:t>
            </a:r>
            <a:endParaRPr sz="2200">
              <a:latin typeface="Times New Roman"/>
              <a:ea typeface="Times New Roman"/>
              <a:cs typeface="Times New Roman"/>
              <a:sym typeface="Times New Roman"/>
            </a:endParaRPr>
          </a:p>
          <a:p>
            <a:pPr indent="0" lvl="0" marL="457200" marR="0" rtl="0" algn="l">
              <a:spcBef>
                <a:spcPts val="0"/>
              </a:spcBef>
              <a:spcAft>
                <a:spcPts val="0"/>
              </a:spcAft>
              <a:buNone/>
            </a:pPr>
            <a:r>
              <a:t/>
            </a:r>
            <a:endParaRPr sz="2200">
              <a:latin typeface="Times New Roman"/>
              <a:ea typeface="Times New Roman"/>
              <a:cs typeface="Times New Roman"/>
              <a:sym typeface="Times New Roman"/>
            </a:endParaRPr>
          </a:p>
          <a:p>
            <a:pPr indent="-285750" lvl="0" marL="285750" marR="0" rtl="0" algn="l">
              <a:spcBef>
                <a:spcPts val="0"/>
              </a:spcBef>
              <a:spcAft>
                <a:spcPts val="0"/>
              </a:spcAft>
              <a:buSzPts val="2200"/>
              <a:buFont typeface="Arial"/>
              <a:buChar char="•"/>
            </a:pPr>
            <a:r>
              <a:rPr lang="en-US" sz="2200">
                <a:latin typeface="Times New Roman"/>
                <a:ea typeface="Times New Roman"/>
                <a:cs typeface="Times New Roman"/>
                <a:sym typeface="Times New Roman"/>
              </a:rPr>
              <a:t>Conv2d layer creates a feature map using its weight matrix by sliding a kernel over the entire image and adding all the values to generate a pixel value for feature matrix.</a:t>
            </a:r>
            <a:endParaRPr/>
          </a:p>
          <a:p>
            <a:pPr indent="-285750" lvl="0" marL="285750" marR="0" rtl="0" algn="l">
              <a:spcBef>
                <a:spcPts val="0"/>
              </a:spcBef>
              <a:spcAft>
                <a:spcPts val="0"/>
              </a:spcAft>
              <a:buSzPts val="2200"/>
              <a:buFont typeface="Arial"/>
              <a:buChar char="•"/>
            </a:pPr>
            <a:r>
              <a:rPr lang="en-US" sz="2200">
                <a:latin typeface="Times New Roman"/>
                <a:ea typeface="Times New Roman"/>
                <a:cs typeface="Times New Roman"/>
                <a:sym typeface="Times New Roman"/>
              </a:rPr>
              <a:t>It uses ReLU as activation which accepts feature matrix of CNN as input and produces an activation matrix.</a:t>
            </a:r>
            <a:endParaRPr sz="2200">
              <a:latin typeface="Times New Roman"/>
              <a:ea typeface="Times New Roman"/>
              <a:cs typeface="Times New Roman"/>
              <a:sym typeface="Times New Roman"/>
            </a:endParaRPr>
          </a:p>
          <a:p>
            <a:pPr indent="0" lvl="0" marL="457200" marR="0" rtl="0" algn="l">
              <a:spcBef>
                <a:spcPts val="0"/>
              </a:spcBef>
              <a:spcAft>
                <a:spcPts val="0"/>
              </a:spcAft>
              <a:buNone/>
            </a:pPr>
            <a:r>
              <a:t/>
            </a:r>
            <a:endParaRPr sz="2200">
              <a:latin typeface="Times New Roman"/>
              <a:ea typeface="Times New Roman"/>
              <a:cs typeface="Times New Roman"/>
              <a:sym typeface="Times New Roman"/>
            </a:endParaRPr>
          </a:p>
          <a:p>
            <a:pPr indent="-285750" lvl="0" marL="285750" marR="0" rtl="0" algn="l">
              <a:spcBef>
                <a:spcPts val="0"/>
              </a:spcBef>
              <a:spcAft>
                <a:spcPts val="0"/>
              </a:spcAft>
              <a:buSzPts val="2200"/>
              <a:buFont typeface="Arial"/>
              <a:buChar char="•"/>
            </a:pPr>
            <a:r>
              <a:rPr lang="en-US" sz="2200">
                <a:latin typeface="Times New Roman"/>
                <a:ea typeface="Times New Roman"/>
                <a:cs typeface="Times New Roman"/>
                <a:sym typeface="Times New Roman"/>
              </a:rPr>
              <a:t>Maxpooling layer uses (2x2) kernel and produces a matrix of size of exactly half of the input.</a:t>
            </a:r>
            <a:endParaRPr sz="2200">
              <a:latin typeface="Times New Roman"/>
              <a:ea typeface="Times New Roman"/>
              <a:cs typeface="Times New Roman"/>
              <a:sym typeface="Times New Roman"/>
            </a:endParaRPr>
          </a:p>
          <a:p>
            <a:pPr indent="0" lvl="0" marL="457200" marR="0" rtl="0" algn="l">
              <a:spcBef>
                <a:spcPts val="0"/>
              </a:spcBef>
              <a:spcAft>
                <a:spcPts val="0"/>
              </a:spcAft>
              <a:buNone/>
            </a:pPr>
            <a:r>
              <a:t/>
            </a:r>
            <a:endParaRPr sz="2200">
              <a:latin typeface="Times New Roman"/>
              <a:ea typeface="Times New Roman"/>
              <a:cs typeface="Times New Roman"/>
              <a:sym typeface="Times New Roman"/>
            </a:endParaRPr>
          </a:p>
          <a:p>
            <a:pPr indent="-285750" lvl="0" marL="285750" marR="0" rtl="0" algn="l">
              <a:spcBef>
                <a:spcPts val="0"/>
              </a:spcBef>
              <a:spcAft>
                <a:spcPts val="0"/>
              </a:spcAft>
              <a:buSzPts val="2200"/>
              <a:buFont typeface="Arial"/>
              <a:buChar char="•"/>
            </a:pPr>
            <a:r>
              <a:rPr lang="en-US" sz="2200">
                <a:latin typeface="Times New Roman"/>
                <a:ea typeface="Times New Roman"/>
                <a:cs typeface="Times New Roman"/>
                <a:sym typeface="Times New Roman"/>
              </a:rPr>
              <a:t>Input size of model -&gt; (28x28x3) as the training image size.</a:t>
            </a:r>
            <a:endParaRPr/>
          </a:p>
          <a:p>
            <a:pPr indent="-158750" lvl="0" marL="285750" marR="0" rtl="0" algn="l">
              <a:spcBef>
                <a:spcPts val="0"/>
              </a:spcBef>
              <a:spcAft>
                <a:spcPts val="0"/>
              </a:spcAft>
              <a:buClr>
                <a:schemeClr val="lt1"/>
              </a:buClr>
              <a:buSzPts val="2000"/>
              <a:buFont typeface="Arial"/>
              <a:buNone/>
            </a:pPr>
            <a:r>
              <a:t/>
            </a:r>
            <a:endParaRPr sz="20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15"/>
          <p:cNvPicPr preferRelativeResize="0"/>
          <p:nvPr/>
        </p:nvPicPr>
        <p:blipFill rotWithShape="1">
          <a:blip r:embed="rId3">
            <a:alphaModFix/>
          </a:blip>
          <a:srcRect b="0" l="0" r="0" t="0"/>
          <a:stretch/>
        </p:blipFill>
        <p:spPr>
          <a:xfrm>
            <a:off x="7128769" y="0"/>
            <a:ext cx="5063231" cy="6858000"/>
          </a:xfrm>
          <a:prstGeom prst="rect">
            <a:avLst/>
          </a:prstGeom>
          <a:noFill/>
          <a:ln>
            <a:noFill/>
          </a:ln>
        </p:spPr>
      </p:pic>
      <p:sp>
        <p:nvSpPr>
          <p:cNvPr id="200" name="Google Shape;200;p15"/>
          <p:cNvSpPr txBox="1"/>
          <p:nvPr/>
        </p:nvSpPr>
        <p:spPr>
          <a:xfrm>
            <a:off x="0" y="0"/>
            <a:ext cx="7128900" cy="65880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SzPts val="2200"/>
              <a:buFont typeface="Arial"/>
              <a:buChar char="•"/>
            </a:pPr>
            <a:r>
              <a:rPr lang="en-US" sz="2200">
                <a:latin typeface="Times New Roman"/>
                <a:ea typeface="Times New Roman"/>
                <a:cs typeface="Times New Roman"/>
                <a:sym typeface="Times New Roman"/>
              </a:rPr>
              <a:t>By using the formula for dimension:</a:t>
            </a:r>
            <a:endParaRPr/>
          </a:p>
          <a:p>
            <a:pPr indent="-285750" lvl="1" marL="742950" marR="0" rtl="0" algn="l">
              <a:spcBef>
                <a:spcPts val="0"/>
              </a:spcBef>
              <a:spcAft>
                <a:spcPts val="0"/>
              </a:spcAft>
              <a:buSzPts val="2000"/>
              <a:buFont typeface="Arial"/>
              <a:buChar char="•"/>
            </a:pPr>
            <a:r>
              <a:rPr b="0" i="0" lang="en-US" sz="2000" u="none" cap="none" strike="noStrike">
                <a:latin typeface="Times New Roman"/>
                <a:ea typeface="Times New Roman"/>
                <a:cs typeface="Times New Roman"/>
                <a:sym typeface="Times New Roman"/>
              </a:rPr>
              <a:t>output(dim) = (input(dim) – kernel + 2(padding) )/stride+1</a:t>
            </a:r>
            <a:endParaRPr/>
          </a:p>
          <a:p>
            <a:pPr indent="-285750" lvl="0" marL="285750" marR="0" rtl="0" algn="l">
              <a:spcBef>
                <a:spcPts val="0"/>
              </a:spcBef>
              <a:spcAft>
                <a:spcPts val="0"/>
              </a:spcAft>
              <a:buSzPts val="2000"/>
              <a:buFont typeface="Arial"/>
              <a:buChar char="•"/>
            </a:pPr>
            <a:r>
              <a:rPr lang="en-US" sz="2000">
                <a:latin typeface="Times New Roman"/>
                <a:ea typeface="Times New Roman"/>
                <a:cs typeface="Times New Roman"/>
                <a:sym typeface="Times New Roman"/>
              </a:rPr>
              <a:t>All Convolution layers uses kernel size of (3x3) with padding kept as ‘same’ so that the output of layer is always same as input except for filter.</a:t>
            </a:r>
            <a:endParaRPr/>
          </a:p>
          <a:p>
            <a:pPr indent="-285750" lvl="0" marL="285750" marR="0" rtl="0" algn="l">
              <a:spcBef>
                <a:spcPts val="0"/>
              </a:spcBef>
              <a:spcAft>
                <a:spcPts val="0"/>
              </a:spcAft>
              <a:buSzPts val="2000"/>
              <a:buFont typeface="Arial"/>
              <a:buChar char="•"/>
            </a:pPr>
            <a:r>
              <a:rPr lang="en-US" sz="2000">
                <a:latin typeface="Times New Roman"/>
                <a:ea typeface="Times New Roman"/>
                <a:cs typeface="Times New Roman"/>
                <a:sym typeface="Times New Roman"/>
              </a:rPr>
              <a:t>Dimension:</a:t>
            </a:r>
            <a:endParaRPr/>
          </a:p>
          <a:p>
            <a:pPr indent="-285750" lvl="1" marL="742950" marR="0" rtl="0" algn="l">
              <a:spcBef>
                <a:spcPts val="0"/>
              </a:spcBef>
              <a:spcAft>
                <a:spcPts val="0"/>
              </a:spcAft>
              <a:buSzPts val="2000"/>
              <a:buFont typeface="Arial"/>
              <a:buChar char="•"/>
            </a:pPr>
            <a:r>
              <a:rPr b="0" i="0" lang="en-US" sz="2000" u="none" cap="none" strike="noStrike">
                <a:latin typeface="Times New Roman"/>
                <a:ea typeface="Times New Roman"/>
                <a:cs typeface="Times New Roman"/>
                <a:sym typeface="Times New Roman"/>
              </a:rPr>
              <a:t>Input Size = (28x28x3)</a:t>
            </a:r>
            <a:endParaRPr/>
          </a:p>
          <a:p>
            <a:pPr indent="-158750" lvl="1" marL="742950" marR="0" rtl="0" algn="l">
              <a:spcBef>
                <a:spcPts val="0"/>
              </a:spcBef>
              <a:spcAft>
                <a:spcPts val="0"/>
              </a:spcAft>
              <a:buClr>
                <a:schemeClr val="lt1"/>
              </a:buClr>
              <a:buSzPts val="2000"/>
              <a:buFont typeface="Arial"/>
              <a:buNone/>
            </a:pPr>
            <a:r>
              <a:t/>
            </a:r>
            <a:endParaRPr b="0" i="0" sz="2000" u="none" cap="none" strike="noStrike">
              <a:latin typeface="Times New Roman"/>
              <a:ea typeface="Times New Roman"/>
              <a:cs typeface="Times New Roman"/>
              <a:sym typeface="Times New Roman"/>
            </a:endParaRPr>
          </a:p>
          <a:p>
            <a:pPr indent="-285750" lvl="1" marL="742950" marR="0" rtl="0" algn="l">
              <a:spcBef>
                <a:spcPts val="0"/>
              </a:spcBef>
              <a:spcAft>
                <a:spcPts val="0"/>
              </a:spcAft>
              <a:buSzPts val="2000"/>
              <a:buFont typeface="Arial"/>
              <a:buChar char="•"/>
            </a:pPr>
            <a:r>
              <a:rPr b="0" i="0" lang="en-US" sz="2000" u="none" cap="none" strike="noStrike">
                <a:latin typeface="Times New Roman"/>
                <a:ea typeface="Times New Roman"/>
                <a:cs typeface="Times New Roman"/>
                <a:sym typeface="Times New Roman"/>
              </a:rPr>
              <a:t>Conv2d_1 = (28x28x3) -&gt; (28x28x16)</a:t>
            </a:r>
            <a:endParaRPr/>
          </a:p>
          <a:p>
            <a:pPr indent="-285750" lvl="1" marL="742950" marR="0" rtl="0" algn="l">
              <a:spcBef>
                <a:spcPts val="0"/>
              </a:spcBef>
              <a:spcAft>
                <a:spcPts val="0"/>
              </a:spcAft>
              <a:buSzPts val="2000"/>
              <a:buFont typeface="Arial"/>
              <a:buChar char="•"/>
            </a:pPr>
            <a:r>
              <a:rPr b="0" i="0" lang="en-US" sz="2000" u="none" cap="none" strike="noStrike">
                <a:latin typeface="Times New Roman"/>
                <a:ea typeface="Times New Roman"/>
                <a:cs typeface="Times New Roman"/>
                <a:sym typeface="Times New Roman"/>
              </a:rPr>
              <a:t>Maxpooling_1 = (28x28x16) -&gt; (14x14x16)</a:t>
            </a:r>
            <a:endParaRPr/>
          </a:p>
          <a:p>
            <a:pPr indent="-285750" lvl="1" marL="742950" marR="0" rtl="0" algn="l">
              <a:spcBef>
                <a:spcPts val="0"/>
              </a:spcBef>
              <a:spcAft>
                <a:spcPts val="0"/>
              </a:spcAft>
              <a:buSzPts val="2000"/>
              <a:buFont typeface="Arial"/>
              <a:buChar char="•"/>
            </a:pPr>
            <a:r>
              <a:rPr b="0" i="0" lang="en-US" sz="2000" u="none" cap="none" strike="noStrike">
                <a:latin typeface="Times New Roman"/>
                <a:ea typeface="Times New Roman"/>
                <a:cs typeface="Times New Roman"/>
                <a:sym typeface="Times New Roman"/>
              </a:rPr>
              <a:t>Conv2d_2 = (14x14x16) -&gt; (14x14x32)</a:t>
            </a:r>
            <a:endParaRPr/>
          </a:p>
          <a:p>
            <a:pPr indent="-285750" lvl="1" marL="742950" marR="0" rtl="0" algn="l">
              <a:spcBef>
                <a:spcPts val="0"/>
              </a:spcBef>
              <a:spcAft>
                <a:spcPts val="0"/>
              </a:spcAft>
              <a:buSzPts val="2000"/>
              <a:buFont typeface="Arial"/>
              <a:buChar char="•"/>
            </a:pPr>
            <a:r>
              <a:rPr b="0" i="0" lang="en-US" sz="2000" u="none" cap="none" strike="noStrike">
                <a:latin typeface="Times New Roman"/>
                <a:ea typeface="Times New Roman"/>
                <a:cs typeface="Times New Roman"/>
                <a:sym typeface="Times New Roman"/>
              </a:rPr>
              <a:t>Maxpooling_2 = (14x14x32) -&gt; (7x7x32)</a:t>
            </a:r>
            <a:endParaRPr/>
          </a:p>
          <a:p>
            <a:pPr indent="-285750" lvl="1" marL="742950" marR="0" rtl="0" algn="l">
              <a:spcBef>
                <a:spcPts val="0"/>
              </a:spcBef>
              <a:spcAft>
                <a:spcPts val="0"/>
              </a:spcAft>
              <a:buSzPts val="2000"/>
              <a:buFont typeface="Arial"/>
              <a:buChar char="•"/>
            </a:pPr>
            <a:r>
              <a:rPr b="0" i="0" lang="en-US" sz="2000" u="none" cap="none" strike="noStrike">
                <a:latin typeface="Times New Roman"/>
                <a:ea typeface="Times New Roman"/>
                <a:cs typeface="Times New Roman"/>
                <a:sym typeface="Times New Roman"/>
              </a:rPr>
              <a:t>Conv2d_3 = (7x7x32) -&gt; (7x7x64)</a:t>
            </a:r>
            <a:endParaRPr/>
          </a:p>
          <a:p>
            <a:pPr indent="-285750" lvl="1" marL="742950" marR="0" rtl="0" algn="l">
              <a:spcBef>
                <a:spcPts val="0"/>
              </a:spcBef>
              <a:spcAft>
                <a:spcPts val="0"/>
              </a:spcAft>
              <a:buSzPts val="2000"/>
              <a:buFont typeface="Arial"/>
              <a:buChar char="•"/>
            </a:pPr>
            <a:r>
              <a:rPr b="0" i="0" lang="en-US" sz="2000" u="none" cap="none" strike="noStrike">
                <a:latin typeface="Times New Roman"/>
                <a:ea typeface="Times New Roman"/>
                <a:cs typeface="Times New Roman"/>
                <a:sym typeface="Times New Roman"/>
              </a:rPr>
              <a:t>Maxpooling_3 = (7x7x64) -&gt; (4x4x64)</a:t>
            </a:r>
            <a:endParaRPr/>
          </a:p>
          <a:p>
            <a:pPr indent="-285750" lvl="1" marL="742950" marR="0" rtl="0" algn="l">
              <a:spcBef>
                <a:spcPts val="0"/>
              </a:spcBef>
              <a:spcAft>
                <a:spcPts val="0"/>
              </a:spcAft>
              <a:buSzPts val="2000"/>
              <a:buFont typeface="Arial"/>
              <a:buChar char="•"/>
            </a:pPr>
            <a:r>
              <a:rPr b="0" i="0" lang="en-US" sz="2000" u="none" cap="none" strike="noStrike">
                <a:latin typeface="Times New Roman"/>
                <a:ea typeface="Times New Roman"/>
                <a:cs typeface="Times New Roman"/>
                <a:sym typeface="Times New Roman"/>
              </a:rPr>
              <a:t>Conv2d_4 = (4x4x64) -&gt; (4x4x128)</a:t>
            </a:r>
            <a:endParaRPr/>
          </a:p>
          <a:p>
            <a:pPr indent="-285750" lvl="1" marL="742950" marR="0" rtl="0" algn="l">
              <a:spcBef>
                <a:spcPts val="0"/>
              </a:spcBef>
              <a:spcAft>
                <a:spcPts val="0"/>
              </a:spcAft>
              <a:buSzPts val="2000"/>
              <a:buFont typeface="Arial"/>
              <a:buChar char="•"/>
            </a:pPr>
            <a:r>
              <a:rPr b="0" i="0" lang="en-US" sz="2000" u="none" cap="none" strike="noStrike">
                <a:latin typeface="Times New Roman"/>
                <a:ea typeface="Times New Roman"/>
                <a:cs typeface="Times New Roman"/>
                <a:sym typeface="Times New Roman"/>
              </a:rPr>
              <a:t>Maxpooling_4 = (4x4x128) -&gt; (2x2x128)</a:t>
            </a:r>
            <a:endParaRPr/>
          </a:p>
          <a:p>
            <a:pPr indent="-158750" lvl="1" marL="742950" marR="0" rtl="0" algn="l">
              <a:spcBef>
                <a:spcPts val="0"/>
              </a:spcBef>
              <a:spcAft>
                <a:spcPts val="0"/>
              </a:spcAft>
              <a:buClr>
                <a:schemeClr val="lt1"/>
              </a:buClr>
              <a:buSzPts val="2000"/>
              <a:buFont typeface="Arial"/>
              <a:buNone/>
            </a:pPr>
            <a:r>
              <a:t/>
            </a:r>
            <a:endParaRPr b="0" i="0" sz="2000" u="none" cap="none" strike="noStrike">
              <a:latin typeface="Times New Roman"/>
              <a:ea typeface="Times New Roman"/>
              <a:cs typeface="Times New Roman"/>
              <a:sym typeface="Times New Roman"/>
            </a:endParaRPr>
          </a:p>
          <a:p>
            <a:pPr indent="-285750" lvl="1" marL="742950" marR="0" rtl="0" algn="l">
              <a:spcBef>
                <a:spcPts val="0"/>
              </a:spcBef>
              <a:spcAft>
                <a:spcPts val="0"/>
              </a:spcAft>
              <a:buSzPts val="2000"/>
              <a:buFont typeface="Arial"/>
              <a:buChar char="•"/>
            </a:pPr>
            <a:r>
              <a:rPr b="0" i="0" lang="en-US" sz="2000" u="none" cap="none" strike="noStrike">
                <a:latin typeface="Times New Roman"/>
                <a:ea typeface="Times New Roman"/>
                <a:cs typeface="Times New Roman"/>
                <a:sym typeface="Times New Roman"/>
              </a:rPr>
              <a:t>Flatten = (1,512)</a:t>
            </a:r>
            <a:endParaRPr/>
          </a:p>
          <a:p>
            <a:pPr indent="-285750" lvl="1" marL="742950" marR="0" rtl="0" algn="l">
              <a:spcBef>
                <a:spcPts val="0"/>
              </a:spcBef>
              <a:spcAft>
                <a:spcPts val="0"/>
              </a:spcAft>
              <a:buSzPts val="2000"/>
              <a:buFont typeface="Arial"/>
              <a:buChar char="•"/>
            </a:pPr>
            <a:r>
              <a:rPr b="0" i="0" lang="en-US" sz="2000" u="none" cap="none" strike="noStrike">
                <a:latin typeface="Times New Roman"/>
                <a:ea typeface="Times New Roman"/>
                <a:cs typeface="Times New Roman"/>
                <a:sym typeface="Times New Roman"/>
              </a:rPr>
              <a:t>Dense_1 = (1,512) -&gt; (1,64)</a:t>
            </a:r>
            <a:endParaRPr/>
          </a:p>
          <a:p>
            <a:pPr indent="-285750" lvl="1" marL="742950" marR="0" rtl="0" algn="l">
              <a:spcBef>
                <a:spcPts val="0"/>
              </a:spcBef>
              <a:spcAft>
                <a:spcPts val="0"/>
              </a:spcAft>
              <a:buSzPts val="2000"/>
              <a:buFont typeface="Arial"/>
              <a:buChar char="•"/>
            </a:pPr>
            <a:r>
              <a:rPr b="0" i="0" lang="en-US" sz="2000" u="none" cap="none" strike="noStrike">
                <a:latin typeface="Times New Roman"/>
                <a:ea typeface="Times New Roman"/>
                <a:cs typeface="Times New Roman"/>
                <a:sym typeface="Times New Roman"/>
              </a:rPr>
              <a:t>Dense_2 = (1,64) -&gt; (1,32)</a:t>
            </a:r>
            <a:endParaRPr/>
          </a:p>
          <a:p>
            <a:pPr indent="-285750" lvl="1" marL="742950" marR="0" rtl="0" algn="l">
              <a:spcBef>
                <a:spcPts val="0"/>
              </a:spcBef>
              <a:spcAft>
                <a:spcPts val="0"/>
              </a:spcAft>
              <a:buSzPts val="2000"/>
              <a:buFont typeface="Arial"/>
              <a:buChar char="•"/>
            </a:pPr>
            <a:r>
              <a:rPr b="0" i="0" lang="en-US" sz="2000" u="none" cap="none" strike="noStrike">
                <a:latin typeface="Times New Roman"/>
                <a:ea typeface="Times New Roman"/>
                <a:cs typeface="Times New Roman"/>
                <a:sym typeface="Times New Roman"/>
              </a:rPr>
              <a:t>Dense_3 = (1,32) -&gt; (1,7)</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g112daa2ab5e_0_16"/>
          <p:cNvPicPr preferRelativeResize="0"/>
          <p:nvPr/>
        </p:nvPicPr>
        <p:blipFill>
          <a:blip r:embed="rId3">
            <a:alphaModFix/>
          </a:blip>
          <a:stretch>
            <a:fillRect/>
          </a:stretch>
        </p:blipFill>
        <p:spPr>
          <a:xfrm>
            <a:off x="3094101" y="1531200"/>
            <a:ext cx="8972276" cy="5045525"/>
          </a:xfrm>
          <a:prstGeom prst="rect">
            <a:avLst/>
          </a:prstGeom>
          <a:noFill/>
          <a:ln>
            <a:noFill/>
          </a:ln>
        </p:spPr>
      </p:pic>
      <p:sp>
        <p:nvSpPr>
          <p:cNvPr id="206" name="Google Shape;206;g112daa2ab5e_0_16"/>
          <p:cNvSpPr txBox="1"/>
          <p:nvPr/>
        </p:nvSpPr>
        <p:spPr>
          <a:xfrm>
            <a:off x="1046575" y="319850"/>
            <a:ext cx="92556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600">
                <a:solidFill>
                  <a:srgbClr val="00B0F0"/>
                </a:solidFill>
                <a:latin typeface="Algerian"/>
                <a:ea typeface="Algerian"/>
                <a:cs typeface="Algerian"/>
                <a:sym typeface="Algerian"/>
              </a:rPr>
              <a:t>Training on unmodified Model</a:t>
            </a:r>
            <a:endParaRPr b="1">
              <a:solidFill>
                <a:schemeClr val="dk1"/>
              </a:solidFill>
            </a:endParaRPr>
          </a:p>
        </p:txBody>
      </p:sp>
      <p:sp>
        <p:nvSpPr>
          <p:cNvPr id="207" name="Google Shape;207;g112daa2ab5e_0_16"/>
          <p:cNvSpPr txBox="1"/>
          <p:nvPr/>
        </p:nvSpPr>
        <p:spPr>
          <a:xfrm>
            <a:off x="224625" y="2055913"/>
            <a:ext cx="2506200" cy="36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latin typeface="Times New Roman"/>
                <a:ea typeface="Times New Roman"/>
                <a:cs typeface="Times New Roman"/>
                <a:sym typeface="Times New Roman"/>
              </a:rPr>
              <a:t>The training accuracy achieved on the model is 77.56% and the validation accuracy is 36.89%.</a:t>
            </a:r>
            <a:endParaRPr sz="1900">
              <a:latin typeface="Times New Roman"/>
              <a:ea typeface="Times New Roman"/>
              <a:cs typeface="Times New Roman"/>
              <a:sym typeface="Times New Roman"/>
            </a:endParaRPr>
          </a:p>
          <a:p>
            <a:pPr indent="0" lvl="0" marL="0" rtl="0" algn="l">
              <a:spcBef>
                <a:spcPts val="0"/>
              </a:spcBef>
              <a:spcAft>
                <a:spcPts val="0"/>
              </a:spcAft>
              <a:buNone/>
            </a:pPr>
            <a:r>
              <a:t/>
            </a:r>
            <a:endParaRPr sz="1900">
              <a:latin typeface="Times New Roman"/>
              <a:ea typeface="Times New Roman"/>
              <a:cs typeface="Times New Roman"/>
              <a:sym typeface="Times New Roman"/>
            </a:endParaRPr>
          </a:p>
          <a:p>
            <a:pPr indent="0" lvl="0" marL="0" rtl="0" algn="l">
              <a:spcBef>
                <a:spcPts val="0"/>
              </a:spcBef>
              <a:spcAft>
                <a:spcPts val="0"/>
              </a:spcAft>
              <a:buNone/>
            </a:pPr>
            <a:r>
              <a:rPr lang="en-US" sz="1900">
                <a:latin typeface="Times New Roman"/>
                <a:ea typeface="Times New Roman"/>
                <a:cs typeface="Times New Roman"/>
                <a:sym typeface="Times New Roman"/>
              </a:rPr>
              <a:t>Due to the overfitting, and inappropriate model hyper-parameters, training accuracy is low.</a:t>
            </a:r>
            <a:endParaRPr sz="1900">
              <a:latin typeface="Times New Roman"/>
              <a:ea typeface="Times New Roman"/>
              <a:cs typeface="Times New Roman"/>
              <a:sym typeface="Times New Roman"/>
            </a:endParaRPr>
          </a:p>
        </p:txBody>
      </p:sp>
      <p:cxnSp>
        <p:nvCxnSpPr>
          <p:cNvPr id="208" name="Google Shape;208;g112daa2ab5e_0_16"/>
          <p:cNvCxnSpPr/>
          <p:nvPr/>
        </p:nvCxnSpPr>
        <p:spPr>
          <a:xfrm>
            <a:off x="2370825" y="3576350"/>
            <a:ext cx="5411400" cy="2598600"/>
          </a:xfrm>
          <a:prstGeom prst="straightConnector1">
            <a:avLst/>
          </a:prstGeom>
          <a:noFill/>
          <a:ln cap="flat" cmpd="sng" w="28575">
            <a:solidFill>
              <a:schemeClr val="accent2"/>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g112daa2ab5e_0_11"/>
          <p:cNvPicPr preferRelativeResize="0"/>
          <p:nvPr/>
        </p:nvPicPr>
        <p:blipFill>
          <a:blip r:embed="rId3">
            <a:alphaModFix/>
          </a:blip>
          <a:stretch>
            <a:fillRect/>
          </a:stretch>
        </p:blipFill>
        <p:spPr>
          <a:xfrm>
            <a:off x="2571750" y="1874525"/>
            <a:ext cx="9620250" cy="4876325"/>
          </a:xfrm>
          <a:prstGeom prst="rect">
            <a:avLst/>
          </a:prstGeom>
          <a:noFill/>
          <a:ln>
            <a:noFill/>
          </a:ln>
        </p:spPr>
      </p:pic>
      <p:sp>
        <p:nvSpPr>
          <p:cNvPr id="214" name="Google Shape;214;g112daa2ab5e_0_11"/>
          <p:cNvSpPr txBox="1"/>
          <p:nvPr/>
        </p:nvSpPr>
        <p:spPr>
          <a:xfrm>
            <a:off x="1303025" y="381300"/>
            <a:ext cx="9098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600">
                <a:solidFill>
                  <a:srgbClr val="00B0F0"/>
                </a:solidFill>
                <a:latin typeface="Algerian"/>
                <a:ea typeface="Algerian"/>
                <a:cs typeface="Algerian"/>
                <a:sym typeface="Algerian"/>
              </a:rPr>
              <a:t>Training Graphs of unmodified Model</a:t>
            </a:r>
            <a:endParaRPr b="1">
              <a:solidFill>
                <a:schemeClr val="dk1"/>
              </a:solidFill>
            </a:endParaRPr>
          </a:p>
        </p:txBody>
      </p:sp>
      <p:sp>
        <p:nvSpPr>
          <p:cNvPr id="215" name="Google Shape;215;g112daa2ab5e_0_11"/>
          <p:cNvSpPr txBox="1"/>
          <p:nvPr/>
        </p:nvSpPr>
        <p:spPr>
          <a:xfrm>
            <a:off x="143300" y="2465588"/>
            <a:ext cx="2169900" cy="36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latin typeface="Times New Roman"/>
                <a:ea typeface="Times New Roman"/>
                <a:cs typeface="Times New Roman"/>
                <a:sym typeface="Times New Roman"/>
              </a:rPr>
              <a:t>The Model accuracy and validation accuracy are fluctuating as seen in the graph showing the </a:t>
            </a:r>
            <a:r>
              <a:rPr lang="en-US" sz="1900">
                <a:latin typeface="Times New Roman"/>
                <a:ea typeface="Times New Roman"/>
                <a:cs typeface="Times New Roman"/>
                <a:sym typeface="Times New Roman"/>
              </a:rPr>
              <a:t>instability</a:t>
            </a:r>
            <a:r>
              <a:rPr lang="en-US" sz="1900">
                <a:latin typeface="Times New Roman"/>
                <a:ea typeface="Times New Roman"/>
                <a:cs typeface="Times New Roman"/>
                <a:sym typeface="Times New Roman"/>
              </a:rPr>
              <a:t> of the model.</a:t>
            </a:r>
            <a:endParaRPr sz="1900">
              <a:latin typeface="Times New Roman"/>
              <a:ea typeface="Times New Roman"/>
              <a:cs typeface="Times New Roman"/>
              <a:sym typeface="Times New Roman"/>
            </a:endParaRPr>
          </a:p>
          <a:p>
            <a:pPr indent="0" lvl="0" marL="0" rtl="0" algn="l">
              <a:spcBef>
                <a:spcPts val="0"/>
              </a:spcBef>
              <a:spcAft>
                <a:spcPts val="0"/>
              </a:spcAft>
              <a:buNone/>
            </a:pPr>
            <a:r>
              <a:t/>
            </a:r>
            <a:endParaRPr sz="1900">
              <a:latin typeface="Times New Roman"/>
              <a:ea typeface="Times New Roman"/>
              <a:cs typeface="Times New Roman"/>
              <a:sym typeface="Times New Roman"/>
            </a:endParaRPr>
          </a:p>
          <a:p>
            <a:pPr indent="0" lvl="0" marL="0" rtl="0" algn="l">
              <a:spcBef>
                <a:spcPts val="0"/>
              </a:spcBef>
              <a:spcAft>
                <a:spcPts val="0"/>
              </a:spcAft>
              <a:buNone/>
            </a:pPr>
            <a:r>
              <a:rPr lang="en-US" sz="1900">
                <a:latin typeface="Times New Roman"/>
                <a:ea typeface="Times New Roman"/>
                <a:cs typeface="Times New Roman"/>
                <a:sym typeface="Times New Roman"/>
              </a:rPr>
              <a:t>At the same time the Model losses are becoming constant.</a:t>
            </a:r>
            <a:endParaRPr sz="19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g112daa2ab5e_0_20"/>
          <p:cNvPicPr preferRelativeResize="0"/>
          <p:nvPr/>
        </p:nvPicPr>
        <p:blipFill>
          <a:blip r:embed="rId3">
            <a:alphaModFix/>
          </a:blip>
          <a:stretch>
            <a:fillRect/>
          </a:stretch>
        </p:blipFill>
        <p:spPr>
          <a:xfrm>
            <a:off x="2906625" y="1326125"/>
            <a:ext cx="9285374" cy="5447949"/>
          </a:xfrm>
          <a:prstGeom prst="rect">
            <a:avLst/>
          </a:prstGeom>
          <a:noFill/>
          <a:ln>
            <a:noFill/>
          </a:ln>
        </p:spPr>
      </p:pic>
      <p:cxnSp>
        <p:nvCxnSpPr>
          <p:cNvPr id="221" name="Google Shape;221;g112daa2ab5e_0_20"/>
          <p:cNvCxnSpPr/>
          <p:nvPr/>
        </p:nvCxnSpPr>
        <p:spPr>
          <a:xfrm flipH="1" rot="10800000">
            <a:off x="2571750" y="1594025"/>
            <a:ext cx="1312800" cy="2009100"/>
          </a:xfrm>
          <a:prstGeom prst="straightConnector1">
            <a:avLst/>
          </a:prstGeom>
          <a:noFill/>
          <a:ln cap="flat" cmpd="sng" w="28575">
            <a:solidFill>
              <a:schemeClr val="accent2"/>
            </a:solidFill>
            <a:prstDash val="solid"/>
            <a:round/>
            <a:headEnd len="med" w="med" type="none"/>
            <a:tailEnd len="med" w="med" type="triangle"/>
          </a:ln>
        </p:spPr>
      </p:cxnSp>
      <p:sp>
        <p:nvSpPr>
          <p:cNvPr id="222" name="Google Shape;222;g112daa2ab5e_0_20"/>
          <p:cNvSpPr txBox="1"/>
          <p:nvPr/>
        </p:nvSpPr>
        <p:spPr>
          <a:xfrm>
            <a:off x="1165850" y="205750"/>
            <a:ext cx="93498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US" sz="3600">
                <a:solidFill>
                  <a:srgbClr val="00B0F0"/>
                </a:solidFill>
                <a:latin typeface="Algerian"/>
                <a:ea typeface="Algerian"/>
                <a:cs typeface="Algerian"/>
                <a:sym typeface="Algerian"/>
              </a:rPr>
              <a:t>test accuracy</a:t>
            </a:r>
            <a:r>
              <a:rPr b="1" lang="en-US" sz="3600">
                <a:solidFill>
                  <a:srgbClr val="00B0F0"/>
                </a:solidFill>
                <a:latin typeface="Algerian"/>
                <a:ea typeface="Algerian"/>
                <a:cs typeface="Algerian"/>
                <a:sym typeface="Algerian"/>
              </a:rPr>
              <a:t> on unmodified Model</a:t>
            </a:r>
            <a:endParaRPr>
              <a:latin typeface="Century Gothic"/>
              <a:ea typeface="Century Gothic"/>
              <a:cs typeface="Century Gothic"/>
              <a:sym typeface="Century Gothic"/>
            </a:endParaRPr>
          </a:p>
        </p:txBody>
      </p:sp>
      <p:sp>
        <p:nvSpPr>
          <p:cNvPr id="223" name="Google Shape;223;g112daa2ab5e_0_20"/>
          <p:cNvSpPr txBox="1"/>
          <p:nvPr/>
        </p:nvSpPr>
        <p:spPr>
          <a:xfrm>
            <a:off x="160725" y="2630125"/>
            <a:ext cx="26121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The test accuracy achieved on the model is 66.301%.</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rPr lang="en-US" sz="2000">
                <a:latin typeface="Times New Roman"/>
                <a:ea typeface="Times New Roman"/>
                <a:cs typeface="Times New Roman"/>
                <a:sym typeface="Times New Roman"/>
              </a:rPr>
              <a:t>It’s clear that the model is getting overfitted.</a:t>
            </a:r>
            <a:endParaRPr sz="2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nvSpPr>
        <p:spPr>
          <a:xfrm>
            <a:off x="3197703" y="114298"/>
            <a:ext cx="55551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u="sng">
                <a:solidFill>
                  <a:srgbClr val="00B0F0"/>
                </a:solidFill>
                <a:latin typeface="Algerian"/>
                <a:ea typeface="Algerian"/>
                <a:cs typeface="Algerian"/>
                <a:sym typeface="Algerian"/>
              </a:rPr>
              <a:t>Objective</a:t>
            </a:r>
            <a:endParaRPr b="1" sz="1800" u="sng">
              <a:solidFill>
                <a:srgbClr val="00B0F0"/>
              </a:solidFill>
              <a:latin typeface="Algerian"/>
              <a:ea typeface="Algerian"/>
              <a:cs typeface="Algerian"/>
              <a:sym typeface="Algerian"/>
            </a:endParaRPr>
          </a:p>
        </p:txBody>
      </p:sp>
      <p:sp>
        <p:nvSpPr>
          <p:cNvPr id="99" name="Google Shape;99;p2"/>
          <p:cNvSpPr txBox="1"/>
          <p:nvPr/>
        </p:nvSpPr>
        <p:spPr>
          <a:xfrm>
            <a:off x="480050" y="930200"/>
            <a:ext cx="11475600" cy="5756700"/>
          </a:xfrm>
          <a:prstGeom prst="rect">
            <a:avLst/>
          </a:prstGeom>
          <a:noFill/>
          <a:ln>
            <a:noFill/>
          </a:ln>
        </p:spPr>
        <p:txBody>
          <a:bodyPr anchorCtr="0" anchor="t" bIns="45700" lIns="91425" spcFirstLastPara="1" rIns="91425" wrap="square" tIns="45700">
            <a:spAutoFit/>
          </a:bodyPr>
          <a:lstStyle/>
          <a:p>
            <a:pPr indent="-374650" lvl="0" marL="285750" marR="0" rtl="0" algn="l">
              <a:spcBef>
                <a:spcPts val="0"/>
              </a:spcBef>
              <a:spcAft>
                <a:spcPts val="0"/>
              </a:spcAft>
              <a:buSzPts val="2300"/>
              <a:buFont typeface="Noto Sans Symbols"/>
              <a:buChar char="❑"/>
            </a:pPr>
            <a:r>
              <a:rPr lang="en-US" sz="2300">
                <a:latin typeface="Times New Roman"/>
                <a:ea typeface="Times New Roman"/>
                <a:cs typeface="Times New Roman"/>
                <a:sym typeface="Times New Roman"/>
              </a:rPr>
              <a:t>The main objective is to device an </a:t>
            </a:r>
            <a:r>
              <a:rPr b="1" i="1" lang="en-US" sz="2300">
                <a:latin typeface="Times New Roman"/>
                <a:ea typeface="Times New Roman"/>
                <a:cs typeface="Times New Roman"/>
                <a:sym typeface="Times New Roman"/>
              </a:rPr>
              <a:t>efficient and </a:t>
            </a:r>
            <a:r>
              <a:rPr b="1" i="1" lang="en-US" sz="2300">
                <a:latin typeface="Times New Roman"/>
                <a:ea typeface="Times New Roman"/>
                <a:cs typeface="Times New Roman"/>
                <a:sym typeface="Times New Roman"/>
              </a:rPr>
              <a:t>computationally</a:t>
            </a:r>
            <a:r>
              <a:rPr b="1" i="1" lang="en-US" sz="2300">
                <a:latin typeface="Times New Roman"/>
                <a:ea typeface="Times New Roman"/>
                <a:cs typeface="Times New Roman"/>
                <a:sym typeface="Times New Roman"/>
              </a:rPr>
              <a:t> optimum approach by improve the existing classification model</a:t>
            </a:r>
            <a:r>
              <a:rPr lang="en-US" sz="2300">
                <a:latin typeface="Times New Roman"/>
                <a:ea typeface="Times New Roman"/>
                <a:cs typeface="Times New Roman"/>
                <a:sym typeface="Times New Roman"/>
              </a:rPr>
              <a:t> in the field of Medical World more precisely </a:t>
            </a:r>
            <a:r>
              <a:rPr b="1" i="1" lang="en-US" sz="2300">
                <a:latin typeface="Times New Roman"/>
                <a:ea typeface="Times New Roman"/>
                <a:cs typeface="Times New Roman"/>
                <a:sym typeface="Times New Roman"/>
              </a:rPr>
              <a:t>Dermatology</a:t>
            </a:r>
            <a:r>
              <a:rPr lang="en-US" sz="2300">
                <a:latin typeface="Times New Roman"/>
                <a:ea typeface="Times New Roman"/>
                <a:cs typeface="Times New Roman"/>
                <a:sym typeface="Times New Roman"/>
              </a:rPr>
              <a:t> Department for improved diagnosis follow</a:t>
            </a:r>
            <a:r>
              <a:rPr lang="en-US" sz="2300">
                <a:latin typeface="Times New Roman"/>
                <a:ea typeface="Times New Roman"/>
                <a:cs typeface="Times New Roman"/>
                <a:sym typeface="Times New Roman"/>
              </a:rPr>
              <a:t>ed</a:t>
            </a:r>
            <a:r>
              <a:rPr lang="en-US" sz="2300">
                <a:latin typeface="Times New Roman"/>
                <a:ea typeface="Times New Roman"/>
                <a:cs typeface="Times New Roman"/>
                <a:sym typeface="Times New Roman"/>
              </a:rPr>
              <a:t> by a better medical assistance.</a:t>
            </a:r>
            <a:endParaRPr sz="2300">
              <a:latin typeface="Times New Roman"/>
              <a:ea typeface="Times New Roman"/>
              <a:cs typeface="Times New Roman"/>
              <a:sym typeface="Times New Roman"/>
            </a:endParaRPr>
          </a:p>
          <a:p>
            <a:pPr indent="0" lvl="0" marL="457200" marR="0" rtl="0" algn="l">
              <a:spcBef>
                <a:spcPts val="0"/>
              </a:spcBef>
              <a:spcAft>
                <a:spcPts val="0"/>
              </a:spcAft>
              <a:buNone/>
            </a:pPr>
            <a:r>
              <a:t/>
            </a:r>
            <a:endParaRPr sz="2300">
              <a:latin typeface="Times New Roman"/>
              <a:ea typeface="Times New Roman"/>
              <a:cs typeface="Times New Roman"/>
              <a:sym typeface="Times New Roman"/>
            </a:endParaRPr>
          </a:p>
          <a:p>
            <a:pPr indent="-374650" lvl="0" marL="285750" marR="0" rtl="0" algn="l">
              <a:spcBef>
                <a:spcPts val="0"/>
              </a:spcBef>
              <a:spcAft>
                <a:spcPts val="0"/>
              </a:spcAft>
              <a:buSzPts val="2300"/>
              <a:buFont typeface="Noto Sans Symbols"/>
              <a:buChar char="❑"/>
            </a:pPr>
            <a:r>
              <a:rPr lang="en-US" sz="2300">
                <a:latin typeface="Times New Roman"/>
                <a:ea typeface="Times New Roman"/>
                <a:cs typeface="Times New Roman"/>
                <a:sym typeface="Times New Roman"/>
              </a:rPr>
              <a:t>Skin diseases are a common problem </a:t>
            </a:r>
            <a:r>
              <a:rPr lang="en-US" sz="2300">
                <a:latin typeface="Times New Roman"/>
                <a:ea typeface="Times New Roman"/>
                <a:cs typeface="Times New Roman"/>
                <a:sym typeface="Times New Roman"/>
              </a:rPr>
              <a:t>affecting</a:t>
            </a:r>
            <a:r>
              <a:rPr lang="en-US" sz="2300">
                <a:latin typeface="Times New Roman"/>
                <a:ea typeface="Times New Roman"/>
                <a:cs typeface="Times New Roman"/>
                <a:sym typeface="Times New Roman"/>
              </a:rPr>
              <a:t> a lot of people, and lack of proper assistance can led to chronic problems like acne, vascular lesions, Eczema, etc.</a:t>
            </a:r>
            <a:r>
              <a:rPr lang="en-US" sz="800">
                <a:latin typeface="Times New Roman"/>
                <a:ea typeface="Times New Roman"/>
                <a:cs typeface="Times New Roman"/>
                <a:sym typeface="Times New Roman"/>
              </a:rPr>
              <a:t> </a:t>
            </a:r>
            <a:r>
              <a:rPr lang="en-US" sz="2300">
                <a:latin typeface="Times New Roman"/>
                <a:ea typeface="Times New Roman"/>
                <a:cs typeface="Times New Roman"/>
                <a:sym typeface="Times New Roman"/>
              </a:rPr>
              <a:t>With evolving computational performance, and algorithms, classification of the disease can be automated and deployed with live stream using a </a:t>
            </a:r>
            <a:r>
              <a:rPr b="1" i="1" lang="en-US" sz="2300">
                <a:latin typeface="Times New Roman"/>
                <a:ea typeface="Times New Roman"/>
                <a:cs typeface="Times New Roman"/>
                <a:sym typeface="Times New Roman"/>
              </a:rPr>
              <a:t>Computer Vision techniques</a:t>
            </a:r>
            <a:r>
              <a:rPr lang="en-US" sz="2300">
                <a:latin typeface="Times New Roman"/>
                <a:ea typeface="Times New Roman"/>
                <a:cs typeface="Times New Roman"/>
                <a:sym typeface="Times New Roman"/>
              </a:rPr>
              <a:t>.</a:t>
            </a:r>
            <a:endParaRPr sz="2300">
              <a:latin typeface="Times New Roman"/>
              <a:ea typeface="Times New Roman"/>
              <a:cs typeface="Times New Roman"/>
              <a:sym typeface="Times New Roman"/>
            </a:endParaRPr>
          </a:p>
          <a:p>
            <a:pPr indent="0" lvl="0" marL="457200" marR="0" rtl="0" algn="l">
              <a:spcBef>
                <a:spcPts val="0"/>
              </a:spcBef>
              <a:spcAft>
                <a:spcPts val="0"/>
              </a:spcAft>
              <a:buNone/>
            </a:pPr>
            <a:r>
              <a:t/>
            </a:r>
            <a:endParaRPr sz="2300">
              <a:latin typeface="Times New Roman"/>
              <a:ea typeface="Times New Roman"/>
              <a:cs typeface="Times New Roman"/>
              <a:sym typeface="Times New Roman"/>
            </a:endParaRPr>
          </a:p>
          <a:p>
            <a:pPr indent="-374650" lvl="0" marL="285750" marR="0" rtl="0" algn="l">
              <a:spcBef>
                <a:spcPts val="0"/>
              </a:spcBef>
              <a:spcAft>
                <a:spcPts val="0"/>
              </a:spcAft>
              <a:buSzPts val="2300"/>
              <a:buFont typeface="Noto Sans Symbols"/>
              <a:buChar char="❑"/>
            </a:pPr>
            <a:r>
              <a:rPr lang="en-US" sz="2300">
                <a:latin typeface="Times New Roman"/>
                <a:ea typeface="Times New Roman"/>
                <a:cs typeface="Times New Roman"/>
                <a:sym typeface="Times New Roman"/>
              </a:rPr>
              <a:t>Due to lack of diversity all disease can’t be classified, but the common once like </a:t>
            </a:r>
            <a:r>
              <a:rPr b="1" i="1" lang="en-US" sz="2300">
                <a:latin typeface="Times New Roman"/>
                <a:ea typeface="Times New Roman"/>
                <a:cs typeface="Times New Roman"/>
                <a:sym typeface="Times New Roman"/>
              </a:rPr>
              <a:t>Melanocytic nevi, Melanoma, Benign keratosis</a:t>
            </a:r>
            <a:r>
              <a:rPr lang="en-US" sz="2300">
                <a:latin typeface="Times New Roman"/>
                <a:ea typeface="Times New Roman"/>
                <a:cs typeface="Times New Roman"/>
                <a:sym typeface="Times New Roman"/>
              </a:rPr>
              <a:t>, etc. can be predicted with high level of accuracy.</a:t>
            </a:r>
            <a:endParaRPr sz="2300"/>
          </a:p>
          <a:p>
            <a:pPr indent="0" lvl="0" marL="457200" rtl="0" algn="l">
              <a:spcBef>
                <a:spcPts val="0"/>
              </a:spcBef>
              <a:spcAft>
                <a:spcPts val="0"/>
              </a:spcAft>
              <a:buNone/>
            </a:pPr>
            <a:r>
              <a:t/>
            </a:r>
            <a:endParaRPr sz="2300">
              <a:latin typeface="Times New Roman"/>
              <a:ea typeface="Times New Roman"/>
              <a:cs typeface="Times New Roman"/>
              <a:sym typeface="Times New Roman"/>
            </a:endParaRPr>
          </a:p>
          <a:p>
            <a:pPr indent="-374650" lvl="0" marL="285750" rtl="0" algn="l">
              <a:spcBef>
                <a:spcPts val="0"/>
              </a:spcBef>
              <a:spcAft>
                <a:spcPts val="0"/>
              </a:spcAft>
              <a:buSzPts val="2300"/>
              <a:buFont typeface="Noto Sans Symbols"/>
              <a:buChar char="❑"/>
            </a:pPr>
            <a:r>
              <a:rPr lang="en-US" sz="2300">
                <a:latin typeface="Times New Roman"/>
                <a:ea typeface="Times New Roman"/>
                <a:cs typeface="Times New Roman"/>
                <a:sym typeface="Times New Roman"/>
              </a:rPr>
              <a:t>T</a:t>
            </a:r>
            <a:r>
              <a:rPr lang="en-US" sz="2300">
                <a:latin typeface="Times New Roman"/>
                <a:ea typeface="Times New Roman"/>
                <a:cs typeface="Times New Roman"/>
                <a:sym typeface="Times New Roman"/>
              </a:rPr>
              <a:t>his project aims towards the classification of </a:t>
            </a:r>
            <a:r>
              <a:rPr b="1" lang="en-US" sz="2300" u="sng">
                <a:latin typeface="Times New Roman"/>
                <a:ea typeface="Times New Roman"/>
                <a:cs typeface="Times New Roman"/>
                <a:sym typeface="Times New Roman"/>
              </a:rPr>
              <a:t>7-types</a:t>
            </a:r>
            <a:r>
              <a:rPr lang="en-US" sz="2300">
                <a:latin typeface="Times New Roman"/>
                <a:ea typeface="Times New Roman"/>
                <a:cs typeface="Times New Roman"/>
                <a:sym typeface="Times New Roman"/>
              </a:rPr>
              <a:t> of common pigmented skin lesions using a </a:t>
            </a:r>
            <a:r>
              <a:rPr b="1" i="1" lang="en-US" sz="2300">
                <a:latin typeface="Times New Roman"/>
                <a:ea typeface="Times New Roman"/>
                <a:cs typeface="Times New Roman"/>
                <a:sym typeface="Times New Roman"/>
              </a:rPr>
              <a:t>Neural Network architecture</a:t>
            </a:r>
            <a:r>
              <a:rPr lang="en-US" sz="2300">
                <a:latin typeface="Times New Roman"/>
                <a:ea typeface="Times New Roman"/>
                <a:cs typeface="Times New Roman"/>
                <a:sym typeface="Times New Roman"/>
              </a:rPr>
              <a:t> comprising of </a:t>
            </a:r>
            <a:r>
              <a:rPr b="1" i="1" lang="en-US" sz="2300">
                <a:latin typeface="Times New Roman"/>
                <a:ea typeface="Times New Roman"/>
                <a:cs typeface="Times New Roman"/>
                <a:sym typeface="Times New Roman"/>
              </a:rPr>
              <a:t>CNN, Dropout, MaxPooling </a:t>
            </a:r>
            <a:r>
              <a:rPr lang="en-US" sz="2300">
                <a:latin typeface="Times New Roman"/>
                <a:ea typeface="Times New Roman"/>
                <a:cs typeface="Times New Roman"/>
                <a:sym typeface="Times New Roman"/>
              </a:rPr>
              <a:t>and</a:t>
            </a:r>
            <a:r>
              <a:rPr b="1" i="1" lang="en-US" sz="2300">
                <a:latin typeface="Times New Roman"/>
                <a:ea typeface="Times New Roman"/>
                <a:cs typeface="Times New Roman"/>
                <a:sym typeface="Times New Roman"/>
              </a:rPr>
              <a:t> Dense layers</a:t>
            </a:r>
            <a:r>
              <a:rPr lang="en-US" sz="2300">
                <a:latin typeface="Times New Roman"/>
                <a:ea typeface="Times New Roman"/>
                <a:cs typeface="Times New Roman"/>
                <a:sym typeface="Times New Roman"/>
              </a:rPr>
              <a:t> and precisely tuned hyper-parameters like Learning Rate, Early stopping, Loss function etc.</a:t>
            </a:r>
            <a:endParaRPr sz="23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1615aa4ad0_0_10"/>
          <p:cNvSpPr txBox="1"/>
          <p:nvPr/>
        </p:nvSpPr>
        <p:spPr>
          <a:xfrm>
            <a:off x="1701100" y="348275"/>
            <a:ext cx="8157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600">
                <a:solidFill>
                  <a:srgbClr val="00B0F0"/>
                </a:solidFill>
                <a:latin typeface="Algerian"/>
                <a:ea typeface="Algerian"/>
                <a:cs typeface="Algerian"/>
                <a:sym typeface="Algerian"/>
              </a:rPr>
              <a:t>Insights</a:t>
            </a:r>
            <a:r>
              <a:rPr b="1" lang="en-US" sz="3600">
                <a:solidFill>
                  <a:srgbClr val="00B0F0"/>
                </a:solidFill>
                <a:latin typeface="Algerian"/>
                <a:ea typeface="Algerian"/>
                <a:cs typeface="Algerian"/>
                <a:sym typeface="Algerian"/>
              </a:rPr>
              <a:t> from the above model</a:t>
            </a:r>
            <a:endParaRPr b="1">
              <a:solidFill>
                <a:schemeClr val="dk1"/>
              </a:solidFill>
            </a:endParaRPr>
          </a:p>
        </p:txBody>
      </p:sp>
      <p:sp>
        <p:nvSpPr>
          <p:cNvPr id="229" name="Google Shape;229;g11615aa4ad0_0_10"/>
          <p:cNvSpPr txBox="1"/>
          <p:nvPr/>
        </p:nvSpPr>
        <p:spPr>
          <a:xfrm>
            <a:off x="443550" y="1794850"/>
            <a:ext cx="11304900" cy="4494600"/>
          </a:xfrm>
          <a:prstGeom prst="rect">
            <a:avLst/>
          </a:prstGeom>
          <a:noFill/>
          <a:ln>
            <a:noFill/>
          </a:ln>
        </p:spPr>
        <p:txBody>
          <a:bodyPr anchorCtr="0" anchor="t" bIns="91425" lIns="91425" spcFirstLastPara="1" rIns="91425" wrap="square" tIns="91425">
            <a:spAutoFit/>
          </a:bodyPr>
          <a:lstStyle/>
          <a:p>
            <a:pPr indent="0" lvl="0" marL="127000" rtl="0" algn="l">
              <a:spcBef>
                <a:spcPts val="0"/>
              </a:spcBef>
              <a:spcAft>
                <a:spcPts val="0"/>
              </a:spcAft>
              <a:buNone/>
            </a:pPr>
            <a:r>
              <a:rPr lang="en-US" sz="2000">
                <a:latin typeface="Times New Roman"/>
                <a:ea typeface="Times New Roman"/>
                <a:cs typeface="Times New Roman"/>
                <a:sym typeface="Times New Roman"/>
              </a:rPr>
              <a:t>From the above loss, accuracy and validation graph following point can be stated:</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In the Model Loss Graph:</a:t>
            </a:r>
            <a:endParaRPr sz="2000">
              <a:latin typeface="Times New Roman"/>
              <a:ea typeface="Times New Roman"/>
              <a:cs typeface="Times New Roman"/>
              <a:sym typeface="Times New Roman"/>
            </a:endParaRPr>
          </a:p>
          <a:p>
            <a:pPr indent="-355600" lvl="1" marL="9144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training loss became almost constant in the successive epochs, showing that the model is unable to update its weight and biases to converge the gradient to the optimal value.</a:t>
            </a:r>
            <a:endParaRPr sz="2000">
              <a:latin typeface="Times New Roman"/>
              <a:ea typeface="Times New Roman"/>
              <a:cs typeface="Times New Roman"/>
              <a:sym typeface="Times New Roman"/>
            </a:endParaRPr>
          </a:p>
          <a:p>
            <a:pPr indent="-355600" lvl="1" marL="9144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the validation loss values are </a:t>
            </a:r>
            <a:r>
              <a:rPr lang="en-US" sz="2000">
                <a:latin typeface="Times New Roman"/>
                <a:ea typeface="Times New Roman"/>
                <a:cs typeface="Times New Roman"/>
                <a:sym typeface="Times New Roman"/>
              </a:rPr>
              <a:t>increasing, shows that the model is getting overfitted.</a:t>
            </a:r>
            <a:endParaRPr sz="2000">
              <a:latin typeface="Times New Roman"/>
              <a:ea typeface="Times New Roman"/>
              <a:cs typeface="Times New Roman"/>
              <a:sym typeface="Times New Roman"/>
            </a:endParaRPr>
          </a:p>
          <a:p>
            <a:pPr indent="0" lvl="0" marL="914400" rtl="0" algn="l">
              <a:spcBef>
                <a:spcPts val="0"/>
              </a:spcBef>
              <a:spcAft>
                <a:spcPts val="0"/>
              </a:spcAft>
              <a:buNone/>
            </a:pPr>
            <a:r>
              <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Similarly from the Model Accuracy Graph:</a:t>
            </a:r>
            <a:endParaRPr sz="2000">
              <a:latin typeface="Times New Roman"/>
              <a:ea typeface="Times New Roman"/>
              <a:cs typeface="Times New Roman"/>
              <a:sym typeface="Times New Roman"/>
            </a:endParaRPr>
          </a:p>
          <a:p>
            <a:pPr indent="-355600" lvl="1" marL="9144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training</a:t>
            </a:r>
            <a:r>
              <a:rPr lang="en-US" sz="2000">
                <a:latin typeface="Times New Roman"/>
                <a:ea typeface="Times New Roman"/>
                <a:cs typeface="Times New Roman"/>
                <a:sym typeface="Times New Roman"/>
              </a:rPr>
              <a:t> accuracy is increasing with increasing validation losses, thu the </a:t>
            </a:r>
            <a:r>
              <a:rPr lang="en-US" sz="2000">
                <a:latin typeface="Times New Roman"/>
                <a:ea typeface="Times New Roman"/>
                <a:cs typeface="Times New Roman"/>
                <a:sym typeface="Times New Roman"/>
              </a:rPr>
              <a:t>model</a:t>
            </a:r>
            <a:r>
              <a:rPr lang="en-US" sz="2000">
                <a:latin typeface="Times New Roman"/>
                <a:ea typeface="Times New Roman"/>
                <a:cs typeface="Times New Roman"/>
                <a:sym typeface="Times New Roman"/>
              </a:rPr>
              <a:t> is getting very well fitted with the </a:t>
            </a:r>
            <a:r>
              <a:rPr lang="en-US" sz="2000">
                <a:latin typeface="Times New Roman"/>
                <a:ea typeface="Times New Roman"/>
                <a:cs typeface="Times New Roman"/>
                <a:sym typeface="Times New Roman"/>
              </a:rPr>
              <a:t>training</a:t>
            </a:r>
            <a:r>
              <a:rPr lang="en-US" sz="2000">
                <a:latin typeface="Times New Roman"/>
                <a:ea typeface="Times New Roman"/>
                <a:cs typeface="Times New Roman"/>
                <a:sym typeface="Times New Roman"/>
              </a:rPr>
              <a:t> variations treating them as the hypothesis</a:t>
            </a:r>
            <a:endParaRPr sz="2000">
              <a:latin typeface="Times New Roman"/>
              <a:ea typeface="Times New Roman"/>
              <a:cs typeface="Times New Roman"/>
              <a:sym typeface="Times New Roman"/>
            </a:endParaRPr>
          </a:p>
          <a:p>
            <a:pPr indent="-355600" lvl="1" marL="9144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fluctuating</a:t>
            </a:r>
            <a:r>
              <a:rPr lang="en-US" sz="2000">
                <a:latin typeface="Times New Roman"/>
                <a:ea typeface="Times New Roman"/>
                <a:cs typeface="Times New Roman"/>
                <a:sym typeface="Times New Roman"/>
              </a:rPr>
              <a:t> and low values of validation </a:t>
            </a:r>
            <a:r>
              <a:rPr lang="en-US" sz="2000">
                <a:latin typeface="Times New Roman"/>
                <a:ea typeface="Times New Roman"/>
                <a:cs typeface="Times New Roman"/>
                <a:sym typeface="Times New Roman"/>
              </a:rPr>
              <a:t>accuracy</a:t>
            </a:r>
            <a:r>
              <a:rPr lang="en-US" sz="20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indicates</a:t>
            </a:r>
            <a:r>
              <a:rPr lang="en-US" sz="2000">
                <a:latin typeface="Times New Roman"/>
                <a:ea typeface="Times New Roman"/>
                <a:cs typeface="Times New Roman"/>
                <a:sym typeface="Times New Roman"/>
              </a:rPr>
              <a:t> that model is unable to detect the unseen or test values</a:t>
            </a:r>
            <a:endParaRPr sz="2000">
              <a:latin typeface="Times New Roman"/>
              <a:ea typeface="Times New Roman"/>
              <a:cs typeface="Times New Roman"/>
              <a:sym typeface="Times New Roman"/>
            </a:endParaRPr>
          </a:p>
          <a:p>
            <a:pPr indent="0" lvl="0" marL="45720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rPr b="1" lang="en-US" sz="2000">
                <a:latin typeface="Times New Roman"/>
                <a:ea typeface="Times New Roman"/>
                <a:cs typeface="Times New Roman"/>
                <a:sym typeface="Times New Roman"/>
              </a:rPr>
              <a:t>Thus from these </a:t>
            </a:r>
            <a:r>
              <a:rPr b="1" lang="en-US" sz="2000">
                <a:latin typeface="Times New Roman"/>
                <a:ea typeface="Times New Roman"/>
                <a:cs typeface="Times New Roman"/>
                <a:sym typeface="Times New Roman"/>
              </a:rPr>
              <a:t>insights </a:t>
            </a:r>
            <a:r>
              <a:rPr b="1" lang="en-US" sz="2000">
                <a:latin typeface="Times New Roman"/>
                <a:ea typeface="Times New Roman"/>
                <a:cs typeface="Times New Roman"/>
                <a:sym typeface="Times New Roman"/>
              </a:rPr>
              <a:t>model is getting overfitted, unable to capture all the features. To overcome this, the model is updated with new layers, filters, and optimization function.</a:t>
            </a:r>
            <a:endParaRPr b="1" sz="20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6"/>
          <p:cNvSpPr txBox="1"/>
          <p:nvPr/>
        </p:nvSpPr>
        <p:spPr>
          <a:xfrm>
            <a:off x="145600" y="1499950"/>
            <a:ext cx="7288500" cy="5247900"/>
          </a:xfrm>
          <a:prstGeom prst="rect">
            <a:avLst/>
          </a:prstGeom>
          <a:noFill/>
          <a:ln>
            <a:noFill/>
          </a:ln>
        </p:spPr>
        <p:txBody>
          <a:bodyPr anchorCtr="0" anchor="t" bIns="45700" lIns="91425" spcFirstLastPara="1" rIns="91425" wrap="square" tIns="45700">
            <a:spAutoFit/>
          </a:bodyPr>
          <a:lstStyle/>
          <a:p>
            <a:pPr indent="-361950" lvl="0" marL="457200" rtl="0" algn="l">
              <a:lnSpc>
                <a:spcPct val="115000"/>
              </a:lnSpc>
              <a:spcBef>
                <a:spcPts val="0"/>
              </a:spcBef>
              <a:spcAft>
                <a:spcPts val="0"/>
              </a:spcAft>
              <a:buSzPts val="2100"/>
              <a:buChar char="●"/>
            </a:pPr>
            <a:r>
              <a:rPr lang="en-US" sz="2100"/>
              <a:t>Model comprises 16 layers of </a:t>
            </a:r>
            <a:r>
              <a:rPr b="1" i="1" lang="en-US" sz="2100"/>
              <a:t>Con2d, Maxpooling, Dropout, Dense, Flatten layers</a:t>
            </a:r>
            <a:r>
              <a:rPr lang="en-US" sz="2100"/>
              <a:t> performing feature extraction.</a:t>
            </a:r>
            <a:endParaRPr sz="2100"/>
          </a:p>
          <a:p>
            <a:pPr indent="-361950" lvl="0" marL="457200" rtl="0" algn="l">
              <a:lnSpc>
                <a:spcPct val="115000"/>
              </a:lnSpc>
              <a:spcBef>
                <a:spcPts val="0"/>
              </a:spcBef>
              <a:spcAft>
                <a:spcPts val="0"/>
              </a:spcAft>
              <a:buSzPts val="2100"/>
              <a:buChar char="●"/>
            </a:pPr>
            <a:r>
              <a:rPr lang="en-US" sz="2100"/>
              <a:t>Model has the same number of trainable parameters as the original, but even has some of the non-trainable parameters.</a:t>
            </a:r>
            <a:endParaRPr sz="2100"/>
          </a:p>
          <a:p>
            <a:pPr indent="-361950" lvl="0" marL="457200" rtl="0" algn="l">
              <a:lnSpc>
                <a:spcPct val="115000"/>
              </a:lnSpc>
              <a:spcBef>
                <a:spcPts val="0"/>
              </a:spcBef>
              <a:spcAft>
                <a:spcPts val="0"/>
              </a:spcAft>
              <a:buSzPts val="2100"/>
              <a:buChar char="●"/>
            </a:pPr>
            <a:r>
              <a:rPr lang="en-US" sz="2100"/>
              <a:t>It uses ReLU as activation function, it takes feature matrix of CNN as input and produces an activation matrix by performing element-wise operation.</a:t>
            </a:r>
            <a:endParaRPr sz="2100"/>
          </a:p>
          <a:p>
            <a:pPr indent="-361950" lvl="0" marL="457200" rtl="0" algn="l">
              <a:lnSpc>
                <a:spcPct val="115000"/>
              </a:lnSpc>
              <a:spcBef>
                <a:spcPts val="0"/>
              </a:spcBef>
              <a:spcAft>
                <a:spcPts val="0"/>
              </a:spcAft>
              <a:buSzPts val="2100"/>
              <a:buChar char="●"/>
            </a:pPr>
            <a:r>
              <a:rPr lang="en-US" sz="2100"/>
              <a:t>Maxpooling layer uses (2x2) kernel and produces a matrix of size of exactly half of the input.</a:t>
            </a:r>
            <a:endParaRPr sz="2100"/>
          </a:p>
          <a:p>
            <a:pPr indent="-361950" lvl="0" marL="457200" rtl="0" algn="l">
              <a:lnSpc>
                <a:spcPct val="115000"/>
              </a:lnSpc>
              <a:spcBef>
                <a:spcPts val="0"/>
              </a:spcBef>
              <a:spcAft>
                <a:spcPts val="0"/>
              </a:spcAft>
              <a:buSzPts val="2100"/>
              <a:buChar char="●"/>
            </a:pPr>
            <a:r>
              <a:rPr lang="en-US" sz="2100"/>
              <a:t>Input size of model -&gt; (28x28x3) as the training image size.</a:t>
            </a:r>
            <a:endParaRPr sz="2100"/>
          </a:p>
          <a:p>
            <a:pPr indent="-158750" lvl="0" marL="285750" marR="0" rtl="0" algn="l">
              <a:spcBef>
                <a:spcPts val="0"/>
              </a:spcBef>
              <a:spcAft>
                <a:spcPts val="0"/>
              </a:spcAft>
              <a:buClr>
                <a:schemeClr val="lt1"/>
              </a:buClr>
              <a:buSzPts val="2000"/>
              <a:buFont typeface="Arial"/>
              <a:buNone/>
            </a:pPr>
            <a:r>
              <a:t/>
            </a:r>
            <a:endParaRPr sz="2100">
              <a:latin typeface="Times New Roman"/>
              <a:ea typeface="Times New Roman"/>
              <a:cs typeface="Times New Roman"/>
              <a:sym typeface="Times New Roman"/>
            </a:endParaRPr>
          </a:p>
        </p:txBody>
      </p:sp>
      <p:sp>
        <p:nvSpPr>
          <p:cNvPr id="235" name="Google Shape;235;p16"/>
          <p:cNvSpPr txBox="1"/>
          <p:nvPr/>
        </p:nvSpPr>
        <p:spPr>
          <a:xfrm>
            <a:off x="245950" y="419096"/>
            <a:ext cx="72885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00B0F0"/>
                </a:solidFill>
                <a:latin typeface="Algerian"/>
                <a:ea typeface="Algerian"/>
                <a:cs typeface="Algerian"/>
                <a:sym typeface="Algerian"/>
              </a:rPr>
              <a:t>Updated Model Under study</a:t>
            </a:r>
            <a:endParaRPr b="1"/>
          </a:p>
        </p:txBody>
      </p:sp>
      <p:pic>
        <p:nvPicPr>
          <p:cNvPr id="236" name="Google Shape;236;p16"/>
          <p:cNvPicPr preferRelativeResize="0"/>
          <p:nvPr/>
        </p:nvPicPr>
        <p:blipFill rotWithShape="1">
          <a:blip r:embed="rId3">
            <a:alphaModFix/>
          </a:blip>
          <a:srcRect b="0" l="0" r="0" t="0"/>
          <a:stretch/>
        </p:blipFill>
        <p:spPr>
          <a:xfrm>
            <a:off x="7969750" y="107175"/>
            <a:ext cx="3469175" cy="64963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17"/>
          <p:cNvPicPr preferRelativeResize="0"/>
          <p:nvPr/>
        </p:nvPicPr>
        <p:blipFill rotWithShape="1">
          <a:blip r:embed="rId3">
            <a:alphaModFix/>
          </a:blip>
          <a:srcRect b="0" l="0" r="0" t="0"/>
          <a:stretch/>
        </p:blipFill>
        <p:spPr>
          <a:xfrm>
            <a:off x="7403977" y="131768"/>
            <a:ext cx="4705165" cy="6304543"/>
          </a:xfrm>
          <a:prstGeom prst="rect">
            <a:avLst/>
          </a:prstGeom>
          <a:noFill/>
          <a:ln>
            <a:noFill/>
          </a:ln>
        </p:spPr>
      </p:pic>
      <p:sp>
        <p:nvSpPr>
          <p:cNvPr id="242" name="Google Shape;242;p17"/>
          <p:cNvSpPr txBox="1"/>
          <p:nvPr/>
        </p:nvSpPr>
        <p:spPr>
          <a:xfrm>
            <a:off x="0" y="304350"/>
            <a:ext cx="7128900" cy="62493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SzPts val="2000"/>
              <a:buFont typeface="Arial"/>
              <a:buChar char="•"/>
            </a:pPr>
            <a:r>
              <a:rPr lang="en-US" sz="2000">
                <a:latin typeface="Times New Roman"/>
                <a:ea typeface="Times New Roman"/>
                <a:cs typeface="Times New Roman"/>
                <a:sym typeface="Times New Roman"/>
              </a:rPr>
              <a:t>All Convolution layers uses kernel size of (3x3) with padding kept as ‘same’ so that the output of layer is always same as input except for filter.</a:t>
            </a:r>
            <a:endParaRPr/>
          </a:p>
          <a:p>
            <a:pPr indent="-158750" lvl="0" marL="285750" marR="0" rtl="0" algn="l">
              <a:spcBef>
                <a:spcPts val="0"/>
              </a:spcBef>
              <a:spcAft>
                <a:spcPts val="0"/>
              </a:spcAft>
              <a:buClr>
                <a:schemeClr val="lt1"/>
              </a:buClr>
              <a:buSzPts val="2000"/>
              <a:buFont typeface="Arial"/>
              <a:buNone/>
            </a:pPr>
            <a:r>
              <a:t/>
            </a:r>
            <a:endParaRPr sz="2000">
              <a:latin typeface="Times New Roman"/>
              <a:ea typeface="Times New Roman"/>
              <a:cs typeface="Times New Roman"/>
              <a:sym typeface="Times New Roman"/>
            </a:endParaRPr>
          </a:p>
          <a:p>
            <a:pPr indent="-285750" lvl="0" marL="285750" marR="0" rtl="0" algn="l">
              <a:spcBef>
                <a:spcPts val="0"/>
              </a:spcBef>
              <a:spcAft>
                <a:spcPts val="0"/>
              </a:spcAft>
              <a:buSzPts val="2000"/>
              <a:buFont typeface="Arial"/>
              <a:buChar char="•"/>
            </a:pPr>
            <a:r>
              <a:rPr lang="en-US" sz="2000">
                <a:latin typeface="Times New Roman"/>
                <a:ea typeface="Times New Roman"/>
                <a:cs typeface="Times New Roman"/>
                <a:sym typeface="Times New Roman"/>
              </a:rPr>
              <a:t>Dimension:</a:t>
            </a:r>
            <a:endParaRPr/>
          </a:p>
          <a:p>
            <a:pPr indent="-285750" lvl="1" marL="742950" marR="0" rtl="0" algn="l">
              <a:spcBef>
                <a:spcPts val="0"/>
              </a:spcBef>
              <a:spcAft>
                <a:spcPts val="0"/>
              </a:spcAft>
              <a:buSzPts val="2000"/>
              <a:buFont typeface="Arial"/>
              <a:buChar char="•"/>
            </a:pPr>
            <a:r>
              <a:rPr b="0" i="0" lang="en-US" sz="2000" u="none" cap="none" strike="noStrike">
                <a:latin typeface="Times New Roman"/>
                <a:ea typeface="Times New Roman"/>
                <a:cs typeface="Times New Roman"/>
                <a:sym typeface="Times New Roman"/>
              </a:rPr>
              <a:t>Input Size = (28x28x3)</a:t>
            </a:r>
            <a:endParaRPr/>
          </a:p>
          <a:p>
            <a:pPr indent="-285750" lvl="1" marL="742950" marR="0" rtl="0" algn="l">
              <a:spcBef>
                <a:spcPts val="0"/>
              </a:spcBef>
              <a:spcAft>
                <a:spcPts val="0"/>
              </a:spcAft>
              <a:buSzPts val="2000"/>
              <a:buFont typeface="Arial"/>
              <a:buChar char="•"/>
            </a:pPr>
            <a:r>
              <a:rPr b="0" i="0" lang="en-US" sz="2000" u="none" cap="none" strike="noStrike">
                <a:latin typeface="Times New Roman"/>
                <a:ea typeface="Times New Roman"/>
                <a:cs typeface="Times New Roman"/>
                <a:sym typeface="Times New Roman"/>
              </a:rPr>
              <a:t>Conv2d_1 = (28x28x3) -&gt; (28x28x16)</a:t>
            </a:r>
            <a:endParaRPr/>
          </a:p>
          <a:p>
            <a:pPr indent="-285750" lvl="1" marL="742950" marR="0" rtl="0" algn="l">
              <a:spcBef>
                <a:spcPts val="0"/>
              </a:spcBef>
              <a:spcAft>
                <a:spcPts val="0"/>
              </a:spcAft>
              <a:buSzPts val="2000"/>
              <a:buFont typeface="Arial"/>
              <a:buChar char="•"/>
            </a:pPr>
            <a:r>
              <a:rPr b="0" i="0" lang="en-US" sz="2000" u="none" cap="none" strike="noStrike">
                <a:latin typeface="Times New Roman"/>
                <a:ea typeface="Times New Roman"/>
                <a:cs typeface="Times New Roman"/>
                <a:sym typeface="Times New Roman"/>
              </a:rPr>
              <a:t>Maxpooling_1 = (28x28x16) -&gt; (14x14x16)</a:t>
            </a:r>
            <a:endParaRPr/>
          </a:p>
          <a:p>
            <a:pPr indent="-285750" lvl="1" marL="742950" marR="0" rtl="0" algn="l">
              <a:spcBef>
                <a:spcPts val="0"/>
              </a:spcBef>
              <a:spcAft>
                <a:spcPts val="0"/>
              </a:spcAft>
              <a:buSzPts val="2000"/>
              <a:buFont typeface="Arial"/>
              <a:buChar char="•"/>
            </a:pPr>
            <a:r>
              <a:rPr b="0" i="0" lang="en-US" sz="2000" u="none" cap="none" strike="noStrike">
                <a:latin typeface="Times New Roman"/>
                <a:ea typeface="Times New Roman"/>
                <a:cs typeface="Times New Roman"/>
                <a:sym typeface="Times New Roman"/>
              </a:rPr>
              <a:t>Dropout = (Randomly sets </a:t>
            </a:r>
            <a:r>
              <a:rPr lang="en-US" sz="2000">
                <a:latin typeface="Times New Roman"/>
                <a:ea typeface="Times New Roman"/>
                <a:cs typeface="Times New Roman"/>
                <a:sym typeface="Times New Roman"/>
              </a:rPr>
              <a:t>weights of some neurons</a:t>
            </a:r>
            <a:r>
              <a:rPr b="0" i="0" lang="en-US" sz="2000" u="none" cap="none" strike="noStrike">
                <a:latin typeface="Times New Roman"/>
                <a:ea typeface="Times New Roman"/>
                <a:cs typeface="Times New Roman"/>
                <a:sym typeface="Times New Roman"/>
              </a:rPr>
              <a:t> to 0 to disable neurons)</a:t>
            </a:r>
            <a:endParaRPr/>
          </a:p>
          <a:p>
            <a:pPr indent="-158750" lvl="1" marL="742950" marR="0" rtl="0" algn="l">
              <a:spcBef>
                <a:spcPts val="0"/>
              </a:spcBef>
              <a:spcAft>
                <a:spcPts val="0"/>
              </a:spcAft>
              <a:buClr>
                <a:schemeClr val="lt1"/>
              </a:buClr>
              <a:buSzPts val="2000"/>
              <a:buFont typeface="Arial"/>
              <a:buNone/>
            </a:pPr>
            <a:r>
              <a:t/>
            </a:r>
            <a:endParaRPr b="0" i="0" sz="2000" u="none" cap="none" strike="noStrike">
              <a:latin typeface="Times New Roman"/>
              <a:ea typeface="Times New Roman"/>
              <a:cs typeface="Times New Roman"/>
              <a:sym typeface="Times New Roman"/>
            </a:endParaRPr>
          </a:p>
          <a:p>
            <a:pPr indent="-285750" lvl="1" marL="742950" marR="0" rtl="0" algn="l">
              <a:spcBef>
                <a:spcPts val="0"/>
              </a:spcBef>
              <a:spcAft>
                <a:spcPts val="0"/>
              </a:spcAft>
              <a:buSzPts val="2000"/>
              <a:buFont typeface="Arial"/>
              <a:buChar char="•"/>
            </a:pPr>
            <a:r>
              <a:rPr b="0" i="0" lang="en-US" sz="2000" u="none" cap="none" strike="noStrike">
                <a:latin typeface="Times New Roman"/>
                <a:ea typeface="Times New Roman"/>
                <a:cs typeface="Times New Roman"/>
                <a:sym typeface="Times New Roman"/>
              </a:rPr>
              <a:t>Conv2d_2 = (14x14x16) -&gt; (14x14x32)</a:t>
            </a:r>
            <a:endParaRPr/>
          </a:p>
          <a:p>
            <a:pPr indent="-285750" lvl="1" marL="742950" marR="0" rtl="0" algn="l">
              <a:spcBef>
                <a:spcPts val="0"/>
              </a:spcBef>
              <a:spcAft>
                <a:spcPts val="0"/>
              </a:spcAft>
              <a:buSzPts val="2000"/>
              <a:buFont typeface="Arial"/>
              <a:buChar char="•"/>
            </a:pPr>
            <a:r>
              <a:rPr b="0" i="0" lang="en-US" sz="2000" u="none" cap="none" strike="noStrike">
                <a:latin typeface="Times New Roman"/>
                <a:ea typeface="Times New Roman"/>
                <a:cs typeface="Times New Roman"/>
                <a:sym typeface="Times New Roman"/>
              </a:rPr>
              <a:t>Maxpooling_2 = (14x14x32) -&gt; (7x7x32)</a:t>
            </a:r>
            <a:endParaRPr/>
          </a:p>
          <a:p>
            <a:pPr indent="-285750" lvl="1" marL="742950" marR="0" rtl="0" algn="l">
              <a:spcBef>
                <a:spcPts val="0"/>
              </a:spcBef>
              <a:spcAft>
                <a:spcPts val="0"/>
              </a:spcAft>
              <a:buSzPts val="2000"/>
              <a:buFont typeface="Arial"/>
              <a:buChar char="•"/>
            </a:pPr>
            <a:r>
              <a:rPr b="0" i="0" lang="en-US" sz="2000" u="none" cap="none" strike="noStrike">
                <a:latin typeface="Times New Roman"/>
                <a:ea typeface="Times New Roman"/>
                <a:cs typeface="Times New Roman"/>
                <a:sym typeface="Times New Roman"/>
              </a:rPr>
              <a:t>Dropout = </a:t>
            </a:r>
            <a:r>
              <a:rPr lang="en-US" sz="2000">
                <a:latin typeface="Times New Roman"/>
                <a:ea typeface="Times New Roman"/>
                <a:cs typeface="Times New Roman"/>
                <a:sym typeface="Times New Roman"/>
              </a:rPr>
              <a:t>(Randomly sets weights of some neurons to 0 to disable neurons)</a:t>
            </a:r>
            <a:endParaRPr/>
          </a:p>
          <a:p>
            <a:pPr indent="-158750" lvl="1" marL="742950" marR="0" rtl="0" algn="l">
              <a:spcBef>
                <a:spcPts val="0"/>
              </a:spcBef>
              <a:spcAft>
                <a:spcPts val="0"/>
              </a:spcAft>
              <a:buClr>
                <a:schemeClr val="lt1"/>
              </a:buClr>
              <a:buSzPts val="2000"/>
              <a:buFont typeface="Arial"/>
              <a:buNone/>
            </a:pPr>
            <a:r>
              <a:t/>
            </a:r>
            <a:endParaRPr b="0" i="0" sz="2000" u="none" cap="none" strike="noStrike">
              <a:latin typeface="Times New Roman"/>
              <a:ea typeface="Times New Roman"/>
              <a:cs typeface="Times New Roman"/>
              <a:sym typeface="Times New Roman"/>
            </a:endParaRPr>
          </a:p>
          <a:p>
            <a:pPr indent="-285750" lvl="1" marL="742950" marR="0" rtl="0" algn="l">
              <a:spcBef>
                <a:spcPts val="0"/>
              </a:spcBef>
              <a:spcAft>
                <a:spcPts val="0"/>
              </a:spcAft>
              <a:buSzPts val="2000"/>
              <a:buFont typeface="Arial"/>
              <a:buChar char="•"/>
            </a:pPr>
            <a:r>
              <a:rPr b="0" i="0" lang="en-US" sz="2000" u="none" cap="none" strike="noStrike">
                <a:latin typeface="Times New Roman"/>
                <a:ea typeface="Times New Roman"/>
                <a:cs typeface="Times New Roman"/>
                <a:sym typeface="Times New Roman"/>
              </a:rPr>
              <a:t>Conv2d_3 = (7x7x32) -&gt; (7x7x64)</a:t>
            </a:r>
            <a:endParaRPr/>
          </a:p>
          <a:p>
            <a:pPr indent="-285750" lvl="1" marL="742950" marR="0" rtl="0" algn="l">
              <a:spcBef>
                <a:spcPts val="0"/>
              </a:spcBef>
              <a:spcAft>
                <a:spcPts val="0"/>
              </a:spcAft>
              <a:buSzPts val="2000"/>
              <a:buFont typeface="Arial"/>
              <a:buChar char="•"/>
            </a:pPr>
            <a:r>
              <a:rPr b="0" i="0" lang="en-US" sz="2000" u="none" cap="none" strike="noStrike">
                <a:latin typeface="Times New Roman"/>
                <a:ea typeface="Times New Roman"/>
                <a:cs typeface="Times New Roman"/>
                <a:sym typeface="Times New Roman"/>
              </a:rPr>
              <a:t>Maxpooling_3 = (7x7x64) -&gt; (4x4x64)</a:t>
            </a:r>
            <a:endParaRPr/>
          </a:p>
          <a:p>
            <a:pPr indent="-285750" lvl="1" marL="742950" marR="0" rtl="0" algn="l">
              <a:spcBef>
                <a:spcPts val="0"/>
              </a:spcBef>
              <a:spcAft>
                <a:spcPts val="0"/>
              </a:spcAft>
              <a:buSzPts val="2000"/>
              <a:buFont typeface="Arial"/>
              <a:buChar char="•"/>
            </a:pPr>
            <a:r>
              <a:rPr b="0" i="0" lang="en-US" sz="2000" u="none" cap="none" strike="noStrike">
                <a:latin typeface="Times New Roman"/>
                <a:ea typeface="Times New Roman"/>
                <a:cs typeface="Times New Roman"/>
                <a:sym typeface="Times New Roman"/>
              </a:rPr>
              <a:t>Dropout = </a:t>
            </a:r>
            <a:r>
              <a:rPr lang="en-US" sz="2000">
                <a:latin typeface="Times New Roman"/>
                <a:ea typeface="Times New Roman"/>
                <a:cs typeface="Times New Roman"/>
                <a:sym typeface="Times New Roman"/>
              </a:rPr>
              <a:t>(Randomly sets weights of some neurons to 0 to disable neurons)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8"/>
          <p:cNvSpPr txBox="1"/>
          <p:nvPr/>
        </p:nvSpPr>
        <p:spPr>
          <a:xfrm>
            <a:off x="0" y="626950"/>
            <a:ext cx="5680200" cy="5925900"/>
          </a:xfrm>
          <a:prstGeom prst="rect">
            <a:avLst/>
          </a:prstGeom>
          <a:noFill/>
          <a:ln>
            <a:noFill/>
          </a:ln>
        </p:spPr>
        <p:txBody>
          <a:bodyPr anchorCtr="0" anchor="t" bIns="45700" lIns="91425" spcFirstLastPara="1" rIns="91425" wrap="square" tIns="45700">
            <a:spAutoFit/>
          </a:bodyPr>
          <a:lstStyle/>
          <a:p>
            <a:pPr indent="-292100" lvl="1" marL="742950" marR="0" rtl="0" algn="l">
              <a:spcBef>
                <a:spcPts val="0"/>
              </a:spcBef>
              <a:spcAft>
                <a:spcPts val="0"/>
              </a:spcAft>
              <a:buSzPts val="1900"/>
              <a:buFont typeface="Arial"/>
              <a:buChar char="•"/>
            </a:pPr>
            <a:r>
              <a:rPr b="0" i="0" lang="en-US" sz="1900" u="none" cap="none" strike="noStrike">
                <a:latin typeface="Times New Roman"/>
                <a:ea typeface="Times New Roman"/>
                <a:cs typeface="Times New Roman"/>
                <a:sym typeface="Times New Roman"/>
              </a:rPr>
              <a:t>Conv2d_4 = (4x4x64) -&gt; (4x4x128)</a:t>
            </a:r>
            <a:endParaRPr sz="1500"/>
          </a:p>
          <a:p>
            <a:pPr indent="-292100" lvl="1" marL="742950" marR="0" rtl="0" algn="l">
              <a:spcBef>
                <a:spcPts val="0"/>
              </a:spcBef>
              <a:spcAft>
                <a:spcPts val="0"/>
              </a:spcAft>
              <a:buSzPts val="1900"/>
              <a:buFont typeface="Arial"/>
              <a:buChar char="•"/>
            </a:pPr>
            <a:r>
              <a:rPr b="0" i="0" lang="en-US" sz="1900" u="none" cap="none" strike="noStrike">
                <a:latin typeface="Times New Roman"/>
                <a:ea typeface="Times New Roman"/>
                <a:cs typeface="Times New Roman"/>
                <a:sym typeface="Times New Roman"/>
              </a:rPr>
              <a:t>Maxpooling_4 = (4x4x128) -&gt; (2x2x128)</a:t>
            </a:r>
            <a:endParaRPr sz="1500"/>
          </a:p>
          <a:p>
            <a:pPr indent="-171450" lvl="1" marL="742950" marR="0" rtl="0" algn="l">
              <a:spcBef>
                <a:spcPts val="0"/>
              </a:spcBef>
              <a:spcAft>
                <a:spcPts val="0"/>
              </a:spcAft>
              <a:buClr>
                <a:schemeClr val="lt1"/>
              </a:buClr>
              <a:buSzPts val="1800"/>
              <a:buFont typeface="Arial"/>
              <a:buNone/>
            </a:pPr>
            <a:r>
              <a:t/>
            </a:r>
            <a:endParaRPr b="0" i="0" sz="1900" u="none" cap="none" strike="noStrike">
              <a:latin typeface="Times New Roman"/>
              <a:ea typeface="Times New Roman"/>
              <a:cs typeface="Times New Roman"/>
              <a:sym typeface="Times New Roman"/>
            </a:endParaRPr>
          </a:p>
          <a:p>
            <a:pPr indent="-292100" lvl="1" marL="742950" marR="0" rtl="0" algn="l">
              <a:spcBef>
                <a:spcPts val="0"/>
              </a:spcBef>
              <a:spcAft>
                <a:spcPts val="0"/>
              </a:spcAft>
              <a:buSzPts val="1900"/>
              <a:buFont typeface="Arial"/>
              <a:buChar char="•"/>
            </a:pPr>
            <a:r>
              <a:rPr b="0" i="0" lang="en-US" sz="1900" u="none" cap="none" strike="noStrike">
                <a:latin typeface="Times New Roman"/>
                <a:ea typeface="Times New Roman"/>
                <a:cs typeface="Times New Roman"/>
                <a:sym typeface="Times New Roman"/>
              </a:rPr>
              <a:t>Flatten = (1,512)</a:t>
            </a:r>
            <a:endParaRPr sz="1500"/>
          </a:p>
          <a:p>
            <a:pPr indent="-292100" lvl="1" marL="742950" marR="0" rtl="0" algn="l">
              <a:spcBef>
                <a:spcPts val="0"/>
              </a:spcBef>
              <a:spcAft>
                <a:spcPts val="0"/>
              </a:spcAft>
              <a:buSzPts val="1900"/>
              <a:buFont typeface="Arial"/>
              <a:buChar char="•"/>
            </a:pPr>
            <a:r>
              <a:rPr b="0" i="0" lang="en-US" sz="1900" u="none" cap="none" strike="noStrike">
                <a:latin typeface="Times New Roman"/>
                <a:ea typeface="Times New Roman"/>
                <a:cs typeface="Times New Roman"/>
                <a:sym typeface="Times New Roman"/>
              </a:rPr>
              <a:t>Dense_1 = (1,512) -&gt; (1,64)</a:t>
            </a:r>
            <a:endParaRPr sz="1500"/>
          </a:p>
          <a:p>
            <a:pPr indent="-292100" lvl="1" marL="742950" marR="0" rtl="0" algn="l">
              <a:spcBef>
                <a:spcPts val="0"/>
              </a:spcBef>
              <a:spcAft>
                <a:spcPts val="0"/>
              </a:spcAft>
              <a:buSzPts val="1900"/>
              <a:buFont typeface="Arial"/>
              <a:buChar char="•"/>
            </a:pPr>
            <a:r>
              <a:rPr b="0" i="0" lang="en-US" sz="1900" u="none" cap="none" strike="noStrike">
                <a:latin typeface="Times New Roman"/>
                <a:ea typeface="Times New Roman"/>
                <a:cs typeface="Times New Roman"/>
                <a:sym typeface="Times New Roman"/>
              </a:rPr>
              <a:t>Dense_2 = (1,64) -&gt; (1,32)</a:t>
            </a:r>
            <a:endParaRPr sz="1500"/>
          </a:p>
          <a:p>
            <a:pPr indent="-292100" lvl="1" marL="742950" marR="0" rtl="0" algn="l">
              <a:spcBef>
                <a:spcPts val="0"/>
              </a:spcBef>
              <a:spcAft>
                <a:spcPts val="0"/>
              </a:spcAft>
              <a:buSzPts val="1900"/>
              <a:buFont typeface="Arial"/>
              <a:buChar char="•"/>
            </a:pPr>
            <a:r>
              <a:rPr b="0" i="0" lang="en-US" sz="1900" u="none" cap="none" strike="noStrike">
                <a:latin typeface="Times New Roman"/>
                <a:ea typeface="Times New Roman"/>
                <a:cs typeface="Times New Roman"/>
                <a:sym typeface="Times New Roman"/>
              </a:rPr>
              <a:t>Dense_3 = (1,32) -&gt; (1,7)</a:t>
            </a:r>
            <a:endParaRPr sz="1500"/>
          </a:p>
          <a:p>
            <a:pPr indent="-171450" lvl="1" marL="742950" marR="0" rtl="0" algn="l">
              <a:spcBef>
                <a:spcPts val="0"/>
              </a:spcBef>
              <a:spcAft>
                <a:spcPts val="0"/>
              </a:spcAft>
              <a:buClr>
                <a:schemeClr val="lt1"/>
              </a:buClr>
              <a:buSzPts val="1800"/>
              <a:buFont typeface="Arial"/>
              <a:buNone/>
            </a:pPr>
            <a:r>
              <a:t/>
            </a:r>
            <a:endParaRPr b="0" i="0" sz="1800" u="none" cap="none" strike="noStrike">
              <a:latin typeface="Times New Roman"/>
              <a:ea typeface="Times New Roman"/>
              <a:cs typeface="Times New Roman"/>
              <a:sym typeface="Times New Roman"/>
            </a:endParaRPr>
          </a:p>
          <a:p>
            <a:pPr indent="0" lvl="1" marL="457200" marR="0" rtl="0" algn="l">
              <a:spcBef>
                <a:spcPts val="0"/>
              </a:spcBef>
              <a:spcAft>
                <a:spcPts val="0"/>
              </a:spcAft>
              <a:buNone/>
            </a:pPr>
            <a:r>
              <a:t/>
            </a:r>
            <a:endParaRPr b="0" i="0" sz="1800" u="none" cap="none" strike="noStrike">
              <a:latin typeface="Times New Roman"/>
              <a:ea typeface="Times New Roman"/>
              <a:cs typeface="Times New Roman"/>
              <a:sym typeface="Times New Roman"/>
            </a:endParaRPr>
          </a:p>
          <a:p>
            <a:pPr indent="0" lvl="1" marL="457200" marR="0" rtl="0" algn="l">
              <a:spcBef>
                <a:spcPts val="0"/>
              </a:spcBef>
              <a:spcAft>
                <a:spcPts val="0"/>
              </a:spcAft>
              <a:buNone/>
            </a:pPr>
            <a:r>
              <a:rPr b="0" i="1" lang="en-US" sz="2100" u="none" cap="none" strike="noStrike">
                <a:latin typeface="Times New Roman"/>
                <a:ea typeface="Times New Roman"/>
                <a:cs typeface="Times New Roman"/>
                <a:sym typeface="Times New Roman"/>
              </a:rPr>
              <a:t>With Dropout layer, the aim is to prevent overfitting and increase the complexity while training the models weights and biases.</a:t>
            </a:r>
            <a:endParaRPr sz="1500"/>
          </a:p>
          <a:p>
            <a:pPr indent="0" lvl="1" marL="457200" marR="0" rtl="0" algn="l">
              <a:spcBef>
                <a:spcPts val="0"/>
              </a:spcBef>
              <a:spcAft>
                <a:spcPts val="0"/>
              </a:spcAft>
              <a:buNone/>
            </a:pPr>
            <a:r>
              <a:t/>
            </a:r>
            <a:endParaRPr b="0" i="1" sz="2100" u="none" cap="none" strike="noStrike">
              <a:latin typeface="Times New Roman"/>
              <a:ea typeface="Times New Roman"/>
              <a:cs typeface="Times New Roman"/>
              <a:sym typeface="Times New Roman"/>
            </a:endParaRPr>
          </a:p>
          <a:p>
            <a:pPr indent="0" lvl="1" marL="457200" marR="0" rtl="0" algn="l">
              <a:spcBef>
                <a:spcPts val="0"/>
              </a:spcBef>
              <a:spcAft>
                <a:spcPts val="0"/>
              </a:spcAft>
              <a:buNone/>
            </a:pPr>
            <a:r>
              <a:rPr b="0" i="1" lang="en-US" sz="2100" u="none" cap="none" strike="noStrike">
                <a:latin typeface="Times New Roman"/>
                <a:ea typeface="Times New Roman"/>
                <a:cs typeface="Times New Roman"/>
                <a:sym typeface="Times New Roman"/>
              </a:rPr>
              <a:t>To handle overfitting and improve the accuracy, this model also uses the EarlyStopping and ReduceLROnPlateau callback algorithms. Though, all this increases the complexity of the model but at the same time doesn’t increase the parameters.</a:t>
            </a:r>
            <a:endParaRPr sz="1500"/>
          </a:p>
        </p:txBody>
      </p:sp>
      <p:pic>
        <p:nvPicPr>
          <p:cNvPr id="248" name="Google Shape;248;p18"/>
          <p:cNvPicPr preferRelativeResize="0"/>
          <p:nvPr/>
        </p:nvPicPr>
        <p:blipFill rotWithShape="1">
          <a:blip r:embed="rId3">
            <a:alphaModFix/>
          </a:blip>
          <a:srcRect b="0" l="0" r="0" t="0"/>
          <a:stretch/>
        </p:blipFill>
        <p:spPr>
          <a:xfrm>
            <a:off x="5885895" y="1441504"/>
            <a:ext cx="6108577" cy="429679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11615aa4ad0_0_17"/>
          <p:cNvSpPr txBox="1"/>
          <p:nvPr/>
        </p:nvSpPr>
        <p:spPr>
          <a:xfrm>
            <a:off x="2014725" y="188250"/>
            <a:ext cx="74607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600">
                <a:solidFill>
                  <a:srgbClr val="00B0F0"/>
                </a:solidFill>
                <a:latin typeface="Algerian"/>
                <a:ea typeface="Algerian"/>
                <a:cs typeface="Algerian"/>
                <a:sym typeface="Algerian"/>
              </a:rPr>
              <a:t>Training on modified Model</a:t>
            </a:r>
            <a:endParaRPr b="1">
              <a:solidFill>
                <a:schemeClr val="dk1"/>
              </a:solidFill>
            </a:endParaRPr>
          </a:p>
        </p:txBody>
      </p:sp>
      <p:pic>
        <p:nvPicPr>
          <p:cNvPr id="254" name="Google Shape;254;g11615aa4ad0_0_17"/>
          <p:cNvPicPr preferRelativeResize="0"/>
          <p:nvPr/>
        </p:nvPicPr>
        <p:blipFill>
          <a:blip r:embed="rId3">
            <a:alphaModFix/>
          </a:blip>
          <a:stretch>
            <a:fillRect/>
          </a:stretch>
        </p:blipFill>
        <p:spPr>
          <a:xfrm>
            <a:off x="2344050" y="1087175"/>
            <a:ext cx="9847949" cy="5770825"/>
          </a:xfrm>
          <a:prstGeom prst="rect">
            <a:avLst/>
          </a:prstGeom>
          <a:noFill/>
          <a:ln>
            <a:noFill/>
          </a:ln>
        </p:spPr>
      </p:pic>
      <p:sp>
        <p:nvSpPr>
          <p:cNvPr id="255" name="Google Shape;255;g11615aa4ad0_0_17"/>
          <p:cNvSpPr txBox="1"/>
          <p:nvPr/>
        </p:nvSpPr>
        <p:spPr>
          <a:xfrm>
            <a:off x="133950" y="1451375"/>
            <a:ext cx="2062800" cy="457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latin typeface="Times New Roman"/>
                <a:ea typeface="Times New Roman"/>
                <a:cs typeface="Times New Roman"/>
                <a:sym typeface="Times New Roman"/>
              </a:rPr>
              <a:t>The training accuracy achieved on the model is 99.8% and the validation accuracy is 100%.</a:t>
            </a:r>
            <a:endParaRPr sz="1900">
              <a:latin typeface="Times New Roman"/>
              <a:ea typeface="Times New Roman"/>
              <a:cs typeface="Times New Roman"/>
              <a:sym typeface="Times New Roman"/>
            </a:endParaRPr>
          </a:p>
          <a:p>
            <a:pPr indent="0" lvl="0" marL="0" rtl="0" algn="l">
              <a:spcBef>
                <a:spcPts val="0"/>
              </a:spcBef>
              <a:spcAft>
                <a:spcPts val="0"/>
              </a:spcAft>
              <a:buNone/>
            </a:pPr>
            <a:r>
              <a:t/>
            </a:r>
            <a:endParaRPr sz="1900">
              <a:latin typeface="Times New Roman"/>
              <a:ea typeface="Times New Roman"/>
              <a:cs typeface="Times New Roman"/>
              <a:sym typeface="Times New Roman"/>
            </a:endParaRPr>
          </a:p>
          <a:p>
            <a:pPr indent="0" lvl="0" marL="0" rtl="0" algn="l">
              <a:spcBef>
                <a:spcPts val="0"/>
              </a:spcBef>
              <a:spcAft>
                <a:spcPts val="0"/>
              </a:spcAft>
              <a:buNone/>
            </a:pPr>
            <a:r>
              <a:rPr lang="en-US" sz="1900">
                <a:latin typeface="Times New Roman"/>
                <a:ea typeface="Times New Roman"/>
                <a:cs typeface="Times New Roman"/>
                <a:sym typeface="Times New Roman"/>
              </a:rPr>
              <a:t>Thus, the model is showing consistent results on validation and </a:t>
            </a:r>
            <a:r>
              <a:rPr lang="en-US" sz="1900">
                <a:latin typeface="Times New Roman"/>
                <a:ea typeface="Times New Roman"/>
                <a:cs typeface="Times New Roman"/>
                <a:sym typeface="Times New Roman"/>
              </a:rPr>
              <a:t>training</a:t>
            </a:r>
            <a:r>
              <a:rPr lang="en-US" sz="1900">
                <a:latin typeface="Times New Roman"/>
                <a:ea typeface="Times New Roman"/>
                <a:cs typeface="Times New Roman"/>
                <a:sym typeface="Times New Roman"/>
              </a:rPr>
              <a:t> data </a:t>
            </a:r>
            <a:r>
              <a:rPr lang="en-US" sz="1900">
                <a:latin typeface="Times New Roman"/>
                <a:ea typeface="Times New Roman"/>
                <a:cs typeface="Times New Roman"/>
                <a:sym typeface="Times New Roman"/>
              </a:rPr>
              <a:t>without</a:t>
            </a:r>
            <a:r>
              <a:rPr lang="en-US" sz="1900">
                <a:latin typeface="Times New Roman"/>
                <a:ea typeface="Times New Roman"/>
                <a:cs typeface="Times New Roman"/>
                <a:sym typeface="Times New Roman"/>
              </a:rPr>
              <a:t> getting overfitted.</a:t>
            </a:r>
            <a:endParaRPr sz="1900">
              <a:latin typeface="Times New Roman"/>
              <a:ea typeface="Times New Roman"/>
              <a:cs typeface="Times New Roman"/>
              <a:sym typeface="Times New Roman"/>
            </a:endParaRPr>
          </a:p>
          <a:p>
            <a:pPr indent="0" lvl="0" marL="0" rtl="0" algn="l">
              <a:spcBef>
                <a:spcPts val="0"/>
              </a:spcBef>
              <a:spcAft>
                <a:spcPts val="0"/>
              </a:spcAft>
              <a:buNone/>
            </a:pPr>
            <a:r>
              <a:t/>
            </a:r>
            <a:endParaRPr sz="1900">
              <a:latin typeface="Times New Roman"/>
              <a:ea typeface="Times New Roman"/>
              <a:cs typeface="Times New Roman"/>
              <a:sym typeface="Times New Roman"/>
            </a:endParaRPr>
          </a:p>
        </p:txBody>
      </p:sp>
      <p:cxnSp>
        <p:nvCxnSpPr>
          <p:cNvPr id="256" name="Google Shape;256;g11615aa4ad0_0_17"/>
          <p:cNvCxnSpPr/>
          <p:nvPr/>
        </p:nvCxnSpPr>
        <p:spPr>
          <a:xfrm>
            <a:off x="1875225" y="2866425"/>
            <a:ext cx="5799900" cy="3509400"/>
          </a:xfrm>
          <a:prstGeom prst="straightConnector1">
            <a:avLst/>
          </a:prstGeom>
          <a:noFill/>
          <a:ln cap="flat" cmpd="sng" w="28575">
            <a:solidFill>
              <a:schemeClr val="accent2"/>
            </a:solidFill>
            <a:prstDash val="solid"/>
            <a:round/>
            <a:headEnd len="med" w="med"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11615aa4ad0_0_20"/>
          <p:cNvSpPr txBox="1"/>
          <p:nvPr/>
        </p:nvSpPr>
        <p:spPr>
          <a:xfrm>
            <a:off x="884050" y="281275"/>
            <a:ext cx="9376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600">
                <a:solidFill>
                  <a:srgbClr val="00B0F0"/>
                </a:solidFill>
                <a:latin typeface="Algerian"/>
                <a:ea typeface="Algerian"/>
                <a:cs typeface="Algerian"/>
                <a:sym typeface="Algerian"/>
              </a:rPr>
              <a:t>Training Graphs of modified Model</a:t>
            </a:r>
            <a:endParaRPr b="1" sz="3600">
              <a:solidFill>
                <a:srgbClr val="00B0F0"/>
              </a:solidFill>
              <a:latin typeface="Algerian"/>
              <a:ea typeface="Algerian"/>
              <a:cs typeface="Algerian"/>
              <a:sym typeface="Algerian"/>
            </a:endParaRPr>
          </a:p>
        </p:txBody>
      </p:sp>
      <p:pic>
        <p:nvPicPr>
          <p:cNvPr id="262" name="Google Shape;262;g11615aa4ad0_0_20"/>
          <p:cNvPicPr preferRelativeResize="0"/>
          <p:nvPr/>
        </p:nvPicPr>
        <p:blipFill>
          <a:blip r:embed="rId3">
            <a:alphaModFix/>
          </a:blip>
          <a:stretch>
            <a:fillRect/>
          </a:stretch>
        </p:blipFill>
        <p:spPr>
          <a:xfrm>
            <a:off x="2663400" y="1701100"/>
            <a:ext cx="9376201" cy="4862225"/>
          </a:xfrm>
          <a:prstGeom prst="rect">
            <a:avLst/>
          </a:prstGeom>
          <a:noFill/>
          <a:ln>
            <a:noFill/>
          </a:ln>
        </p:spPr>
      </p:pic>
      <p:sp>
        <p:nvSpPr>
          <p:cNvPr id="263" name="Google Shape;263;g11615aa4ad0_0_20"/>
          <p:cNvSpPr txBox="1"/>
          <p:nvPr/>
        </p:nvSpPr>
        <p:spPr>
          <a:xfrm>
            <a:off x="66950" y="2089550"/>
            <a:ext cx="2384400" cy="340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latin typeface="Times New Roman"/>
                <a:ea typeface="Times New Roman"/>
                <a:cs typeface="Times New Roman"/>
                <a:sym typeface="Times New Roman"/>
              </a:rPr>
              <a:t>The Model accuracy and validation accuracy are getting saturated as seen in the graph showing the stability of the model.</a:t>
            </a:r>
            <a:endParaRPr sz="1900">
              <a:latin typeface="Times New Roman"/>
              <a:ea typeface="Times New Roman"/>
              <a:cs typeface="Times New Roman"/>
              <a:sym typeface="Times New Roman"/>
            </a:endParaRPr>
          </a:p>
          <a:p>
            <a:pPr indent="0" lvl="0" marL="0" rtl="0" algn="l">
              <a:spcBef>
                <a:spcPts val="0"/>
              </a:spcBef>
              <a:spcAft>
                <a:spcPts val="0"/>
              </a:spcAft>
              <a:buNone/>
            </a:pPr>
            <a:r>
              <a:t/>
            </a:r>
            <a:endParaRPr sz="1900">
              <a:latin typeface="Times New Roman"/>
              <a:ea typeface="Times New Roman"/>
              <a:cs typeface="Times New Roman"/>
              <a:sym typeface="Times New Roman"/>
            </a:endParaRPr>
          </a:p>
          <a:p>
            <a:pPr indent="0" lvl="0" marL="0" rtl="0" algn="l">
              <a:spcBef>
                <a:spcPts val="0"/>
              </a:spcBef>
              <a:spcAft>
                <a:spcPts val="0"/>
              </a:spcAft>
              <a:buNone/>
            </a:pPr>
            <a:r>
              <a:rPr lang="en-US" sz="1900">
                <a:latin typeface="Times New Roman"/>
                <a:ea typeface="Times New Roman"/>
                <a:cs typeface="Times New Roman"/>
                <a:sym typeface="Times New Roman"/>
              </a:rPr>
              <a:t>At the same time the Model losses are also converging to almost 0(zero).</a:t>
            </a:r>
            <a:endParaRPr sz="19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g123c8fc81c8_0_0"/>
          <p:cNvPicPr preferRelativeResize="0"/>
          <p:nvPr/>
        </p:nvPicPr>
        <p:blipFill>
          <a:blip r:embed="rId3">
            <a:alphaModFix/>
          </a:blip>
          <a:stretch>
            <a:fillRect/>
          </a:stretch>
        </p:blipFill>
        <p:spPr>
          <a:xfrm>
            <a:off x="5558725" y="1701100"/>
            <a:ext cx="6469575" cy="3611075"/>
          </a:xfrm>
          <a:prstGeom prst="rect">
            <a:avLst/>
          </a:prstGeom>
          <a:noFill/>
          <a:ln>
            <a:noFill/>
          </a:ln>
        </p:spPr>
      </p:pic>
      <p:sp>
        <p:nvSpPr>
          <p:cNvPr id="269" name="Google Shape;269;g123c8fc81c8_0_0"/>
          <p:cNvSpPr txBox="1"/>
          <p:nvPr/>
        </p:nvSpPr>
        <p:spPr>
          <a:xfrm>
            <a:off x="1821675" y="187525"/>
            <a:ext cx="8760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600">
                <a:solidFill>
                  <a:srgbClr val="00B0F0"/>
                </a:solidFill>
                <a:latin typeface="Algerian"/>
                <a:ea typeface="Algerian"/>
                <a:cs typeface="Algerian"/>
                <a:sym typeface="Algerian"/>
              </a:rPr>
              <a:t>test accuracy on modified Model</a:t>
            </a:r>
            <a:endParaRPr>
              <a:latin typeface="Century Gothic"/>
              <a:ea typeface="Century Gothic"/>
              <a:cs typeface="Century Gothic"/>
              <a:sym typeface="Century Gothic"/>
            </a:endParaRPr>
          </a:p>
        </p:txBody>
      </p:sp>
      <p:sp>
        <p:nvSpPr>
          <p:cNvPr id="270" name="Google Shape;270;g123c8fc81c8_0_0"/>
          <p:cNvSpPr txBox="1"/>
          <p:nvPr/>
        </p:nvSpPr>
        <p:spPr>
          <a:xfrm>
            <a:off x="723300" y="2719100"/>
            <a:ext cx="30000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The test accuracy achieved on the model is 100%.</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rPr lang="en-US" sz="2000">
                <a:latin typeface="Times New Roman"/>
                <a:ea typeface="Times New Roman"/>
                <a:cs typeface="Times New Roman"/>
                <a:sym typeface="Times New Roman"/>
              </a:rPr>
              <a:t>0.00677 </a:t>
            </a:r>
            <a:r>
              <a:rPr lang="en-US" sz="2000">
                <a:latin typeface="Times New Roman"/>
                <a:ea typeface="Times New Roman"/>
                <a:cs typeface="Times New Roman"/>
                <a:sym typeface="Times New Roman"/>
              </a:rPr>
              <a:t>GFlops</a:t>
            </a:r>
            <a:endParaRPr sz="2000">
              <a:latin typeface="Times New Roman"/>
              <a:ea typeface="Times New Roman"/>
              <a:cs typeface="Times New Roman"/>
              <a:sym typeface="Times New Roman"/>
            </a:endParaRPr>
          </a:p>
        </p:txBody>
      </p:sp>
      <p:cxnSp>
        <p:nvCxnSpPr>
          <p:cNvPr id="271" name="Google Shape;271;g123c8fc81c8_0_0"/>
          <p:cNvCxnSpPr>
            <a:stCxn id="270" idx="3"/>
          </p:cNvCxnSpPr>
          <p:nvPr/>
        </p:nvCxnSpPr>
        <p:spPr>
          <a:xfrm flipH="1" rot="10800000">
            <a:off x="3723300" y="2591600"/>
            <a:ext cx="3938400" cy="989400"/>
          </a:xfrm>
          <a:prstGeom prst="straightConnector1">
            <a:avLst/>
          </a:prstGeom>
          <a:noFill/>
          <a:ln cap="flat" cmpd="sng" w="28575">
            <a:solidFill>
              <a:schemeClr val="accent2"/>
            </a:solidFill>
            <a:prstDash val="solid"/>
            <a:round/>
            <a:headEnd len="med" w="med" type="none"/>
            <a:tailEnd len="med" w="med" type="triangle"/>
          </a:ln>
        </p:spPr>
      </p:cxnSp>
      <p:pic>
        <p:nvPicPr>
          <p:cNvPr id="272" name="Google Shape;272;g123c8fc81c8_0_0"/>
          <p:cNvPicPr preferRelativeResize="0"/>
          <p:nvPr/>
        </p:nvPicPr>
        <p:blipFill>
          <a:blip r:embed="rId4">
            <a:alphaModFix/>
          </a:blip>
          <a:stretch>
            <a:fillRect/>
          </a:stretch>
        </p:blipFill>
        <p:spPr>
          <a:xfrm>
            <a:off x="0" y="5312175"/>
            <a:ext cx="11867552" cy="1420825"/>
          </a:xfrm>
          <a:prstGeom prst="rect">
            <a:avLst/>
          </a:prstGeom>
          <a:noFill/>
          <a:ln>
            <a:noFill/>
          </a:ln>
        </p:spPr>
      </p:pic>
      <p:cxnSp>
        <p:nvCxnSpPr>
          <p:cNvPr id="273" name="Google Shape;273;g123c8fc81c8_0_0"/>
          <p:cNvCxnSpPr/>
          <p:nvPr/>
        </p:nvCxnSpPr>
        <p:spPr>
          <a:xfrm flipH="1">
            <a:off x="817150" y="4353225"/>
            <a:ext cx="790200" cy="2143200"/>
          </a:xfrm>
          <a:prstGeom prst="straightConnector1">
            <a:avLst/>
          </a:prstGeom>
          <a:noFill/>
          <a:ln cap="flat" cmpd="sng" w="28575">
            <a:solidFill>
              <a:schemeClr val="accent2"/>
            </a:solidFill>
            <a:prstDash val="solid"/>
            <a:round/>
            <a:headEnd len="med" w="med"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graphicFrame>
        <p:nvGraphicFramePr>
          <p:cNvPr id="278" name="Google Shape;278;g121ecbb2ae1_0_0"/>
          <p:cNvGraphicFramePr/>
          <p:nvPr/>
        </p:nvGraphicFramePr>
        <p:xfrm>
          <a:off x="445978" y="1748810"/>
          <a:ext cx="3000000" cy="3000000"/>
        </p:xfrm>
        <a:graphic>
          <a:graphicData uri="http://schemas.openxmlformats.org/drawingml/2006/table">
            <a:tbl>
              <a:tblPr>
                <a:noFill/>
                <a:tableStyleId>{36076E07-437E-48F3-B94C-75AB1D9A9C7D}</a:tableStyleId>
              </a:tblPr>
              <a:tblGrid>
                <a:gridCol w="2834650"/>
                <a:gridCol w="2834650"/>
                <a:gridCol w="2834650"/>
                <a:gridCol w="2834650"/>
              </a:tblGrid>
              <a:tr h="776175">
                <a:tc>
                  <a:txBody>
                    <a:bodyPr/>
                    <a:lstStyle/>
                    <a:p>
                      <a:pPr indent="0" lvl="0" marL="0" rtl="0" algn="ctr">
                        <a:spcBef>
                          <a:spcPts val="0"/>
                        </a:spcBef>
                        <a:spcAft>
                          <a:spcPts val="0"/>
                        </a:spcAft>
                        <a:buNone/>
                      </a:pPr>
                      <a:r>
                        <a:rPr b="1" lang="en-US" sz="1500"/>
                        <a:t>Parameters</a:t>
                      </a:r>
                      <a:endParaRPr b="1" sz="1500"/>
                    </a:p>
                    <a:p>
                      <a:pPr indent="0" lvl="0" marL="0" rtl="0" algn="ctr">
                        <a:spcBef>
                          <a:spcPts val="0"/>
                        </a:spcBef>
                        <a:spcAft>
                          <a:spcPts val="0"/>
                        </a:spcAft>
                        <a:buNone/>
                      </a:pPr>
                      <a:r>
                        <a:rPr b="1" lang="en-US" sz="1500"/>
                        <a:t>Models      </a:t>
                      </a:r>
                      <a:endParaRPr b="1" sz="1500"/>
                    </a:p>
                  </a:txBody>
                  <a:tcPr marT="91425" marB="91425" marR="91425" marL="91425"/>
                </a:tc>
                <a:tc>
                  <a:txBody>
                    <a:bodyPr/>
                    <a:lstStyle/>
                    <a:p>
                      <a:pPr indent="0" lvl="0" marL="0" rtl="0" algn="ctr">
                        <a:spcBef>
                          <a:spcPts val="0"/>
                        </a:spcBef>
                        <a:spcAft>
                          <a:spcPts val="0"/>
                        </a:spcAft>
                        <a:buNone/>
                      </a:pPr>
                      <a:r>
                        <a:rPr b="1" lang="en-US" sz="1500"/>
                        <a:t>Training</a:t>
                      </a:r>
                      <a:r>
                        <a:rPr b="1" lang="en-US" sz="1500"/>
                        <a:t> Accuracy</a:t>
                      </a:r>
                      <a:endParaRPr b="1" sz="1500"/>
                    </a:p>
                  </a:txBody>
                  <a:tcPr marT="91425" marB="91425" marR="91425" marL="91425"/>
                </a:tc>
                <a:tc>
                  <a:txBody>
                    <a:bodyPr/>
                    <a:lstStyle/>
                    <a:p>
                      <a:pPr indent="0" lvl="0" marL="0" rtl="0" algn="ctr">
                        <a:spcBef>
                          <a:spcPts val="0"/>
                        </a:spcBef>
                        <a:spcAft>
                          <a:spcPts val="0"/>
                        </a:spcAft>
                        <a:buNone/>
                      </a:pPr>
                      <a:r>
                        <a:rPr b="1" lang="en-US" sz="1500"/>
                        <a:t>Validation Losses</a:t>
                      </a:r>
                      <a:endParaRPr b="1" sz="1500"/>
                    </a:p>
                  </a:txBody>
                  <a:tcPr marT="91425" marB="91425" marR="91425" marL="91425"/>
                </a:tc>
                <a:tc>
                  <a:txBody>
                    <a:bodyPr/>
                    <a:lstStyle/>
                    <a:p>
                      <a:pPr indent="0" lvl="0" marL="0" rtl="0" algn="ctr">
                        <a:spcBef>
                          <a:spcPts val="0"/>
                        </a:spcBef>
                        <a:spcAft>
                          <a:spcPts val="0"/>
                        </a:spcAft>
                        <a:buNone/>
                      </a:pPr>
                      <a:r>
                        <a:rPr b="1" lang="en-US" sz="1500"/>
                        <a:t>Epochs (Early Stopping)/ Time</a:t>
                      </a:r>
                      <a:endParaRPr b="1" sz="1500"/>
                    </a:p>
                  </a:txBody>
                  <a:tcPr marT="91425" marB="91425" marR="91425" marL="91425"/>
                </a:tc>
              </a:tr>
              <a:tr h="739225">
                <a:tc>
                  <a:txBody>
                    <a:bodyPr/>
                    <a:lstStyle/>
                    <a:p>
                      <a:pPr indent="0" lvl="0" marL="0" rtl="0" algn="l">
                        <a:spcBef>
                          <a:spcPts val="0"/>
                        </a:spcBef>
                        <a:spcAft>
                          <a:spcPts val="0"/>
                        </a:spcAft>
                        <a:buNone/>
                      </a:pPr>
                      <a:r>
                        <a:rPr lang="en-US"/>
                        <a:t>Proposed Model</a:t>
                      </a:r>
                      <a:endParaRPr/>
                    </a:p>
                  </a:txBody>
                  <a:tcPr marT="91425" marB="91425" marR="91425" marL="91425"/>
                </a:tc>
                <a:tc>
                  <a:txBody>
                    <a:bodyPr/>
                    <a:lstStyle/>
                    <a:p>
                      <a:pPr indent="0" lvl="0" marL="0" rtl="0" algn="l">
                        <a:spcBef>
                          <a:spcPts val="0"/>
                        </a:spcBef>
                        <a:spcAft>
                          <a:spcPts val="0"/>
                        </a:spcAft>
                        <a:buNone/>
                      </a:pPr>
                      <a:r>
                        <a:rPr b="1" lang="en-US"/>
                        <a:t>99.8%</a:t>
                      </a:r>
                      <a:endParaRPr b="1"/>
                    </a:p>
                  </a:txBody>
                  <a:tcPr marT="91425" marB="91425" marR="91425" marL="91425"/>
                </a:tc>
                <a:tc>
                  <a:txBody>
                    <a:bodyPr/>
                    <a:lstStyle/>
                    <a:p>
                      <a:pPr indent="0" lvl="0" marL="0" rtl="0" algn="l">
                        <a:spcBef>
                          <a:spcPts val="0"/>
                        </a:spcBef>
                        <a:spcAft>
                          <a:spcPts val="0"/>
                        </a:spcAft>
                        <a:buNone/>
                      </a:pPr>
                      <a:r>
                        <a:rPr b="1" lang="en-US"/>
                        <a:t>4.318 x 10^-5</a:t>
                      </a:r>
                      <a:endParaRPr b="1"/>
                    </a:p>
                  </a:txBody>
                  <a:tcPr marT="91425" marB="91425" marR="91425" marL="91425"/>
                </a:tc>
                <a:tc>
                  <a:txBody>
                    <a:bodyPr/>
                    <a:lstStyle/>
                    <a:p>
                      <a:pPr indent="0" lvl="0" marL="0" rtl="0" algn="l">
                        <a:spcBef>
                          <a:spcPts val="0"/>
                        </a:spcBef>
                        <a:spcAft>
                          <a:spcPts val="0"/>
                        </a:spcAft>
                        <a:buNone/>
                      </a:pPr>
                      <a:r>
                        <a:rPr b="1" lang="en-US"/>
                        <a:t>50 / 5 hrs 23 min </a:t>
                      </a:r>
                      <a:endParaRPr b="1"/>
                    </a:p>
                    <a:p>
                      <a:pPr indent="0" lvl="0" marL="0" rtl="0" algn="l">
                        <a:spcBef>
                          <a:spcPts val="0"/>
                        </a:spcBef>
                        <a:spcAft>
                          <a:spcPts val="0"/>
                        </a:spcAft>
                        <a:buNone/>
                      </a:pPr>
                      <a:r>
                        <a:rPr b="1" lang="en-US"/>
                        <a:t>(0.00677 Flops)</a:t>
                      </a:r>
                      <a:endParaRPr b="1"/>
                    </a:p>
                  </a:txBody>
                  <a:tcPr marT="91425" marB="91425" marR="91425" marL="91425"/>
                </a:tc>
              </a:tr>
              <a:tr h="739225">
                <a:tc>
                  <a:txBody>
                    <a:bodyPr/>
                    <a:lstStyle/>
                    <a:p>
                      <a:pPr indent="0" lvl="0" marL="0" rtl="0" algn="l">
                        <a:spcBef>
                          <a:spcPts val="0"/>
                        </a:spcBef>
                        <a:spcAft>
                          <a:spcPts val="0"/>
                        </a:spcAft>
                        <a:buNone/>
                      </a:pPr>
                      <a:r>
                        <a:rPr lang="en-US"/>
                        <a:t>XGBoost (eXtreme Gradient Boosting) [6]</a:t>
                      </a:r>
                      <a:endParaRPr/>
                    </a:p>
                  </a:txBody>
                  <a:tcPr marT="91425" marB="91425" marR="91425" marL="91425"/>
                </a:tc>
                <a:tc>
                  <a:txBody>
                    <a:bodyPr/>
                    <a:lstStyle/>
                    <a:p>
                      <a:pPr indent="0" lvl="0" marL="0" rtl="0" algn="l">
                        <a:spcBef>
                          <a:spcPts val="0"/>
                        </a:spcBef>
                        <a:spcAft>
                          <a:spcPts val="0"/>
                        </a:spcAft>
                        <a:buNone/>
                      </a:pPr>
                      <a:r>
                        <a:rPr b="1" lang="en-US"/>
                        <a:t>73.2%</a:t>
                      </a:r>
                      <a:endParaRPr b="1"/>
                    </a:p>
                  </a:txBody>
                  <a:tcPr marT="91425" marB="91425" marR="91425" marL="91425"/>
                </a:tc>
                <a:tc>
                  <a:txBody>
                    <a:bodyPr/>
                    <a:lstStyle/>
                    <a:p>
                      <a:pPr indent="0" lvl="0" marL="0" rtl="0" algn="l">
                        <a:spcBef>
                          <a:spcPts val="0"/>
                        </a:spcBef>
                        <a:spcAft>
                          <a:spcPts val="0"/>
                        </a:spcAft>
                        <a:buNone/>
                      </a:pPr>
                      <a:r>
                        <a:rPr b="1" lang="en-US"/>
                        <a:t>0.842</a:t>
                      </a:r>
                      <a:endParaRPr b="1"/>
                    </a:p>
                  </a:txBody>
                  <a:tcPr marT="91425" marB="91425" marR="91425" marL="91425"/>
                </a:tc>
                <a:tc>
                  <a:txBody>
                    <a:bodyPr/>
                    <a:lstStyle/>
                    <a:p>
                      <a:pPr indent="0" lvl="0" marL="0" rtl="0" algn="l">
                        <a:spcBef>
                          <a:spcPts val="0"/>
                        </a:spcBef>
                        <a:spcAft>
                          <a:spcPts val="0"/>
                        </a:spcAft>
                        <a:buNone/>
                      </a:pPr>
                      <a:r>
                        <a:rPr b="1" lang="en-US"/>
                        <a:t>39 / 3 hrs 47 min</a:t>
                      </a:r>
                      <a:endParaRPr b="1"/>
                    </a:p>
                  </a:txBody>
                  <a:tcPr marT="91425" marB="91425" marR="91425" marL="91425"/>
                </a:tc>
              </a:tr>
              <a:tr h="739225">
                <a:tc>
                  <a:txBody>
                    <a:bodyPr/>
                    <a:lstStyle/>
                    <a:p>
                      <a:pPr indent="0" lvl="0" marL="0" rtl="0" algn="l">
                        <a:spcBef>
                          <a:spcPts val="0"/>
                        </a:spcBef>
                        <a:spcAft>
                          <a:spcPts val="0"/>
                        </a:spcAft>
                        <a:buNone/>
                      </a:pPr>
                      <a:r>
                        <a:rPr lang="en-US"/>
                        <a:t>DCNN’s [1]</a:t>
                      </a:r>
                      <a:endParaRPr/>
                    </a:p>
                  </a:txBody>
                  <a:tcPr marT="91425" marB="91425" marR="91425" marL="91425"/>
                </a:tc>
                <a:tc>
                  <a:txBody>
                    <a:bodyPr/>
                    <a:lstStyle/>
                    <a:p>
                      <a:pPr indent="0" lvl="0" marL="0" rtl="0" algn="l">
                        <a:spcBef>
                          <a:spcPts val="0"/>
                        </a:spcBef>
                        <a:spcAft>
                          <a:spcPts val="0"/>
                        </a:spcAft>
                        <a:buNone/>
                      </a:pPr>
                      <a:r>
                        <a:rPr b="1" lang="en-US"/>
                        <a:t>97.4%</a:t>
                      </a:r>
                      <a:endParaRPr b="1"/>
                    </a:p>
                  </a:txBody>
                  <a:tcPr marT="91425" marB="91425" marR="91425" marL="91425"/>
                </a:tc>
                <a:tc>
                  <a:txBody>
                    <a:bodyPr/>
                    <a:lstStyle/>
                    <a:p>
                      <a:pPr indent="0" lvl="0" marL="0" rtl="0" algn="l">
                        <a:spcBef>
                          <a:spcPts val="0"/>
                        </a:spcBef>
                        <a:spcAft>
                          <a:spcPts val="0"/>
                        </a:spcAft>
                        <a:buNone/>
                      </a:pPr>
                      <a:r>
                        <a:rPr b="1" lang="en-US"/>
                        <a:t>0.782</a:t>
                      </a:r>
                      <a:endParaRPr b="1"/>
                    </a:p>
                  </a:txBody>
                  <a:tcPr marT="91425" marB="91425" marR="91425" marL="91425"/>
                </a:tc>
                <a:tc>
                  <a:txBody>
                    <a:bodyPr/>
                    <a:lstStyle/>
                    <a:p>
                      <a:pPr indent="0" lvl="0" marL="0" rtl="0" algn="l">
                        <a:spcBef>
                          <a:spcPts val="0"/>
                        </a:spcBef>
                        <a:spcAft>
                          <a:spcPts val="0"/>
                        </a:spcAft>
                        <a:buNone/>
                      </a:pPr>
                      <a:r>
                        <a:rPr b="1" lang="en-US"/>
                        <a:t>47 / 7 hrs 39 min</a:t>
                      </a:r>
                      <a:endParaRPr b="1"/>
                    </a:p>
                    <a:p>
                      <a:pPr indent="0" lvl="0" marL="0" rtl="0" algn="l">
                        <a:spcBef>
                          <a:spcPts val="0"/>
                        </a:spcBef>
                        <a:spcAft>
                          <a:spcPts val="0"/>
                        </a:spcAft>
                        <a:buNone/>
                      </a:pPr>
                      <a:r>
                        <a:rPr b="1" lang="en-US"/>
                        <a:t>(0.85 Flops)</a:t>
                      </a:r>
                      <a:endParaRPr b="1"/>
                    </a:p>
                  </a:txBody>
                  <a:tcPr marT="91425" marB="91425" marR="91425" marL="91425"/>
                </a:tc>
              </a:tr>
              <a:tr h="997975">
                <a:tc>
                  <a:txBody>
                    <a:bodyPr/>
                    <a:lstStyle/>
                    <a:p>
                      <a:pPr indent="0" lvl="0" marL="0" rtl="0" algn="l">
                        <a:spcBef>
                          <a:spcPts val="0"/>
                        </a:spcBef>
                        <a:spcAft>
                          <a:spcPts val="0"/>
                        </a:spcAft>
                        <a:buNone/>
                      </a:pPr>
                      <a:r>
                        <a:rPr lang="en-US"/>
                        <a:t>Attentions Based Model (Vgg16 </a:t>
                      </a:r>
                      <a:r>
                        <a:rPr lang="en-US"/>
                        <a:t>drived) </a:t>
                      </a:r>
                      <a:endParaRPr/>
                    </a:p>
                    <a:p>
                      <a:pPr indent="0" lvl="0" marL="0" rtl="0" algn="l">
                        <a:spcBef>
                          <a:spcPts val="0"/>
                        </a:spcBef>
                        <a:spcAft>
                          <a:spcPts val="0"/>
                        </a:spcAft>
                        <a:buNone/>
                      </a:pPr>
                      <a:r>
                        <a:rPr lang="en-US"/>
                        <a:t>IRV2+GCAM [</a:t>
                      </a:r>
                      <a:endParaRPr/>
                    </a:p>
                  </a:txBody>
                  <a:tcPr marT="91425" marB="91425" marR="91425" marL="91425"/>
                </a:tc>
                <a:tc>
                  <a:txBody>
                    <a:bodyPr/>
                    <a:lstStyle/>
                    <a:p>
                      <a:pPr indent="0" lvl="0" marL="0" rtl="0" algn="l">
                        <a:spcBef>
                          <a:spcPts val="0"/>
                        </a:spcBef>
                        <a:spcAft>
                          <a:spcPts val="0"/>
                        </a:spcAft>
                        <a:buNone/>
                      </a:pPr>
                      <a:r>
                        <a:rPr b="1" lang="en-US"/>
                        <a:t>92%</a:t>
                      </a:r>
                      <a:endParaRPr b="1"/>
                    </a:p>
                  </a:txBody>
                  <a:tcPr marT="91425" marB="91425" marR="91425" marL="91425"/>
                </a:tc>
                <a:tc>
                  <a:txBody>
                    <a:bodyPr/>
                    <a:lstStyle/>
                    <a:p>
                      <a:pPr indent="0" lvl="0" marL="0" rtl="0" algn="l">
                        <a:spcBef>
                          <a:spcPts val="0"/>
                        </a:spcBef>
                        <a:spcAft>
                          <a:spcPts val="0"/>
                        </a:spcAft>
                        <a:buNone/>
                      </a:pPr>
                      <a:r>
                        <a:rPr b="1" lang="en-US"/>
                        <a:t>3x10^-3</a:t>
                      </a:r>
                      <a:endParaRPr b="1"/>
                    </a:p>
                  </a:txBody>
                  <a:tcPr marT="91425" marB="91425" marR="91425" marL="91425"/>
                </a:tc>
                <a:tc>
                  <a:txBody>
                    <a:bodyPr/>
                    <a:lstStyle/>
                    <a:p>
                      <a:pPr indent="0" lvl="0" marL="0" rtl="0" algn="l">
                        <a:spcBef>
                          <a:spcPts val="0"/>
                        </a:spcBef>
                        <a:spcAft>
                          <a:spcPts val="0"/>
                        </a:spcAft>
                        <a:buNone/>
                      </a:pPr>
                      <a:r>
                        <a:rPr b="1" lang="en-US"/>
                        <a:t>123 / 29 hrs </a:t>
                      </a:r>
                      <a:endParaRPr b="1"/>
                    </a:p>
                    <a:p>
                      <a:pPr indent="0" lvl="0" marL="0" rtl="0" algn="l">
                        <a:spcBef>
                          <a:spcPts val="0"/>
                        </a:spcBef>
                        <a:spcAft>
                          <a:spcPts val="0"/>
                        </a:spcAft>
                        <a:buNone/>
                      </a:pPr>
                      <a:r>
                        <a:rPr b="1" lang="en-US"/>
                        <a:t>(23.6 Flops)</a:t>
                      </a:r>
                      <a:endParaRPr b="1"/>
                    </a:p>
                  </a:txBody>
                  <a:tcPr marT="91425" marB="91425" marR="91425" marL="91425"/>
                </a:tc>
              </a:tr>
              <a:tr h="480475">
                <a:tc>
                  <a:txBody>
                    <a:bodyPr/>
                    <a:lstStyle/>
                    <a:p>
                      <a:pPr indent="0" lvl="0" marL="0" rtl="0" algn="l">
                        <a:spcBef>
                          <a:spcPts val="0"/>
                        </a:spcBef>
                        <a:spcAft>
                          <a:spcPts val="0"/>
                        </a:spcAft>
                        <a:buNone/>
                      </a:pPr>
                      <a:r>
                        <a:rPr lang="en-US"/>
                        <a:t>Random Forest [6]</a:t>
                      </a:r>
                      <a:endParaRPr/>
                    </a:p>
                  </a:txBody>
                  <a:tcPr marT="91425" marB="91425" marR="91425" marL="91425"/>
                </a:tc>
                <a:tc>
                  <a:txBody>
                    <a:bodyPr/>
                    <a:lstStyle/>
                    <a:p>
                      <a:pPr indent="0" lvl="0" marL="0" rtl="0" algn="l">
                        <a:spcBef>
                          <a:spcPts val="0"/>
                        </a:spcBef>
                        <a:spcAft>
                          <a:spcPts val="0"/>
                        </a:spcAft>
                        <a:buNone/>
                      </a:pPr>
                      <a:r>
                        <a:rPr b="1" lang="en-US"/>
                        <a:t>65.9%</a:t>
                      </a:r>
                      <a:endParaRPr b="1"/>
                    </a:p>
                  </a:txBody>
                  <a:tcPr marT="91425" marB="91425" marR="91425" marL="91425"/>
                </a:tc>
                <a:tc>
                  <a:txBody>
                    <a:bodyPr/>
                    <a:lstStyle/>
                    <a:p>
                      <a:pPr indent="0" lvl="0" marL="0" rtl="0" algn="l">
                        <a:spcBef>
                          <a:spcPts val="0"/>
                        </a:spcBef>
                        <a:spcAft>
                          <a:spcPts val="0"/>
                        </a:spcAft>
                        <a:buNone/>
                      </a:pPr>
                      <a:r>
                        <a:rPr b="1" lang="en-US"/>
                        <a:t>0.73</a:t>
                      </a:r>
                      <a:endParaRPr b="1"/>
                    </a:p>
                  </a:txBody>
                  <a:tcPr marT="91425" marB="91425" marR="91425" marL="91425"/>
                </a:tc>
                <a:tc>
                  <a:txBody>
                    <a:bodyPr/>
                    <a:lstStyle/>
                    <a:p>
                      <a:pPr indent="0" lvl="0" marL="0" rtl="0" algn="l">
                        <a:spcBef>
                          <a:spcPts val="0"/>
                        </a:spcBef>
                        <a:spcAft>
                          <a:spcPts val="0"/>
                        </a:spcAft>
                        <a:buNone/>
                      </a:pPr>
                      <a:r>
                        <a:rPr b="1" lang="en-US"/>
                        <a:t>4 hrs 37 min</a:t>
                      </a:r>
                      <a:endParaRPr b="1"/>
                    </a:p>
                  </a:txBody>
                  <a:tcPr marT="91425" marB="91425" marR="91425" marL="91425"/>
                </a:tc>
              </a:tr>
              <a:tr h="480475">
                <a:tc>
                  <a:txBody>
                    <a:bodyPr/>
                    <a:lstStyle/>
                    <a:p>
                      <a:pPr indent="0" lvl="0" marL="0" rtl="0" algn="l">
                        <a:spcBef>
                          <a:spcPts val="0"/>
                        </a:spcBef>
                        <a:spcAft>
                          <a:spcPts val="0"/>
                        </a:spcAft>
                        <a:buNone/>
                      </a:pPr>
                      <a:r>
                        <a:rPr lang="en-US"/>
                        <a:t>Support Vector Classifier [6]</a:t>
                      </a:r>
                      <a:endParaRPr/>
                    </a:p>
                  </a:txBody>
                  <a:tcPr marT="91425" marB="91425" marR="91425" marL="91425"/>
                </a:tc>
                <a:tc>
                  <a:txBody>
                    <a:bodyPr/>
                    <a:lstStyle/>
                    <a:p>
                      <a:pPr indent="0" lvl="0" marL="0" rtl="0" algn="l">
                        <a:spcBef>
                          <a:spcPts val="0"/>
                        </a:spcBef>
                        <a:spcAft>
                          <a:spcPts val="0"/>
                        </a:spcAft>
                        <a:buNone/>
                      </a:pPr>
                      <a:r>
                        <a:rPr b="1" lang="en-US"/>
                        <a:t>65.86%</a:t>
                      </a:r>
                      <a:endParaRPr b="1"/>
                    </a:p>
                  </a:txBody>
                  <a:tcPr marT="91425" marB="91425" marR="91425" marL="91425"/>
                </a:tc>
                <a:tc>
                  <a:txBody>
                    <a:bodyPr/>
                    <a:lstStyle/>
                    <a:p>
                      <a:pPr indent="0" lvl="0" marL="0" rtl="0" algn="l">
                        <a:spcBef>
                          <a:spcPts val="0"/>
                        </a:spcBef>
                        <a:spcAft>
                          <a:spcPts val="0"/>
                        </a:spcAft>
                        <a:buNone/>
                      </a:pPr>
                      <a:r>
                        <a:rPr b="1" lang="en-US"/>
                        <a:t>0.043</a:t>
                      </a:r>
                      <a:endParaRPr b="1"/>
                    </a:p>
                  </a:txBody>
                  <a:tcPr marT="91425" marB="91425" marR="91425" marL="91425"/>
                </a:tc>
                <a:tc>
                  <a:txBody>
                    <a:bodyPr/>
                    <a:lstStyle/>
                    <a:p>
                      <a:pPr indent="0" lvl="0" marL="0" rtl="0" algn="l">
                        <a:spcBef>
                          <a:spcPts val="0"/>
                        </a:spcBef>
                        <a:spcAft>
                          <a:spcPts val="0"/>
                        </a:spcAft>
                        <a:buNone/>
                      </a:pPr>
                      <a:r>
                        <a:rPr b="1" lang="en-US"/>
                        <a:t>4 hrs 02 min</a:t>
                      </a:r>
                      <a:endParaRPr b="1"/>
                    </a:p>
                  </a:txBody>
                  <a:tcPr marT="91425" marB="91425" marR="91425" marL="91425"/>
                </a:tc>
              </a:tr>
            </a:tbl>
          </a:graphicData>
        </a:graphic>
      </p:graphicFrame>
      <p:sp>
        <p:nvSpPr>
          <p:cNvPr id="279" name="Google Shape;279;g121ecbb2ae1_0_0"/>
          <p:cNvSpPr txBox="1"/>
          <p:nvPr/>
        </p:nvSpPr>
        <p:spPr>
          <a:xfrm>
            <a:off x="1540375" y="428625"/>
            <a:ext cx="8721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600">
                <a:solidFill>
                  <a:srgbClr val="00B0F0"/>
                </a:solidFill>
                <a:latin typeface="Algerian"/>
                <a:ea typeface="Algerian"/>
                <a:cs typeface="Algerian"/>
                <a:sym typeface="Algerian"/>
              </a:rPr>
              <a:t>Comparison with different models</a:t>
            </a:r>
            <a:endParaRPr>
              <a:latin typeface="Century Gothic"/>
              <a:ea typeface="Century Gothic"/>
              <a:cs typeface="Century Gothic"/>
              <a:sym typeface="Century Gothic"/>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12047640a5b_0_0"/>
          <p:cNvSpPr txBox="1"/>
          <p:nvPr/>
        </p:nvSpPr>
        <p:spPr>
          <a:xfrm>
            <a:off x="1756200" y="563450"/>
            <a:ext cx="86796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600">
                <a:solidFill>
                  <a:srgbClr val="00B0F0"/>
                </a:solidFill>
                <a:latin typeface="Algerian"/>
                <a:ea typeface="Algerian"/>
                <a:cs typeface="Algerian"/>
                <a:sym typeface="Algerian"/>
              </a:rPr>
              <a:t>conclusion</a:t>
            </a:r>
            <a:endParaRPr b="1" sz="3600">
              <a:solidFill>
                <a:srgbClr val="00B0F0"/>
              </a:solidFill>
              <a:latin typeface="Algerian"/>
              <a:ea typeface="Algerian"/>
              <a:cs typeface="Algerian"/>
              <a:sym typeface="Algerian"/>
            </a:endParaRPr>
          </a:p>
        </p:txBody>
      </p:sp>
      <p:sp>
        <p:nvSpPr>
          <p:cNvPr id="285" name="Google Shape;285;g12047640a5b_0_0"/>
          <p:cNvSpPr txBox="1"/>
          <p:nvPr/>
        </p:nvSpPr>
        <p:spPr>
          <a:xfrm>
            <a:off x="1101600" y="1947225"/>
            <a:ext cx="99888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Times New Roman"/>
                <a:ea typeface="Times New Roman"/>
                <a:cs typeface="Times New Roman"/>
                <a:sym typeface="Times New Roman"/>
              </a:rPr>
              <a:t>The skin lesions have been classified using an Image Processing using Neural Network approach </a:t>
            </a:r>
            <a:r>
              <a:rPr lang="en-US" sz="2400">
                <a:latin typeface="Times New Roman"/>
                <a:ea typeface="Times New Roman"/>
                <a:cs typeface="Times New Roman"/>
                <a:sym typeface="Times New Roman"/>
              </a:rPr>
              <a:t>with</a:t>
            </a:r>
            <a:r>
              <a:rPr lang="en-US" sz="2400">
                <a:latin typeface="Times New Roman"/>
                <a:ea typeface="Times New Roman"/>
                <a:cs typeface="Times New Roman"/>
                <a:sym typeface="Times New Roman"/>
              </a:rPr>
              <a:t> considerable </a:t>
            </a:r>
            <a:r>
              <a:rPr lang="en-US" sz="2400">
                <a:latin typeface="Times New Roman"/>
                <a:ea typeface="Times New Roman"/>
                <a:cs typeface="Times New Roman"/>
                <a:sym typeface="Times New Roman"/>
              </a:rPr>
              <a:t>training</a:t>
            </a:r>
            <a:r>
              <a:rPr lang="en-US" sz="2400">
                <a:latin typeface="Times New Roman"/>
                <a:ea typeface="Times New Roman"/>
                <a:cs typeface="Times New Roman"/>
                <a:sym typeface="Times New Roman"/>
              </a:rPr>
              <a:t> and testing accuracies </a:t>
            </a:r>
            <a:r>
              <a:rPr lang="en-US" sz="2400">
                <a:latin typeface="Times New Roman"/>
                <a:ea typeface="Times New Roman"/>
                <a:cs typeface="Times New Roman"/>
                <a:sym typeface="Times New Roman"/>
              </a:rPr>
              <a:t>with the real-world Dermatoscopic Data from Harvard Research.</a:t>
            </a:r>
            <a:endParaRPr sz="2400">
              <a:latin typeface="Times New Roman"/>
              <a:ea typeface="Times New Roman"/>
              <a:cs typeface="Times New Roman"/>
              <a:sym typeface="Times New Roman"/>
            </a:endParaRPr>
          </a:p>
          <a:p>
            <a:pPr indent="0" lvl="0" marL="0" rtl="0" algn="l">
              <a:spcBef>
                <a:spcPts val="0"/>
              </a:spcBef>
              <a:spcAft>
                <a:spcPts val="0"/>
              </a:spcAft>
              <a:buNone/>
            </a:pPr>
            <a:r>
              <a:t/>
            </a:r>
            <a:endParaRPr sz="2400">
              <a:latin typeface="Times New Roman"/>
              <a:ea typeface="Times New Roman"/>
              <a:cs typeface="Times New Roman"/>
              <a:sym typeface="Times New Roman"/>
            </a:endParaRPr>
          </a:p>
          <a:p>
            <a:pPr indent="0" lvl="0" marL="0" rtl="0" algn="l">
              <a:spcBef>
                <a:spcPts val="0"/>
              </a:spcBef>
              <a:spcAft>
                <a:spcPts val="0"/>
              </a:spcAft>
              <a:buNone/>
            </a:pPr>
            <a:r>
              <a:rPr lang="en-US" sz="2400">
                <a:latin typeface="Times New Roman"/>
                <a:ea typeface="Times New Roman"/>
                <a:cs typeface="Times New Roman"/>
                <a:sym typeface="Times New Roman"/>
              </a:rPr>
              <a:t>The model parameters are estimated using training and validation curves with main focus on the diversification of features in the model. The model has been tested on live real </a:t>
            </a:r>
            <a:r>
              <a:rPr lang="en-US" sz="2400">
                <a:latin typeface="Times New Roman"/>
                <a:ea typeface="Times New Roman"/>
                <a:cs typeface="Times New Roman"/>
                <a:sym typeface="Times New Roman"/>
              </a:rPr>
              <a:t>world</a:t>
            </a:r>
            <a:r>
              <a:rPr lang="en-US" sz="2400">
                <a:latin typeface="Times New Roman"/>
                <a:ea typeface="Times New Roman"/>
                <a:cs typeface="Times New Roman"/>
                <a:sym typeface="Times New Roman"/>
              </a:rPr>
              <a:t> images sourced from unclassified HAM dataset with high accuracy. Further experimentation with multiple lesions in single image is under way.</a:t>
            </a:r>
            <a:endParaRPr sz="2400">
              <a:latin typeface="Times New Roman"/>
              <a:ea typeface="Times New Roman"/>
              <a:cs typeface="Times New Roman"/>
              <a:sym typeface="Times New Roman"/>
            </a:endParaRPr>
          </a:p>
          <a:p>
            <a:pPr indent="0" lvl="0" marL="0" rtl="0" algn="l">
              <a:spcBef>
                <a:spcPts val="0"/>
              </a:spcBef>
              <a:spcAft>
                <a:spcPts val="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1"/>
          <p:cNvSpPr txBox="1"/>
          <p:nvPr/>
        </p:nvSpPr>
        <p:spPr>
          <a:xfrm>
            <a:off x="3173962" y="215448"/>
            <a:ext cx="54282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00B0F0"/>
                </a:solidFill>
                <a:latin typeface="Algerian"/>
                <a:ea typeface="Algerian"/>
                <a:cs typeface="Algerian"/>
                <a:sym typeface="Algerian"/>
              </a:rPr>
              <a:t>References</a:t>
            </a:r>
            <a:endParaRPr b="1" sz="3200">
              <a:solidFill>
                <a:srgbClr val="00B0F0"/>
              </a:solidFill>
              <a:latin typeface="Algerian"/>
              <a:ea typeface="Algerian"/>
              <a:cs typeface="Algerian"/>
              <a:sym typeface="Algerian"/>
            </a:endParaRPr>
          </a:p>
        </p:txBody>
      </p:sp>
      <p:sp>
        <p:nvSpPr>
          <p:cNvPr id="291" name="Google Shape;291;p21"/>
          <p:cNvSpPr txBox="1"/>
          <p:nvPr/>
        </p:nvSpPr>
        <p:spPr>
          <a:xfrm>
            <a:off x="392400" y="1017900"/>
            <a:ext cx="11407200" cy="5633700"/>
          </a:xfrm>
          <a:prstGeom prst="rect">
            <a:avLst/>
          </a:prstGeom>
          <a:noFill/>
          <a:ln>
            <a:noFill/>
          </a:ln>
        </p:spPr>
        <p:txBody>
          <a:bodyPr anchorCtr="0" anchor="t" bIns="45700" lIns="91425" spcFirstLastPara="1" rIns="91425" wrap="square" tIns="45700">
            <a:spAutoFit/>
          </a:bodyPr>
          <a:lstStyle/>
          <a:p>
            <a:pPr indent="-336550" lvl="0" marL="457200" marR="0" rtl="0" algn="l">
              <a:spcBef>
                <a:spcPts val="0"/>
              </a:spcBef>
              <a:spcAft>
                <a:spcPts val="0"/>
              </a:spcAft>
              <a:buSzPts val="1700"/>
              <a:buAutoNum type="arabicParenR"/>
            </a:pPr>
            <a:r>
              <a:rPr i="1" lang="en-US" sz="1700">
                <a:latin typeface="Arial"/>
                <a:ea typeface="Arial"/>
                <a:cs typeface="Arial"/>
                <a:sym typeface="Arial"/>
              </a:rPr>
              <a:t>DaPeng YPeng Y</a:t>
            </a:r>
            <a:r>
              <a:rPr i="1" lang="en-US" sz="1700">
                <a:latin typeface="Arial"/>
                <a:ea typeface="Arial"/>
                <a:cs typeface="Arial"/>
                <a:sym typeface="Arial"/>
              </a:rPr>
              <a:t>ao, </a:t>
            </a:r>
            <a:r>
              <a:rPr i="1" lang="en-US" sz="1700"/>
              <a:t>et al</a:t>
            </a:r>
            <a:r>
              <a:rPr i="1" lang="en-US" sz="1700">
                <a:latin typeface="Arial"/>
                <a:ea typeface="Arial"/>
                <a:cs typeface="Arial"/>
                <a:sym typeface="Arial"/>
              </a:rPr>
              <a:t>: Single Model Deep Learning on Imbalanced Small Datasets for Skin Lesion Classification Preprint at https://arxiv.org/abs/2102.01284ao, Shuwei Shen, Mengjuan Xu, Peng Liu, Fan Zhang, Jinyu Xing, Pengfei Shao, Benjamin Kaffenberger, and Ronald X. Xu: Single Model Deep Learning on Imbalanced Small Datasets for Skin Lesion Classification Preprint at </a:t>
            </a:r>
            <a:r>
              <a:rPr i="1" lang="en-US" sz="1700"/>
              <a:t> </a:t>
            </a:r>
            <a:r>
              <a:rPr b="1" i="1" lang="en-US" sz="1700"/>
              <a:t>https://arxiv.org/abs/2102.01284taset Link</a:t>
            </a:r>
            <a:endParaRPr b="1" i="1" sz="1700"/>
          </a:p>
          <a:p>
            <a:pPr indent="0" lvl="0" marL="457200" marR="0" rtl="0" algn="l">
              <a:spcBef>
                <a:spcPts val="0"/>
              </a:spcBef>
              <a:spcAft>
                <a:spcPts val="0"/>
              </a:spcAft>
              <a:buNone/>
            </a:pPr>
            <a:r>
              <a:t/>
            </a:r>
            <a:endParaRPr i="1" sz="900"/>
          </a:p>
          <a:p>
            <a:pPr indent="-336550" lvl="0" marL="457200" marR="0" rtl="0" algn="l">
              <a:spcBef>
                <a:spcPts val="0"/>
              </a:spcBef>
              <a:spcAft>
                <a:spcPts val="0"/>
              </a:spcAft>
              <a:buSzPts val="1700"/>
              <a:buAutoNum type="arabicParenR"/>
            </a:pPr>
            <a:r>
              <a:rPr i="1" lang="en-US" sz="1700"/>
              <a:t>Rosendahl, C., Tschandl, P., Cameron, A. &amp; Kittler, H. Diagnostic accuracy of dermatoscopy for melanocytic and nonmelanocytic pigmented lesions. J Am Acad Dermatol 64, 1068–1073 (2011).</a:t>
            </a:r>
            <a:endParaRPr i="1" sz="1700"/>
          </a:p>
          <a:p>
            <a:pPr indent="0" lvl="0" marL="457200" marR="0" rtl="0" algn="l">
              <a:spcBef>
                <a:spcPts val="0"/>
              </a:spcBef>
              <a:spcAft>
                <a:spcPts val="0"/>
              </a:spcAft>
              <a:buNone/>
            </a:pPr>
            <a:r>
              <a:t/>
            </a:r>
            <a:endParaRPr i="1" sz="900"/>
          </a:p>
          <a:p>
            <a:pPr indent="-336550" lvl="0" marL="457200" marR="0" rtl="0" algn="l">
              <a:spcBef>
                <a:spcPts val="0"/>
              </a:spcBef>
              <a:spcAft>
                <a:spcPts val="0"/>
              </a:spcAft>
              <a:buSzPts val="1700"/>
              <a:buAutoNum type="arabicParenR"/>
            </a:pPr>
            <a:r>
              <a:rPr i="1" lang="en-US" sz="1700"/>
              <a:t>Binder, M. et al. Application of an artificial neural network in epiluminescence microscopy pattern analysis of pigmented skin lesions: a pilot study. Br J Dermatol 130, 460–465 (1994).</a:t>
            </a:r>
            <a:endParaRPr i="1" sz="1700"/>
          </a:p>
          <a:p>
            <a:pPr indent="0" lvl="0" marL="457200" marR="0" rtl="0" algn="l">
              <a:spcBef>
                <a:spcPts val="0"/>
              </a:spcBef>
              <a:spcAft>
                <a:spcPts val="0"/>
              </a:spcAft>
              <a:buNone/>
            </a:pPr>
            <a:r>
              <a:t/>
            </a:r>
            <a:endParaRPr i="1" sz="900"/>
          </a:p>
          <a:p>
            <a:pPr indent="-336550" lvl="0" marL="457200" marR="0" rtl="0" algn="l">
              <a:spcBef>
                <a:spcPts val="0"/>
              </a:spcBef>
              <a:spcAft>
                <a:spcPts val="0"/>
              </a:spcAft>
              <a:buSzPts val="1700"/>
              <a:buAutoNum type="arabicParenR"/>
            </a:pPr>
            <a:r>
              <a:rPr i="1" lang="en-US" sz="1700"/>
              <a:t>Argenziano, G. et al. Interactive Atlas of Dermoscopy (Edra Medical Publishing and New Media: Milan, 2000).</a:t>
            </a:r>
            <a:endParaRPr i="1" sz="1700"/>
          </a:p>
          <a:p>
            <a:pPr indent="0" lvl="0" marL="457200" marR="0" rtl="0" algn="l">
              <a:spcBef>
                <a:spcPts val="0"/>
              </a:spcBef>
              <a:spcAft>
                <a:spcPts val="0"/>
              </a:spcAft>
              <a:buNone/>
            </a:pPr>
            <a:r>
              <a:t/>
            </a:r>
            <a:endParaRPr i="1" sz="900"/>
          </a:p>
          <a:p>
            <a:pPr indent="-336550" lvl="0" marL="457200" marR="0" rtl="0" algn="l">
              <a:spcBef>
                <a:spcPts val="0"/>
              </a:spcBef>
              <a:spcAft>
                <a:spcPts val="0"/>
              </a:spcAft>
              <a:buSzPts val="1700"/>
              <a:buAutoNum type="arabicParenR"/>
            </a:pPr>
            <a:r>
              <a:rPr i="1" lang="en-US" sz="1700"/>
              <a:t>The HAM10000 dataset, a large collection of multi-sources dermatoscopic images of common pigmented skin lesions </a:t>
            </a:r>
            <a:r>
              <a:rPr b="1" i="1" lang="en-US" sz="1700">
                <a:uFill>
                  <a:noFill/>
                </a:uFill>
                <a:hlinkClick r:id="rId3"/>
              </a:rPr>
              <a:t>https://nature.com/articles/sdata2018161</a:t>
            </a:r>
            <a:endParaRPr b="1" i="1" sz="1700"/>
          </a:p>
          <a:p>
            <a:pPr indent="-336550" lvl="0" marL="457200" marR="0" rtl="0" algn="l">
              <a:spcBef>
                <a:spcPts val="0"/>
              </a:spcBef>
              <a:spcAft>
                <a:spcPts val="0"/>
              </a:spcAft>
              <a:buSzPts val="1700"/>
              <a:buAutoNum type="arabicParenR"/>
            </a:pPr>
            <a:r>
              <a:rPr i="1" lang="en-US" sz="1700"/>
              <a:t>Decision Support System for Detection and Classification of Skin Cancer using CNN Rishu Garg, Saumil Maheshwari and Anupam Shukla2</a:t>
            </a:r>
            <a:endParaRPr i="1" sz="1700"/>
          </a:p>
          <a:p>
            <a:pPr indent="0" lvl="0" marL="457200" marR="0" rtl="0" algn="l">
              <a:spcBef>
                <a:spcPts val="0"/>
              </a:spcBef>
              <a:spcAft>
                <a:spcPts val="0"/>
              </a:spcAft>
              <a:buNone/>
            </a:pPr>
            <a:r>
              <a:t/>
            </a:r>
            <a:endParaRPr i="1" sz="900"/>
          </a:p>
          <a:p>
            <a:pPr indent="-336550" lvl="0" marL="457200" marR="0" rtl="0" algn="l">
              <a:spcBef>
                <a:spcPts val="0"/>
              </a:spcBef>
              <a:spcAft>
                <a:spcPts val="0"/>
              </a:spcAft>
              <a:buSzPts val="1700"/>
              <a:buAutoNum type="arabicParenR"/>
            </a:pPr>
            <a:r>
              <a:rPr i="1" lang="en-US" sz="1700"/>
              <a:t>Harvard Dataverse </a:t>
            </a:r>
            <a:r>
              <a:rPr b="1" i="1" lang="en-US" sz="1700">
                <a:uFill>
                  <a:noFill/>
                </a:uFill>
                <a:hlinkClick r:id="rId4"/>
              </a:rPr>
              <a:t>https://www.dataverse.harvard.edu/dataset</a:t>
            </a:r>
            <a:endParaRPr b="1" i="1" sz="1700"/>
          </a:p>
          <a:p>
            <a:pPr indent="0" lvl="0" marL="457200" marR="0" rtl="0" algn="l">
              <a:spcBef>
                <a:spcPts val="0"/>
              </a:spcBef>
              <a:spcAft>
                <a:spcPts val="0"/>
              </a:spcAft>
              <a:buNone/>
            </a:pPr>
            <a:r>
              <a:t/>
            </a:r>
            <a:endParaRPr i="1" sz="900"/>
          </a:p>
          <a:p>
            <a:pPr indent="-336550" lvl="0" marL="457200" marR="0" rtl="0" algn="l">
              <a:spcBef>
                <a:spcPts val="0"/>
              </a:spcBef>
              <a:spcAft>
                <a:spcPts val="0"/>
              </a:spcAft>
              <a:buSzPts val="1700"/>
              <a:buAutoNum type="arabicParenR"/>
            </a:pPr>
            <a:r>
              <a:rPr i="1" lang="en-US" sz="1700"/>
              <a:t>Codella, N. C. F. et al. Skin Lesion Analysis Toward Melanoma Detection: A Challenge at the 2017 International Symposium on Biomedical Imaging (ISBI), Hosted by the International Skin Imaging Collaboration (ISIC). Preprint at https://arxiv.org/abs/1710.05006 (2017).</a:t>
            </a:r>
            <a:endParaRPr i="1"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3"/>
          <p:cNvPicPr preferRelativeResize="0"/>
          <p:nvPr/>
        </p:nvPicPr>
        <p:blipFill rotWithShape="1">
          <a:blip r:embed="rId3">
            <a:alphaModFix/>
          </a:blip>
          <a:srcRect b="0" l="0" r="0" t="0"/>
          <a:stretch/>
        </p:blipFill>
        <p:spPr>
          <a:xfrm>
            <a:off x="2424400" y="0"/>
            <a:ext cx="7353599" cy="6857999"/>
          </a:xfrm>
          <a:prstGeom prst="rect">
            <a:avLst/>
          </a:prstGeom>
          <a:noFill/>
          <a:ln>
            <a:noFill/>
          </a:ln>
        </p:spPr>
      </p:pic>
      <p:pic>
        <p:nvPicPr>
          <p:cNvPr id="105" name="Google Shape;105;p3"/>
          <p:cNvPicPr preferRelativeResize="0"/>
          <p:nvPr/>
        </p:nvPicPr>
        <p:blipFill rotWithShape="1">
          <a:blip r:embed="rId4">
            <a:alphaModFix/>
          </a:blip>
          <a:srcRect b="0" l="0" r="0" t="0"/>
          <a:stretch/>
        </p:blipFill>
        <p:spPr>
          <a:xfrm>
            <a:off x="6734908" y="4511314"/>
            <a:ext cx="3514725" cy="676275"/>
          </a:xfrm>
          <a:prstGeom prst="rect">
            <a:avLst/>
          </a:prstGeom>
          <a:noFill/>
          <a:ln>
            <a:noFill/>
          </a:ln>
        </p:spPr>
      </p:pic>
      <p:pic>
        <p:nvPicPr>
          <p:cNvPr id="106" name="Google Shape;106;p3"/>
          <p:cNvPicPr preferRelativeResize="0"/>
          <p:nvPr/>
        </p:nvPicPr>
        <p:blipFill rotWithShape="1">
          <a:blip r:embed="rId4">
            <a:alphaModFix/>
          </a:blip>
          <a:srcRect b="0" l="0" r="0" t="0"/>
          <a:stretch/>
        </p:blipFill>
        <p:spPr>
          <a:xfrm>
            <a:off x="8600254" y="4316457"/>
            <a:ext cx="1649381" cy="676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4"/>
          <p:cNvPicPr preferRelativeResize="0"/>
          <p:nvPr/>
        </p:nvPicPr>
        <p:blipFill rotWithShape="1">
          <a:blip r:embed="rId3">
            <a:alphaModFix/>
          </a:blip>
          <a:srcRect b="0" l="0" r="0" t="0"/>
          <a:stretch/>
        </p:blipFill>
        <p:spPr>
          <a:xfrm>
            <a:off x="4768650" y="9825"/>
            <a:ext cx="6886099" cy="6858000"/>
          </a:xfrm>
          <a:prstGeom prst="rect">
            <a:avLst/>
          </a:prstGeom>
          <a:noFill/>
          <a:ln>
            <a:noFill/>
          </a:ln>
        </p:spPr>
      </p:pic>
      <p:sp>
        <p:nvSpPr>
          <p:cNvPr id="112" name="Google Shape;112;p4"/>
          <p:cNvSpPr/>
          <p:nvPr/>
        </p:nvSpPr>
        <p:spPr>
          <a:xfrm rot="-359782">
            <a:off x="822614" y="3205670"/>
            <a:ext cx="3079535" cy="1597737"/>
          </a:xfrm>
          <a:prstGeom prst="roundRect">
            <a:avLst>
              <a:gd fmla="val 16667" name="adj"/>
            </a:avLst>
          </a:prstGeom>
          <a:solidFill>
            <a:schemeClr val="dk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Times New Roman"/>
              <a:ea typeface="Times New Roman"/>
              <a:cs typeface="Times New Roman"/>
              <a:sym typeface="Times New Roman"/>
            </a:endParaRPr>
          </a:p>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This figure represents the main steps of </a:t>
            </a:r>
            <a:endParaRPr/>
          </a:p>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proposed methodology to skin disease recognition</a:t>
            </a:r>
            <a:r>
              <a:rPr lang="en-US" sz="1800">
                <a:solidFill>
                  <a:schemeClr val="lt1"/>
                </a:solidFill>
                <a:latin typeface="Century Gothic"/>
                <a:ea typeface="Century Gothic"/>
                <a:cs typeface="Century Gothic"/>
                <a:sym typeface="Century Gothic"/>
              </a:rPr>
              <a:t>.</a:t>
            </a:r>
            <a:endParaRPr/>
          </a:p>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 </a:t>
            </a:r>
            <a:endParaRPr/>
          </a:p>
        </p:txBody>
      </p:sp>
      <p:sp>
        <p:nvSpPr>
          <p:cNvPr id="113" name="Google Shape;113;p4"/>
          <p:cNvSpPr txBox="1"/>
          <p:nvPr/>
        </p:nvSpPr>
        <p:spPr>
          <a:xfrm>
            <a:off x="921949" y="246721"/>
            <a:ext cx="2880900" cy="1200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00B0F0"/>
                </a:solidFill>
                <a:latin typeface="Algerian"/>
                <a:ea typeface="Algerian"/>
                <a:cs typeface="Algerian"/>
                <a:sym typeface="Algerian"/>
              </a:rPr>
              <a:t>Project Structure</a:t>
            </a:r>
            <a:endParaRPr b="1" sz="3600"/>
          </a:p>
        </p:txBody>
      </p:sp>
      <p:cxnSp>
        <p:nvCxnSpPr>
          <p:cNvPr id="114" name="Google Shape;114;p4"/>
          <p:cNvCxnSpPr/>
          <p:nvPr/>
        </p:nvCxnSpPr>
        <p:spPr>
          <a:xfrm>
            <a:off x="10191565" y="4101483"/>
            <a:ext cx="648070" cy="284086"/>
          </a:xfrm>
          <a:prstGeom prst="straightConnector1">
            <a:avLst/>
          </a:prstGeom>
          <a:noFill/>
          <a:ln cap="rnd" cmpd="sng" w="9525">
            <a:solidFill>
              <a:schemeClr val="accent1"/>
            </a:solidFill>
            <a:prstDash val="solid"/>
            <a:round/>
            <a:headEnd len="sm" w="sm" type="none"/>
            <a:tailEnd len="sm" w="sm" type="none"/>
          </a:ln>
        </p:spPr>
      </p:cxnSp>
      <p:cxnSp>
        <p:nvCxnSpPr>
          <p:cNvPr id="115" name="Google Shape;115;p4"/>
          <p:cNvCxnSpPr/>
          <p:nvPr/>
        </p:nvCxnSpPr>
        <p:spPr>
          <a:xfrm flipH="1" rot="10800000">
            <a:off x="10191565" y="4385569"/>
            <a:ext cx="648070" cy="479394"/>
          </a:xfrm>
          <a:prstGeom prst="straightConnector1">
            <a:avLst/>
          </a:prstGeom>
          <a:noFill/>
          <a:ln cap="rnd" cmpd="sng" w="9525">
            <a:solidFill>
              <a:schemeClr val="accent1"/>
            </a:solidFill>
            <a:prstDash val="solid"/>
            <a:round/>
            <a:headEnd len="sm" w="sm" type="none"/>
            <a:tailEnd len="sm" w="sm" type="none"/>
          </a:ln>
        </p:spPr>
      </p:cxnSp>
      <p:sp>
        <p:nvSpPr>
          <p:cNvPr id="116" name="Google Shape;116;p4"/>
          <p:cNvSpPr txBox="1"/>
          <p:nvPr/>
        </p:nvSpPr>
        <p:spPr>
          <a:xfrm>
            <a:off x="10799006" y="3941633"/>
            <a:ext cx="8421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1C4587"/>
                </a:solidFill>
                <a:latin typeface="Times New Roman"/>
                <a:ea typeface="Times New Roman"/>
                <a:cs typeface="Times New Roman"/>
                <a:sym typeface="Times New Roman"/>
              </a:rPr>
              <a:t>Done using</a:t>
            </a:r>
            <a:endParaRPr>
              <a:solidFill>
                <a:srgbClr val="1C4587"/>
              </a:solidFill>
            </a:endParaRPr>
          </a:p>
          <a:p>
            <a:pPr indent="0" lvl="0" marL="0" marR="0" rtl="0" algn="l">
              <a:spcBef>
                <a:spcPts val="0"/>
              </a:spcBef>
              <a:spcAft>
                <a:spcPts val="0"/>
              </a:spcAft>
              <a:buNone/>
            </a:pPr>
            <a:r>
              <a:rPr b="1" lang="en-US" sz="1600">
                <a:solidFill>
                  <a:srgbClr val="1C4587"/>
                </a:solidFill>
                <a:latin typeface="Times New Roman"/>
                <a:ea typeface="Times New Roman"/>
                <a:cs typeface="Times New Roman"/>
                <a:sym typeface="Times New Roman"/>
              </a:rPr>
              <a:t>CNN</a:t>
            </a:r>
            <a:endParaRPr>
              <a:solidFill>
                <a:srgbClr val="1C4587"/>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g11691fbec15_1_0"/>
          <p:cNvPicPr preferRelativeResize="0"/>
          <p:nvPr/>
        </p:nvPicPr>
        <p:blipFill>
          <a:blip r:embed="rId3">
            <a:alphaModFix/>
          </a:blip>
          <a:stretch>
            <a:fillRect/>
          </a:stretch>
        </p:blipFill>
        <p:spPr>
          <a:xfrm>
            <a:off x="152400" y="152400"/>
            <a:ext cx="11862502" cy="65532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5"/>
          <p:cNvSpPr txBox="1"/>
          <p:nvPr/>
        </p:nvSpPr>
        <p:spPr>
          <a:xfrm>
            <a:off x="386900" y="1094425"/>
            <a:ext cx="10814400" cy="6033900"/>
          </a:xfrm>
          <a:prstGeom prst="rect">
            <a:avLst/>
          </a:prstGeom>
          <a:noFill/>
          <a:ln>
            <a:noFill/>
          </a:ln>
        </p:spPr>
        <p:txBody>
          <a:bodyPr anchorCtr="0" anchor="t" bIns="45700" lIns="91425" spcFirstLastPara="1" rIns="91425" wrap="square" tIns="45700">
            <a:spAutoFit/>
          </a:bodyPr>
          <a:lstStyle/>
          <a:p>
            <a:pPr indent="-381000" lvl="0" marL="342900" marR="0" rtl="0" algn="l">
              <a:spcBef>
                <a:spcPts val="0"/>
              </a:spcBef>
              <a:spcAft>
                <a:spcPts val="0"/>
              </a:spcAft>
              <a:buSzPts val="2400"/>
              <a:buFont typeface="Times New Roman"/>
              <a:buAutoNum type="arabicParenR"/>
            </a:pPr>
            <a:r>
              <a:rPr b="1" lang="en-US" sz="2400" u="sng">
                <a:solidFill>
                  <a:srgbClr val="00B0F0"/>
                </a:solidFill>
                <a:latin typeface="Times New Roman"/>
                <a:ea typeface="Times New Roman"/>
                <a:cs typeface="Times New Roman"/>
                <a:sym typeface="Times New Roman"/>
              </a:rPr>
              <a:t>Data Acquisition</a:t>
            </a:r>
            <a:r>
              <a:rPr b="1" lang="en-US" sz="2400">
                <a:solidFill>
                  <a:srgbClr val="00B0F0"/>
                </a:solidFill>
                <a:latin typeface="Times New Roman"/>
                <a:ea typeface="Times New Roman"/>
                <a:cs typeface="Times New Roman"/>
                <a:sym typeface="Times New Roman"/>
              </a:rPr>
              <a:t>:</a:t>
            </a:r>
            <a:r>
              <a:rPr b="1" lang="en-US" sz="24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Data is acquired from a </a:t>
            </a:r>
            <a:r>
              <a:rPr b="1" lang="en-US" sz="2400">
                <a:latin typeface="Times New Roman"/>
                <a:ea typeface="Times New Roman"/>
                <a:cs typeface="Times New Roman"/>
                <a:sym typeface="Times New Roman"/>
              </a:rPr>
              <a:t>Harvard Dermatoscopic Research Dataset</a:t>
            </a:r>
            <a:r>
              <a:rPr lang="en-US" sz="2400">
                <a:latin typeface="Times New Roman"/>
                <a:ea typeface="Times New Roman"/>
                <a:cs typeface="Times New Roman"/>
                <a:sym typeface="Times New Roman"/>
              </a:rPr>
              <a:t>, i.e., </a:t>
            </a:r>
            <a:r>
              <a:rPr b="1" lang="en-US" sz="2400">
                <a:latin typeface="Times New Roman"/>
                <a:ea typeface="Times New Roman"/>
                <a:cs typeface="Times New Roman"/>
                <a:sym typeface="Times New Roman"/>
              </a:rPr>
              <a:t>HAM-10000</a:t>
            </a:r>
            <a:r>
              <a:rPr lang="en-US" sz="2400">
                <a:latin typeface="Times New Roman"/>
                <a:ea typeface="Times New Roman"/>
                <a:cs typeface="Times New Roman"/>
                <a:sym typeface="Times New Roman"/>
              </a:rPr>
              <a:t> Dataset (Human Against Machine) comprising of 7 different types of pigmented skin lesions.</a:t>
            </a:r>
            <a:endParaRPr/>
          </a:p>
          <a:p>
            <a:pPr indent="0" lvl="0" marL="1828800" marR="0" rtl="0" algn="l">
              <a:spcBef>
                <a:spcPts val="0"/>
              </a:spcBef>
              <a:spcAft>
                <a:spcPts val="0"/>
              </a:spcAft>
              <a:buNone/>
            </a:pPr>
            <a:r>
              <a:t/>
            </a:r>
            <a:endParaRPr sz="1800"/>
          </a:p>
          <a:p>
            <a:pPr indent="-381000" lvl="0" marL="342900" marR="0" rtl="0" algn="l">
              <a:spcBef>
                <a:spcPts val="0"/>
              </a:spcBef>
              <a:spcAft>
                <a:spcPts val="0"/>
              </a:spcAft>
              <a:buSzPts val="2400"/>
              <a:buFont typeface="Times New Roman"/>
              <a:buAutoNum type="arabicParenR"/>
            </a:pPr>
            <a:r>
              <a:rPr b="1" lang="en-US" sz="2400" u="sng">
                <a:solidFill>
                  <a:srgbClr val="00B0F0"/>
                </a:solidFill>
                <a:latin typeface="Times New Roman"/>
                <a:ea typeface="Times New Roman"/>
                <a:cs typeface="Times New Roman"/>
                <a:sym typeface="Times New Roman"/>
              </a:rPr>
              <a:t>Data Pre-Processing:</a:t>
            </a:r>
            <a:r>
              <a:rPr b="1" lang="en-US" sz="24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Applying image augmentation techniques like </a:t>
            </a:r>
            <a:r>
              <a:rPr b="1" lang="en-US" sz="2400">
                <a:latin typeface="Times New Roman"/>
                <a:ea typeface="Times New Roman"/>
                <a:cs typeface="Times New Roman"/>
                <a:sym typeface="Times New Roman"/>
              </a:rPr>
              <a:t>rotation</a:t>
            </a:r>
            <a:r>
              <a:rPr lang="en-US" sz="2400">
                <a:latin typeface="Times New Roman"/>
                <a:ea typeface="Times New Roman"/>
                <a:cs typeface="Times New Roman"/>
                <a:sym typeface="Times New Roman"/>
              </a:rPr>
              <a:t>, </a:t>
            </a:r>
            <a:r>
              <a:rPr b="1" lang="en-US" sz="2400">
                <a:latin typeface="Times New Roman"/>
                <a:ea typeface="Times New Roman"/>
                <a:cs typeface="Times New Roman"/>
                <a:sym typeface="Times New Roman"/>
              </a:rPr>
              <a:t>shifting </a:t>
            </a:r>
            <a:r>
              <a:rPr lang="en-US" sz="2400">
                <a:latin typeface="Times New Roman"/>
                <a:ea typeface="Times New Roman"/>
                <a:cs typeface="Times New Roman"/>
                <a:sym typeface="Times New Roman"/>
              </a:rPr>
              <a:t>(vertical and horizontal), </a:t>
            </a:r>
            <a:r>
              <a:rPr b="1" lang="en-US" sz="2400">
                <a:latin typeface="Times New Roman"/>
                <a:ea typeface="Times New Roman"/>
                <a:cs typeface="Times New Roman"/>
                <a:sym typeface="Times New Roman"/>
              </a:rPr>
              <a:t>shearing </a:t>
            </a:r>
            <a:r>
              <a:rPr lang="en-US" sz="2400">
                <a:latin typeface="Times New Roman"/>
                <a:ea typeface="Times New Roman"/>
                <a:cs typeface="Times New Roman"/>
                <a:sym typeface="Times New Roman"/>
              </a:rPr>
              <a:t>and </a:t>
            </a:r>
            <a:r>
              <a:rPr b="1" lang="en-US" sz="2400">
                <a:latin typeface="Times New Roman"/>
                <a:ea typeface="Times New Roman"/>
                <a:cs typeface="Times New Roman"/>
                <a:sym typeface="Times New Roman"/>
              </a:rPr>
              <a:t>flipping</a:t>
            </a:r>
            <a:r>
              <a:rPr lang="en-US" sz="2400">
                <a:latin typeface="Times New Roman"/>
                <a:ea typeface="Times New Roman"/>
                <a:cs typeface="Times New Roman"/>
                <a:sym typeface="Times New Roman"/>
              </a:rPr>
              <a:t>, etc alter the images to produce </a:t>
            </a:r>
            <a:r>
              <a:rPr lang="en-US" sz="2400">
                <a:latin typeface="Times New Roman"/>
                <a:ea typeface="Times New Roman"/>
                <a:cs typeface="Times New Roman"/>
                <a:sym typeface="Times New Roman"/>
              </a:rPr>
              <a:t>variations while preserving the feature of the original </a:t>
            </a:r>
            <a:r>
              <a:rPr lang="en-US" sz="2400">
                <a:latin typeface="Times New Roman"/>
                <a:ea typeface="Times New Roman"/>
                <a:cs typeface="Times New Roman"/>
                <a:sym typeface="Times New Roman"/>
              </a:rPr>
              <a:t>image.</a:t>
            </a:r>
            <a:endParaRPr sz="2400">
              <a:latin typeface="Times New Roman"/>
              <a:ea typeface="Times New Roman"/>
              <a:cs typeface="Times New Roman"/>
              <a:sym typeface="Times New Roman"/>
            </a:endParaRPr>
          </a:p>
          <a:p>
            <a:pPr indent="0" lvl="0" marL="1828800" marR="0" rtl="0" algn="l">
              <a:spcBef>
                <a:spcPts val="0"/>
              </a:spcBef>
              <a:spcAft>
                <a:spcPts val="0"/>
              </a:spcAft>
              <a:buNone/>
            </a:pPr>
            <a:r>
              <a:t/>
            </a:r>
            <a:endParaRPr sz="1800">
              <a:latin typeface="Times New Roman"/>
              <a:ea typeface="Times New Roman"/>
              <a:cs typeface="Times New Roman"/>
              <a:sym typeface="Times New Roman"/>
            </a:endParaRPr>
          </a:p>
          <a:p>
            <a:pPr indent="-381000" lvl="0" marL="342900" rtl="0" algn="l">
              <a:spcBef>
                <a:spcPts val="0"/>
              </a:spcBef>
              <a:spcAft>
                <a:spcPts val="0"/>
              </a:spcAft>
              <a:buSzPts val="2400"/>
              <a:buFont typeface="Times New Roman"/>
              <a:buAutoNum type="arabicParenR"/>
            </a:pPr>
            <a:r>
              <a:rPr b="1" lang="en-US" sz="2400" u="sng">
                <a:solidFill>
                  <a:srgbClr val="00B0F0"/>
                </a:solidFill>
                <a:latin typeface="Times New Roman"/>
                <a:ea typeface="Times New Roman"/>
                <a:cs typeface="Times New Roman"/>
                <a:sym typeface="Times New Roman"/>
              </a:rPr>
              <a:t>Model Training and Feature Extraction:</a:t>
            </a:r>
            <a:r>
              <a:rPr lang="en-US" sz="2400">
                <a:latin typeface="Times New Roman"/>
                <a:ea typeface="Times New Roman"/>
                <a:cs typeface="Times New Roman"/>
                <a:sym typeface="Times New Roman"/>
              </a:rPr>
              <a:t> This stage is for training and feature extraction (done automatically while training by </a:t>
            </a:r>
            <a:r>
              <a:rPr b="1" lang="en-US" sz="2400">
                <a:latin typeface="Times New Roman"/>
                <a:ea typeface="Times New Roman"/>
                <a:cs typeface="Times New Roman"/>
                <a:sym typeface="Times New Roman"/>
              </a:rPr>
              <a:t>CNN’s</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0" lvl="0" marL="342900" rtl="0" algn="l">
              <a:spcBef>
                <a:spcPts val="0"/>
              </a:spcBef>
              <a:spcAft>
                <a:spcPts val="0"/>
              </a:spcAft>
              <a:buNone/>
            </a:pPr>
            <a:r>
              <a:rPr lang="en-US" sz="2400">
                <a:latin typeface="Times New Roman"/>
                <a:ea typeface="Times New Roman"/>
                <a:cs typeface="Times New Roman"/>
                <a:sym typeface="Times New Roman"/>
              </a:rPr>
              <a:t>Weights and bias matrices of each layer of Neural Network get updated according to specified ‘</a:t>
            </a:r>
            <a:r>
              <a:rPr b="1" lang="en-US" sz="2400">
                <a:latin typeface="Times New Roman"/>
                <a:ea typeface="Times New Roman"/>
                <a:cs typeface="Times New Roman"/>
                <a:sym typeface="Times New Roman"/>
              </a:rPr>
              <a:t>Cost Function</a:t>
            </a:r>
            <a:r>
              <a:rPr lang="en-US" sz="2400">
                <a:latin typeface="Times New Roman"/>
                <a:ea typeface="Times New Roman"/>
                <a:cs typeface="Times New Roman"/>
                <a:sym typeface="Times New Roman"/>
              </a:rPr>
              <a:t>’ and ‘</a:t>
            </a:r>
            <a:r>
              <a:rPr b="1" lang="en-US" sz="2400">
                <a:latin typeface="Times New Roman"/>
                <a:ea typeface="Times New Roman"/>
                <a:cs typeface="Times New Roman"/>
                <a:sym typeface="Times New Roman"/>
              </a:rPr>
              <a:t>Learning Rate</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381000" lvl="0" marL="342900" rtl="0" algn="l">
              <a:spcBef>
                <a:spcPts val="0"/>
              </a:spcBef>
              <a:spcAft>
                <a:spcPts val="0"/>
              </a:spcAft>
              <a:buSzPts val="2400"/>
              <a:buFont typeface="Times New Roman"/>
              <a:buAutoNum type="arabicParenR"/>
            </a:pPr>
            <a:r>
              <a:rPr b="1" lang="en-US" sz="2400" u="sng">
                <a:solidFill>
                  <a:srgbClr val="00B0F0"/>
                </a:solidFill>
                <a:latin typeface="Times New Roman"/>
                <a:ea typeface="Times New Roman"/>
                <a:cs typeface="Times New Roman"/>
                <a:sym typeface="Times New Roman"/>
              </a:rPr>
              <a:t>Testing and Evaluation of Final Output:</a:t>
            </a:r>
            <a:r>
              <a:rPr lang="en-US" sz="2400">
                <a:latin typeface="Times New Roman"/>
                <a:ea typeface="Times New Roman"/>
                <a:cs typeface="Times New Roman"/>
                <a:sym typeface="Times New Roman"/>
              </a:rPr>
              <a:t> The last stage is to test the model for test data to get the performance of model on real-word unseen data. </a:t>
            </a:r>
            <a:endParaRPr sz="2400">
              <a:latin typeface="Times New Roman"/>
              <a:ea typeface="Times New Roman"/>
              <a:cs typeface="Times New Roman"/>
              <a:sym typeface="Times New Roman"/>
            </a:endParaRPr>
          </a:p>
          <a:p>
            <a:pPr indent="0" lvl="0" marL="0" rtl="0" algn="l">
              <a:spcBef>
                <a:spcPts val="0"/>
              </a:spcBef>
              <a:spcAft>
                <a:spcPts val="0"/>
              </a:spcAft>
              <a:buNone/>
            </a:pPr>
            <a:r>
              <a:t/>
            </a:r>
            <a:endParaRPr sz="2400">
              <a:latin typeface="Times New Roman"/>
              <a:ea typeface="Times New Roman"/>
              <a:cs typeface="Times New Roman"/>
              <a:sym typeface="Times New Roman"/>
            </a:endParaRPr>
          </a:p>
          <a:p>
            <a:pPr indent="0" lvl="0" marL="0" marR="0" rtl="0" algn="l">
              <a:spcBef>
                <a:spcPts val="0"/>
              </a:spcBef>
              <a:spcAft>
                <a:spcPts val="0"/>
              </a:spcAft>
              <a:buNone/>
            </a:pPr>
            <a:r>
              <a:rPr lang="en-US" sz="2000">
                <a:latin typeface="Times New Roman"/>
                <a:ea typeface="Times New Roman"/>
                <a:cs typeface="Times New Roman"/>
                <a:sym typeface="Times New Roman"/>
              </a:rPr>
              <a:t> </a:t>
            </a:r>
            <a:endParaRPr/>
          </a:p>
        </p:txBody>
      </p:sp>
      <p:sp>
        <p:nvSpPr>
          <p:cNvPr id="127" name="Google Shape;127;p5"/>
          <p:cNvSpPr txBox="1"/>
          <p:nvPr/>
        </p:nvSpPr>
        <p:spPr>
          <a:xfrm>
            <a:off x="2996450" y="160025"/>
            <a:ext cx="64026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600">
                <a:solidFill>
                  <a:srgbClr val="00B0F0"/>
                </a:solidFill>
                <a:latin typeface="Algerian"/>
                <a:ea typeface="Algerian"/>
                <a:cs typeface="Algerian"/>
                <a:sym typeface="Algerian"/>
              </a:rPr>
              <a:t>Project Stages</a:t>
            </a:r>
            <a:endParaRPr b="1">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7"/>
          <p:cNvSpPr txBox="1"/>
          <p:nvPr/>
        </p:nvSpPr>
        <p:spPr>
          <a:xfrm>
            <a:off x="2097231" y="262487"/>
            <a:ext cx="75216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00B0F0"/>
                </a:solidFill>
                <a:latin typeface="Algerian"/>
                <a:ea typeface="Algerian"/>
                <a:cs typeface="Algerian"/>
                <a:sym typeface="Algerian"/>
              </a:rPr>
              <a:t>Dataset</a:t>
            </a:r>
            <a:endParaRPr/>
          </a:p>
        </p:txBody>
      </p:sp>
      <p:sp>
        <p:nvSpPr>
          <p:cNvPr id="133" name="Google Shape;133;p7"/>
          <p:cNvSpPr txBox="1"/>
          <p:nvPr/>
        </p:nvSpPr>
        <p:spPr>
          <a:xfrm>
            <a:off x="320050" y="1051550"/>
            <a:ext cx="11658600" cy="6080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latin typeface="Times New Roman"/>
                <a:ea typeface="Times New Roman"/>
                <a:cs typeface="Times New Roman"/>
                <a:sym typeface="Times New Roman"/>
              </a:rPr>
              <a:t>In our project, we used the </a:t>
            </a:r>
            <a:r>
              <a:rPr b="1" lang="en-US" sz="2400">
                <a:latin typeface="Times New Roman"/>
                <a:ea typeface="Times New Roman"/>
                <a:cs typeface="Times New Roman"/>
                <a:sym typeface="Times New Roman"/>
              </a:rPr>
              <a:t>HAM10000</a:t>
            </a:r>
            <a:r>
              <a:rPr lang="en-US" sz="2400">
                <a:latin typeface="Times New Roman"/>
                <a:ea typeface="Times New Roman"/>
                <a:cs typeface="Times New Roman"/>
                <a:sym typeface="Times New Roman"/>
              </a:rPr>
              <a:t> </a:t>
            </a:r>
            <a:r>
              <a:rPr b="1" lang="en-US" sz="2400">
                <a:latin typeface="Times New Roman"/>
                <a:ea typeface="Times New Roman"/>
                <a:cs typeface="Times New Roman"/>
                <a:sym typeface="Times New Roman"/>
              </a:rPr>
              <a:t>("Human Against Machine with 10000 training images")</a:t>
            </a:r>
            <a:r>
              <a:rPr lang="en-US" sz="2400">
                <a:latin typeface="Times New Roman"/>
                <a:ea typeface="Times New Roman"/>
                <a:cs typeface="Times New Roman"/>
                <a:sym typeface="Times New Roman"/>
              </a:rPr>
              <a:t> dataset. </a:t>
            </a:r>
            <a:r>
              <a:rPr lang="en-US" sz="2400">
                <a:latin typeface="Times New Roman"/>
                <a:ea typeface="Times New Roman"/>
                <a:cs typeface="Times New Roman"/>
                <a:sym typeface="Times New Roman"/>
              </a:rPr>
              <a:t>It’s a </a:t>
            </a:r>
            <a:r>
              <a:rPr b="1" i="1" lang="en-US" sz="2400">
                <a:latin typeface="Times New Roman"/>
                <a:ea typeface="Times New Roman"/>
                <a:cs typeface="Times New Roman"/>
                <a:sym typeface="Times New Roman"/>
              </a:rPr>
              <a:t>Harvard research dataset</a:t>
            </a:r>
            <a:r>
              <a:rPr lang="en-US" sz="2400">
                <a:latin typeface="Times New Roman"/>
                <a:ea typeface="Times New Roman"/>
                <a:cs typeface="Times New Roman"/>
                <a:sym typeface="Times New Roman"/>
              </a:rPr>
              <a:t> acquired from Harvard Dataverse, consisting of 10015 multi-source Dermatoscopic images of common pigmented skin lesions. </a:t>
            </a:r>
            <a:endParaRPr sz="2400">
              <a:latin typeface="Times New Roman"/>
              <a:ea typeface="Times New Roman"/>
              <a:cs typeface="Times New Roman"/>
              <a:sym typeface="Times New Roman"/>
            </a:endParaRPr>
          </a:p>
          <a:p>
            <a:pPr indent="0" lvl="0" marL="0" marR="0" rtl="0" algn="l">
              <a:spcBef>
                <a:spcPts val="0"/>
              </a:spcBef>
              <a:spcAft>
                <a:spcPts val="0"/>
              </a:spcAft>
              <a:buNone/>
            </a:pPr>
            <a:r>
              <a:t/>
            </a:r>
            <a:endParaRPr sz="2400">
              <a:latin typeface="Times New Roman"/>
              <a:ea typeface="Times New Roman"/>
              <a:cs typeface="Times New Roman"/>
              <a:sym typeface="Times New Roman"/>
            </a:endParaRPr>
          </a:p>
          <a:p>
            <a:pPr indent="-342900" lvl="0" marL="342900" rtl="0" algn="l">
              <a:spcBef>
                <a:spcPts val="0"/>
              </a:spcBef>
              <a:spcAft>
                <a:spcPts val="0"/>
              </a:spcAft>
              <a:buSzPts val="2200"/>
              <a:buChar char="•"/>
            </a:pPr>
            <a:r>
              <a:rPr lang="en-US" sz="2200">
                <a:latin typeface="Times New Roman"/>
                <a:ea typeface="Times New Roman"/>
                <a:cs typeface="Times New Roman"/>
                <a:sym typeface="Times New Roman"/>
              </a:rPr>
              <a:t>Actinic keratosis and intraepithelial carcinoma / Bowen's disease </a:t>
            </a:r>
            <a:r>
              <a:rPr b="1" lang="en-US" sz="2200">
                <a:latin typeface="Times New Roman"/>
                <a:ea typeface="Times New Roman"/>
                <a:cs typeface="Times New Roman"/>
                <a:sym typeface="Times New Roman"/>
              </a:rPr>
              <a:t>(akiec)</a:t>
            </a:r>
            <a:endParaRPr/>
          </a:p>
          <a:p>
            <a:pPr indent="-342900" lvl="0" marL="342900" rtl="0" algn="l">
              <a:spcBef>
                <a:spcPts val="0"/>
              </a:spcBef>
              <a:spcAft>
                <a:spcPts val="0"/>
              </a:spcAft>
              <a:buSzPts val="2200"/>
              <a:buChar char="•"/>
            </a:pPr>
            <a:r>
              <a:rPr lang="en-US" sz="2200">
                <a:latin typeface="Times New Roman"/>
                <a:ea typeface="Times New Roman"/>
                <a:cs typeface="Times New Roman"/>
                <a:sym typeface="Times New Roman"/>
              </a:rPr>
              <a:t>basal cell carcinoma </a:t>
            </a:r>
            <a:r>
              <a:rPr b="1" lang="en-US" sz="2200">
                <a:latin typeface="Times New Roman"/>
                <a:ea typeface="Times New Roman"/>
                <a:cs typeface="Times New Roman"/>
                <a:sym typeface="Times New Roman"/>
              </a:rPr>
              <a:t>(bcc)</a:t>
            </a:r>
            <a:endParaRPr/>
          </a:p>
          <a:p>
            <a:pPr indent="-342900" lvl="0" marL="342900" rtl="0" algn="l">
              <a:spcBef>
                <a:spcPts val="0"/>
              </a:spcBef>
              <a:spcAft>
                <a:spcPts val="0"/>
              </a:spcAft>
              <a:buSzPts val="2200"/>
              <a:buChar char="•"/>
            </a:pPr>
            <a:r>
              <a:rPr lang="en-US" sz="2200">
                <a:latin typeface="Times New Roman"/>
                <a:ea typeface="Times New Roman"/>
                <a:cs typeface="Times New Roman"/>
                <a:sym typeface="Times New Roman"/>
              </a:rPr>
              <a:t>benign keratosis-like lesions (solar lentigines / seborrheic keratosis and lichen-planus like keratosis,</a:t>
            </a:r>
            <a:r>
              <a:rPr b="1" lang="en-US" sz="2200">
                <a:latin typeface="Times New Roman"/>
                <a:ea typeface="Times New Roman"/>
                <a:cs typeface="Times New Roman"/>
                <a:sym typeface="Times New Roman"/>
              </a:rPr>
              <a:t> bkl</a:t>
            </a:r>
            <a:r>
              <a:rPr lang="en-US" sz="2200">
                <a:latin typeface="Times New Roman"/>
                <a:ea typeface="Times New Roman"/>
                <a:cs typeface="Times New Roman"/>
                <a:sym typeface="Times New Roman"/>
              </a:rPr>
              <a:t>)</a:t>
            </a:r>
            <a:endParaRPr/>
          </a:p>
          <a:p>
            <a:pPr indent="-342900" lvl="0" marL="342900" rtl="0" algn="l">
              <a:spcBef>
                <a:spcPts val="0"/>
              </a:spcBef>
              <a:spcAft>
                <a:spcPts val="0"/>
              </a:spcAft>
              <a:buSzPts val="2200"/>
              <a:buChar char="•"/>
            </a:pPr>
            <a:r>
              <a:rPr lang="en-US" sz="2200">
                <a:latin typeface="Times New Roman"/>
                <a:ea typeface="Times New Roman"/>
                <a:cs typeface="Times New Roman"/>
                <a:sym typeface="Times New Roman"/>
              </a:rPr>
              <a:t>dermatofibroma </a:t>
            </a:r>
            <a:r>
              <a:rPr b="1" lang="en-US" sz="2200">
                <a:latin typeface="Times New Roman"/>
                <a:ea typeface="Times New Roman"/>
                <a:cs typeface="Times New Roman"/>
                <a:sym typeface="Times New Roman"/>
              </a:rPr>
              <a:t>(df)</a:t>
            </a:r>
            <a:endParaRPr/>
          </a:p>
          <a:p>
            <a:pPr indent="-342900" lvl="0" marL="342900" rtl="0" algn="l">
              <a:spcBef>
                <a:spcPts val="0"/>
              </a:spcBef>
              <a:spcAft>
                <a:spcPts val="0"/>
              </a:spcAft>
              <a:buSzPts val="2200"/>
              <a:buChar char="•"/>
            </a:pPr>
            <a:r>
              <a:rPr lang="en-US" sz="2200">
                <a:latin typeface="Times New Roman"/>
                <a:ea typeface="Times New Roman"/>
                <a:cs typeface="Times New Roman"/>
                <a:sym typeface="Times New Roman"/>
              </a:rPr>
              <a:t>melanoma </a:t>
            </a:r>
            <a:r>
              <a:rPr b="1" lang="en-US" sz="2200">
                <a:latin typeface="Times New Roman"/>
                <a:ea typeface="Times New Roman"/>
                <a:cs typeface="Times New Roman"/>
                <a:sym typeface="Times New Roman"/>
              </a:rPr>
              <a:t>(mel)</a:t>
            </a:r>
            <a:endParaRPr/>
          </a:p>
          <a:p>
            <a:pPr indent="-342900" lvl="0" marL="342900" rtl="0" algn="l">
              <a:spcBef>
                <a:spcPts val="0"/>
              </a:spcBef>
              <a:spcAft>
                <a:spcPts val="0"/>
              </a:spcAft>
              <a:buSzPts val="2200"/>
              <a:buChar char="•"/>
            </a:pPr>
            <a:r>
              <a:rPr lang="en-US" sz="2200">
                <a:latin typeface="Times New Roman"/>
                <a:ea typeface="Times New Roman"/>
                <a:cs typeface="Times New Roman"/>
                <a:sym typeface="Times New Roman"/>
              </a:rPr>
              <a:t>melanocytic nevi </a:t>
            </a:r>
            <a:r>
              <a:rPr b="1" lang="en-US" sz="2200">
                <a:latin typeface="Times New Roman"/>
                <a:ea typeface="Times New Roman"/>
                <a:cs typeface="Times New Roman"/>
                <a:sym typeface="Times New Roman"/>
              </a:rPr>
              <a:t>(nv)</a:t>
            </a:r>
            <a:endParaRPr/>
          </a:p>
          <a:p>
            <a:pPr indent="-342900" lvl="0" marL="342900" rtl="0" algn="l">
              <a:spcBef>
                <a:spcPts val="0"/>
              </a:spcBef>
              <a:spcAft>
                <a:spcPts val="0"/>
              </a:spcAft>
              <a:buSzPts val="2200"/>
              <a:buChar char="•"/>
            </a:pPr>
            <a:r>
              <a:rPr lang="en-US" sz="2200">
                <a:latin typeface="Times New Roman"/>
                <a:ea typeface="Times New Roman"/>
                <a:cs typeface="Times New Roman"/>
                <a:sym typeface="Times New Roman"/>
              </a:rPr>
              <a:t>vascular lesions (angiomas, angiokeratomas, pyogenic granulomas and hemorrhage, </a:t>
            </a:r>
            <a:r>
              <a:rPr b="1" lang="en-US" sz="2200">
                <a:latin typeface="Times New Roman"/>
                <a:ea typeface="Times New Roman"/>
                <a:cs typeface="Times New Roman"/>
                <a:sym typeface="Times New Roman"/>
              </a:rPr>
              <a:t>vasc</a:t>
            </a:r>
            <a:r>
              <a:rPr lang="en-US" sz="2200">
                <a:latin typeface="Times New Roman"/>
                <a:ea typeface="Times New Roman"/>
                <a:cs typeface="Times New Roman"/>
                <a:sym typeface="Times New Roman"/>
              </a:rPr>
              <a:t>).</a:t>
            </a:r>
            <a:endParaRPr/>
          </a:p>
          <a:p>
            <a:pPr indent="0" lvl="0" marL="0" marR="0" rtl="0" algn="l">
              <a:spcBef>
                <a:spcPts val="0"/>
              </a:spcBef>
              <a:spcAft>
                <a:spcPts val="0"/>
              </a:spcAft>
              <a:buNone/>
            </a:pPr>
            <a:r>
              <a:t/>
            </a:r>
            <a:endParaRPr sz="2000">
              <a:latin typeface="Times New Roman"/>
              <a:ea typeface="Times New Roman"/>
              <a:cs typeface="Times New Roman"/>
              <a:sym typeface="Times New Roman"/>
            </a:endParaRPr>
          </a:p>
          <a:p>
            <a:pPr indent="0" lvl="0" marL="0" marR="0" rtl="0" algn="l">
              <a:spcBef>
                <a:spcPts val="0"/>
              </a:spcBef>
              <a:spcAft>
                <a:spcPts val="0"/>
              </a:spcAft>
              <a:buNone/>
            </a:pPr>
            <a:r>
              <a:t/>
            </a:r>
            <a:endParaRPr sz="2000">
              <a:latin typeface="Times New Roman"/>
              <a:ea typeface="Times New Roman"/>
              <a:cs typeface="Times New Roman"/>
              <a:sym typeface="Times New Roman"/>
            </a:endParaRPr>
          </a:p>
          <a:p>
            <a:pPr indent="0" lvl="0" marL="0" marR="0" rtl="0" algn="l">
              <a:spcBef>
                <a:spcPts val="0"/>
              </a:spcBef>
              <a:spcAft>
                <a:spcPts val="0"/>
              </a:spcAft>
              <a:buNone/>
            </a:pPr>
            <a:r>
              <a:rPr lang="en-US" sz="2500" u="sng">
                <a:latin typeface="Arial Black"/>
                <a:ea typeface="Arial Black"/>
                <a:cs typeface="Arial Black"/>
                <a:sym typeface="Arial Black"/>
              </a:rPr>
              <a:t>Reference/Dataset</a:t>
            </a:r>
            <a:r>
              <a:rPr lang="en-US" sz="2500"/>
              <a:t>:</a:t>
            </a:r>
            <a:r>
              <a:rPr lang="en-US" sz="3100"/>
              <a:t> </a:t>
            </a:r>
            <a:endParaRPr sz="1300"/>
          </a:p>
          <a:p>
            <a:pPr indent="0" lvl="0" marL="0" marR="0" rtl="0" algn="l">
              <a:spcBef>
                <a:spcPts val="0"/>
              </a:spcBef>
              <a:spcAft>
                <a:spcPts val="0"/>
              </a:spcAft>
              <a:buNone/>
            </a:pPr>
            <a:r>
              <a:t/>
            </a:r>
            <a:endParaRPr b="1" sz="600">
              <a:latin typeface="Arial"/>
              <a:ea typeface="Arial"/>
              <a:cs typeface="Arial"/>
              <a:sym typeface="Arial"/>
            </a:endParaRPr>
          </a:p>
          <a:p>
            <a:pPr indent="0" lvl="0" marL="0" marR="0" rtl="0" algn="l">
              <a:spcBef>
                <a:spcPts val="0"/>
              </a:spcBef>
              <a:spcAft>
                <a:spcPts val="0"/>
              </a:spcAft>
              <a:buNone/>
            </a:pPr>
            <a:r>
              <a:rPr lang="en-US" sz="2000" u="sng">
                <a:latin typeface="Arial"/>
                <a:ea typeface="Arial"/>
                <a:cs typeface="Arial"/>
                <a:sym typeface="Arial"/>
                <a:hlinkClick r:id="rId3"/>
              </a:rPr>
              <a:t>https://dataverse.harvard.edu/dataset.xhtml?persistentId=doi:10.7910/DVN/DBW86T</a:t>
            </a:r>
            <a:endParaRPr sz="2000">
              <a:latin typeface="Arial"/>
              <a:ea typeface="Arial"/>
              <a:cs typeface="Arial"/>
              <a:sym typeface="Arial"/>
            </a:endParaRPr>
          </a:p>
          <a:p>
            <a:pPr indent="0" lvl="0" marL="0" marR="0" rtl="0" algn="l">
              <a:spcBef>
                <a:spcPts val="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9"/>
          <p:cNvSpPr txBox="1"/>
          <p:nvPr/>
        </p:nvSpPr>
        <p:spPr>
          <a:xfrm>
            <a:off x="2015548" y="227077"/>
            <a:ext cx="81609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00B0F0"/>
                </a:solidFill>
                <a:latin typeface="Algerian"/>
                <a:ea typeface="Algerian"/>
                <a:cs typeface="Algerian"/>
                <a:sym typeface="Algerian"/>
              </a:rPr>
              <a:t>Sample dataset images</a:t>
            </a:r>
            <a:endParaRPr b="1"/>
          </a:p>
        </p:txBody>
      </p:sp>
      <p:pic>
        <p:nvPicPr>
          <p:cNvPr id="139" name="Google Shape;139;p9"/>
          <p:cNvPicPr preferRelativeResize="0"/>
          <p:nvPr/>
        </p:nvPicPr>
        <p:blipFill rotWithShape="1">
          <a:blip r:embed="rId3">
            <a:alphaModFix/>
          </a:blip>
          <a:srcRect b="0" l="0" r="0" t="0"/>
          <a:stretch/>
        </p:blipFill>
        <p:spPr>
          <a:xfrm>
            <a:off x="1001662" y="4699819"/>
            <a:ext cx="10187448" cy="1976284"/>
          </a:xfrm>
          <a:prstGeom prst="rect">
            <a:avLst/>
          </a:prstGeom>
          <a:noFill/>
          <a:ln>
            <a:noFill/>
          </a:ln>
        </p:spPr>
      </p:pic>
      <p:pic>
        <p:nvPicPr>
          <p:cNvPr id="140" name="Google Shape;140;p9"/>
          <p:cNvPicPr preferRelativeResize="0"/>
          <p:nvPr/>
        </p:nvPicPr>
        <p:blipFill rotWithShape="1">
          <a:blip r:embed="rId4">
            <a:alphaModFix/>
          </a:blip>
          <a:srcRect b="0" l="0" r="0" t="0"/>
          <a:stretch/>
        </p:blipFill>
        <p:spPr>
          <a:xfrm>
            <a:off x="1001662" y="1199536"/>
            <a:ext cx="10187450" cy="339446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0"/>
          <p:cNvSpPr txBox="1"/>
          <p:nvPr/>
        </p:nvSpPr>
        <p:spPr>
          <a:xfrm>
            <a:off x="1278193" y="88490"/>
            <a:ext cx="9114600" cy="1200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00B0F0"/>
                </a:solidFill>
                <a:latin typeface="Algerian"/>
                <a:ea typeface="Algerian"/>
                <a:cs typeface="Algerian"/>
                <a:sym typeface="Algerian"/>
              </a:rPr>
              <a:t>Data pre-processing and Augmentation</a:t>
            </a:r>
            <a:endParaRPr b="1" sz="3600">
              <a:solidFill>
                <a:srgbClr val="00B0F0"/>
              </a:solidFill>
              <a:latin typeface="Algerian"/>
              <a:ea typeface="Algerian"/>
              <a:cs typeface="Algerian"/>
              <a:sym typeface="Algerian"/>
            </a:endParaRPr>
          </a:p>
        </p:txBody>
      </p:sp>
      <p:sp>
        <p:nvSpPr>
          <p:cNvPr id="146" name="Google Shape;146;p10"/>
          <p:cNvSpPr txBox="1"/>
          <p:nvPr/>
        </p:nvSpPr>
        <p:spPr>
          <a:xfrm>
            <a:off x="766916" y="1523999"/>
            <a:ext cx="10441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latin typeface="Century Gothic"/>
              <a:ea typeface="Century Gothic"/>
              <a:cs typeface="Century Gothic"/>
              <a:sym typeface="Century Gothic"/>
            </a:endParaRPr>
          </a:p>
        </p:txBody>
      </p:sp>
      <p:sp>
        <p:nvSpPr>
          <p:cNvPr id="147" name="Google Shape;147;p10"/>
          <p:cNvSpPr txBox="1"/>
          <p:nvPr/>
        </p:nvSpPr>
        <p:spPr>
          <a:xfrm>
            <a:off x="387731" y="1416161"/>
            <a:ext cx="71775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u="sng">
                <a:solidFill>
                  <a:srgbClr val="00B0F0"/>
                </a:solidFill>
                <a:latin typeface="Arial Black"/>
                <a:ea typeface="Arial Black"/>
                <a:cs typeface="Arial Black"/>
                <a:sym typeface="Arial Black"/>
              </a:rPr>
              <a:t>First Step</a:t>
            </a:r>
            <a:endParaRPr sz="3200" u="sng">
              <a:solidFill>
                <a:srgbClr val="00B0F0"/>
              </a:solidFill>
              <a:latin typeface="Arial Black"/>
              <a:ea typeface="Arial Black"/>
              <a:cs typeface="Arial Black"/>
              <a:sym typeface="Arial Black"/>
            </a:endParaRPr>
          </a:p>
        </p:txBody>
      </p:sp>
      <p:sp>
        <p:nvSpPr>
          <p:cNvPr id="148" name="Google Shape;148;p10"/>
          <p:cNvSpPr txBox="1"/>
          <p:nvPr/>
        </p:nvSpPr>
        <p:spPr>
          <a:xfrm>
            <a:off x="387725" y="2001150"/>
            <a:ext cx="10441800" cy="4679400"/>
          </a:xfrm>
          <a:prstGeom prst="rect">
            <a:avLst/>
          </a:prstGeom>
          <a:noFill/>
          <a:ln>
            <a:noFill/>
          </a:ln>
        </p:spPr>
        <p:txBody>
          <a:bodyPr anchorCtr="0" anchor="t" bIns="91425" lIns="91425" spcFirstLastPara="1" rIns="91425" wrap="square" tIns="91425">
            <a:spAutoFit/>
          </a:bodyPr>
          <a:lstStyle/>
          <a:p>
            <a:pPr indent="-339725" lvl="0" marL="457200" rtl="0" algn="l">
              <a:spcBef>
                <a:spcPts val="0"/>
              </a:spcBef>
              <a:spcAft>
                <a:spcPts val="0"/>
              </a:spcAft>
              <a:buSzPts val="2200"/>
              <a:buChar char="•"/>
            </a:pPr>
            <a:r>
              <a:rPr lang="en-US" sz="2200">
                <a:latin typeface="Times New Roman"/>
                <a:ea typeface="Times New Roman"/>
                <a:cs typeface="Times New Roman"/>
                <a:sym typeface="Times New Roman"/>
              </a:rPr>
              <a:t>This step is used to de-noise and smoothen the Dermatoscopic skin epidermis images using following techniques:</a:t>
            </a:r>
            <a:endParaRPr/>
          </a:p>
          <a:p>
            <a:pPr indent="-368300" lvl="1" marL="914400" rtl="0" algn="l">
              <a:spcBef>
                <a:spcPts val="0"/>
              </a:spcBef>
              <a:spcAft>
                <a:spcPts val="0"/>
              </a:spcAft>
              <a:buSzPts val="2200"/>
              <a:buChar char="⮚"/>
            </a:pPr>
            <a:r>
              <a:rPr b="1" lang="en-US" sz="2200">
                <a:latin typeface="Times New Roman"/>
                <a:ea typeface="Times New Roman"/>
                <a:cs typeface="Times New Roman"/>
                <a:sym typeface="Times New Roman"/>
              </a:rPr>
              <a:t>Gray Scaling </a:t>
            </a:r>
            <a:endParaRPr/>
          </a:p>
          <a:p>
            <a:pPr indent="-339725" lvl="1" marL="914400" rtl="0" algn="l">
              <a:spcBef>
                <a:spcPts val="0"/>
              </a:spcBef>
              <a:spcAft>
                <a:spcPts val="0"/>
              </a:spcAft>
              <a:buSzPts val="2200"/>
              <a:buFont typeface="Noto Sans Symbols"/>
              <a:buChar char="⮚"/>
            </a:pPr>
            <a:r>
              <a:rPr b="1" lang="en-US" sz="2200">
                <a:latin typeface="Times New Roman"/>
                <a:ea typeface="Times New Roman"/>
                <a:cs typeface="Times New Roman"/>
                <a:sym typeface="Times New Roman"/>
              </a:rPr>
              <a:t>Bilateral Filtering and Resizing</a:t>
            </a:r>
            <a:endParaRPr b="1" sz="2200">
              <a:latin typeface="Times New Roman"/>
              <a:ea typeface="Times New Roman"/>
              <a:cs typeface="Times New Roman"/>
              <a:sym typeface="Times New Roman"/>
            </a:endParaRPr>
          </a:p>
          <a:p>
            <a:pPr indent="-368300" lvl="0" marL="457200" rtl="0" algn="l">
              <a:spcBef>
                <a:spcPts val="0"/>
              </a:spcBef>
              <a:spcAft>
                <a:spcPts val="0"/>
              </a:spcAft>
              <a:buSzPts val="2200"/>
              <a:buFont typeface="Noto Sans Symbols"/>
              <a:buChar char="•"/>
            </a:pPr>
            <a:r>
              <a:rPr b="1" i="1" lang="en-US" sz="2200">
                <a:latin typeface="Times New Roman"/>
                <a:ea typeface="Times New Roman"/>
                <a:cs typeface="Times New Roman"/>
                <a:sym typeface="Times New Roman"/>
              </a:rPr>
              <a:t>Gray Scaling </a:t>
            </a:r>
            <a:r>
              <a:rPr lang="en-US" sz="2200">
                <a:latin typeface="Times New Roman"/>
                <a:ea typeface="Times New Roman"/>
                <a:cs typeface="Times New Roman"/>
                <a:sym typeface="Times New Roman"/>
              </a:rPr>
              <a:t>converts the colored image into a grayscale image having 8-bit i.e. 256 (0-255) combinations of colors on grayscale. This is done because the RGB images have 3-different color intensities each having 256 combinations which is a lot of data to store and process.</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b="1" i="1" lang="en-US" sz="2200">
                <a:latin typeface="Times New Roman"/>
                <a:ea typeface="Times New Roman"/>
                <a:cs typeface="Times New Roman"/>
                <a:sym typeface="Times New Roman"/>
              </a:rPr>
              <a:t>Bilateral filtering </a:t>
            </a:r>
            <a:r>
              <a:rPr lang="en-US" sz="2200">
                <a:latin typeface="Times New Roman"/>
                <a:ea typeface="Times New Roman"/>
                <a:cs typeface="Times New Roman"/>
                <a:sym typeface="Times New Roman"/>
              </a:rPr>
              <a:t>is employed to de-noise impulsive noises while preserving edges in an image. In bilateral filter, a bilateral filter is used to get the intensity of each pixel by taking weighted average of its nearby pixels.</a:t>
            </a:r>
            <a:endParaRPr sz="2200">
              <a:latin typeface="Times New Roman"/>
              <a:ea typeface="Times New Roman"/>
              <a:cs typeface="Times New Roman"/>
              <a:sym typeface="Times New Roman"/>
            </a:endParaRPr>
          </a:p>
          <a:p>
            <a:pPr indent="-304800" lvl="0" marL="800100" rtl="0" algn="l">
              <a:spcBef>
                <a:spcPts val="0"/>
              </a:spcBef>
              <a:spcAft>
                <a:spcPts val="0"/>
              </a:spcAft>
              <a:buNone/>
            </a:pPr>
            <a:r>
              <a:t/>
            </a:r>
            <a:endParaRPr sz="600">
              <a:latin typeface="Times New Roman"/>
              <a:ea typeface="Times New Roman"/>
              <a:cs typeface="Times New Roman"/>
              <a:sym typeface="Times New Roman"/>
            </a:endParaRPr>
          </a:p>
          <a:p>
            <a:pPr indent="-368300" lvl="0" marL="457200" rtl="0" algn="l">
              <a:spcBef>
                <a:spcPts val="0"/>
              </a:spcBef>
              <a:spcAft>
                <a:spcPts val="0"/>
              </a:spcAft>
              <a:buSzPts val="2200"/>
              <a:buChar char="•"/>
            </a:pPr>
            <a:r>
              <a:rPr b="1" i="1" lang="en-US" sz="2200">
                <a:latin typeface="Times New Roman"/>
                <a:ea typeface="Times New Roman"/>
                <a:cs typeface="Times New Roman"/>
                <a:sym typeface="Times New Roman"/>
              </a:rPr>
              <a:t>Resizing</a:t>
            </a:r>
            <a:r>
              <a:rPr lang="en-US" sz="2200">
                <a:latin typeface="Times New Roman"/>
                <a:ea typeface="Times New Roman"/>
                <a:cs typeface="Times New Roman"/>
                <a:sym typeface="Times New Roman"/>
              </a:rPr>
              <a:t> is used in reduction of the impact of irrelevant background by resizing the image into a focused image while preserving all the features.</a:t>
            </a:r>
            <a:endParaRPr sz="22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2021-12-05T13:19:24Z</dcterms:created>
  <dc:creator>Author</dc:creator>
</cp:coreProperties>
</file>