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7" r:id="rId2"/>
    <p:sldId id="271" r:id="rId3"/>
    <p:sldId id="257" r:id="rId4"/>
    <p:sldId id="266" r:id="rId5"/>
    <p:sldId id="259" r:id="rId6"/>
    <p:sldId id="258" r:id="rId7"/>
    <p:sldId id="260" r:id="rId8"/>
    <p:sldId id="261" r:id="rId9"/>
    <p:sldId id="262" r:id="rId10"/>
    <p:sldId id="268" r:id="rId11"/>
    <p:sldId id="269" r:id="rId12"/>
    <p:sldId id="270" r:id="rId13"/>
    <p:sldId id="265" r:id="rId14"/>
    <p:sldId id="272" r:id="rId15"/>
    <p:sldId id="273" r:id="rId16"/>
    <p:sldId id="274" r:id="rId17"/>
    <p:sldId id="275" r:id="rId18"/>
    <p:sldId id="276" r:id="rId19"/>
    <p:sldId id="278"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4734" y="3608440"/>
            <a:ext cx="10756492" cy="2123765"/>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35743" y="5732208"/>
            <a:ext cx="1084498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40907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425025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27998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39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076"/>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681317"/>
            <a:ext cx="10994760" cy="480178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5012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66767" y="591210"/>
            <a:ext cx="8495972" cy="967132"/>
          </a:xfrm>
        </p:spPr>
        <p:txBody>
          <a:bodyPr>
            <a:normAutofit/>
          </a:bodyPr>
          <a:lstStyle>
            <a:lvl1pPr algn="l">
              <a:defRPr sz="480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057832" y="1569915"/>
            <a:ext cx="8524571"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70047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47305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71804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9753" y="519514"/>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10711"/>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40573"/>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10711"/>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40573"/>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970F8-8B7C-4628-8C15-4B85A13D9446}"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34524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1970F8-8B7C-4628-8C15-4B85A13D9446}"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2812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970F8-8B7C-4628-8C15-4B85A13D9446}"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64024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342613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B1970F8-8B7C-4628-8C15-4B85A13D9446}" type="datetimeFigureOut">
              <a:rPr lang="en-IN" smtClean="0"/>
              <a:t>15-03-2023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21DE07-28D9-4ACD-A3F2-5E2500869B46}"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08307438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file:///D:\sharedfolder\Airflow\stocks.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Stock-Prices-Prediction-ML-Flask-Dashboard-master-20230301T165820Z-001/Stock-Prices-Prediction-ML-Flask-Dashboard-master/app.py" TargetMode="External"/><Relationship Id="rId2" Type="http://schemas.openxmlformats.org/officeDocument/2006/relationships/hyperlink" Target="utils.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drive.google.com/file/d/1iP5RqdlREx_YbP-5RZqo7fB1rElQ2igi/view" TargetMode="External"/><Relationship Id="rId3" Type="http://schemas.openxmlformats.org/officeDocument/2006/relationships/hyperlink" Target="https://www.google.com/search?sxsrf=AJOqlzX-FZeFIEfPchO1d6jKyWC-_fbHCw:1678865539089&amp;q=airflow+logo&amp;tbm=isch&amp;sa=X&amp;ved=2ahUKEwjs19TAtd39AhUK4XMBHXuPA5wQ0pQJegQIEhAB&amp;biw=1707&amp;bih=833&amp;dpr=1.13#imgrc=MtZ48qfwkkd-kM" TargetMode="External"/><Relationship Id="rId7" Type="http://schemas.openxmlformats.org/officeDocument/2006/relationships/hyperlink" Target="https://www.kaggle.com/code/faressayah/stock-market-analysis-prediction-using-lstm" TargetMode="External"/><Relationship Id="rId2" Type="http://schemas.openxmlformats.org/officeDocument/2006/relationships/hyperlink" Target="https://www.istockphoto.com/?http://esource=SEM_IS_GO_IN_Brand_iStock-Mix_EN&amp;kw=CA_iStock-Photo_Exact_istock+photos_e&amp;kwid=s_43700067636174378_dc&amp;pcrid=562472910412&amp;&amp;" TargetMode="External"/><Relationship Id="rId1" Type="http://schemas.openxmlformats.org/officeDocument/2006/relationships/slideLayout" Target="../slideLayouts/slideLayout3.xml"/><Relationship Id="rId6" Type="http://schemas.openxmlformats.org/officeDocument/2006/relationships/hyperlink" Target="https://airflow.apache.org/docs/apache-airflow-providers-mongo/stable/connections/mongo.html" TargetMode="External"/><Relationship Id="rId5" Type="http://schemas.openxmlformats.org/officeDocument/2006/relationships/hyperlink" Target="https://www.google.com/search?q=flask+logo&amp;tbm=isch&amp;ved=2ahUKEwiH3N_etd39AhX7iNgFHf4dAWUQ2-cCegQIABAA&amp;oq=flask+logo&amp;gs_lcp=" TargetMode="External"/><Relationship Id="rId10" Type="http://schemas.openxmlformats.org/officeDocument/2006/relationships/hyperlink" Target="https://github.com/kaushikjadhav01/Stock-Market-Prediction-Web-App-using-Machine-Learning-And-Sentiment-Analysis" TargetMode="External"/><Relationship Id="rId4" Type="http://schemas.openxmlformats.org/officeDocument/2006/relationships/hyperlink" Target="https://www.google.com/search?q=mongo+db+logo&amp;tbm=isch&amp;ved=2ahUKEwjUnevCtd39AhV" TargetMode="External"/><Relationship Id="rId9" Type="http://schemas.openxmlformats.org/officeDocument/2006/relationships/hyperlink" Target="https://www.youtube.com/watch?v=UbCWoMf80P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mages.app.goo.gl/ScGnK91nCtgmPeiDA"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images.app.goo.gl/jKSemZXF4SAGdwPz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8E8905-FDF3-005C-29D3-FB770E080171}"/>
              </a:ext>
            </a:extLst>
          </p:cNvPr>
          <p:cNvSpPr/>
          <p:nvPr/>
        </p:nvSpPr>
        <p:spPr>
          <a:xfrm>
            <a:off x="748748" y="298174"/>
            <a:ext cx="10694504" cy="62616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0460CA59-D9A9-D0C8-ADAC-BB3E4714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29" y="431876"/>
            <a:ext cx="2173140" cy="1140112"/>
          </a:xfrm>
          <a:prstGeom prst="rect">
            <a:avLst/>
          </a:prstGeom>
        </p:spPr>
      </p:pic>
      <p:sp>
        <p:nvSpPr>
          <p:cNvPr id="9" name="Rectangle 8">
            <a:extLst>
              <a:ext uri="{FF2B5EF4-FFF2-40B4-BE49-F238E27FC236}">
                <a16:creationId xmlns:a16="http://schemas.microsoft.com/office/drawing/2014/main" id="{AF587C52-60F3-1C35-EF73-0FED95F93080}"/>
              </a:ext>
            </a:extLst>
          </p:cNvPr>
          <p:cNvSpPr/>
          <p:nvPr/>
        </p:nvSpPr>
        <p:spPr>
          <a:xfrm>
            <a:off x="2337683" y="431876"/>
            <a:ext cx="8817997" cy="102321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6AC0532-EEA9-D049-2994-94ACF4FE47FA}"/>
              </a:ext>
            </a:extLst>
          </p:cNvPr>
          <p:cNvSpPr txBox="1"/>
          <p:nvPr/>
        </p:nvSpPr>
        <p:spPr>
          <a:xfrm>
            <a:off x="2401294" y="492981"/>
            <a:ext cx="8754386" cy="523220"/>
          </a:xfrm>
          <a:prstGeom prst="rect">
            <a:avLst/>
          </a:prstGeom>
          <a:noFill/>
        </p:spPr>
        <p:txBody>
          <a:bodyPr wrap="square" rtlCol="0">
            <a:spAutoFit/>
          </a:bodyPr>
          <a:lstStyle/>
          <a:p>
            <a:pPr algn="ctr"/>
            <a:r>
              <a:rPr lang="en-IN" sz="2800" b="1" dirty="0">
                <a:solidFill>
                  <a:schemeClr val="bg1"/>
                </a:solidFill>
              </a:rPr>
              <a:t>CENTER FOR DEVELOPMENT OF ADVANCED COMPUTING</a:t>
            </a:r>
          </a:p>
        </p:txBody>
      </p:sp>
      <p:sp>
        <p:nvSpPr>
          <p:cNvPr id="11" name="TextBox 10">
            <a:extLst>
              <a:ext uri="{FF2B5EF4-FFF2-40B4-BE49-F238E27FC236}">
                <a16:creationId xmlns:a16="http://schemas.microsoft.com/office/drawing/2014/main" id="{40F1AB08-7C84-A978-4718-7CD1BC098D02}"/>
              </a:ext>
            </a:extLst>
          </p:cNvPr>
          <p:cNvSpPr txBox="1"/>
          <p:nvPr/>
        </p:nvSpPr>
        <p:spPr>
          <a:xfrm>
            <a:off x="5573864" y="1016201"/>
            <a:ext cx="2305879" cy="369332"/>
          </a:xfrm>
          <a:prstGeom prst="rect">
            <a:avLst/>
          </a:prstGeom>
          <a:noFill/>
        </p:spPr>
        <p:txBody>
          <a:bodyPr wrap="square" rtlCol="0">
            <a:spAutoFit/>
          </a:bodyPr>
          <a:lstStyle/>
          <a:p>
            <a:pPr algn="ctr"/>
            <a:r>
              <a:rPr lang="en-IN" b="1" dirty="0">
                <a:solidFill>
                  <a:srgbClr val="FFFF00"/>
                </a:solidFill>
              </a:rPr>
              <a:t>PATNA,BIHAR</a:t>
            </a:r>
          </a:p>
        </p:txBody>
      </p:sp>
      <p:sp>
        <p:nvSpPr>
          <p:cNvPr id="12" name="TextBox 11">
            <a:extLst>
              <a:ext uri="{FF2B5EF4-FFF2-40B4-BE49-F238E27FC236}">
                <a16:creationId xmlns:a16="http://schemas.microsoft.com/office/drawing/2014/main" id="{34BED571-469E-436B-E5B6-A5FC8549ABFE}"/>
              </a:ext>
            </a:extLst>
          </p:cNvPr>
          <p:cNvSpPr txBox="1"/>
          <p:nvPr/>
        </p:nvSpPr>
        <p:spPr>
          <a:xfrm>
            <a:off x="748748" y="1765190"/>
            <a:ext cx="10694504" cy="1569660"/>
          </a:xfrm>
          <a:prstGeom prst="rect">
            <a:avLst/>
          </a:prstGeom>
          <a:noFill/>
        </p:spPr>
        <p:txBody>
          <a:bodyPr wrap="square" rtlCol="0">
            <a:spAutoFit/>
          </a:bodyPr>
          <a:lstStyle/>
          <a:p>
            <a:pPr algn="ctr"/>
            <a:r>
              <a:rPr lang="en-IN" sz="3200" b="1" dirty="0">
                <a:latin typeface="Arial Rounded MT Bold" panose="020F0704030504030204" pitchFamily="34" charset="0"/>
              </a:rPr>
              <a:t>AN ABSTRACT FOR STOCK PRICE PREDICTIONS USING AIRFLOW, MACHINE LEARNING AND FLASK FRAME WORK</a:t>
            </a:r>
          </a:p>
        </p:txBody>
      </p:sp>
      <p:sp>
        <p:nvSpPr>
          <p:cNvPr id="14" name="Rectangle: Rounded Corners 13">
            <a:extLst>
              <a:ext uri="{FF2B5EF4-FFF2-40B4-BE49-F238E27FC236}">
                <a16:creationId xmlns:a16="http://schemas.microsoft.com/office/drawing/2014/main" id="{C194E675-487E-FDC2-435A-19B832AA005E}"/>
              </a:ext>
            </a:extLst>
          </p:cNvPr>
          <p:cNvSpPr/>
          <p:nvPr/>
        </p:nvSpPr>
        <p:spPr>
          <a:xfrm>
            <a:off x="3792773" y="3429000"/>
            <a:ext cx="4826442" cy="1906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863DAD82-87D3-D52D-A01D-FD5382CF3ED4}"/>
              </a:ext>
            </a:extLst>
          </p:cNvPr>
          <p:cNvSpPr txBox="1"/>
          <p:nvPr/>
        </p:nvSpPr>
        <p:spPr>
          <a:xfrm>
            <a:off x="4428877" y="3563111"/>
            <a:ext cx="3593990" cy="1477328"/>
          </a:xfrm>
          <a:prstGeom prst="rect">
            <a:avLst/>
          </a:prstGeom>
          <a:noFill/>
        </p:spPr>
        <p:txBody>
          <a:bodyPr wrap="square" rtlCol="0">
            <a:spAutoFit/>
          </a:bodyPr>
          <a:lstStyle/>
          <a:p>
            <a:pPr algn="ctr"/>
            <a:r>
              <a:rPr lang="en-IN" b="1" dirty="0">
                <a:solidFill>
                  <a:srgbClr val="002060"/>
                </a:solidFill>
              </a:rPr>
              <a:t>BY :</a:t>
            </a:r>
          </a:p>
          <a:p>
            <a:pPr algn="ctr"/>
            <a:r>
              <a:rPr lang="en-IN" b="1" dirty="0">
                <a:solidFill>
                  <a:srgbClr val="002060"/>
                </a:solidFill>
              </a:rPr>
              <a:t>RACHIT MOGHE : 220980725001</a:t>
            </a:r>
          </a:p>
          <a:p>
            <a:pPr algn="ctr"/>
            <a:r>
              <a:rPr lang="en-IN" b="1" dirty="0">
                <a:solidFill>
                  <a:srgbClr val="002060"/>
                </a:solidFill>
              </a:rPr>
              <a:t>NITISH KUMAR : 220980725003</a:t>
            </a:r>
          </a:p>
          <a:p>
            <a:pPr algn="ctr"/>
            <a:r>
              <a:rPr lang="en-IN" b="1" dirty="0">
                <a:solidFill>
                  <a:srgbClr val="002060"/>
                </a:solidFill>
              </a:rPr>
              <a:t>SAI SIDHARTHA : 220980725005</a:t>
            </a:r>
          </a:p>
          <a:p>
            <a:pPr algn="ctr"/>
            <a:r>
              <a:rPr lang="en-IN" b="1" dirty="0">
                <a:solidFill>
                  <a:srgbClr val="002060"/>
                </a:solidFill>
              </a:rPr>
              <a:t>SHREYA HOTE : 220980725006</a:t>
            </a:r>
          </a:p>
        </p:txBody>
      </p:sp>
      <p:sp>
        <p:nvSpPr>
          <p:cNvPr id="16" name="TextBox 15">
            <a:extLst>
              <a:ext uri="{FF2B5EF4-FFF2-40B4-BE49-F238E27FC236}">
                <a16:creationId xmlns:a16="http://schemas.microsoft.com/office/drawing/2014/main" id="{180D8D44-350E-7CB3-E88D-4AD4B98352BE}"/>
              </a:ext>
            </a:extLst>
          </p:cNvPr>
          <p:cNvSpPr txBox="1"/>
          <p:nvPr/>
        </p:nvSpPr>
        <p:spPr>
          <a:xfrm>
            <a:off x="4110824" y="5534108"/>
            <a:ext cx="4253948" cy="646331"/>
          </a:xfrm>
          <a:prstGeom prst="rect">
            <a:avLst/>
          </a:prstGeom>
          <a:noFill/>
        </p:spPr>
        <p:txBody>
          <a:bodyPr wrap="square" rtlCol="0">
            <a:spAutoFit/>
          </a:bodyPr>
          <a:lstStyle/>
          <a:p>
            <a:pPr algn="ctr"/>
            <a:r>
              <a:rPr lang="en-IN" b="1" dirty="0">
                <a:latin typeface="Adobe Garamond Pro Bold" panose="02020702060506020403" pitchFamily="18" charset="0"/>
              </a:rPr>
              <a:t>UNDER THE GUIDENCE OF :</a:t>
            </a:r>
          </a:p>
          <a:p>
            <a:pPr algn="ctr"/>
            <a:r>
              <a:rPr lang="en-IN" b="1" dirty="0">
                <a:latin typeface="Adobe Garamond Pro Bold" panose="02020702060506020403" pitchFamily="18" charset="0"/>
              </a:rPr>
              <a:t>RANJAN SINHA SIR</a:t>
            </a:r>
          </a:p>
        </p:txBody>
      </p:sp>
      <p:pic>
        <p:nvPicPr>
          <p:cNvPr id="22" name="Graphic 21" descr="Bar graph with downward trend">
            <a:extLst>
              <a:ext uri="{FF2B5EF4-FFF2-40B4-BE49-F238E27FC236}">
                <a16:creationId xmlns:a16="http://schemas.microsoft.com/office/drawing/2014/main" id="{4BD3AB99-A763-E698-45D0-6C605245AC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9428" y="3429179"/>
            <a:ext cx="1745192" cy="1745192"/>
          </a:xfrm>
          <a:prstGeom prst="rect">
            <a:avLst/>
          </a:prstGeom>
        </p:spPr>
      </p:pic>
      <p:pic>
        <p:nvPicPr>
          <p:cNvPr id="24" name="Graphic 23" descr="Bar graph with downward trend RTL">
            <a:extLst>
              <a:ext uri="{FF2B5EF4-FFF2-40B4-BE49-F238E27FC236}">
                <a16:creationId xmlns:a16="http://schemas.microsoft.com/office/drawing/2014/main" id="{A8C2984F-B12F-5190-1A4E-23275A1F71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1297" y="3423096"/>
            <a:ext cx="1751275" cy="1751275"/>
          </a:xfrm>
          <a:prstGeom prst="rect">
            <a:avLst/>
          </a:prstGeom>
        </p:spPr>
      </p:pic>
    </p:spTree>
    <p:extLst>
      <p:ext uri="{BB962C8B-B14F-4D97-AF65-F5344CB8AC3E}">
        <p14:creationId xmlns:p14="http://schemas.microsoft.com/office/powerpoint/2010/main" val="120596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B6C4-9947-3437-D703-60A00678EE67}"/>
              </a:ext>
            </a:extLst>
          </p:cNvPr>
          <p:cNvSpPr>
            <a:spLocks noGrp="1"/>
          </p:cNvSpPr>
          <p:nvPr>
            <p:ph type="title"/>
          </p:nvPr>
        </p:nvSpPr>
        <p:spPr/>
        <p:txBody>
          <a:bodyPr>
            <a:normAutofit/>
          </a:bodyPr>
          <a:lstStyle/>
          <a:p>
            <a:r>
              <a:rPr lang="en-IN" sz="2400" b="1" dirty="0">
                <a:solidFill>
                  <a:srgbClr val="00B0F0"/>
                </a:solidFill>
              </a:rPr>
              <a:t>Step 4 : MACHINE LEARNING MODELS</a:t>
            </a:r>
          </a:p>
        </p:txBody>
      </p:sp>
      <p:sp>
        <p:nvSpPr>
          <p:cNvPr id="3" name="Content Placeholder 2">
            <a:extLst>
              <a:ext uri="{FF2B5EF4-FFF2-40B4-BE49-F238E27FC236}">
                <a16:creationId xmlns:a16="http://schemas.microsoft.com/office/drawing/2014/main" id="{FC776776-DCFE-EB77-CB3F-00452E46B451}"/>
              </a:ext>
            </a:extLst>
          </p:cNvPr>
          <p:cNvSpPr>
            <a:spLocks noGrp="1"/>
          </p:cNvSpPr>
          <p:nvPr>
            <p:ph idx="1"/>
          </p:nvPr>
        </p:nvSpPr>
        <p:spPr/>
        <p:txBody>
          <a:bodyPr>
            <a:normAutofit fontScale="92500"/>
          </a:bodyPr>
          <a:lstStyle/>
          <a:p>
            <a:r>
              <a:rPr lang="en-IN" sz="1600" b="1" dirty="0"/>
              <a:t>LINEAR REGRESSION : </a:t>
            </a:r>
            <a:r>
              <a:rPr lang="en-US" sz="1600" b="1" dirty="0"/>
              <a:t>Linear regression is a statistical method used to model the relationship between a dependent variable (also known as the response variable) and one or more independent variables (also known as predictor variables). The goal of linear regression is to find the best fitting line (or hyperplane in higher dimensions) that describes the relationship between the variables.</a:t>
            </a:r>
          </a:p>
          <a:p>
            <a:r>
              <a:rPr lang="en-US" sz="1600" b="1" dirty="0"/>
              <a:t>Linear regression can be extended to multiple independent variables, resulting in a multiple linear regression model. The equation for this model is similar to the simple linear regression model, but includes multiple predictor variables and coefficients.</a:t>
            </a:r>
          </a:p>
          <a:p>
            <a:endParaRPr lang="en-US" sz="1600" b="1" dirty="0"/>
          </a:p>
          <a:p>
            <a:r>
              <a:rPr lang="en-US" sz="1600" b="1" dirty="0"/>
              <a:t>Linear regression is commonly used in many fields, such as finance, economics, psychology, and engineering, to model and predict relationships between variables.</a:t>
            </a:r>
          </a:p>
          <a:p>
            <a:r>
              <a:rPr lang="en-US" sz="1600" b="1" dirty="0">
                <a:solidFill>
                  <a:srgbClr val="FFFF00"/>
                </a:solidFill>
              </a:rPr>
              <a:t>PYTHON USE : from </a:t>
            </a:r>
            <a:r>
              <a:rPr lang="en-US" sz="1600" b="1" dirty="0" err="1">
                <a:solidFill>
                  <a:srgbClr val="FFFF00"/>
                </a:solidFill>
              </a:rPr>
              <a:t>sklearn.linear_model</a:t>
            </a:r>
            <a:r>
              <a:rPr lang="en-US" sz="1600" b="1" dirty="0">
                <a:solidFill>
                  <a:srgbClr val="FFFF00"/>
                </a:solidFill>
              </a:rPr>
              <a:t> import </a:t>
            </a:r>
            <a:r>
              <a:rPr lang="en-US" sz="1600" b="1" dirty="0" err="1">
                <a:solidFill>
                  <a:srgbClr val="FFFF00"/>
                </a:solidFill>
              </a:rPr>
              <a:t>LinearRegression</a:t>
            </a:r>
            <a:endParaRPr lang="en-US" sz="1600" b="1" dirty="0">
              <a:solidFill>
                <a:srgbClr val="FFFF00"/>
              </a:solidFill>
            </a:endParaRPr>
          </a:p>
          <a:p>
            <a:r>
              <a:rPr lang="en-US" sz="1600" b="1" dirty="0">
                <a:solidFill>
                  <a:srgbClr val="FFFF00"/>
                </a:solidFill>
              </a:rPr>
              <a:t>Note : SKLEARN is a statistical and machine learning algorithms library used in data analysis and machine learning!</a:t>
            </a:r>
          </a:p>
          <a:p>
            <a:r>
              <a:rPr lang="en-US" sz="1600" b="1" dirty="0">
                <a:solidFill>
                  <a:srgbClr val="00B0F0"/>
                </a:solidFill>
              </a:rPr>
              <a:t>SUPPORT VECTOR MACHINE :</a:t>
            </a:r>
            <a:r>
              <a:rPr lang="en-IN" sz="1600" b="1" dirty="0">
                <a:solidFill>
                  <a:srgbClr val="00B0F0"/>
                </a:solidFill>
              </a:rPr>
              <a:t> </a:t>
            </a:r>
            <a:r>
              <a:rPr lang="en-US" sz="1600" b="1" dirty="0">
                <a:solidFill>
                  <a:srgbClr val="00B0F0"/>
                </a:solidFill>
              </a:rPr>
              <a:t>SVM stands for Support Vector Machine, which is a supervised learning algorithm used for classification and regression analysis. SVM works by finding the best separating hyperplane between different classes in the feature space.</a:t>
            </a:r>
          </a:p>
          <a:p>
            <a:endParaRPr lang="en-US" sz="1600" b="1" dirty="0">
              <a:solidFill>
                <a:srgbClr val="00B0F0"/>
              </a:solidFill>
            </a:endParaRPr>
          </a:p>
          <a:p>
            <a:r>
              <a:rPr lang="en-US" sz="1600" b="1" dirty="0">
                <a:solidFill>
                  <a:srgbClr val="00B0F0"/>
                </a:solidFill>
              </a:rPr>
              <a:t>In SVM, each data point is represented as a vector in a high-dimensional space. The goal of SVM is to find a hyperplane that separates the classes with the maximum margin, which is the distance between the hyperplane and the closest data points from each class. The hyperplane that maximizes the margin is the one that provides the best generalization performance</a:t>
            </a:r>
            <a:r>
              <a:rPr lang="en-US" sz="1600" b="1" dirty="0">
                <a:solidFill>
                  <a:srgbClr val="FFFF00"/>
                </a:solidFill>
              </a:rPr>
              <a:t>.</a:t>
            </a:r>
          </a:p>
          <a:p>
            <a:r>
              <a:rPr lang="en-US" sz="1600" b="1" dirty="0">
                <a:solidFill>
                  <a:srgbClr val="FFFF00"/>
                </a:solidFill>
              </a:rPr>
              <a:t>PYTHON USE : from </a:t>
            </a:r>
            <a:r>
              <a:rPr lang="en-US" sz="1600" b="1" dirty="0" err="1">
                <a:solidFill>
                  <a:srgbClr val="FFFF00"/>
                </a:solidFill>
              </a:rPr>
              <a:t>sklearn.svm</a:t>
            </a:r>
            <a:r>
              <a:rPr lang="en-US" sz="1600" b="1" dirty="0">
                <a:solidFill>
                  <a:srgbClr val="FFFF00"/>
                </a:solidFill>
              </a:rPr>
              <a:t> import SVR</a:t>
            </a:r>
          </a:p>
        </p:txBody>
      </p:sp>
    </p:spTree>
    <p:extLst>
      <p:ext uri="{BB962C8B-B14F-4D97-AF65-F5344CB8AC3E}">
        <p14:creationId xmlns:p14="http://schemas.microsoft.com/office/powerpoint/2010/main" val="285259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20A9B-00CF-BC04-10C8-CD2A52BDC26C}"/>
              </a:ext>
            </a:extLst>
          </p:cNvPr>
          <p:cNvSpPr>
            <a:spLocks noGrp="1"/>
          </p:cNvSpPr>
          <p:nvPr>
            <p:ph idx="1"/>
          </p:nvPr>
        </p:nvSpPr>
        <p:spPr>
          <a:xfrm>
            <a:off x="598620" y="1593852"/>
            <a:ext cx="11352190" cy="5101146"/>
          </a:xfrm>
        </p:spPr>
        <p:txBody>
          <a:bodyPr>
            <a:normAutofit lnSpcReduction="10000"/>
          </a:bodyPr>
          <a:lstStyle/>
          <a:p>
            <a:r>
              <a:rPr lang="en-IN" sz="1600" b="1" dirty="0"/>
              <a:t>RANDOM FOREST REGRESSOR : </a:t>
            </a:r>
            <a:r>
              <a:rPr lang="en-US" sz="1600" b="1" dirty="0"/>
              <a:t>Random Forest Regressor is a machine learning algorithm that is an extension of the decision tree algorithm. It is a supervised learning algorithm used for regression tasks, where the goal is to predict a continuous value based on a set of input variables or features.</a:t>
            </a:r>
          </a:p>
          <a:p>
            <a:endParaRPr lang="en-US" sz="1600" b="1" dirty="0"/>
          </a:p>
          <a:p>
            <a:r>
              <a:rPr lang="en-US" sz="1600" b="1" dirty="0"/>
              <a:t>Random Forest Regressor works by constructing multiple decision trees at random, with each tree being trained on a random subset of the input data and a random subset of the input features. The decision trees are constructed using a technique called bootstrap aggregating or bagging, which combines the predictions of multiple trees to reduce overfitting and improve the generalization performance.</a:t>
            </a:r>
          </a:p>
          <a:p>
            <a:r>
              <a:rPr lang="en-US" sz="1600" b="1" dirty="0">
                <a:solidFill>
                  <a:srgbClr val="FFFF00"/>
                </a:solidFill>
              </a:rPr>
              <a:t>PYTHON USE : from </a:t>
            </a:r>
            <a:r>
              <a:rPr lang="en-US" sz="1600" b="1" dirty="0" err="1">
                <a:solidFill>
                  <a:srgbClr val="FFFF00"/>
                </a:solidFill>
              </a:rPr>
              <a:t>sklearn.ensemble</a:t>
            </a:r>
            <a:r>
              <a:rPr lang="en-US" sz="1600" b="1" dirty="0">
                <a:solidFill>
                  <a:srgbClr val="FFFF00"/>
                </a:solidFill>
              </a:rPr>
              <a:t> import </a:t>
            </a:r>
            <a:r>
              <a:rPr lang="en-US" sz="1600" b="1" dirty="0" err="1">
                <a:solidFill>
                  <a:srgbClr val="FFFF00"/>
                </a:solidFill>
              </a:rPr>
              <a:t>RandomForestRegressor</a:t>
            </a:r>
            <a:endParaRPr lang="en-US" sz="1600" b="1" dirty="0">
              <a:solidFill>
                <a:srgbClr val="FFFF00"/>
              </a:solidFill>
            </a:endParaRPr>
          </a:p>
          <a:p>
            <a:r>
              <a:rPr lang="en-US" sz="1600" b="1" dirty="0">
                <a:solidFill>
                  <a:srgbClr val="00B0F0"/>
                </a:solidFill>
              </a:rPr>
              <a:t>K NEAREST NEIGHBORS : KNN stands for K-Nearest Neighbors, which is a machine learning algorithm used for classification and regression analysis. KNN is a non-parametric and lazy learning algorithm, which means that it does not make any assumptions about the distribution of the data and does not require any training time.</a:t>
            </a:r>
          </a:p>
          <a:p>
            <a:endParaRPr lang="en-US" sz="1600" b="1" dirty="0">
              <a:solidFill>
                <a:srgbClr val="00B0F0"/>
              </a:solidFill>
            </a:endParaRPr>
          </a:p>
          <a:p>
            <a:r>
              <a:rPr lang="en-US" sz="1600" b="1" dirty="0">
                <a:solidFill>
                  <a:srgbClr val="00B0F0"/>
                </a:solidFill>
              </a:rPr>
              <a:t>In KNN, the algorithm finds the K closest data points (neighbors) in the feature space to the input query point and predicts the class or value of the query point based on the class or value of its nearest neighbors. The value of K is a hyperparameter that needs to be set by the user.</a:t>
            </a:r>
          </a:p>
          <a:p>
            <a:r>
              <a:rPr lang="en-US" sz="1600" b="1" dirty="0">
                <a:solidFill>
                  <a:srgbClr val="FFFF00"/>
                </a:solidFill>
              </a:rPr>
              <a:t>PYTHON USE : from </a:t>
            </a:r>
            <a:r>
              <a:rPr lang="en-US" sz="1600" b="1" dirty="0" err="1">
                <a:solidFill>
                  <a:srgbClr val="FFFF00"/>
                </a:solidFill>
              </a:rPr>
              <a:t>sklearn.neighbors</a:t>
            </a:r>
            <a:r>
              <a:rPr lang="en-US" sz="1600" b="1" dirty="0">
                <a:solidFill>
                  <a:srgbClr val="FFFF00"/>
                </a:solidFill>
              </a:rPr>
              <a:t> import </a:t>
            </a:r>
            <a:r>
              <a:rPr lang="en-US" sz="1600" b="1" dirty="0" err="1">
                <a:solidFill>
                  <a:srgbClr val="FFFF00"/>
                </a:solidFill>
              </a:rPr>
              <a:t>KNeighborsRegressor</a:t>
            </a:r>
            <a:endParaRPr lang="en-US" sz="1600" b="1" dirty="0">
              <a:solidFill>
                <a:srgbClr val="FFFF00"/>
              </a:solidFill>
            </a:endParaRPr>
          </a:p>
          <a:p>
            <a:endParaRPr lang="en-US" sz="1600" b="1" dirty="0">
              <a:solidFill>
                <a:srgbClr val="00B0F0"/>
              </a:solidFill>
            </a:endParaRPr>
          </a:p>
          <a:p>
            <a:r>
              <a:rPr lang="en-US" sz="1600" b="1" dirty="0">
                <a:solidFill>
                  <a:srgbClr val="00B0F0"/>
                </a:solidFill>
              </a:rPr>
              <a:t>For classification tasks, the class of the query point is predicted based on the majority class of its K nearest neighbors. For regression tasks, the value of the query point is predicted based on the average of the values of its K nearest neighbors.</a:t>
            </a:r>
            <a:endParaRPr lang="en-IN" sz="1600" b="1" dirty="0">
              <a:solidFill>
                <a:srgbClr val="00B0F0"/>
              </a:solidFill>
            </a:endParaRPr>
          </a:p>
        </p:txBody>
      </p:sp>
    </p:spTree>
    <p:extLst>
      <p:ext uri="{BB962C8B-B14F-4D97-AF65-F5344CB8AC3E}">
        <p14:creationId xmlns:p14="http://schemas.microsoft.com/office/powerpoint/2010/main" val="426532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4F532-3BB8-BBEC-A6A3-50F5CC2DCB1D}"/>
              </a:ext>
            </a:extLst>
          </p:cNvPr>
          <p:cNvSpPr>
            <a:spLocks noGrp="1"/>
          </p:cNvSpPr>
          <p:nvPr>
            <p:ph idx="1"/>
          </p:nvPr>
        </p:nvSpPr>
        <p:spPr>
          <a:xfrm>
            <a:off x="598620" y="2007320"/>
            <a:ext cx="10994760" cy="4043622"/>
          </a:xfrm>
        </p:spPr>
        <p:txBody>
          <a:bodyPr>
            <a:normAutofit/>
          </a:bodyPr>
          <a:lstStyle/>
          <a:p>
            <a:r>
              <a:rPr lang="en-IN" sz="1600" b="1" dirty="0"/>
              <a:t>DECISION TREES :  </a:t>
            </a:r>
            <a:r>
              <a:rPr lang="en-US" sz="1600" b="1" dirty="0"/>
              <a:t>Decision trees are a type of machine learning algorithm used for both classification and regression tasks. They work by partitioning the input feature space into a series of binary decisions based on the values of the input variables.</a:t>
            </a:r>
          </a:p>
          <a:p>
            <a:r>
              <a:rPr lang="en-US" sz="1600" b="1" dirty="0"/>
              <a:t>The algorithm works by recursively partitioning the feature space into smaller subsets based on the feature values that best separate the data. This process continues until a stopping criterion is met, such as a maximum depth of the tree or a minimum number of data points in each leaf</a:t>
            </a:r>
          </a:p>
          <a:p>
            <a:r>
              <a:rPr lang="en-US" sz="1600" b="1" dirty="0">
                <a:solidFill>
                  <a:srgbClr val="FFFF00"/>
                </a:solidFill>
              </a:rPr>
              <a:t>PYTHON USE : from </a:t>
            </a:r>
            <a:r>
              <a:rPr lang="en-US" sz="1600" b="1" dirty="0" err="1">
                <a:solidFill>
                  <a:srgbClr val="FFFF00"/>
                </a:solidFill>
              </a:rPr>
              <a:t>sklearn.tree</a:t>
            </a:r>
            <a:r>
              <a:rPr lang="en-US" sz="1600" b="1" dirty="0">
                <a:solidFill>
                  <a:srgbClr val="FFFF00"/>
                </a:solidFill>
              </a:rPr>
              <a:t> import </a:t>
            </a:r>
            <a:r>
              <a:rPr lang="en-US" sz="1600" b="1" dirty="0" err="1">
                <a:solidFill>
                  <a:srgbClr val="FFFF00"/>
                </a:solidFill>
              </a:rPr>
              <a:t>DecisionTreeClassifier</a:t>
            </a:r>
            <a:endParaRPr lang="en-US" sz="1600" b="1" dirty="0">
              <a:solidFill>
                <a:srgbClr val="FFFF00"/>
              </a:solidFill>
            </a:endParaRPr>
          </a:p>
          <a:p>
            <a:r>
              <a:rPr lang="en-US" sz="1600" b="1" dirty="0">
                <a:solidFill>
                  <a:srgbClr val="00B0F0"/>
                </a:solidFill>
              </a:rPr>
              <a:t>LSTM : LSTM stands for Long Short-Term Memory, and it is a type of recurrent neural network (RNN) architecture that is commonly used in deep learning for sequential data such as time series, speech, and natural language processing (NLP).</a:t>
            </a:r>
          </a:p>
          <a:p>
            <a:endParaRPr lang="en-US" sz="1600" b="1" dirty="0">
              <a:solidFill>
                <a:srgbClr val="00B0F0"/>
              </a:solidFill>
            </a:endParaRPr>
          </a:p>
          <a:p>
            <a:r>
              <a:rPr lang="en-US" sz="1600" b="1" dirty="0">
                <a:solidFill>
                  <a:srgbClr val="00B0F0"/>
                </a:solidFill>
              </a:rPr>
              <a:t>The key feature of LSTM networks is the ability to learn and remember long-term dependencies and patterns in sequential data. LSTMs use a memory cell that can store information for long periods of time, and a series of gates that control the flow of information into and out of the cell.</a:t>
            </a:r>
          </a:p>
          <a:p>
            <a:r>
              <a:rPr lang="en-US" sz="1600" b="1" i="0" dirty="0">
                <a:solidFill>
                  <a:srgbClr val="FFFF00"/>
                </a:solidFill>
                <a:effectLst/>
                <a:latin typeface="Söhne Mono"/>
              </a:rPr>
              <a:t>PYTHON USE : from </a:t>
            </a:r>
            <a:r>
              <a:rPr lang="en-US" sz="1600" b="1" i="0" dirty="0" err="1">
                <a:solidFill>
                  <a:srgbClr val="FFFF00"/>
                </a:solidFill>
                <a:effectLst/>
                <a:latin typeface="Söhne Mono"/>
              </a:rPr>
              <a:t>keras.layers</a:t>
            </a:r>
            <a:r>
              <a:rPr lang="en-US" sz="1600" b="1" i="0" dirty="0">
                <a:solidFill>
                  <a:srgbClr val="FFFF00"/>
                </a:solidFill>
                <a:effectLst/>
                <a:latin typeface="Söhne Mono"/>
              </a:rPr>
              <a:t> import LSTM, Dense</a:t>
            </a:r>
            <a:endParaRPr lang="en-IN" sz="1600" b="1" dirty="0">
              <a:solidFill>
                <a:srgbClr val="FFFF00"/>
              </a:solidFill>
            </a:endParaRPr>
          </a:p>
        </p:txBody>
      </p:sp>
    </p:spTree>
    <p:extLst>
      <p:ext uri="{BB962C8B-B14F-4D97-AF65-F5344CB8AC3E}">
        <p14:creationId xmlns:p14="http://schemas.microsoft.com/office/powerpoint/2010/main" val="392728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31DC-1CE5-DA5B-C34E-244C3C53C08E}"/>
              </a:ext>
            </a:extLst>
          </p:cNvPr>
          <p:cNvSpPr>
            <a:spLocks noGrp="1"/>
          </p:cNvSpPr>
          <p:nvPr>
            <p:ph type="title"/>
          </p:nvPr>
        </p:nvSpPr>
        <p:spPr/>
        <p:txBody>
          <a:bodyPr>
            <a:normAutofit/>
          </a:bodyPr>
          <a:lstStyle/>
          <a:p>
            <a:r>
              <a:rPr lang="en-IN" sz="3200" b="1" dirty="0">
                <a:solidFill>
                  <a:srgbClr val="00B0F0"/>
                </a:solidFill>
              </a:rPr>
              <a:t>Step 5 : Flask Framework</a:t>
            </a:r>
          </a:p>
        </p:txBody>
      </p:sp>
      <p:sp>
        <p:nvSpPr>
          <p:cNvPr id="3" name="Content Placeholder 2">
            <a:extLst>
              <a:ext uri="{FF2B5EF4-FFF2-40B4-BE49-F238E27FC236}">
                <a16:creationId xmlns:a16="http://schemas.microsoft.com/office/drawing/2014/main" id="{CA040432-2EC5-6655-E190-EE471B6A0692}"/>
              </a:ext>
            </a:extLst>
          </p:cNvPr>
          <p:cNvSpPr>
            <a:spLocks noGrp="1"/>
          </p:cNvSpPr>
          <p:nvPr>
            <p:ph idx="1"/>
          </p:nvPr>
        </p:nvSpPr>
        <p:spPr/>
        <p:txBody>
          <a:bodyPr>
            <a:normAutofit/>
          </a:bodyPr>
          <a:lstStyle/>
          <a:p>
            <a:r>
              <a:rPr lang="en-US" sz="1800" dirty="0"/>
              <a:t>Flask is a web framework, it’s a Python module that lets you develop web applications easily. It’s has a small and easy-to-extend core: it’s a microframework that doesn’t include an ORM (Object Relational Manager) or such </a:t>
            </a:r>
            <a:r>
              <a:rPr lang="en-US" sz="1800" dirty="0" err="1"/>
              <a:t>features.It</a:t>
            </a:r>
            <a:r>
              <a:rPr lang="en-US" sz="1800" dirty="0"/>
              <a:t> does have many cool features like </a:t>
            </a:r>
            <a:r>
              <a:rPr lang="en-US" sz="1800" dirty="0" err="1"/>
              <a:t>url</a:t>
            </a:r>
            <a:r>
              <a:rPr lang="en-US" sz="1800" dirty="0"/>
              <a:t> routing, template engine. It is a WSGI web app framework.</a:t>
            </a:r>
          </a:p>
          <a:p>
            <a:r>
              <a:rPr lang="en-US" sz="1800" dirty="0"/>
              <a:t>Flask is a web application framework written in Python. It was developed by Armin </a:t>
            </a:r>
            <a:r>
              <a:rPr lang="en-US" sz="1800" dirty="0" err="1"/>
              <a:t>Ronacher</a:t>
            </a:r>
            <a:r>
              <a:rPr lang="en-US" sz="1800" dirty="0"/>
              <a:t>, who led a team of international Python enthusiasts called </a:t>
            </a:r>
            <a:r>
              <a:rPr lang="en-US" sz="1800" dirty="0" err="1"/>
              <a:t>Poocco</a:t>
            </a:r>
            <a:r>
              <a:rPr lang="en-US" sz="1800" dirty="0"/>
              <a:t>. Flask is based on the </a:t>
            </a:r>
            <a:r>
              <a:rPr lang="en-US" sz="1800" dirty="0" err="1"/>
              <a:t>Werkzeg</a:t>
            </a:r>
            <a:r>
              <a:rPr lang="en-US" sz="1800" dirty="0"/>
              <a:t> WSGI toolkit and the Jinja2 template </a:t>
            </a:r>
            <a:r>
              <a:rPr lang="en-US" sz="1800" dirty="0" err="1"/>
              <a:t>engine.Both</a:t>
            </a:r>
            <a:r>
              <a:rPr lang="en-US" sz="1800" dirty="0"/>
              <a:t> are </a:t>
            </a:r>
            <a:r>
              <a:rPr lang="en-US" sz="1800" dirty="0" err="1"/>
              <a:t>Pocco</a:t>
            </a:r>
            <a:r>
              <a:rPr lang="en-US" sz="1800" dirty="0"/>
              <a:t> projects.</a:t>
            </a:r>
          </a:p>
          <a:p>
            <a:r>
              <a:rPr lang="en-US" sz="1800" dirty="0"/>
              <a:t>The Web Server Gateway Interface (Web Server Gateway Interface, WSGI) has been used as a standard for Python web application development. WSGI is the specification of a common interface between web servers and web applications.</a:t>
            </a:r>
          </a:p>
          <a:p>
            <a:r>
              <a:rPr lang="en-US" sz="1800" dirty="0" err="1"/>
              <a:t>Prerequities</a:t>
            </a:r>
            <a:r>
              <a:rPr lang="en-US" sz="1800" dirty="0"/>
              <a:t> for FLASK :</a:t>
            </a:r>
          </a:p>
          <a:p>
            <a:r>
              <a:rPr lang="en-US" sz="1800" dirty="0"/>
              <a:t>PYTHON </a:t>
            </a:r>
          </a:p>
          <a:p>
            <a:r>
              <a:rPr lang="en-US" sz="1800" dirty="0"/>
              <a:t>HTML </a:t>
            </a:r>
          </a:p>
          <a:p>
            <a:r>
              <a:rPr lang="en-US" sz="1800" dirty="0"/>
              <a:t>CSS </a:t>
            </a:r>
          </a:p>
          <a:p>
            <a:endParaRPr lang="en-US" sz="1800" dirty="0"/>
          </a:p>
        </p:txBody>
      </p:sp>
      <p:pic>
        <p:nvPicPr>
          <p:cNvPr id="5" name="Picture 4">
            <a:extLst>
              <a:ext uri="{FF2B5EF4-FFF2-40B4-BE49-F238E27FC236}">
                <a16:creationId xmlns:a16="http://schemas.microsoft.com/office/drawing/2014/main" id="{B0A066F7-4796-4BC6-8801-46F7F07D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097" y="4554722"/>
            <a:ext cx="4373216" cy="1750214"/>
          </a:xfrm>
          <a:prstGeom prst="rect">
            <a:avLst/>
          </a:prstGeom>
        </p:spPr>
      </p:pic>
    </p:spTree>
    <p:extLst>
      <p:ext uri="{BB962C8B-B14F-4D97-AF65-F5344CB8AC3E}">
        <p14:creationId xmlns:p14="http://schemas.microsoft.com/office/powerpoint/2010/main" val="63034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5CFB-82BE-3C33-16ED-FCA950955238}"/>
              </a:ext>
            </a:extLst>
          </p:cNvPr>
          <p:cNvSpPr>
            <a:spLocks noGrp="1"/>
          </p:cNvSpPr>
          <p:nvPr>
            <p:ph type="title"/>
          </p:nvPr>
        </p:nvSpPr>
        <p:spPr>
          <a:xfrm>
            <a:off x="758376" y="488492"/>
            <a:ext cx="11012131" cy="1018035"/>
          </a:xfrm>
        </p:spPr>
        <p:txBody>
          <a:bodyPr/>
          <a:lstStyle/>
          <a:p>
            <a:r>
              <a:rPr lang="en-IN" b="1" dirty="0">
                <a:solidFill>
                  <a:srgbClr val="00B0F0"/>
                </a:solidFill>
              </a:rPr>
              <a:t>IMPLEMENTATION</a:t>
            </a:r>
          </a:p>
        </p:txBody>
      </p:sp>
      <p:sp>
        <p:nvSpPr>
          <p:cNvPr id="3" name="Content Placeholder 2">
            <a:extLst>
              <a:ext uri="{FF2B5EF4-FFF2-40B4-BE49-F238E27FC236}">
                <a16:creationId xmlns:a16="http://schemas.microsoft.com/office/drawing/2014/main" id="{DF65F109-C7A4-413C-ABDB-590FACA7B6EB}"/>
              </a:ext>
            </a:extLst>
          </p:cNvPr>
          <p:cNvSpPr>
            <a:spLocks noGrp="1"/>
          </p:cNvSpPr>
          <p:nvPr>
            <p:ph idx="1"/>
          </p:nvPr>
        </p:nvSpPr>
        <p:spPr>
          <a:xfrm>
            <a:off x="609600" y="2396395"/>
            <a:ext cx="4879758" cy="3500283"/>
          </a:xfrm>
        </p:spPr>
        <p:txBody>
          <a:bodyPr>
            <a:normAutofit/>
          </a:bodyPr>
          <a:lstStyle/>
          <a:p>
            <a:r>
              <a:rPr lang="en-IN" sz="1600" b="1" dirty="0"/>
              <a:t>In the </a:t>
            </a:r>
            <a:r>
              <a:rPr lang="en-IN" sz="1600" b="1" dirty="0" err="1"/>
              <a:t>linux</a:t>
            </a:r>
            <a:r>
              <a:rPr lang="en-IN" sz="1600" b="1" dirty="0"/>
              <a:t> Virtual machine : Installed Python , Mongo DB </a:t>
            </a:r>
            <a:r>
              <a:rPr lang="en-IN" sz="1600" b="1" dirty="0" err="1"/>
              <a:t>nd</a:t>
            </a:r>
            <a:r>
              <a:rPr lang="en-IN" sz="1600" b="1" dirty="0"/>
              <a:t> AIRFLOW </a:t>
            </a:r>
          </a:p>
          <a:p>
            <a:r>
              <a:rPr lang="en-IN" sz="1600" b="1" dirty="0"/>
              <a:t>We have written a code with time lines, columns and saved in the form of .</a:t>
            </a:r>
            <a:r>
              <a:rPr lang="en-IN" sz="1600" b="1" dirty="0" err="1"/>
              <a:t>py</a:t>
            </a:r>
            <a:r>
              <a:rPr lang="en-IN" sz="1600" b="1" dirty="0"/>
              <a:t> </a:t>
            </a:r>
            <a:r>
              <a:rPr lang="en-IN" sz="1600" b="1" dirty="0" err="1"/>
              <a:t>extention</a:t>
            </a:r>
            <a:r>
              <a:rPr lang="en-IN" sz="1600" b="1" dirty="0"/>
              <a:t> used it as a DAG (Directed acrylic graph)</a:t>
            </a:r>
          </a:p>
          <a:p>
            <a:r>
              <a:rPr lang="en-US" sz="1600" dirty="0">
                <a:hlinkClick r:id="rId2" action="ppaction://hlinkfile"/>
              </a:rPr>
              <a:t>D:\sharedfolder\Airflow\stocks.py</a:t>
            </a:r>
            <a:endParaRPr lang="en-US" sz="1600" dirty="0"/>
          </a:p>
          <a:p>
            <a:r>
              <a:rPr lang="en-US" sz="1600" b="1" dirty="0">
                <a:solidFill>
                  <a:srgbClr val="FFFF00"/>
                </a:solidFill>
              </a:rPr>
              <a:t>COMMAND USE(LINUX </a:t>
            </a:r>
            <a:r>
              <a:rPr lang="en-US" sz="1600" b="1" dirty="0" err="1">
                <a:solidFill>
                  <a:srgbClr val="FFFF00"/>
                </a:solidFill>
              </a:rPr>
              <a:t>os</a:t>
            </a:r>
            <a:r>
              <a:rPr lang="en-US" sz="1600" b="1" dirty="0">
                <a:solidFill>
                  <a:srgbClr val="FFFF00"/>
                </a:solidFill>
              </a:rPr>
              <a:t> terminal) :  a) Airflow webserver (for triggering the </a:t>
            </a:r>
            <a:r>
              <a:rPr lang="en-US" sz="1600" b="1" dirty="0" err="1">
                <a:solidFill>
                  <a:srgbClr val="FFFF00"/>
                </a:solidFill>
              </a:rPr>
              <a:t>dags</a:t>
            </a:r>
            <a:r>
              <a:rPr lang="en-US" sz="1600" b="1" dirty="0">
                <a:solidFill>
                  <a:srgbClr val="FFFF00"/>
                </a:solidFill>
              </a:rPr>
              <a:t> and also for user interface)</a:t>
            </a:r>
          </a:p>
          <a:p>
            <a:r>
              <a:rPr lang="en-US" sz="1600" b="1" dirty="0">
                <a:solidFill>
                  <a:srgbClr val="FFFF00"/>
                </a:solidFill>
              </a:rPr>
              <a:t>B) airflow scheduler ( for scheduling the </a:t>
            </a:r>
            <a:r>
              <a:rPr lang="en-US" sz="1600" b="1" dirty="0" err="1">
                <a:solidFill>
                  <a:srgbClr val="FFFF00"/>
                </a:solidFill>
              </a:rPr>
              <a:t>dags</a:t>
            </a:r>
            <a:r>
              <a:rPr lang="en-US" sz="1600" b="1" dirty="0">
                <a:solidFill>
                  <a:srgbClr val="FFFF00"/>
                </a:solidFill>
              </a:rPr>
              <a:t> for certain time intervals)</a:t>
            </a:r>
          </a:p>
          <a:p>
            <a:r>
              <a:rPr lang="en-US" sz="1600" b="1" dirty="0">
                <a:solidFill>
                  <a:srgbClr val="FFFF00"/>
                </a:solidFill>
              </a:rPr>
              <a:t>C) Mongo ( for starting the mongo shell)</a:t>
            </a:r>
          </a:p>
          <a:p>
            <a:endParaRPr lang="en-US" sz="1600" dirty="0"/>
          </a:p>
        </p:txBody>
      </p:sp>
      <p:pic>
        <p:nvPicPr>
          <p:cNvPr id="7" name="Picture 6">
            <a:extLst>
              <a:ext uri="{FF2B5EF4-FFF2-40B4-BE49-F238E27FC236}">
                <a16:creationId xmlns:a16="http://schemas.microsoft.com/office/drawing/2014/main" id="{E371F35A-D484-19C8-C0BB-F9F17D895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442" y="1506527"/>
            <a:ext cx="5678905" cy="5280018"/>
          </a:xfrm>
          <a:prstGeom prst="rect">
            <a:avLst/>
          </a:prstGeom>
        </p:spPr>
      </p:pic>
    </p:spTree>
    <p:extLst>
      <p:ext uri="{BB962C8B-B14F-4D97-AF65-F5344CB8AC3E}">
        <p14:creationId xmlns:p14="http://schemas.microsoft.com/office/powerpoint/2010/main" val="234889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E87D-0B3A-7D00-B0E2-F70052407BD2}"/>
              </a:ext>
            </a:extLst>
          </p:cNvPr>
          <p:cNvSpPr>
            <a:spLocks noGrp="1"/>
          </p:cNvSpPr>
          <p:nvPr>
            <p:ph type="title"/>
          </p:nvPr>
        </p:nvSpPr>
        <p:spPr/>
        <p:txBody>
          <a:bodyPr>
            <a:normAutofit/>
          </a:bodyPr>
          <a:lstStyle/>
          <a:p>
            <a:r>
              <a:rPr lang="en-IN" sz="2800" b="1" dirty="0">
                <a:solidFill>
                  <a:srgbClr val="00B0F0"/>
                </a:solidFill>
              </a:rPr>
              <a:t>MACHINE LEARNING AND FLASK</a:t>
            </a:r>
          </a:p>
        </p:txBody>
      </p:sp>
      <p:sp>
        <p:nvSpPr>
          <p:cNvPr id="3" name="Content Placeholder 2">
            <a:extLst>
              <a:ext uri="{FF2B5EF4-FFF2-40B4-BE49-F238E27FC236}">
                <a16:creationId xmlns:a16="http://schemas.microsoft.com/office/drawing/2014/main" id="{21CE48A0-10FE-E2D1-DE4A-9512F5EE3453}"/>
              </a:ext>
            </a:extLst>
          </p:cNvPr>
          <p:cNvSpPr>
            <a:spLocks noGrp="1"/>
          </p:cNvSpPr>
          <p:nvPr>
            <p:ph idx="1"/>
          </p:nvPr>
        </p:nvSpPr>
        <p:spPr>
          <a:xfrm>
            <a:off x="609600" y="2579675"/>
            <a:ext cx="10994760" cy="2914746"/>
          </a:xfrm>
        </p:spPr>
        <p:txBody>
          <a:bodyPr>
            <a:normAutofit/>
          </a:bodyPr>
          <a:lstStyle/>
          <a:p>
            <a:r>
              <a:rPr lang="en-IN" sz="1600" dirty="0"/>
              <a:t>After the data extraction then we have done machine learning models like linear regression , decision trees , random forest regressor , k nearest </a:t>
            </a:r>
            <a:r>
              <a:rPr lang="en-IN" sz="1600" dirty="0" err="1"/>
              <a:t>neighbor</a:t>
            </a:r>
            <a:r>
              <a:rPr lang="en-IN" sz="1600" dirty="0"/>
              <a:t> and LSTM algorithms with in a </a:t>
            </a:r>
            <a:r>
              <a:rPr lang="en-IN" sz="1600" dirty="0" err="1"/>
              <a:t>py</a:t>
            </a:r>
            <a:r>
              <a:rPr lang="en-IN" sz="1600" dirty="0"/>
              <a:t> file :</a:t>
            </a:r>
          </a:p>
          <a:p>
            <a:r>
              <a:rPr lang="en-IN" sz="1600" b="1" dirty="0">
                <a:solidFill>
                  <a:srgbClr val="FFFF00"/>
                </a:solidFill>
              </a:rPr>
              <a:t>Python code : </a:t>
            </a:r>
            <a:r>
              <a:rPr lang="en-IN" sz="1600" dirty="0">
                <a:hlinkClick r:id="rId2" action="ppaction://hlinkfile"/>
              </a:rPr>
              <a:t>utils.py</a:t>
            </a:r>
            <a:endParaRPr lang="en-IN" sz="1600" dirty="0"/>
          </a:p>
          <a:p>
            <a:r>
              <a:rPr lang="en-IN" sz="1600" dirty="0"/>
              <a:t>Then we have </a:t>
            </a:r>
            <a:r>
              <a:rPr lang="en-IN" sz="1600" dirty="0" err="1"/>
              <a:t>procedded</a:t>
            </a:r>
            <a:r>
              <a:rPr lang="en-IN" sz="1600" dirty="0"/>
              <a:t> with the flask application preparation with the help of connectors from python to the flask library the code is thus saved as “app.py” </a:t>
            </a:r>
          </a:p>
          <a:p>
            <a:r>
              <a:rPr lang="en-IN" sz="1600" b="1" dirty="0">
                <a:solidFill>
                  <a:srgbClr val="FFFF00"/>
                </a:solidFill>
              </a:rPr>
              <a:t>Python code : </a:t>
            </a:r>
            <a:r>
              <a:rPr lang="en-IN" sz="1600" dirty="0">
                <a:hlinkClick r:id="rId3" action="ppaction://hlinkfile"/>
              </a:rPr>
              <a:t>..\Stock-Prices-Prediction-ML-Flask-Dashboard-master-20230301T165820Z-001\Stock-Prices-Prediction-ML-Flask-Dashboard-master\app.py</a:t>
            </a:r>
            <a:endParaRPr lang="en-IN" sz="1600" dirty="0"/>
          </a:p>
          <a:p>
            <a:r>
              <a:rPr lang="en-IN" sz="1600" dirty="0"/>
              <a:t>Finally the codes are executed in the terminal </a:t>
            </a:r>
            <a:r>
              <a:rPr lang="en-IN" sz="1600" dirty="0" err="1"/>
              <a:t>i.e</a:t>
            </a:r>
            <a:r>
              <a:rPr lang="en-IN" sz="1600" dirty="0"/>
              <a:t> here we have used “ANACONDA POWER SHELL PROMT” which is fast and also effective </a:t>
            </a:r>
          </a:p>
          <a:p>
            <a:r>
              <a:rPr lang="en-IN" sz="1600" b="1" dirty="0">
                <a:solidFill>
                  <a:srgbClr val="FFFF00"/>
                </a:solidFill>
              </a:rPr>
              <a:t>COMMAND USED : python app.py </a:t>
            </a:r>
          </a:p>
        </p:txBody>
      </p:sp>
    </p:spTree>
    <p:extLst>
      <p:ext uri="{BB962C8B-B14F-4D97-AF65-F5344CB8AC3E}">
        <p14:creationId xmlns:p14="http://schemas.microsoft.com/office/powerpoint/2010/main" val="340065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31DC-4726-F399-C834-CAFA4F9A4F75}"/>
              </a:ext>
            </a:extLst>
          </p:cNvPr>
          <p:cNvSpPr>
            <a:spLocks noGrp="1"/>
          </p:cNvSpPr>
          <p:nvPr>
            <p:ph type="title"/>
          </p:nvPr>
        </p:nvSpPr>
        <p:spPr/>
        <p:txBody>
          <a:bodyPr>
            <a:normAutofit/>
          </a:bodyPr>
          <a:lstStyle/>
          <a:p>
            <a:r>
              <a:rPr lang="en-IN" sz="4000" b="1" dirty="0">
                <a:solidFill>
                  <a:srgbClr val="00B0F0"/>
                </a:solidFill>
              </a:rPr>
              <a:t>RESULTS and OUTPUT</a:t>
            </a:r>
          </a:p>
        </p:txBody>
      </p:sp>
      <p:pic>
        <p:nvPicPr>
          <p:cNvPr id="5" name="Content Placeholder 4">
            <a:extLst>
              <a:ext uri="{FF2B5EF4-FFF2-40B4-BE49-F238E27FC236}">
                <a16:creationId xmlns:a16="http://schemas.microsoft.com/office/drawing/2014/main" id="{852EFDB7-1F2F-8785-DBD3-B46C503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316" y="1768627"/>
            <a:ext cx="8537221" cy="4802187"/>
          </a:xfrm>
        </p:spPr>
      </p:pic>
    </p:spTree>
    <p:extLst>
      <p:ext uri="{BB962C8B-B14F-4D97-AF65-F5344CB8AC3E}">
        <p14:creationId xmlns:p14="http://schemas.microsoft.com/office/powerpoint/2010/main" val="229372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56E-6449-B4CE-40CA-1518A20AC745}"/>
              </a:ext>
            </a:extLst>
          </p:cNvPr>
          <p:cNvSpPr>
            <a:spLocks noGrp="1"/>
          </p:cNvSpPr>
          <p:nvPr>
            <p:ph type="title"/>
          </p:nvPr>
        </p:nvSpPr>
        <p:spPr/>
        <p:txBody>
          <a:bodyPr>
            <a:normAutofit/>
          </a:bodyPr>
          <a:lstStyle/>
          <a:p>
            <a:r>
              <a:rPr lang="en-IN" sz="2800" b="1" dirty="0">
                <a:solidFill>
                  <a:srgbClr val="00B0F0"/>
                </a:solidFill>
              </a:rPr>
              <a:t>User Interface web application</a:t>
            </a:r>
          </a:p>
        </p:txBody>
      </p:sp>
      <p:pic>
        <p:nvPicPr>
          <p:cNvPr id="5" name="Content Placeholder 4">
            <a:extLst>
              <a:ext uri="{FF2B5EF4-FFF2-40B4-BE49-F238E27FC236}">
                <a16:creationId xmlns:a16="http://schemas.microsoft.com/office/drawing/2014/main" id="{C2DEE660-EF3E-9EE7-244E-BE1E9B192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840" y="1808384"/>
            <a:ext cx="8537221" cy="4802187"/>
          </a:xfrm>
        </p:spPr>
      </p:pic>
    </p:spTree>
    <p:extLst>
      <p:ext uri="{BB962C8B-B14F-4D97-AF65-F5344CB8AC3E}">
        <p14:creationId xmlns:p14="http://schemas.microsoft.com/office/powerpoint/2010/main" val="267815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E65-B5AC-DABD-BB03-2E6D51B2A9C2}"/>
              </a:ext>
            </a:extLst>
          </p:cNvPr>
          <p:cNvSpPr>
            <a:spLocks noGrp="1"/>
          </p:cNvSpPr>
          <p:nvPr>
            <p:ph type="title"/>
          </p:nvPr>
        </p:nvSpPr>
        <p:spPr/>
        <p:txBody>
          <a:bodyPr>
            <a:normAutofit/>
          </a:bodyPr>
          <a:lstStyle/>
          <a:p>
            <a:r>
              <a:rPr lang="en-IN" sz="2800" b="1" dirty="0">
                <a:solidFill>
                  <a:srgbClr val="00B0F0"/>
                </a:solidFill>
              </a:rPr>
              <a:t>MODEL EVALUATION RESULTS</a:t>
            </a:r>
          </a:p>
        </p:txBody>
      </p:sp>
      <p:pic>
        <p:nvPicPr>
          <p:cNvPr id="5" name="Content Placeholder 4">
            <a:extLst>
              <a:ext uri="{FF2B5EF4-FFF2-40B4-BE49-F238E27FC236}">
                <a16:creationId xmlns:a16="http://schemas.microsoft.com/office/drawing/2014/main" id="{9EE11966-8584-C700-22BA-B9E8C99A7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390" y="1681163"/>
            <a:ext cx="8537221" cy="4802187"/>
          </a:xfrm>
        </p:spPr>
      </p:pic>
    </p:spTree>
    <p:extLst>
      <p:ext uri="{BB962C8B-B14F-4D97-AF65-F5344CB8AC3E}">
        <p14:creationId xmlns:p14="http://schemas.microsoft.com/office/powerpoint/2010/main" val="281246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4C10-33CC-8562-BBE5-96B84BC8CD1A}"/>
              </a:ext>
            </a:extLst>
          </p:cNvPr>
          <p:cNvSpPr>
            <a:spLocks noGrp="1"/>
          </p:cNvSpPr>
          <p:nvPr>
            <p:ph type="title"/>
          </p:nvPr>
        </p:nvSpPr>
        <p:spPr/>
        <p:txBody>
          <a:bodyPr/>
          <a:lstStyle/>
          <a:p>
            <a:r>
              <a:rPr lang="en-IN" b="1" dirty="0">
                <a:solidFill>
                  <a:srgbClr val="00B0F0"/>
                </a:solidFill>
              </a:rPr>
              <a:t>CONCLUSIONS</a:t>
            </a:r>
          </a:p>
        </p:txBody>
      </p:sp>
      <p:sp>
        <p:nvSpPr>
          <p:cNvPr id="3" name="Content Placeholder 2">
            <a:extLst>
              <a:ext uri="{FF2B5EF4-FFF2-40B4-BE49-F238E27FC236}">
                <a16:creationId xmlns:a16="http://schemas.microsoft.com/office/drawing/2014/main" id="{167A7349-5B84-2E2A-44E1-80DED328B562}"/>
              </a:ext>
            </a:extLst>
          </p:cNvPr>
          <p:cNvSpPr>
            <a:spLocks noGrp="1"/>
          </p:cNvSpPr>
          <p:nvPr>
            <p:ph idx="1"/>
          </p:nvPr>
        </p:nvSpPr>
        <p:spPr>
          <a:xfrm>
            <a:off x="626971" y="1671111"/>
            <a:ext cx="10994760" cy="3733521"/>
          </a:xfrm>
        </p:spPr>
        <p:txBody>
          <a:bodyPr>
            <a:normAutofit lnSpcReduction="10000"/>
          </a:bodyPr>
          <a:lstStyle/>
          <a:p>
            <a:pPr marL="0" indent="0">
              <a:buNone/>
            </a:pPr>
            <a:r>
              <a:rPr lang="en-IN" sz="1800" b="1" dirty="0"/>
              <a:t> 1. We here have created an abstract for the stock price predictions with the help of different machine learning models and then we have seen the errors, actual price and predicted prices.</a:t>
            </a:r>
          </a:p>
          <a:p>
            <a:pPr marL="0" indent="0">
              <a:buNone/>
            </a:pPr>
            <a:r>
              <a:rPr lang="en-IN" sz="1800" b="1" dirty="0"/>
              <a:t>2. Thus this makes an user to get a clear idea about a stock price in Future </a:t>
            </a:r>
          </a:p>
          <a:p>
            <a:pPr marL="0" indent="0">
              <a:buNone/>
            </a:pPr>
            <a:r>
              <a:rPr lang="en-IN" sz="1800" b="1" dirty="0"/>
              <a:t>3. After this predicted price an investor may decide where to invest in the above mentioned stocks , so as to this they just put an stock symbol and then check the prices of future or the next day .</a:t>
            </a:r>
          </a:p>
          <a:p>
            <a:pPr marL="0" indent="0">
              <a:buNone/>
            </a:pPr>
            <a:r>
              <a:rPr lang="en-IN" sz="1800" b="1" dirty="0"/>
              <a:t>4. This makes the investor feel good and doesn’t need any Brokerage fees he/she can save the money further.</a:t>
            </a:r>
          </a:p>
          <a:p>
            <a:pPr marL="0" indent="0">
              <a:buNone/>
            </a:pPr>
            <a:r>
              <a:rPr lang="en-IN" sz="1800" b="1" dirty="0"/>
              <a:t>5. Stock prices very prone and they are the one who change in the frequency every minute or seconds so as to this we are now living in a globalised era where the technology can equally work as human brain .</a:t>
            </a:r>
          </a:p>
          <a:p>
            <a:pPr marL="0" indent="0">
              <a:buNone/>
            </a:pPr>
            <a:r>
              <a:rPr lang="en-IN" sz="1800" b="1" dirty="0"/>
              <a:t>6. Machine learning and artificial intelligence has made </a:t>
            </a:r>
            <a:r>
              <a:rPr lang="en-IN" sz="1800" b="1" dirty="0" err="1"/>
              <a:t>lifes</a:t>
            </a:r>
            <a:r>
              <a:rPr lang="en-IN" sz="1800" b="1" dirty="0"/>
              <a:t> easier and smarter at the same time .</a:t>
            </a:r>
          </a:p>
          <a:p>
            <a:pPr marL="0" indent="0">
              <a:buNone/>
            </a:pPr>
            <a:r>
              <a:rPr lang="en-IN" sz="1800" b="1" dirty="0"/>
              <a:t>7. This the small </a:t>
            </a:r>
            <a:r>
              <a:rPr lang="en-IN" sz="1800" b="1" dirty="0" err="1"/>
              <a:t>favor</a:t>
            </a:r>
            <a:r>
              <a:rPr lang="en-IN" sz="1800" b="1" dirty="0"/>
              <a:t> in order to save the money for a low grade investors who cannot accommodate a broker </a:t>
            </a:r>
          </a:p>
          <a:p>
            <a:pPr marL="0" indent="0">
              <a:buNone/>
            </a:pPr>
            <a:r>
              <a:rPr lang="en-IN" sz="1800" b="1" dirty="0"/>
              <a:t>8. Now a days stocks investing has a become a second income for many middle class people , this trial from the project may help them in bigger time</a:t>
            </a:r>
            <a:r>
              <a:rPr lang="en-IN" sz="1800" dirty="0"/>
              <a:t>.</a:t>
            </a:r>
          </a:p>
        </p:txBody>
      </p:sp>
    </p:spTree>
    <p:extLst>
      <p:ext uri="{BB962C8B-B14F-4D97-AF65-F5344CB8AC3E}">
        <p14:creationId xmlns:p14="http://schemas.microsoft.com/office/powerpoint/2010/main" val="288121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13CF-44C9-5653-5C77-E751689CCBA5}"/>
              </a:ext>
            </a:extLst>
          </p:cNvPr>
          <p:cNvSpPr>
            <a:spLocks noGrp="1"/>
          </p:cNvSpPr>
          <p:nvPr>
            <p:ph type="title"/>
          </p:nvPr>
        </p:nvSpPr>
        <p:spPr>
          <a:xfrm>
            <a:off x="865716" y="1894289"/>
            <a:ext cx="10363200" cy="1362075"/>
          </a:xfrm>
        </p:spPr>
        <p:txBody>
          <a:bodyPr>
            <a:normAutofit/>
          </a:bodyPr>
          <a:lstStyle/>
          <a:p>
            <a:r>
              <a:rPr lang="en-IN" sz="5400" u="sng" dirty="0">
                <a:solidFill>
                  <a:srgbClr val="FFFF00"/>
                </a:solidFill>
                <a:latin typeface="Adobe Garamond Pro Bold" panose="02020702060506020403" pitchFamily="18" charset="0"/>
              </a:rPr>
              <a:t>AGENDA</a:t>
            </a:r>
          </a:p>
        </p:txBody>
      </p:sp>
      <p:sp>
        <p:nvSpPr>
          <p:cNvPr id="3" name="Text Placeholder 2">
            <a:extLst>
              <a:ext uri="{FF2B5EF4-FFF2-40B4-BE49-F238E27FC236}">
                <a16:creationId xmlns:a16="http://schemas.microsoft.com/office/drawing/2014/main" id="{6A2D0527-6FE2-4B7F-0DBD-20EA9F96B708}"/>
              </a:ext>
            </a:extLst>
          </p:cNvPr>
          <p:cNvSpPr>
            <a:spLocks noGrp="1"/>
          </p:cNvSpPr>
          <p:nvPr>
            <p:ph type="body" idx="1"/>
          </p:nvPr>
        </p:nvSpPr>
        <p:spPr>
          <a:xfrm>
            <a:off x="963084" y="3116912"/>
            <a:ext cx="10314516" cy="3442914"/>
          </a:xfrm>
        </p:spPr>
        <p:txBody>
          <a:bodyPr>
            <a:normAutofit fontScale="85000" lnSpcReduction="20000"/>
          </a:bodyPr>
          <a:lstStyle/>
          <a:p>
            <a:r>
              <a:rPr lang="en-IN" b="1" dirty="0">
                <a:solidFill>
                  <a:schemeClr val="bg2"/>
                </a:solidFill>
                <a:latin typeface="Adobe Garamond Pro Bold" panose="02020702060506020403" pitchFamily="18" charset="0"/>
              </a:rPr>
              <a:t>INTRODUCTION</a:t>
            </a:r>
          </a:p>
          <a:p>
            <a:r>
              <a:rPr lang="en-IN" b="1" dirty="0">
                <a:solidFill>
                  <a:schemeClr val="bg2"/>
                </a:solidFill>
                <a:latin typeface="Adobe Garamond Pro Bold" panose="02020702060506020403" pitchFamily="18" charset="0"/>
              </a:rPr>
              <a:t>PROBLEM STATEMENT</a:t>
            </a:r>
          </a:p>
          <a:p>
            <a:r>
              <a:rPr lang="en-IN" b="1" dirty="0">
                <a:solidFill>
                  <a:schemeClr val="bg2"/>
                </a:solidFill>
                <a:latin typeface="Adobe Garamond Pro Bold" panose="02020702060506020403" pitchFamily="18" charset="0"/>
              </a:rPr>
              <a:t>METHODOLOGY (TOOLS USED)</a:t>
            </a:r>
          </a:p>
          <a:p>
            <a:r>
              <a:rPr lang="en-IN" b="1" dirty="0">
                <a:solidFill>
                  <a:schemeClr val="bg2"/>
                </a:solidFill>
                <a:latin typeface="Adobe Garamond Pro Bold" panose="02020702060506020403" pitchFamily="18" charset="0"/>
              </a:rPr>
              <a:t>TARGET TO BE ACHIEVED</a:t>
            </a:r>
          </a:p>
          <a:p>
            <a:r>
              <a:rPr lang="en-IN" b="1" dirty="0">
                <a:solidFill>
                  <a:schemeClr val="bg2"/>
                </a:solidFill>
                <a:latin typeface="Adobe Garamond Pro Bold" panose="02020702060506020403" pitchFamily="18" charset="0"/>
              </a:rPr>
              <a:t>STEPS FOR THE PROJECT</a:t>
            </a:r>
          </a:p>
          <a:p>
            <a:r>
              <a:rPr lang="en-IN" b="1" dirty="0">
                <a:solidFill>
                  <a:schemeClr val="bg2"/>
                </a:solidFill>
                <a:latin typeface="Adobe Garamond Pro Bold" panose="02020702060506020403" pitchFamily="18" charset="0"/>
              </a:rPr>
              <a:t>IMPLEMENTATION</a:t>
            </a:r>
          </a:p>
          <a:p>
            <a:r>
              <a:rPr lang="en-IN" b="1" dirty="0">
                <a:solidFill>
                  <a:schemeClr val="bg2"/>
                </a:solidFill>
                <a:latin typeface="Adobe Garamond Pro Bold" panose="02020702060506020403" pitchFamily="18" charset="0"/>
              </a:rPr>
              <a:t>RESULTS AND CONCLUSION </a:t>
            </a:r>
          </a:p>
          <a:p>
            <a:r>
              <a:rPr lang="en-IN" b="1" dirty="0">
                <a:solidFill>
                  <a:schemeClr val="bg2"/>
                </a:solidFill>
                <a:latin typeface="Adobe Garamond Pro Bold" panose="02020702060506020403" pitchFamily="18" charset="0"/>
              </a:rPr>
              <a:t>REFERENCES </a:t>
            </a:r>
          </a:p>
          <a:p>
            <a:r>
              <a:rPr lang="en-IN" dirty="0"/>
              <a:t> </a:t>
            </a:r>
          </a:p>
          <a:p>
            <a:endParaRPr lang="en-IN" dirty="0"/>
          </a:p>
        </p:txBody>
      </p:sp>
    </p:spTree>
    <p:extLst>
      <p:ext uri="{BB962C8B-B14F-4D97-AF65-F5344CB8AC3E}">
        <p14:creationId xmlns:p14="http://schemas.microsoft.com/office/powerpoint/2010/main" val="28609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FF3-6FF2-E43A-1457-FC3C540835FF}"/>
              </a:ext>
            </a:extLst>
          </p:cNvPr>
          <p:cNvSpPr>
            <a:spLocks noGrp="1"/>
          </p:cNvSpPr>
          <p:nvPr>
            <p:ph type="title"/>
          </p:nvPr>
        </p:nvSpPr>
        <p:spPr>
          <a:xfrm>
            <a:off x="3057832" y="317854"/>
            <a:ext cx="7254026" cy="577632"/>
          </a:xfrm>
        </p:spPr>
        <p:txBody>
          <a:bodyPr>
            <a:normAutofit fontScale="90000"/>
          </a:bodyPr>
          <a:lstStyle/>
          <a:p>
            <a:r>
              <a:rPr lang="en-IN" b="1" dirty="0"/>
              <a:t>CREDITS and REFERENCES</a:t>
            </a:r>
          </a:p>
        </p:txBody>
      </p:sp>
      <p:sp>
        <p:nvSpPr>
          <p:cNvPr id="3" name="Content Placeholder 2">
            <a:extLst>
              <a:ext uri="{FF2B5EF4-FFF2-40B4-BE49-F238E27FC236}">
                <a16:creationId xmlns:a16="http://schemas.microsoft.com/office/drawing/2014/main" id="{03453F80-55AC-2967-FE42-6538F18E3C0B}"/>
              </a:ext>
            </a:extLst>
          </p:cNvPr>
          <p:cNvSpPr>
            <a:spLocks noGrp="1"/>
          </p:cNvSpPr>
          <p:nvPr>
            <p:ph idx="1"/>
          </p:nvPr>
        </p:nvSpPr>
        <p:spPr>
          <a:xfrm>
            <a:off x="3057832" y="1088292"/>
            <a:ext cx="8654439" cy="5451854"/>
          </a:xfrm>
        </p:spPr>
        <p:txBody>
          <a:bodyPr>
            <a:normAutofit lnSpcReduction="10000"/>
          </a:bodyPr>
          <a:lstStyle/>
          <a:p>
            <a:r>
              <a:rPr lang="en-IN" sz="1600" dirty="0"/>
              <a:t>PICTURE 1 : </a:t>
            </a:r>
            <a:r>
              <a:rPr lang="en-IN" sz="1600" dirty="0">
                <a:hlinkClick r:id="rId2"/>
              </a:rPr>
              <a:t>https://www.istockphoto.com/?http://esource=SEM_IS_GO_IN_Brand_iStock-Mix_EN&amp;kw=CA_iStock-Photo_Exact_istock+photos_e&amp;kwid=s_43700067636174378_dc&amp;pcrid=562472910412&amp;&amp;</a:t>
            </a:r>
            <a:endParaRPr lang="en-IN" sz="1600" dirty="0"/>
          </a:p>
          <a:p>
            <a:r>
              <a:rPr lang="en-IN" sz="1600" dirty="0"/>
              <a:t>PICTURE 2 : </a:t>
            </a:r>
            <a:r>
              <a:rPr lang="en-IN" sz="1600" dirty="0">
                <a:hlinkClick r:id="rId3"/>
              </a:rPr>
              <a:t>https://www.google.com/search?sxsrf=AJOqlzX-FZeFIEfPchO1d6jKyWC-_fbHCw:1678865539089&amp;q=airflow+logo&amp;tbm=isch&amp;sa=X&amp;ved=2ahUKEwjs19TAtd39AhUK4XMBHXuPA5wQ0pQJegQIEhAB&amp;biw=1707&amp;bih=833&amp;dpr=1.13#imgrc=MtZ48qfwkkd-kM</a:t>
            </a:r>
            <a:endParaRPr lang="en-IN" sz="1600" dirty="0"/>
          </a:p>
          <a:p>
            <a:r>
              <a:rPr lang="en-IN" sz="1600" dirty="0"/>
              <a:t>PICTURE 3 : </a:t>
            </a:r>
            <a:r>
              <a:rPr lang="en-IN" sz="1600" dirty="0">
                <a:hlinkClick r:id="rId4"/>
              </a:rPr>
              <a:t>https://www.google.com/search?q=mongo+db+logo&amp;tbm=isch&amp;ved=2ahUKEwjUnevCtd39AhV</a:t>
            </a:r>
            <a:endParaRPr lang="en-IN" sz="1600" dirty="0"/>
          </a:p>
          <a:p>
            <a:r>
              <a:rPr lang="en-IN" sz="1600" dirty="0"/>
              <a:t>PICTURE 4 : </a:t>
            </a:r>
            <a:r>
              <a:rPr lang="en-IN" sz="1600" dirty="0">
                <a:hlinkClick r:id="rId5"/>
              </a:rPr>
              <a:t>https://www.google.com/search?q=flask+logo&amp;tbm=isch&amp;ved=2ahUKEwiH3N_etd39AhX7iNgFHf4dAWUQ2-cCegQIABAA&amp;oq=flask+logo&amp;gs_lcp=</a:t>
            </a:r>
            <a:endParaRPr lang="en-IN" sz="1600" dirty="0"/>
          </a:p>
          <a:p>
            <a:r>
              <a:rPr lang="en-IN" sz="2800" b="1" dirty="0">
                <a:solidFill>
                  <a:srgbClr val="FF0000"/>
                </a:solidFill>
              </a:rPr>
              <a:t>REFERENCES </a:t>
            </a:r>
            <a:r>
              <a:rPr lang="en-IN" sz="2800" dirty="0">
                <a:solidFill>
                  <a:srgbClr val="FF0000"/>
                </a:solidFill>
              </a:rPr>
              <a:t>:</a:t>
            </a:r>
          </a:p>
          <a:p>
            <a:r>
              <a:rPr lang="en-IN" sz="1600" dirty="0">
                <a:solidFill>
                  <a:srgbClr val="FF0000"/>
                </a:solidFill>
                <a:hlinkClick r:id="rId6"/>
              </a:rPr>
              <a:t>https://airflow.apache.org/docs/apache-airflow-providers-mongo/stable/connections/mongo.html</a:t>
            </a:r>
            <a:endParaRPr lang="en-IN" sz="1600" dirty="0">
              <a:solidFill>
                <a:srgbClr val="FF0000"/>
              </a:solidFill>
            </a:endParaRPr>
          </a:p>
          <a:p>
            <a:r>
              <a:rPr lang="en-IN" sz="1600" dirty="0">
                <a:solidFill>
                  <a:srgbClr val="FF0000"/>
                </a:solidFill>
              </a:rPr>
              <a:t>EDA &amp; MACHINE LEARNING :</a:t>
            </a:r>
          </a:p>
          <a:p>
            <a:r>
              <a:rPr lang="en-IN" sz="1600" dirty="0">
                <a:solidFill>
                  <a:srgbClr val="FF0000"/>
                </a:solidFill>
                <a:hlinkClick r:id="rId7"/>
              </a:rPr>
              <a:t>https://www.kaggle.com/code/faressayah/stock-market-analysis-prediction-using-lstm</a:t>
            </a:r>
            <a:endParaRPr lang="en-IN" sz="1600" dirty="0">
              <a:solidFill>
                <a:srgbClr val="FF0000"/>
              </a:solidFill>
            </a:endParaRPr>
          </a:p>
          <a:p>
            <a:r>
              <a:rPr lang="en-IN" sz="1600" dirty="0">
                <a:solidFill>
                  <a:srgbClr val="FF0000"/>
                </a:solidFill>
              </a:rPr>
              <a:t>FLASK :</a:t>
            </a:r>
          </a:p>
          <a:p>
            <a:r>
              <a:rPr lang="en-IN" sz="1600" dirty="0">
                <a:solidFill>
                  <a:srgbClr val="FF0000"/>
                </a:solidFill>
                <a:hlinkClick r:id="rId8"/>
              </a:rPr>
              <a:t>https://drive.google.com/file/d/1iP5RqdlREx_YbP-5RZqo7fB1rElQ2igi/view</a:t>
            </a:r>
            <a:endParaRPr lang="en-IN" sz="1600" dirty="0">
              <a:solidFill>
                <a:srgbClr val="FF0000"/>
              </a:solidFill>
            </a:endParaRPr>
          </a:p>
          <a:p>
            <a:r>
              <a:rPr lang="en-IN" sz="1600" dirty="0">
                <a:solidFill>
                  <a:srgbClr val="FF0000"/>
                </a:solidFill>
                <a:hlinkClick r:id="rId9"/>
              </a:rPr>
              <a:t>https://www.youtube.com/watch?v=UbCWoMf80PY</a:t>
            </a:r>
            <a:endParaRPr lang="en-IN" sz="1600" dirty="0">
              <a:solidFill>
                <a:srgbClr val="FF0000"/>
              </a:solidFill>
            </a:endParaRPr>
          </a:p>
          <a:p>
            <a:r>
              <a:rPr lang="en-IN" sz="1600" dirty="0">
                <a:solidFill>
                  <a:srgbClr val="FF0000"/>
                </a:solidFill>
                <a:hlinkClick r:id="rId10"/>
              </a:rPr>
              <a:t>https://github.com/kaushikjadhav01/Stock-Market-Prediction-Web-App-using-Machine-Learning-And-Sentiment-Analysis</a:t>
            </a:r>
            <a:endParaRPr lang="en-IN" sz="1600" dirty="0">
              <a:solidFill>
                <a:srgbClr val="FF0000"/>
              </a:solidFill>
            </a:endParaRPr>
          </a:p>
          <a:p>
            <a:endParaRPr lang="en-IN" sz="1600" dirty="0">
              <a:solidFill>
                <a:srgbClr val="FF0000"/>
              </a:solidFill>
            </a:endParaRPr>
          </a:p>
        </p:txBody>
      </p:sp>
    </p:spTree>
    <p:extLst>
      <p:ext uri="{BB962C8B-B14F-4D97-AF65-F5344CB8AC3E}">
        <p14:creationId xmlns:p14="http://schemas.microsoft.com/office/powerpoint/2010/main" val="2753852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56BF-2558-9925-A522-5F4F880994C4}"/>
              </a:ext>
            </a:extLst>
          </p:cNvPr>
          <p:cNvSpPr>
            <a:spLocks noGrp="1"/>
          </p:cNvSpPr>
          <p:nvPr>
            <p:ph type="title"/>
          </p:nvPr>
        </p:nvSpPr>
        <p:spPr>
          <a:xfrm>
            <a:off x="3321697" y="2864657"/>
            <a:ext cx="8495972" cy="967132"/>
          </a:xfrm>
        </p:spPr>
        <p:txBody>
          <a:bodyPr>
            <a:noAutofit/>
          </a:bodyPr>
          <a:lstStyle/>
          <a:p>
            <a:r>
              <a:rPr lang="en-IN" sz="7200" dirty="0">
                <a:latin typeface="Adobe Garamond Pro Bold" panose="02020702060506020403" pitchFamily="18" charset="0"/>
              </a:rPr>
              <a:t>THANK YOU ALL !! </a:t>
            </a:r>
          </a:p>
        </p:txBody>
      </p:sp>
      <p:pic>
        <p:nvPicPr>
          <p:cNvPr id="5" name="Picture 4">
            <a:extLst>
              <a:ext uri="{FF2B5EF4-FFF2-40B4-BE49-F238E27FC236}">
                <a16:creationId xmlns:a16="http://schemas.microsoft.com/office/drawing/2014/main" id="{25AFEE80-3807-20C8-CB6F-B3A16EA16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C7B41B36-163D-83CB-6903-EE2BD22A15A7}"/>
              </a:ext>
            </a:extLst>
          </p:cNvPr>
          <p:cNvSpPr/>
          <p:nvPr/>
        </p:nvSpPr>
        <p:spPr>
          <a:xfrm>
            <a:off x="4166483" y="5542059"/>
            <a:ext cx="4484536" cy="5327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96666608-0BCC-4589-ED5F-90D4B2AA8F51}"/>
              </a:ext>
            </a:extLst>
          </p:cNvPr>
          <p:cNvSpPr txBox="1"/>
          <p:nvPr/>
        </p:nvSpPr>
        <p:spPr>
          <a:xfrm>
            <a:off x="4253947" y="5542059"/>
            <a:ext cx="4309607" cy="584775"/>
          </a:xfrm>
          <a:prstGeom prst="rect">
            <a:avLst/>
          </a:prstGeom>
          <a:noFill/>
        </p:spPr>
        <p:txBody>
          <a:bodyPr wrap="square" rtlCol="0">
            <a:spAutoFit/>
          </a:bodyPr>
          <a:lstStyle/>
          <a:p>
            <a:pPr algn="ctr"/>
            <a:r>
              <a:rPr lang="en-IN" sz="1600" b="1" dirty="0">
                <a:solidFill>
                  <a:srgbClr val="FF0000"/>
                </a:solidFill>
                <a:latin typeface="Comic Sans MS" panose="030F0702030302020204" pitchFamily="66" charset="0"/>
              </a:rPr>
              <a:t>EVERYONE FOR YOUR KIND ATTENTION !!</a:t>
            </a:r>
          </a:p>
        </p:txBody>
      </p:sp>
    </p:spTree>
    <p:extLst>
      <p:ext uri="{BB962C8B-B14F-4D97-AF65-F5344CB8AC3E}">
        <p14:creationId xmlns:p14="http://schemas.microsoft.com/office/powerpoint/2010/main" val="231872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0F8-5B23-394E-DEFE-6B13C42235BC}"/>
              </a:ext>
            </a:extLst>
          </p:cNvPr>
          <p:cNvSpPr>
            <a:spLocks noGrp="1"/>
          </p:cNvSpPr>
          <p:nvPr>
            <p:ph type="title"/>
          </p:nvPr>
        </p:nvSpPr>
        <p:spPr>
          <a:xfrm>
            <a:off x="7725710" y="1010164"/>
            <a:ext cx="3487722" cy="225080"/>
          </a:xfrm>
        </p:spPr>
        <p:txBody>
          <a:bodyPr>
            <a:noAutofit/>
          </a:bodyPr>
          <a:lstStyle/>
          <a:p>
            <a:pPr algn="l"/>
            <a:r>
              <a:rPr lang="en-IN" sz="3200" b="1" dirty="0">
                <a:solidFill>
                  <a:srgbClr val="00B0F0"/>
                </a:solidFill>
              </a:rPr>
              <a:t>INTRODUCTION</a:t>
            </a:r>
          </a:p>
        </p:txBody>
      </p:sp>
      <p:sp>
        <p:nvSpPr>
          <p:cNvPr id="3" name="Content Placeholder 2">
            <a:extLst>
              <a:ext uri="{FF2B5EF4-FFF2-40B4-BE49-F238E27FC236}">
                <a16:creationId xmlns:a16="http://schemas.microsoft.com/office/drawing/2014/main" id="{DFC45EDC-1937-614D-E727-6B0F4DEB1463}"/>
              </a:ext>
            </a:extLst>
          </p:cNvPr>
          <p:cNvSpPr>
            <a:spLocks noGrp="1"/>
          </p:cNvSpPr>
          <p:nvPr>
            <p:ph idx="1"/>
          </p:nvPr>
        </p:nvSpPr>
        <p:spPr/>
        <p:txBody>
          <a:bodyPr>
            <a:normAutofit fontScale="92500" lnSpcReduction="10000"/>
          </a:bodyPr>
          <a:lstStyle/>
          <a:p>
            <a:r>
              <a:rPr lang="en-IN" sz="1800" dirty="0"/>
              <a:t>Stocks : </a:t>
            </a:r>
            <a:r>
              <a:rPr lang="en-US" sz="1800" dirty="0"/>
              <a:t>A stock, also known as equity, is a security that represents the ownership of a fraction of the issuing corporation. Units of stock are called "shares" which entitles the owner to a proportion of the corporation's assets and profits equal to how much stock they own.</a:t>
            </a:r>
          </a:p>
          <a:p>
            <a:r>
              <a:rPr lang="en-US" sz="1800" dirty="0"/>
              <a:t>Shares : A person who owns a percentage of the stock has the ownership of the corporation proportional to their share. The shares form a stock.</a:t>
            </a:r>
          </a:p>
          <a:p>
            <a:r>
              <a:rPr lang="en-US" sz="1800" dirty="0"/>
              <a:t>How is stock price predicted ?</a:t>
            </a:r>
          </a:p>
          <a:p>
            <a:r>
              <a:rPr lang="en-US" sz="1800" dirty="0"/>
              <a:t>Multiple Ways are there in the market in order to predict the stock price so majorly are based upon the past data which has occurred days or weeks or a monthly . According to this the data is collected and thus calculated with the time series and time to time and make investor work easy !</a:t>
            </a:r>
          </a:p>
          <a:p>
            <a:r>
              <a:rPr lang="en-US" sz="1800" dirty="0"/>
              <a:t>Who helps in predicting the stocks from time to time ?</a:t>
            </a:r>
          </a:p>
          <a:p>
            <a:r>
              <a:rPr lang="en-US" sz="1800" dirty="0"/>
              <a:t>As we have discussed it’s a time series analysis it calculated upon its past data so as to this the investor doesn’t get a direct idea about it there are people who rely on stocks and give predictions to the investor those people are called as </a:t>
            </a:r>
            <a:r>
              <a:rPr lang="en-US" sz="1800" b="1" dirty="0"/>
              <a:t>brokers .</a:t>
            </a:r>
            <a:r>
              <a:rPr lang="en-US" sz="1800" dirty="0"/>
              <a:t> An investor should pay the brokers called as </a:t>
            </a:r>
            <a:r>
              <a:rPr lang="en-US" sz="1800" b="1" dirty="0"/>
              <a:t>Brokerage</a:t>
            </a:r>
            <a:r>
              <a:rPr lang="en-US" sz="1800" dirty="0"/>
              <a:t> that is demanded by the concern broker.</a:t>
            </a:r>
            <a:endParaRPr lang="en-IN" sz="1800" dirty="0"/>
          </a:p>
          <a:p>
            <a:r>
              <a:rPr lang="en-IN" sz="1800" dirty="0"/>
              <a:t>Now as the technology has improved a lot by a large margin one investor doesn’t rely upon the broker in order to invest in the market !</a:t>
            </a:r>
          </a:p>
          <a:p>
            <a:r>
              <a:rPr lang="en-IN" sz="1800" dirty="0"/>
              <a:t>Here our abstract will have a user interface in order to which with the help of that interface an investor can get a clean idea on the stock price.</a:t>
            </a:r>
          </a:p>
          <a:p>
            <a:r>
              <a:rPr lang="en-IN" sz="1800" dirty="0"/>
              <a:t>To get to know more lets start !!</a:t>
            </a:r>
            <a:endParaRPr lang="en-US" sz="1800" dirty="0"/>
          </a:p>
        </p:txBody>
      </p:sp>
    </p:spTree>
    <p:extLst>
      <p:ext uri="{BB962C8B-B14F-4D97-AF65-F5344CB8AC3E}">
        <p14:creationId xmlns:p14="http://schemas.microsoft.com/office/powerpoint/2010/main" val="139829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4AA0-B095-D68F-D95C-4B9848B04178}"/>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578F9534-C19E-3903-78C2-D60513837B53}"/>
              </a:ext>
            </a:extLst>
          </p:cNvPr>
          <p:cNvSpPr>
            <a:spLocks noGrp="1"/>
          </p:cNvSpPr>
          <p:nvPr>
            <p:ph idx="1"/>
          </p:nvPr>
        </p:nvSpPr>
        <p:spPr>
          <a:xfrm>
            <a:off x="3066767" y="2158311"/>
            <a:ext cx="8524571" cy="3829021"/>
          </a:xfrm>
        </p:spPr>
        <p:txBody>
          <a:bodyPr>
            <a:normAutofit/>
          </a:bodyPr>
          <a:lstStyle/>
          <a:p>
            <a:r>
              <a:rPr lang="en-US" sz="2000" dirty="0"/>
              <a:t>The stock market appears in the news every day. You hear about it every time it reaches a new high or a new low. The rate of investment and business opportunities in the Stock market can increase if an efficient algorithm could be devised to predict the short term price of an individual stock.</a:t>
            </a:r>
          </a:p>
          <a:p>
            <a:r>
              <a:rPr lang="en-US" sz="2000" dirty="0"/>
              <a:t>In this Project we are going to create an abstract by extracting the data from airflow store it in Mongo DB perform data analysis and create several machine learning models then create a web application for user interface</a:t>
            </a:r>
          </a:p>
          <a:p>
            <a:endParaRPr lang="en-IN" sz="2000" dirty="0"/>
          </a:p>
        </p:txBody>
      </p:sp>
    </p:spTree>
    <p:extLst>
      <p:ext uri="{BB962C8B-B14F-4D97-AF65-F5344CB8AC3E}">
        <p14:creationId xmlns:p14="http://schemas.microsoft.com/office/powerpoint/2010/main" val="88933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4CC-358B-5C92-83A9-7F5DE4DA9C3B}"/>
              </a:ext>
            </a:extLst>
          </p:cNvPr>
          <p:cNvSpPr>
            <a:spLocks noGrp="1"/>
          </p:cNvSpPr>
          <p:nvPr>
            <p:ph type="title"/>
          </p:nvPr>
        </p:nvSpPr>
        <p:spPr>
          <a:xfrm>
            <a:off x="-2478505" y="1379621"/>
            <a:ext cx="11012131" cy="1018035"/>
          </a:xfrm>
        </p:spPr>
        <p:txBody>
          <a:bodyPr>
            <a:normAutofit/>
          </a:bodyPr>
          <a:lstStyle/>
          <a:p>
            <a:r>
              <a:rPr lang="en-IN" sz="4000" b="1" dirty="0">
                <a:solidFill>
                  <a:srgbClr val="00B0F0"/>
                </a:solidFill>
              </a:rPr>
              <a:t>Methodology and Tools</a:t>
            </a:r>
          </a:p>
        </p:txBody>
      </p:sp>
      <p:sp>
        <p:nvSpPr>
          <p:cNvPr id="3" name="Content Placeholder 2">
            <a:extLst>
              <a:ext uri="{FF2B5EF4-FFF2-40B4-BE49-F238E27FC236}">
                <a16:creationId xmlns:a16="http://schemas.microsoft.com/office/drawing/2014/main" id="{96894F1B-6A1E-6C7C-7E62-E8016CCD0E11}"/>
              </a:ext>
            </a:extLst>
          </p:cNvPr>
          <p:cNvSpPr>
            <a:spLocks noGrp="1"/>
          </p:cNvSpPr>
          <p:nvPr>
            <p:ph idx="1"/>
          </p:nvPr>
        </p:nvSpPr>
        <p:spPr>
          <a:xfrm>
            <a:off x="598620" y="2397656"/>
            <a:ext cx="10994760" cy="2248999"/>
          </a:xfrm>
        </p:spPr>
        <p:txBody>
          <a:bodyPr>
            <a:normAutofit fontScale="62500" lnSpcReduction="20000"/>
          </a:bodyPr>
          <a:lstStyle/>
          <a:p>
            <a:r>
              <a:rPr lang="en-IN" dirty="0">
                <a:solidFill>
                  <a:srgbClr val="FFFF00"/>
                </a:solidFill>
                <a:latin typeface="Adobe Devanagari" panose="02040503050201020203" pitchFamily="18" charset="0"/>
                <a:cs typeface="Adobe Devanagari" panose="02040503050201020203" pitchFamily="18" charset="0"/>
              </a:rPr>
              <a:t>Data Extraction and processing (APACHE AIRFLOW (DAGS)) </a:t>
            </a:r>
          </a:p>
          <a:p>
            <a:r>
              <a:rPr lang="en-IN" dirty="0">
                <a:solidFill>
                  <a:srgbClr val="FFFF00"/>
                </a:solidFill>
                <a:latin typeface="Adobe Devanagari" panose="02040503050201020203" pitchFamily="18" charset="0"/>
                <a:cs typeface="Adobe Devanagari" panose="02040503050201020203" pitchFamily="18" charset="0"/>
              </a:rPr>
              <a:t>Data Storage (CSV format , MONGO DB)</a:t>
            </a:r>
          </a:p>
          <a:p>
            <a:r>
              <a:rPr lang="en-IN" dirty="0">
                <a:solidFill>
                  <a:srgbClr val="FFFF00"/>
                </a:solidFill>
                <a:latin typeface="Adobe Devanagari" panose="02040503050201020203" pitchFamily="18" charset="0"/>
                <a:cs typeface="Adobe Devanagari" panose="02040503050201020203" pitchFamily="18" charset="0"/>
              </a:rPr>
              <a:t>Exploratory Data Analysis and MACHINE LEARNING models (Python)</a:t>
            </a:r>
          </a:p>
          <a:p>
            <a:r>
              <a:rPr lang="en-IN" dirty="0">
                <a:solidFill>
                  <a:srgbClr val="FFFF00"/>
                </a:solidFill>
                <a:latin typeface="Adobe Devanagari" panose="02040503050201020203" pitchFamily="18" charset="0"/>
                <a:cs typeface="Adobe Devanagari" panose="02040503050201020203" pitchFamily="18" charset="0"/>
              </a:rPr>
              <a:t>MACHINE LEARNING (Linear Regression, Support vector machine, random Forest, Decision trees, </a:t>
            </a:r>
            <a:r>
              <a:rPr lang="en-IN" dirty="0" err="1">
                <a:solidFill>
                  <a:srgbClr val="FFFF00"/>
                </a:solidFill>
                <a:latin typeface="Adobe Devanagari" panose="02040503050201020203" pitchFamily="18" charset="0"/>
                <a:cs typeface="Adobe Devanagari" panose="02040503050201020203" pitchFamily="18" charset="0"/>
              </a:rPr>
              <a:t>Knearest</a:t>
            </a:r>
            <a:r>
              <a:rPr lang="en-IN" dirty="0">
                <a:solidFill>
                  <a:srgbClr val="FFFF00"/>
                </a:solidFill>
                <a:latin typeface="Adobe Devanagari" panose="02040503050201020203" pitchFamily="18" charset="0"/>
                <a:cs typeface="Adobe Devanagari" panose="02040503050201020203" pitchFamily="18" charset="0"/>
              </a:rPr>
              <a:t> </a:t>
            </a:r>
            <a:r>
              <a:rPr lang="en-IN" dirty="0" err="1">
                <a:solidFill>
                  <a:srgbClr val="FFFF00"/>
                </a:solidFill>
                <a:latin typeface="Adobe Devanagari" panose="02040503050201020203" pitchFamily="18" charset="0"/>
                <a:cs typeface="Adobe Devanagari" panose="02040503050201020203" pitchFamily="18" charset="0"/>
              </a:rPr>
              <a:t>Neighbor</a:t>
            </a:r>
            <a:r>
              <a:rPr lang="en-IN" dirty="0">
                <a:solidFill>
                  <a:srgbClr val="FFFF00"/>
                </a:solidFill>
                <a:latin typeface="Adobe Devanagari" panose="02040503050201020203" pitchFamily="18" charset="0"/>
                <a:cs typeface="Adobe Devanagari" panose="02040503050201020203" pitchFamily="18" charset="0"/>
              </a:rPr>
              <a:t>, LSTM)</a:t>
            </a:r>
          </a:p>
          <a:p>
            <a:r>
              <a:rPr lang="en-IN" dirty="0">
                <a:solidFill>
                  <a:srgbClr val="FFFF00"/>
                </a:solidFill>
                <a:latin typeface="Adobe Devanagari" panose="02040503050201020203" pitchFamily="18" charset="0"/>
                <a:cs typeface="Adobe Devanagari" panose="02040503050201020203" pitchFamily="18" charset="0"/>
              </a:rPr>
              <a:t>Flask Framework (FLASK library in PYTHON)</a:t>
            </a:r>
          </a:p>
        </p:txBody>
      </p:sp>
      <p:sp>
        <p:nvSpPr>
          <p:cNvPr id="4" name="TextBox 3">
            <a:extLst>
              <a:ext uri="{FF2B5EF4-FFF2-40B4-BE49-F238E27FC236}">
                <a16:creationId xmlns:a16="http://schemas.microsoft.com/office/drawing/2014/main" id="{BFEA0898-7BEF-AC56-B369-59B76BCD7F53}"/>
              </a:ext>
            </a:extLst>
          </p:cNvPr>
          <p:cNvSpPr txBox="1"/>
          <p:nvPr/>
        </p:nvSpPr>
        <p:spPr>
          <a:xfrm>
            <a:off x="598620" y="4739715"/>
            <a:ext cx="4580021" cy="1477328"/>
          </a:xfrm>
          <a:prstGeom prst="rect">
            <a:avLst/>
          </a:prstGeom>
          <a:noFill/>
        </p:spPr>
        <p:txBody>
          <a:bodyPr wrap="square" rtlCol="0">
            <a:spAutoFit/>
          </a:bodyPr>
          <a:lstStyle/>
          <a:p>
            <a:r>
              <a:rPr lang="en-IN" b="1" dirty="0">
                <a:solidFill>
                  <a:srgbClr val="00B0F0"/>
                </a:solidFill>
              </a:rPr>
              <a:t>OPERATING SYSTEM USED </a:t>
            </a:r>
            <a:r>
              <a:rPr lang="en-IN" dirty="0"/>
              <a:t>: </a:t>
            </a:r>
          </a:p>
          <a:p>
            <a:r>
              <a:rPr lang="en-IN" b="1" dirty="0">
                <a:solidFill>
                  <a:schemeClr val="bg1"/>
                </a:solidFill>
                <a:latin typeface="Adobe Garamond Pro Bold" panose="02020702060506020403" pitchFamily="18" charset="0"/>
              </a:rPr>
              <a:t>LINUX OS ( Apache Airflow and mongo DB)</a:t>
            </a:r>
          </a:p>
          <a:p>
            <a:r>
              <a:rPr lang="en-IN" b="1" dirty="0">
                <a:solidFill>
                  <a:schemeClr val="bg1"/>
                </a:solidFill>
                <a:latin typeface="Adobe Garamond Pro Bold" panose="02020702060506020403" pitchFamily="18" charset="0"/>
              </a:rPr>
              <a:t>WINDOWS (EDA n MACHINE Learning(Jupyter Notebook IDE)) </a:t>
            </a:r>
          </a:p>
          <a:p>
            <a:r>
              <a:rPr lang="en-IN" b="1" dirty="0">
                <a:solidFill>
                  <a:schemeClr val="bg1"/>
                </a:solidFill>
                <a:latin typeface="Adobe Garamond Pro Bold" panose="02020702060506020403" pitchFamily="18" charset="0"/>
              </a:rPr>
              <a:t>* All python operations were done on windows</a:t>
            </a:r>
          </a:p>
        </p:txBody>
      </p:sp>
    </p:spTree>
    <p:extLst>
      <p:ext uri="{BB962C8B-B14F-4D97-AF65-F5344CB8AC3E}">
        <p14:creationId xmlns:p14="http://schemas.microsoft.com/office/powerpoint/2010/main" val="426848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8D4F-5A31-A341-CE82-D0B31534B605}"/>
              </a:ext>
            </a:extLst>
          </p:cNvPr>
          <p:cNvSpPr>
            <a:spLocks noGrp="1"/>
          </p:cNvSpPr>
          <p:nvPr>
            <p:ph type="title"/>
          </p:nvPr>
        </p:nvSpPr>
        <p:spPr>
          <a:xfrm>
            <a:off x="6553200" y="580887"/>
            <a:ext cx="5525731" cy="1018035"/>
          </a:xfrm>
        </p:spPr>
        <p:txBody>
          <a:bodyPr>
            <a:normAutofit/>
          </a:bodyPr>
          <a:lstStyle/>
          <a:p>
            <a:pPr algn="ctr"/>
            <a:r>
              <a:rPr lang="en-IN" sz="3600" b="1" dirty="0">
                <a:solidFill>
                  <a:srgbClr val="00B0F0"/>
                </a:solidFill>
              </a:rPr>
              <a:t>Target To Be Achieved</a:t>
            </a:r>
          </a:p>
        </p:txBody>
      </p:sp>
      <p:sp>
        <p:nvSpPr>
          <p:cNvPr id="7" name="Content Placeholder 6">
            <a:extLst>
              <a:ext uri="{FF2B5EF4-FFF2-40B4-BE49-F238E27FC236}">
                <a16:creationId xmlns:a16="http://schemas.microsoft.com/office/drawing/2014/main" id="{11CED3AA-B788-8ED9-23AC-8501F906ED8A}"/>
              </a:ext>
            </a:extLst>
          </p:cNvPr>
          <p:cNvSpPr>
            <a:spLocks noGrp="1"/>
          </p:cNvSpPr>
          <p:nvPr>
            <p:ph idx="1"/>
          </p:nvPr>
        </p:nvSpPr>
        <p:spPr/>
        <p:txBody>
          <a:bodyPr>
            <a:normAutofit lnSpcReduction="10000"/>
          </a:bodyPr>
          <a:lstStyle/>
          <a:p>
            <a:pPr marL="0" indent="0">
              <a:buNone/>
            </a:pPr>
            <a:r>
              <a:rPr lang="en-IN" sz="2000" dirty="0"/>
              <a:t>Before we were talking about the Brokerage ! The main disadvantages of brokerage is that it is not affordable for every investor he/she might always should rely on them for the future predictions !!</a:t>
            </a:r>
          </a:p>
          <a:p>
            <a:pPr marL="0" indent="0">
              <a:buNone/>
            </a:pPr>
            <a:r>
              <a:rPr lang="en-IN" sz="2000" dirty="0"/>
              <a:t>So , Here we are Going to create a user interface Web </a:t>
            </a:r>
          </a:p>
          <a:p>
            <a:pPr marL="0" indent="0">
              <a:buNone/>
            </a:pPr>
            <a:r>
              <a:rPr lang="en-IN" sz="2000" dirty="0"/>
              <a:t>Application with the help of FLASK framework and we </a:t>
            </a:r>
          </a:p>
          <a:p>
            <a:pPr marL="0" indent="0">
              <a:buNone/>
            </a:pPr>
            <a:r>
              <a:rPr lang="en-IN" sz="2000" dirty="0"/>
              <a:t>Make the investor work more easy to get rid of the brokers</a:t>
            </a:r>
          </a:p>
          <a:p>
            <a:pPr marL="0" indent="0">
              <a:buNone/>
            </a:pPr>
            <a:r>
              <a:rPr lang="en-IN" sz="2000" dirty="0"/>
              <a:t>The process for this is :</a:t>
            </a:r>
          </a:p>
          <a:p>
            <a:pPr marL="0" indent="0">
              <a:buNone/>
            </a:pPr>
            <a:endParaRPr lang="en-IN" sz="2000" dirty="0"/>
          </a:p>
          <a:p>
            <a:pPr marL="0" indent="0" algn="ctr">
              <a:buNone/>
            </a:pPr>
            <a:r>
              <a:rPr lang="en-IN" sz="2000" dirty="0"/>
              <a:t>DATA COLLECTION AND PROCCESSING ALSO STORAGE(APACHE AIRFLOW ,</a:t>
            </a:r>
            <a:r>
              <a:rPr lang="en-IN" sz="2000" dirty="0" err="1"/>
              <a:t>Pyspark</a:t>
            </a:r>
            <a:r>
              <a:rPr lang="en-IN" sz="2000" dirty="0"/>
              <a:t>, MONGODB) </a:t>
            </a:r>
          </a:p>
          <a:p>
            <a:pPr marL="0" indent="0" algn="ctr">
              <a:buNone/>
            </a:pPr>
            <a:endParaRPr lang="en-IN" sz="2000" dirty="0"/>
          </a:p>
          <a:p>
            <a:pPr marL="0" indent="0" algn="ctr">
              <a:buNone/>
            </a:pPr>
            <a:r>
              <a:rPr lang="en-IN" sz="2000" dirty="0"/>
              <a:t>EXPLORATORY DATA ANALYSIS</a:t>
            </a:r>
          </a:p>
          <a:p>
            <a:pPr marL="0" indent="0" algn="ctr">
              <a:buNone/>
            </a:pPr>
            <a:endParaRPr lang="en-IN" sz="2000" dirty="0"/>
          </a:p>
          <a:p>
            <a:pPr marL="0" indent="0" algn="ctr">
              <a:buNone/>
            </a:pPr>
            <a:r>
              <a:rPr lang="en-IN" sz="2000" dirty="0"/>
              <a:t>MACHINE LEARNING MODEL (Linear Regression, SVM, KNN, Random forest, Decision tree , LSTM)</a:t>
            </a:r>
          </a:p>
          <a:p>
            <a:pPr marL="0" indent="0" algn="ctr">
              <a:buNone/>
            </a:pPr>
            <a:endParaRPr lang="en-IN" sz="2000" dirty="0"/>
          </a:p>
          <a:p>
            <a:pPr marL="0" indent="0" algn="ctr">
              <a:buNone/>
            </a:pPr>
            <a:r>
              <a:rPr lang="en-IN" sz="2000" dirty="0"/>
              <a:t>Flask Frame work for web application</a:t>
            </a:r>
          </a:p>
        </p:txBody>
      </p:sp>
      <p:pic>
        <p:nvPicPr>
          <p:cNvPr id="9" name="Picture 8">
            <a:extLst>
              <a:ext uri="{FF2B5EF4-FFF2-40B4-BE49-F238E27FC236}">
                <a16:creationId xmlns:a16="http://schemas.microsoft.com/office/drawing/2014/main" id="{A112E061-BEBA-2D04-7224-3D8D94DAB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37" y="2291988"/>
            <a:ext cx="4379495" cy="1565939"/>
          </a:xfrm>
          <a:prstGeom prst="rect">
            <a:avLst/>
          </a:prstGeom>
        </p:spPr>
      </p:pic>
      <p:sp>
        <p:nvSpPr>
          <p:cNvPr id="11" name="Arrow: Down 10">
            <a:extLst>
              <a:ext uri="{FF2B5EF4-FFF2-40B4-BE49-F238E27FC236}">
                <a16:creationId xmlns:a16="http://schemas.microsoft.com/office/drawing/2014/main" id="{827817BD-6D46-F152-6628-2EBBA60DA483}"/>
              </a:ext>
            </a:extLst>
          </p:cNvPr>
          <p:cNvSpPr/>
          <p:nvPr/>
        </p:nvSpPr>
        <p:spPr>
          <a:xfrm>
            <a:off x="5802094" y="4307305"/>
            <a:ext cx="264695" cy="336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38C64A9B-ADDC-2AFA-026F-65AA43E525A6}"/>
              </a:ext>
            </a:extLst>
          </p:cNvPr>
          <p:cNvPicPr>
            <a:picLocks noChangeAspect="1"/>
          </p:cNvPicPr>
          <p:nvPr/>
        </p:nvPicPr>
        <p:blipFill>
          <a:blip r:embed="rId3"/>
          <a:stretch>
            <a:fillRect/>
          </a:stretch>
        </p:blipFill>
        <p:spPr>
          <a:xfrm>
            <a:off x="5772884" y="5014955"/>
            <a:ext cx="323116" cy="365792"/>
          </a:xfrm>
          <a:prstGeom prst="rect">
            <a:avLst/>
          </a:prstGeom>
        </p:spPr>
      </p:pic>
      <p:pic>
        <p:nvPicPr>
          <p:cNvPr id="13" name="Picture 12">
            <a:extLst>
              <a:ext uri="{FF2B5EF4-FFF2-40B4-BE49-F238E27FC236}">
                <a16:creationId xmlns:a16="http://schemas.microsoft.com/office/drawing/2014/main" id="{8203F051-4C4B-B74F-E677-9B595881E647}"/>
              </a:ext>
            </a:extLst>
          </p:cNvPr>
          <p:cNvPicPr>
            <a:picLocks noChangeAspect="1"/>
          </p:cNvPicPr>
          <p:nvPr/>
        </p:nvPicPr>
        <p:blipFill>
          <a:blip r:embed="rId3"/>
          <a:stretch>
            <a:fillRect/>
          </a:stretch>
        </p:blipFill>
        <p:spPr>
          <a:xfrm>
            <a:off x="5772884" y="5652420"/>
            <a:ext cx="323116" cy="365792"/>
          </a:xfrm>
          <a:prstGeom prst="rect">
            <a:avLst/>
          </a:prstGeom>
        </p:spPr>
      </p:pic>
    </p:spTree>
    <p:extLst>
      <p:ext uri="{BB962C8B-B14F-4D97-AF65-F5344CB8AC3E}">
        <p14:creationId xmlns:p14="http://schemas.microsoft.com/office/powerpoint/2010/main" val="4126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F6175-F0A7-ACAC-11F6-E98BCB02876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1000"/>
                    </a14:imgEffect>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730533" y="2965902"/>
            <a:ext cx="2993146" cy="1156293"/>
          </a:xfrm>
          <a:prstGeom prst="rect">
            <a:avLst/>
          </a:prstGeom>
          <a:noFill/>
          <a:ln>
            <a:noFill/>
          </a:ln>
          <a:effectLst>
            <a:outerShdw blurRad="1270000" dir="12360000" sx="1000" sy="1000" algn="ctr" rotWithShape="0">
              <a:srgbClr val="000000">
                <a:alpha val="0"/>
              </a:srgbClr>
            </a:outerShdw>
            <a:reflection endPos="0" dist="50800" dir="5400000" sy="-100000" algn="bl" rotWithShape="0"/>
          </a:effectLst>
        </p:spPr>
      </p:pic>
      <p:sp>
        <p:nvSpPr>
          <p:cNvPr id="2" name="Title 1">
            <a:extLst>
              <a:ext uri="{FF2B5EF4-FFF2-40B4-BE49-F238E27FC236}">
                <a16:creationId xmlns:a16="http://schemas.microsoft.com/office/drawing/2014/main" id="{13B13A70-F47D-CBCA-6E01-267A1C740E97}"/>
              </a:ext>
            </a:extLst>
          </p:cNvPr>
          <p:cNvSpPr>
            <a:spLocks noGrp="1"/>
          </p:cNvSpPr>
          <p:nvPr>
            <p:ph type="title"/>
          </p:nvPr>
        </p:nvSpPr>
        <p:spPr>
          <a:xfrm>
            <a:off x="7119871" y="700784"/>
            <a:ext cx="4473508" cy="1018035"/>
          </a:xfrm>
        </p:spPr>
        <p:txBody>
          <a:bodyPr>
            <a:noAutofit/>
          </a:bodyPr>
          <a:lstStyle/>
          <a:p>
            <a:pPr algn="ctr"/>
            <a:r>
              <a:rPr lang="en-IN" sz="3200" b="1" dirty="0">
                <a:solidFill>
                  <a:srgbClr val="00B0F0"/>
                </a:solidFill>
              </a:rPr>
              <a:t>Step1 : Data Extraction and Processing</a:t>
            </a:r>
          </a:p>
        </p:txBody>
      </p:sp>
      <p:sp>
        <p:nvSpPr>
          <p:cNvPr id="3" name="Content Placeholder 2">
            <a:extLst>
              <a:ext uri="{FF2B5EF4-FFF2-40B4-BE49-F238E27FC236}">
                <a16:creationId xmlns:a16="http://schemas.microsoft.com/office/drawing/2014/main" id="{9A04771B-074B-49CD-3150-51E76D1D6D54}"/>
              </a:ext>
            </a:extLst>
          </p:cNvPr>
          <p:cNvSpPr>
            <a:spLocks noGrp="1"/>
          </p:cNvSpPr>
          <p:nvPr>
            <p:ph idx="1"/>
          </p:nvPr>
        </p:nvSpPr>
        <p:spPr>
          <a:xfrm>
            <a:off x="209006" y="1970480"/>
            <a:ext cx="8521527" cy="4298064"/>
          </a:xfrm>
        </p:spPr>
        <p:txBody>
          <a:bodyPr>
            <a:normAutofit fontScale="92500" lnSpcReduction="20000"/>
          </a:bodyPr>
          <a:lstStyle/>
          <a:p>
            <a:pPr marL="0" indent="0">
              <a:buNone/>
            </a:pPr>
            <a:r>
              <a:rPr lang="en-IN" sz="1600" b="1" dirty="0">
                <a:solidFill>
                  <a:srgbClr val="FFFF00"/>
                </a:solidFill>
              </a:rPr>
              <a:t>APACHE AIRFLOW :</a:t>
            </a:r>
            <a:r>
              <a:rPr lang="en-US" sz="1600" b="1" dirty="0"/>
              <a:t>Apache Airflow is an open-source workflow management platform for data engineering pipelines. It started at Airbnb in October 2014 as a solution to manage the company's increasingly complex workflows. Creating Airflow allowed Airbnb to programmatically author and schedule their workflows and monitor them via the built-in Airflow user interface. From the beginning, the project was made open source, becoming an Apache Incubator project in March 2016 and a top-level Apache Software Foundation project in January 2019.</a:t>
            </a:r>
          </a:p>
          <a:p>
            <a:pPr marL="0" indent="0">
              <a:buNone/>
            </a:pPr>
            <a:endParaRPr lang="en-IN" sz="1600" b="1" dirty="0"/>
          </a:p>
          <a:p>
            <a:pPr marL="0" indent="0">
              <a:buNone/>
            </a:pPr>
            <a:r>
              <a:rPr lang="en-IN" sz="1600" b="1" dirty="0">
                <a:solidFill>
                  <a:srgbClr val="FFFF00"/>
                </a:solidFill>
              </a:rPr>
              <a:t>DAGS : </a:t>
            </a:r>
            <a:r>
              <a:rPr lang="en-US" sz="1600" b="1" dirty="0"/>
              <a:t>A graph is formed by vertices and by edges connecting pairs of vertices, where the vertices can be any kind of object that is connected in pairs by edges. In the case of a directed graph, each edge has an orientation, from one vertex to another vertex. A path in a directed graph is a sequence of edges having the property that the ending vertex of each edge in the sequence is the same as the starting vertex of the next edge in the sequence; a path forms a cycle if the starting vertex of its first edge equals the ending vertex of its last edge. A directed acyclic graph is a directed graph that has no cycles</a:t>
            </a:r>
            <a:r>
              <a:rPr lang="en-US" sz="1600" b="1" dirty="0">
                <a:solidFill>
                  <a:schemeClr val="tx1"/>
                </a:solidFill>
              </a:rPr>
              <a:t>.</a:t>
            </a:r>
          </a:p>
          <a:p>
            <a:pPr marL="0" indent="0">
              <a:buNone/>
            </a:pPr>
            <a:endParaRPr lang="en-US" sz="1600" b="1" dirty="0">
              <a:solidFill>
                <a:schemeClr val="tx1"/>
              </a:solidFill>
            </a:endParaRPr>
          </a:p>
          <a:p>
            <a:pPr marL="0" indent="0">
              <a:buNone/>
            </a:pPr>
            <a:r>
              <a:rPr lang="en-US" sz="1600" b="1" dirty="0">
                <a:solidFill>
                  <a:srgbClr val="FFFF00"/>
                </a:solidFill>
              </a:rPr>
              <a:t>The process is that here in the DAGs we write a code and start the DAGs in the localhost:8080 and we can start the DAG that will perform the stocks data which is </a:t>
            </a:r>
            <a:r>
              <a:rPr lang="en-US" sz="1600" b="1" dirty="0" err="1">
                <a:solidFill>
                  <a:srgbClr val="FFFF00"/>
                </a:solidFill>
              </a:rPr>
              <a:t>i.e</a:t>
            </a:r>
            <a:r>
              <a:rPr lang="en-US" sz="1600" b="1" dirty="0">
                <a:solidFill>
                  <a:srgbClr val="FFFF00"/>
                </a:solidFill>
              </a:rPr>
              <a:t> Closed , opened and ended so these data is very important in order to provide the future stock important</a:t>
            </a:r>
          </a:p>
          <a:p>
            <a:pPr marL="0" indent="0">
              <a:buNone/>
            </a:pPr>
            <a:r>
              <a:rPr lang="en-US" sz="1600" b="1" dirty="0">
                <a:solidFill>
                  <a:srgbClr val="FFFF00"/>
                </a:solidFill>
              </a:rPr>
              <a:t>The DAG code which we used in these project is the Python code and it is saved in YML format that is read by the DAG of Airflow pipeline.</a:t>
            </a:r>
          </a:p>
          <a:p>
            <a:pPr marL="0" indent="0">
              <a:buNone/>
            </a:pPr>
            <a:r>
              <a:rPr lang="en-US" sz="1600" b="1" dirty="0">
                <a:solidFill>
                  <a:srgbClr val="FFFF00"/>
                </a:solidFill>
              </a:rPr>
              <a:t>In the next slides we would see how the Data is extracted with the help of Python Code</a:t>
            </a:r>
            <a:r>
              <a:rPr lang="en-US" sz="1600" dirty="0">
                <a:solidFill>
                  <a:srgbClr val="FFFF00"/>
                </a:solidFill>
              </a:rPr>
              <a:t>.</a:t>
            </a:r>
          </a:p>
        </p:txBody>
      </p:sp>
    </p:spTree>
    <p:extLst>
      <p:ext uri="{BB962C8B-B14F-4D97-AF65-F5344CB8AC3E}">
        <p14:creationId xmlns:p14="http://schemas.microsoft.com/office/powerpoint/2010/main" val="318149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1D08-489F-9B77-3098-6DE1D8E4E397}"/>
              </a:ext>
            </a:extLst>
          </p:cNvPr>
          <p:cNvSpPr>
            <a:spLocks noGrp="1"/>
          </p:cNvSpPr>
          <p:nvPr>
            <p:ph type="title"/>
          </p:nvPr>
        </p:nvSpPr>
        <p:spPr/>
        <p:txBody>
          <a:bodyPr/>
          <a:lstStyle/>
          <a:p>
            <a:r>
              <a:rPr lang="en-IN" dirty="0"/>
              <a:t>     </a:t>
            </a:r>
            <a:r>
              <a:rPr lang="en-IN" sz="4000" dirty="0"/>
              <a:t>Step 2 : Data Storage</a:t>
            </a:r>
          </a:p>
        </p:txBody>
      </p:sp>
      <p:pic>
        <p:nvPicPr>
          <p:cNvPr id="5" name="Content Placeholder 4">
            <a:extLst>
              <a:ext uri="{FF2B5EF4-FFF2-40B4-BE49-F238E27FC236}">
                <a16:creationId xmlns:a16="http://schemas.microsoft.com/office/drawing/2014/main" id="{4EEAE3EB-57B3-9301-23A6-DEC562F879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val="0"/>
              </a:ext>
            </a:extLst>
          </a:blip>
          <a:stretch>
            <a:fillRect/>
          </a:stretch>
        </p:blipFill>
        <p:spPr>
          <a:xfrm>
            <a:off x="8030562" y="3593990"/>
            <a:ext cx="3212582" cy="920940"/>
          </a:xfrm>
        </p:spPr>
      </p:pic>
      <p:sp>
        <p:nvSpPr>
          <p:cNvPr id="6" name="TextBox 5">
            <a:extLst>
              <a:ext uri="{FF2B5EF4-FFF2-40B4-BE49-F238E27FC236}">
                <a16:creationId xmlns:a16="http://schemas.microsoft.com/office/drawing/2014/main" id="{5F2C254E-9973-2F4A-4630-FD0E1A68FD4C}"/>
              </a:ext>
            </a:extLst>
          </p:cNvPr>
          <p:cNvSpPr txBox="1"/>
          <p:nvPr/>
        </p:nvSpPr>
        <p:spPr>
          <a:xfrm>
            <a:off x="609600" y="1677448"/>
            <a:ext cx="11561196" cy="1477328"/>
          </a:xfrm>
          <a:prstGeom prst="rect">
            <a:avLst/>
          </a:prstGeom>
          <a:noFill/>
        </p:spPr>
        <p:txBody>
          <a:bodyPr wrap="square" rtlCol="0">
            <a:spAutoFit/>
          </a:bodyPr>
          <a:lstStyle/>
          <a:p>
            <a:r>
              <a:rPr lang="en-US" b="1" dirty="0">
                <a:solidFill>
                  <a:srgbClr val="FFFF00"/>
                </a:solidFill>
              </a:rPr>
              <a:t>MongoDB is a source-available cross-platform document-oriented database program. Classified as a NoSQL database program, MongoDB uses JSON-like documents with optional schemas. MongoDB is developed by MongoDB Inc. and licensed under the Server Side Public License (SSPL) which is deemed non-free by several distributions. MongoDB is a member of the MACH Alliance.</a:t>
            </a:r>
          </a:p>
          <a:p>
            <a:endParaRPr lang="en-US" b="1" dirty="0">
              <a:solidFill>
                <a:srgbClr val="FFFF00"/>
              </a:solidFill>
            </a:endParaRPr>
          </a:p>
        </p:txBody>
      </p:sp>
      <p:sp>
        <p:nvSpPr>
          <p:cNvPr id="7" name="TextBox 6">
            <a:extLst>
              <a:ext uri="{FF2B5EF4-FFF2-40B4-BE49-F238E27FC236}">
                <a16:creationId xmlns:a16="http://schemas.microsoft.com/office/drawing/2014/main" id="{D84A9347-21B4-7CAB-8E7D-4357C53E852C}"/>
              </a:ext>
            </a:extLst>
          </p:cNvPr>
          <p:cNvSpPr txBox="1"/>
          <p:nvPr/>
        </p:nvSpPr>
        <p:spPr>
          <a:xfrm>
            <a:off x="678512" y="3363401"/>
            <a:ext cx="7264841" cy="2585323"/>
          </a:xfrm>
          <a:prstGeom prst="rect">
            <a:avLst/>
          </a:prstGeom>
          <a:noFill/>
        </p:spPr>
        <p:txBody>
          <a:bodyPr wrap="square" rtlCol="0">
            <a:spAutoFit/>
          </a:bodyPr>
          <a:lstStyle/>
          <a:p>
            <a:r>
              <a:rPr lang="en-IN" b="1" dirty="0">
                <a:solidFill>
                  <a:schemeClr val="bg1"/>
                </a:solidFill>
              </a:rPr>
              <a:t>After the DAG initiated the output of the data we have stored in Mongo DB a NoSQL data base where the data is stored in CSV (comma separated file) format and also key value pair . </a:t>
            </a:r>
          </a:p>
          <a:p>
            <a:r>
              <a:rPr lang="en-IN" b="1" dirty="0">
                <a:solidFill>
                  <a:schemeClr val="bg1"/>
                </a:solidFill>
              </a:rPr>
              <a:t>So the data is extracted from the airflow pipeline and thus it is stored in the data base </a:t>
            </a:r>
          </a:p>
          <a:p>
            <a:r>
              <a:rPr lang="en-IN" b="1" dirty="0">
                <a:solidFill>
                  <a:schemeClr val="bg1"/>
                </a:solidFill>
              </a:rPr>
              <a:t>In this data base the data is stored under the collections format as it is a document oriented database .</a:t>
            </a:r>
          </a:p>
          <a:p>
            <a:r>
              <a:rPr lang="en-IN" b="1" dirty="0">
                <a:solidFill>
                  <a:schemeClr val="bg1"/>
                </a:solidFill>
              </a:rPr>
              <a:t>This data will be updated with every 15 minutes with time and date mentioned in the given </a:t>
            </a:r>
            <a:r>
              <a:rPr lang="en-IN" b="1" dirty="0" err="1">
                <a:solidFill>
                  <a:schemeClr val="bg1"/>
                </a:solidFill>
              </a:rPr>
              <a:t>dag</a:t>
            </a:r>
            <a:r>
              <a:rPr lang="en-IN" b="1" dirty="0">
                <a:solidFill>
                  <a:schemeClr val="bg1"/>
                </a:solidFill>
              </a:rPr>
              <a:t> code </a:t>
            </a:r>
          </a:p>
        </p:txBody>
      </p:sp>
    </p:spTree>
    <p:extLst>
      <p:ext uri="{BB962C8B-B14F-4D97-AF65-F5344CB8AC3E}">
        <p14:creationId xmlns:p14="http://schemas.microsoft.com/office/powerpoint/2010/main" val="180425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70E2-CD53-3826-413C-CDFD788D2AA9}"/>
              </a:ext>
            </a:extLst>
          </p:cNvPr>
          <p:cNvSpPr>
            <a:spLocks noGrp="1"/>
          </p:cNvSpPr>
          <p:nvPr>
            <p:ph type="title"/>
          </p:nvPr>
        </p:nvSpPr>
        <p:spPr/>
        <p:txBody>
          <a:bodyPr/>
          <a:lstStyle/>
          <a:p>
            <a:r>
              <a:rPr lang="en-IN" sz="2800" b="1" dirty="0">
                <a:solidFill>
                  <a:srgbClr val="00B0F0"/>
                </a:solidFill>
              </a:rPr>
              <a:t>Step 3 : Exploratory Data Analysis</a:t>
            </a:r>
            <a:r>
              <a:rPr lang="en-IN" b="1" dirty="0">
                <a:solidFill>
                  <a:srgbClr val="00B0F0"/>
                </a:solidFill>
              </a:rPr>
              <a:t> </a:t>
            </a:r>
          </a:p>
        </p:txBody>
      </p:sp>
      <p:pic>
        <p:nvPicPr>
          <p:cNvPr id="5" name="Content Placeholder 4">
            <a:extLst>
              <a:ext uri="{FF2B5EF4-FFF2-40B4-BE49-F238E27FC236}">
                <a16:creationId xmlns:a16="http://schemas.microsoft.com/office/drawing/2014/main" id="{AC70DEB6-692A-480E-8B08-A077DDDCB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85" y="1729762"/>
            <a:ext cx="8929315" cy="4475162"/>
          </a:xfrm>
        </p:spPr>
      </p:pic>
      <p:sp>
        <p:nvSpPr>
          <p:cNvPr id="6" name="TextBox 5">
            <a:extLst>
              <a:ext uri="{FF2B5EF4-FFF2-40B4-BE49-F238E27FC236}">
                <a16:creationId xmlns:a16="http://schemas.microsoft.com/office/drawing/2014/main" id="{C830072E-7CEF-E408-D63E-2935237706EB}"/>
              </a:ext>
            </a:extLst>
          </p:cNvPr>
          <p:cNvSpPr txBox="1"/>
          <p:nvPr/>
        </p:nvSpPr>
        <p:spPr>
          <a:xfrm>
            <a:off x="2364956" y="6263575"/>
            <a:ext cx="6225593" cy="800219"/>
          </a:xfrm>
          <a:prstGeom prst="rect">
            <a:avLst/>
          </a:prstGeom>
          <a:noFill/>
        </p:spPr>
        <p:txBody>
          <a:bodyPr wrap="square" rtlCol="0">
            <a:spAutoFit/>
          </a:bodyPr>
          <a:lstStyle/>
          <a:p>
            <a:r>
              <a:rPr lang="en-IN" sz="1400" dirty="0">
                <a:solidFill>
                  <a:schemeClr val="bg1"/>
                </a:solidFill>
              </a:rPr>
              <a:t>Picture credits : </a:t>
            </a:r>
            <a:r>
              <a:rPr lang="en-IN" sz="1400" dirty="0">
                <a:solidFill>
                  <a:schemeClr val="bg1"/>
                </a:solidFill>
                <a:hlinkClick r:id="rId3"/>
              </a:rPr>
              <a:t>https://images.app.goo.gl/ScGnK91nCtgmPeiDA</a:t>
            </a:r>
            <a:endParaRPr lang="en-IN" sz="1400" dirty="0">
              <a:solidFill>
                <a:schemeClr val="bg1"/>
              </a:solidFill>
            </a:endParaRPr>
          </a:p>
          <a:p>
            <a:r>
              <a:rPr lang="en-IN" sz="1400" dirty="0">
                <a:solidFill>
                  <a:schemeClr val="bg1"/>
                </a:solidFill>
                <a:hlinkClick r:id="rId4"/>
              </a:rPr>
              <a:t>https://images.app.goo.gl/jKSemZXF4SAGdwPz9</a:t>
            </a:r>
            <a:endParaRPr lang="en-IN" sz="1400" dirty="0">
              <a:solidFill>
                <a:schemeClr val="bg1"/>
              </a:solidFill>
            </a:endParaRPr>
          </a:p>
          <a:p>
            <a:endParaRPr lang="en-IN" dirty="0">
              <a:solidFill>
                <a:schemeClr val="bg1"/>
              </a:solidFill>
            </a:endParaRPr>
          </a:p>
        </p:txBody>
      </p:sp>
      <p:sp>
        <p:nvSpPr>
          <p:cNvPr id="7" name="TextBox 6">
            <a:extLst>
              <a:ext uri="{FF2B5EF4-FFF2-40B4-BE49-F238E27FC236}">
                <a16:creationId xmlns:a16="http://schemas.microsoft.com/office/drawing/2014/main" id="{823BB01F-C3F7-726F-8F8B-E29836E385A7}"/>
              </a:ext>
            </a:extLst>
          </p:cNvPr>
          <p:cNvSpPr txBox="1"/>
          <p:nvPr/>
        </p:nvSpPr>
        <p:spPr>
          <a:xfrm>
            <a:off x="9756250" y="2099144"/>
            <a:ext cx="2068665" cy="369332"/>
          </a:xfrm>
          <a:prstGeom prst="rect">
            <a:avLst/>
          </a:prstGeom>
          <a:noFill/>
        </p:spPr>
        <p:txBody>
          <a:bodyPr wrap="square" rtlCol="0">
            <a:spAutoFit/>
          </a:bodyPr>
          <a:lstStyle/>
          <a:p>
            <a:pPr algn="ctr"/>
            <a:r>
              <a:rPr lang="en-IN" b="1" dirty="0">
                <a:solidFill>
                  <a:schemeClr val="bg1"/>
                </a:solidFill>
              </a:rPr>
              <a:t>PLATFORM :</a:t>
            </a:r>
          </a:p>
        </p:txBody>
      </p:sp>
      <p:pic>
        <p:nvPicPr>
          <p:cNvPr id="9" name="Picture 8">
            <a:extLst>
              <a:ext uri="{FF2B5EF4-FFF2-40B4-BE49-F238E27FC236}">
                <a16:creationId xmlns:a16="http://schemas.microsoft.com/office/drawing/2014/main" id="{F4F92AA7-2529-F2EB-261E-F62D7E96F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6400" y="2340140"/>
            <a:ext cx="2908695" cy="2908695"/>
          </a:xfrm>
          <a:prstGeom prst="rect">
            <a:avLst/>
          </a:prstGeom>
        </p:spPr>
      </p:pic>
    </p:spTree>
    <p:extLst>
      <p:ext uri="{BB962C8B-B14F-4D97-AF65-F5344CB8AC3E}">
        <p14:creationId xmlns:p14="http://schemas.microsoft.com/office/powerpoint/2010/main" val="1575815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489</TotalTime>
  <Words>2878</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Adobe Devanagari</vt:lpstr>
      <vt:lpstr>Adobe Garamond Pro Bold</vt:lpstr>
      <vt:lpstr>Arial</vt:lpstr>
      <vt:lpstr>Arial Rounded MT Bold</vt:lpstr>
      <vt:lpstr>Calibri</vt:lpstr>
      <vt:lpstr>Comic Sans MS</vt:lpstr>
      <vt:lpstr>Söhne Mono</vt:lpstr>
      <vt:lpstr>Office Theme</vt:lpstr>
      <vt:lpstr>PowerPoint Presentation</vt:lpstr>
      <vt:lpstr>AGENDA</vt:lpstr>
      <vt:lpstr>INTRODUCTION</vt:lpstr>
      <vt:lpstr>PROBLEM STATEMENT:</vt:lpstr>
      <vt:lpstr>Methodology and Tools</vt:lpstr>
      <vt:lpstr>Target To Be Achieved</vt:lpstr>
      <vt:lpstr>Step1 : Data Extraction and Processing</vt:lpstr>
      <vt:lpstr>     Step 2 : Data Storage</vt:lpstr>
      <vt:lpstr>Step 3 : Exploratory Data Analysis </vt:lpstr>
      <vt:lpstr>Step 4 : MACHINE LEARNING MODELS</vt:lpstr>
      <vt:lpstr>PowerPoint Presentation</vt:lpstr>
      <vt:lpstr>PowerPoint Presentation</vt:lpstr>
      <vt:lpstr>Step 5 : Flask Framework</vt:lpstr>
      <vt:lpstr>IMPLEMENTATION</vt:lpstr>
      <vt:lpstr>MACHINE LEARNING AND FLASK</vt:lpstr>
      <vt:lpstr>RESULTS and OUTPUT</vt:lpstr>
      <vt:lpstr>User Interface web application</vt:lpstr>
      <vt:lpstr>MODEL EVALUATION RESULTS</vt:lpstr>
      <vt:lpstr>CONCLUSIONS</vt:lpstr>
      <vt:lpstr>CREDITS and REFERENCES</vt:lpstr>
      <vt:lpstr>THANK YOU ALL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sidharth kancharla</dc:creator>
  <cp:lastModifiedBy>sai sidharth kancharla</cp:lastModifiedBy>
  <cp:revision>14</cp:revision>
  <dcterms:created xsi:type="dcterms:W3CDTF">2023-03-10T09:54:15Z</dcterms:created>
  <dcterms:modified xsi:type="dcterms:W3CDTF">2023-03-15T07:54:04Z</dcterms:modified>
</cp:coreProperties>
</file>