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Inter Light"/>
      <p:regular r:id="rId15"/>
      <p:bold r:id="rId16"/>
    </p:embeddedFont>
    <p:embeddedFont>
      <p:font typeface="Inter SemiBold"/>
      <p:regular r:id="rId17"/>
      <p:bold r:id="rId18"/>
    </p:embeddedFont>
    <p:embeddedFont>
      <p:font typeface="Inter"/>
      <p:regular r:id="rId19"/>
      <p:bold r:id="rId20"/>
    </p:embeddedFont>
    <p:embeddedFont>
      <p:font typeface="Open Sans SemiBold"/>
      <p:regular r:id="rId21"/>
      <p:bold r:id="rId22"/>
      <p:italic r:id="rId23"/>
      <p:boldItalic r:id="rId24"/>
    </p:embeddedFont>
    <p:embeddedFont>
      <p:font typeface="Bitter"/>
      <p:regular r:id="rId25"/>
      <p:bold r:id="rId26"/>
      <p:italic r:id="rId27"/>
      <p:boldItalic r:id="rId28"/>
    </p:embeddedFont>
    <p:embeddedFont>
      <p:font typeface="Open Sans Light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bold.fntdata"/><Relationship Id="rId22" Type="http://schemas.openxmlformats.org/officeDocument/2006/relationships/font" Target="fonts/OpenSansSemiBold-bold.fntdata"/><Relationship Id="rId21" Type="http://schemas.openxmlformats.org/officeDocument/2006/relationships/font" Target="fonts/OpenSansSemiBold-regular.fntdata"/><Relationship Id="rId24" Type="http://schemas.openxmlformats.org/officeDocument/2006/relationships/font" Target="fonts/OpenSansSemiBold-boldItalic.fntdata"/><Relationship Id="rId23" Type="http://schemas.openxmlformats.org/officeDocument/2006/relationships/font" Target="fonts/OpenSansSemiBol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itter-bold.fntdata"/><Relationship Id="rId25" Type="http://schemas.openxmlformats.org/officeDocument/2006/relationships/font" Target="fonts/Bitter-regular.fntdata"/><Relationship Id="rId28" Type="http://schemas.openxmlformats.org/officeDocument/2006/relationships/font" Target="fonts/Bitter-boldItalic.fntdata"/><Relationship Id="rId27" Type="http://schemas.openxmlformats.org/officeDocument/2006/relationships/font" Target="fonts/Bitter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Light-italic.fntdata"/><Relationship Id="rId30" Type="http://schemas.openxmlformats.org/officeDocument/2006/relationships/font" Target="fonts/OpenSansLight-bold.fntdata"/><Relationship Id="rId11" Type="http://schemas.openxmlformats.org/officeDocument/2006/relationships/slide" Target="slides/slide7.xml"/><Relationship Id="rId33" Type="http://schemas.openxmlformats.org/officeDocument/2006/relationships/font" Target="fonts/OpenSans-regular.fntdata"/><Relationship Id="rId10" Type="http://schemas.openxmlformats.org/officeDocument/2006/relationships/slide" Target="slides/slide6.xml"/><Relationship Id="rId32" Type="http://schemas.openxmlformats.org/officeDocument/2006/relationships/font" Target="fonts/OpenSansLight-boldItalic.fntdata"/><Relationship Id="rId13" Type="http://schemas.openxmlformats.org/officeDocument/2006/relationships/slide" Target="slides/slide9.xml"/><Relationship Id="rId35" Type="http://schemas.openxmlformats.org/officeDocument/2006/relationships/font" Target="fonts/OpenSans-italic.fntdata"/><Relationship Id="rId12" Type="http://schemas.openxmlformats.org/officeDocument/2006/relationships/slide" Target="slides/slide8.xml"/><Relationship Id="rId34" Type="http://schemas.openxmlformats.org/officeDocument/2006/relationships/font" Target="fonts/OpenSans-bold.fntdata"/><Relationship Id="rId15" Type="http://schemas.openxmlformats.org/officeDocument/2006/relationships/font" Target="fonts/InterLight-regular.fntdata"/><Relationship Id="rId14" Type="http://schemas.openxmlformats.org/officeDocument/2006/relationships/slide" Target="slides/slide10.xml"/><Relationship Id="rId36" Type="http://schemas.openxmlformats.org/officeDocument/2006/relationships/font" Target="fonts/OpenSans-boldItalic.fntdata"/><Relationship Id="rId17" Type="http://schemas.openxmlformats.org/officeDocument/2006/relationships/font" Target="fonts/InterSemiBold-regular.fntdata"/><Relationship Id="rId16" Type="http://schemas.openxmlformats.org/officeDocument/2006/relationships/font" Target="fonts/InterLight-bold.fntdata"/><Relationship Id="rId19" Type="http://schemas.openxmlformats.org/officeDocument/2006/relationships/font" Target="fonts/Inter-regular.fntdata"/><Relationship Id="rId18" Type="http://schemas.openxmlformats.org/officeDocument/2006/relationships/font" Target="fonts/Inter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3bb6c224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3bb6c224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2213418c8_2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42213418c8_2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2213418c8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2213418c8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during design we want to make sure that our system is not abused and also we dont abuse any peripheral systems we might interact with.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2213418c8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42213418c8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740241781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740241781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2c58aa37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2c58aa37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2c58aa37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2c58aa37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e0c06ec7e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fe0c06ec7e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98a2ec3f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98a2ec3f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22fcb15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22fcb15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accen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69000" y="365700"/>
            <a:ext cx="8463300" cy="172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None/>
              <a:defRPr sz="44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69000" y="2257425"/>
            <a:ext cx="84633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Inter SemiBold"/>
              <a:buNone/>
              <a:defRPr sz="2200">
                <a:solidFill>
                  <a:schemeClr val="accen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8996" y="4291547"/>
            <a:ext cx="1583782" cy="25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369000" y="365700"/>
            <a:ext cx="8406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column content">
  <p:cSld name="ONE_COLUM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2"/>
          <p:cNvSpPr txBox="1"/>
          <p:nvPr>
            <p:ph type="title"/>
          </p:nvPr>
        </p:nvSpPr>
        <p:spPr>
          <a:xfrm>
            <a:off x="369000" y="365700"/>
            <a:ext cx="3836700" cy="96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369000" y="1754875"/>
            <a:ext cx="3834300" cy="302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" name="Google Shape;56;p12"/>
          <p:cNvSpPr txBox="1"/>
          <p:nvPr>
            <p:ph idx="2" type="subTitle"/>
          </p:nvPr>
        </p:nvSpPr>
        <p:spPr>
          <a:xfrm>
            <a:off x="371469" y="1251075"/>
            <a:ext cx="3834300" cy="42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split">
  <p:cSld name="ONE_COLUMN_TEXT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3"/>
          <p:cNvSpPr txBox="1"/>
          <p:nvPr>
            <p:ph type="title"/>
          </p:nvPr>
        </p:nvSpPr>
        <p:spPr>
          <a:xfrm>
            <a:off x="369000" y="365700"/>
            <a:ext cx="3836700" cy="96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69000" y="1754875"/>
            <a:ext cx="3834300" cy="302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1" name="Google Shape;61;p13"/>
          <p:cNvSpPr txBox="1"/>
          <p:nvPr>
            <p:ph idx="2" type="subTitle"/>
          </p:nvPr>
        </p:nvSpPr>
        <p:spPr>
          <a:xfrm>
            <a:off x="371469" y="1251075"/>
            <a:ext cx="3834300" cy="42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Inter SemiBold"/>
              <a:buNone/>
              <a:defRPr sz="1600">
                <a:solidFill>
                  <a:srgbClr val="000000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3" type="body"/>
          </p:nvPr>
        </p:nvSpPr>
        <p:spPr>
          <a:xfrm>
            <a:off x="4940700" y="1331700"/>
            <a:ext cx="3834300" cy="248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69000" y="365700"/>
            <a:ext cx="6367800" cy="44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hasCustomPrompt="1" type="title"/>
          </p:nvPr>
        </p:nvSpPr>
        <p:spPr>
          <a:xfrm>
            <a:off x="4938300" y="1106125"/>
            <a:ext cx="38367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938300" y="3152225"/>
            <a:ext cx="3836700" cy="130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b="1" sz="2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ssage Layout 1 1">
  <p:cSld name="CUSTOM_10_2_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411425" y="788300"/>
            <a:ext cx="83214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Open Sans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000"/>
              <a:buNone/>
              <a:defRPr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type="title"/>
          </p:nvPr>
        </p:nvSpPr>
        <p:spPr>
          <a:xfrm>
            <a:off x="411425" y="282200"/>
            <a:ext cx="83214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i="0" u="none" cap="none" strike="noStrike">
                <a:solidFill>
                  <a:srgbClr val="000000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 SemiBold"/>
              <a:buNone/>
              <a:defRPr b="0" i="0" sz="24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 SemiBold"/>
              <a:buNone/>
              <a:defRPr b="0" i="0" sz="24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 SemiBold"/>
              <a:buNone/>
              <a:defRPr b="0" i="0" sz="24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 SemiBold"/>
              <a:buNone/>
              <a:defRPr b="0" i="0" sz="24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 SemiBold"/>
              <a:buNone/>
              <a:defRPr b="0" i="0" sz="24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 SemiBold"/>
              <a:buNone/>
              <a:defRPr b="0" i="0" sz="24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 SemiBold"/>
              <a:buNone/>
              <a:defRPr b="0" i="0" sz="24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 SemiBold"/>
              <a:buNone/>
              <a:defRPr b="0" i="0" sz="24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75" name="Google Shape;75;p17"/>
          <p:cNvSpPr txBox="1"/>
          <p:nvPr/>
        </p:nvSpPr>
        <p:spPr>
          <a:xfrm>
            <a:off x="8542347" y="4725411"/>
            <a:ext cx="381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rebuchet MS"/>
              <a:buNone/>
            </a:pPr>
            <a:fld id="{00000000-1234-1234-1234-123412341234}" type="slidenum">
              <a:rPr lang="en" sz="8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8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tor">
  <p:cSld name="TITLE_2">
    <p:bg>
      <p:bgPr>
        <a:solidFill>
          <a:schemeClr val="accen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369000" y="365700"/>
            <a:ext cx="8463300" cy="392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800">
                <a:solidFill>
                  <a:srgbClr val="999999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r">
              <a:buNone/>
              <a:defRPr sz="800">
                <a:solidFill>
                  <a:srgbClr val="999999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r">
              <a:buNone/>
              <a:defRPr sz="800">
                <a:solidFill>
                  <a:srgbClr val="999999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r">
              <a:buNone/>
              <a:defRPr sz="800">
                <a:solidFill>
                  <a:srgbClr val="999999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r">
              <a:buNone/>
              <a:defRPr sz="800">
                <a:solidFill>
                  <a:srgbClr val="999999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r">
              <a:buNone/>
              <a:defRPr sz="800">
                <a:solidFill>
                  <a:srgbClr val="999999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r">
              <a:buNone/>
              <a:defRPr sz="800">
                <a:solidFill>
                  <a:srgbClr val="999999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r">
              <a:buNone/>
              <a:defRPr sz="800">
                <a:solidFill>
                  <a:srgbClr val="999999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r">
              <a:buNone/>
              <a:defRPr sz="800">
                <a:solidFill>
                  <a:srgbClr val="999999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700"/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8996" y="4291547"/>
            <a:ext cx="1583782" cy="25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partnership logo">
  <p:cSld name="TITLE_1">
    <p:bg>
      <p:bgPr>
        <a:solidFill>
          <a:srgbClr val="FFFFFF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ctrTitle"/>
          </p:nvPr>
        </p:nvSpPr>
        <p:spPr>
          <a:xfrm>
            <a:off x="369000" y="1289125"/>
            <a:ext cx="4077300" cy="2007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 sz="32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369000" y="3476925"/>
            <a:ext cx="40773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Inter SemiBold"/>
              <a:buNone/>
              <a:defRPr sz="2000">
                <a:solidFill>
                  <a:srgbClr val="000000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9000" y="365703"/>
            <a:ext cx="1583820" cy="25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partnership logo title only">
  <p:cSld name="TITLE_1_1">
    <p:bg>
      <p:bgPr>
        <a:solidFill>
          <a:srgbClr val="FFFFF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ctrTitle"/>
          </p:nvPr>
        </p:nvSpPr>
        <p:spPr>
          <a:xfrm>
            <a:off x="369000" y="1289125"/>
            <a:ext cx="4077300" cy="3099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 sz="32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9000" y="365703"/>
            <a:ext cx="1583820" cy="25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image">
  <p:cSld name="CUSTOM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4938300" y="365700"/>
            <a:ext cx="3836700" cy="371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700"/>
          </a:p>
        </p:txBody>
      </p:sp>
      <p:sp>
        <p:nvSpPr>
          <p:cNvPr id="30" name="Google Shape;30;p6"/>
          <p:cNvSpPr txBox="1"/>
          <p:nvPr>
            <p:ph idx="1" type="subTitle"/>
          </p:nvPr>
        </p:nvSpPr>
        <p:spPr>
          <a:xfrm>
            <a:off x="4938300" y="4351200"/>
            <a:ext cx="3836700" cy="42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Inter SemiBold"/>
              <a:buNone/>
              <a:defRPr sz="1600">
                <a:solidFill>
                  <a:srgbClr val="000000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69000" y="2150850"/>
            <a:ext cx="84060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69000" y="365700"/>
            <a:ext cx="8406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369000" y="1361400"/>
            <a:ext cx="84060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8"/>
          <p:cNvSpPr txBox="1"/>
          <p:nvPr>
            <p:ph idx="2" type="subTitle"/>
          </p:nvPr>
        </p:nvSpPr>
        <p:spPr>
          <a:xfrm>
            <a:off x="374450" y="857600"/>
            <a:ext cx="8406000" cy="42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Inter SemiBold"/>
              <a:buNone/>
              <a:defRPr sz="1600">
                <a:solidFill>
                  <a:srgbClr val="000000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369000" y="365700"/>
            <a:ext cx="8406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369000" y="1065700"/>
            <a:ext cx="84060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74450" y="1361400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800925" y="1361400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10"/>
          <p:cNvSpPr txBox="1"/>
          <p:nvPr>
            <p:ph type="title"/>
          </p:nvPr>
        </p:nvSpPr>
        <p:spPr>
          <a:xfrm>
            <a:off x="369000" y="365700"/>
            <a:ext cx="84633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0"/>
          <p:cNvSpPr txBox="1"/>
          <p:nvPr>
            <p:ph idx="3" type="subTitle"/>
          </p:nvPr>
        </p:nvSpPr>
        <p:spPr>
          <a:xfrm>
            <a:off x="374450" y="857600"/>
            <a:ext cx="8463300" cy="42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Inter SemiBold"/>
              <a:buNone/>
              <a:defRPr sz="1600">
                <a:solidFill>
                  <a:srgbClr val="000000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9000" y="365700"/>
            <a:ext cx="846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tter"/>
              <a:buNone/>
              <a:defRPr b="1"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9000" y="1361400"/>
            <a:ext cx="8406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800">
                <a:solidFill>
                  <a:srgbClr val="999999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r">
              <a:buNone/>
              <a:defRPr sz="800">
                <a:solidFill>
                  <a:srgbClr val="999999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r">
              <a:buNone/>
              <a:defRPr sz="800">
                <a:solidFill>
                  <a:srgbClr val="999999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r">
              <a:buNone/>
              <a:defRPr sz="800">
                <a:solidFill>
                  <a:srgbClr val="999999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r">
              <a:buNone/>
              <a:defRPr sz="800">
                <a:solidFill>
                  <a:srgbClr val="999999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r">
              <a:buNone/>
              <a:defRPr sz="800">
                <a:solidFill>
                  <a:srgbClr val="999999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r">
              <a:buNone/>
              <a:defRPr sz="800">
                <a:solidFill>
                  <a:srgbClr val="999999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r">
              <a:buNone/>
              <a:defRPr sz="800">
                <a:solidFill>
                  <a:srgbClr val="999999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r">
              <a:buNone/>
              <a:defRPr sz="800">
                <a:solidFill>
                  <a:srgbClr val="999999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700"/>
          </a:p>
        </p:txBody>
      </p:sp>
      <p:sp>
        <p:nvSpPr>
          <p:cNvPr id="9" name="Google Shape;9;p1"/>
          <p:cNvSpPr txBox="1"/>
          <p:nvPr/>
        </p:nvSpPr>
        <p:spPr>
          <a:xfrm>
            <a:off x="368524" y="4759718"/>
            <a:ext cx="39378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i="0" lang="en" sz="600" u="none" cap="none" strike="noStrike">
                <a:solidFill>
                  <a:srgbClr val="999999"/>
                </a:solidFill>
                <a:latin typeface="Inter"/>
                <a:ea typeface="Inter"/>
                <a:cs typeface="Inter"/>
                <a:sym typeface="Inter"/>
              </a:rPr>
              <a:t>© </a:t>
            </a:r>
            <a:r>
              <a:rPr lang="en" sz="600">
                <a:solidFill>
                  <a:srgbClr val="999999"/>
                </a:solidFill>
                <a:latin typeface="Inter"/>
                <a:ea typeface="Inter"/>
                <a:cs typeface="Inter"/>
                <a:sym typeface="Inter"/>
              </a:rPr>
              <a:t>2022 </a:t>
            </a:r>
            <a:r>
              <a:rPr i="0" lang="en" sz="600" u="none" cap="none" strike="noStrike">
                <a:solidFill>
                  <a:srgbClr val="999999"/>
                </a:solidFill>
                <a:latin typeface="Inter"/>
                <a:ea typeface="Inter"/>
                <a:cs typeface="Inter"/>
                <a:sym typeface="Inter"/>
              </a:rPr>
              <a:t>Thought</a:t>
            </a:r>
            <a:r>
              <a:rPr lang="en" sz="600">
                <a:solidFill>
                  <a:srgbClr val="999999"/>
                </a:solidFill>
                <a:latin typeface="Inter"/>
                <a:ea typeface="Inter"/>
                <a:cs typeface="Inter"/>
                <a:sym typeface="Inter"/>
              </a:rPr>
              <a:t>w</a:t>
            </a:r>
            <a:r>
              <a:rPr i="0" lang="en" sz="600" u="none" cap="none" strike="noStrike">
                <a:solidFill>
                  <a:srgbClr val="999999"/>
                </a:solidFill>
                <a:latin typeface="Inter"/>
                <a:ea typeface="Inter"/>
                <a:cs typeface="Inter"/>
                <a:sym typeface="Inter"/>
              </a:rPr>
              <a:t>orks   |   Confidential </a:t>
            </a:r>
            <a:endParaRPr i="0" sz="600" u="none" cap="none" strike="noStrike">
              <a:solidFill>
                <a:srgbClr val="9999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32">
          <p15:clr>
            <a:srgbClr val="EA4335"/>
          </p15:clr>
        </p15:guide>
        <p15:guide id="2" orient="horz" pos="230">
          <p15:clr>
            <a:srgbClr val="EA4335"/>
          </p15:clr>
        </p15:guide>
        <p15:guide id="3" orient="horz" pos="3010">
          <p15:clr>
            <a:srgbClr val="EA4335"/>
          </p15:clr>
        </p15:guide>
        <p15:guide id="4" pos="552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edium.com/@rachit.prfnl/brewing-implementation-for-write-ahead-logs-17ab51ffa1c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ctrTitle"/>
          </p:nvPr>
        </p:nvSpPr>
        <p:spPr>
          <a:xfrm>
            <a:off x="369000" y="365700"/>
            <a:ext cx="8463300" cy="172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Preventing system abuse: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Throttling and Rate Limiting</a:t>
            </a:r>
            <a:endParaRPr/>
          </a:p>
        </p:txBody>
      </p:sp>
      <p:sp>
        <p:nvSpPr>
          <p:cNvPr id="81" name="Google Shape;81;p18"/>
          <p:cNvSpPr txBox="1"/>
          <p:nvPr/>
        </p:nvSpPr>
        <p:spPr>
          <a:xfrm>
            <a:off x="282775" y="2514425"/>
            <a:ext cx="67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Presenter: Rachit Sharma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ctrTitle"/>
          </p:nvPr>
        </p:nvSpPr>
        <p:spPr>
          <a:xfrm>
            <a:off x="369000" y="1584900"/>
            <a:ext cx="8463300" cy="78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312825" y="438375"/>
            <a:ext cx="3836700" cy="96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Throttling ?</a:t>
            </a:r>
            <a:endParaRPr/>
          </a:p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D9D9D9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700">
              <a:solidFill>
                <a:srgbClr val="D9D9D9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88" name="Google Shape;88;p19"/>
          <p:cNvSpPr txBox="1"/>
          <p:nvPr>
            <p:ph idx="2" type="subTitle"/>
          </p:nvPr>
        </p:nvSpPr>
        <p:spPr>
          <a:xfrm>
            <a:off x="3234011" y="3830475"/>
            <a:ext cx="2586000" cy="42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" name="Google Shape;89;p19"/>
          <p:cNvSpPr txBox="1"/>
          <p:nvPr>
            <p:ph idx="2" type="subTitle"/>
          </p:nvPr>
        </p:nvSpPr>
        <p:spPr>
          <a:xfrm>
            <a:off x="402125" y="3875125"/>
            <a:ext cx="2205600" cy="96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90" name="Google Shape;90;p19"/>
          <p:cNvSpPr txBox="1"/>
          <p:nvPr>
            <p:ph idx="2" type="subTitle"/>
          </p:nvPr>
        </p:nvSpPr>
        <p:spPr>
          <a:xfrm>
            <a:off x="6300911" y="3830475"/>
            <a:ext cx="2586000" cy="42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" name="Google Shape;91;p19"/>
          <p:cNvSpPr/>
          <p:nvPr/>
        </p:nvSpPr>
        <p:spPr>
          <a:xfrm>
            <a:off x="4571000" y="0"/>
            <a:ext cx="45723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lt2"/>
                </a:solidFill>
              </a:rPr>
              <a:t>I see it as defense mechanism where the rate of requests/data sent is at the acceptable rate as per the target systems capacity.</a:t>
            </a:r>
            <a:endParaRPr b="1" sz="19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/>
          <p:nvPr/>
        </p:nvSpPr>
        <p:spPr>
          <a:xfrm>
            <a:off x="4572000" y="1012150"/>
            <a:ext cx="762000" cy="96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/>
          <p:nvPr/>
        </p:nvSpPr>
        <p:spPr>
          <a:xfrm>
            <a:off x="4572000" y="1955950"/>
            <a:ext cx="762000" cy="1086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/>
          <p:nvPr/>
        </p:nvSpPr>
        <p:spPr>
          <a:xfrm>
            <a:off x="4557975" y="3042250"/>
            <a:ext cx="762000" cy="101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/>
          <p:nvPr/>
        </p:nvSpPr>
        <p:spPr>
          <a:xfrm>
            <a:off x="4572000" y="4057176"/>
            <a:ext cx="762000" cy="108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type="title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Why throttle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or Rate Limit 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Slow, Reject, Ignore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20"/>
          <p:cNvSpPr/>
          <p:nvPr/>
        </p:nvSpPr>
        <p:spPr>
          <a:xfrm>
            <a:off x="4838599" y="4508440"/>
            <a:ext cx="228805" cy="197344"/>
          </a:xfrm>
          <a:custGeom>
            <a:rect b="b" l="l" r="r" t="t"/>
            <a:pathLst>
              <a:path extrusionOk="0" h="1144025" w="1144025">
                <a:moveTo>
                  <a:pt x="120424" y="842966"/>
                </a:moveTo>
                <a:lnTo>
                  <a:pt x="120424" y="1144026"/>
                </a:lnTo>
                <a:lnTo>
                  <a:pt x="0" y="1144026"/>
                </a:lnTo>
                <a:lnTo>
                  <a:pt x="0" y="0"/>
                </a:lnTo>
                <a:lnTo>
                  <a:pt x="1152335" y="0"/>
                </a:lnTo>
                <a:cubicBezTo>
                  <a:pt x="1168962" y="-28"/>
                  <a:pt x="1182464" y="13428"/>
                  <a:pt x="1182491" y="30055"/>
                </a:cubicBezTo>
                <a:cubicBezTo>
                  <a:pt x="1182500" y="35310"/>
                  <a:pt x="1181133" y="40476"/>
                  <a:pt x="1178527" y="45039"/>
                </a:cubicBezTo>
                <a:lnTo>
                  <a:pt x="963390" y="421483"/>
                </a:lnTo>
                <a:lnTo>
                  <a:pt x="1178527" y="797928"/>
                </a:lnTo>
                <a:cubicBezTo>
                  <a:pt x="1186774" y="812366"/>
                  <a:pt x="1181756" y="830755"/>
                  <a:pt x="1167318" y="839002"/>
                </a:cubicBezTo>
                <a:cubicBezTo>
                  <a:pt x="1162755" y="841609"/>
                  <a:pt x="1157590" y="842975"/>
                  <a:pt x="1152335" y="842966"/>
                </a:cubicBezTo>
                <a:lnTo>
                  <a:pt x="120424" y="842966"/>
                </a:lnTo>
                <a:close/>
                <a:moveTo>
                  <a:pt x="120424" y="120424"/>
                </a:moveTo>
                <a:lnTo>
                  <a:pt x="120424" y="722543"/>
                </a:lnTo>
                <a:lnTo>
                  <a:pt x="996747" y="722543"/>
                </a:lnTo>
                <a:lnTo>
                  <a:pt x="824662" y="421483"/>
                </a:lnTo>
                <a:lnTo>
                  <a:pt x="996747" y="120424"/>
                </a:lnTo>
                <a:lnTo>
                  <a:pt x="120424" y="1204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/>
          <p:nvPr/>
        </p:nvSpPr>
        <p:spPr>
          <a:xfrm flipH="1">
            <a:off x="4824731" y="3435916"/>
            <a:ext cx="228492" cy="203656"/>
          </a:xfrm>
          <a:custGeom>
            <a:rect b="b" l="l" r="r" t="t"/>
            <a:pathLst>
              <a:path extrusionOk="0" h="993443" w="993443">
                <a:moveTo>
                  <a:pt x="496722" y="993443"/>
                </a:moveTo>
                <a:cubicBezTo>
                  <a:pt x="222382" y="993443"/>
                  <a:pt x="0" y="771061"/>
                  <a:pt x="0" y="496722"/>
                </a:cubicBezTo>
                <a:cubicBezTo>
                  <a:pt x="0" y="222382"/>
                  <a:pt x="222382" y="0"/>
                  <a:pt x="496722" y="0"/>
                </a:cubicBezTo>
                <a:cubicBezTo>
                  <a:pt x="771061" y="0"/>
                  <a:pt x="993443" y="222382"/>
                  <a:pt x="993443" y="496722"/>
                </a:cubicBezTo>
                <a:cubicBezTo>
                  <a:pt x="993443" y="771061"/>
                  <a:pt x="771061" y="993443"/>
                  <a:pt x="496722" y="993443"/>
                </a:cubicBezTo>
                <a:close/>
                <a:moveTo>
                  <a:pt x="382972" y="877558"/>
                </a:moveTo>
                <a:cubicBezTo>
                  <a:pt x="333967" y="773610"/>
                  <a:pt x="305577" y="661147"/>
                  <a:pt x="299374" y="546394"/>
                </a:cubicBezTo>
                <a:lnTo>
                  <a:pt x="102424" y="546394"/>
                </a:lnTo>
                <a:cubicBezTo>
                  <a:pt x="122172" y="702571"/>
                  <a:pt x="232165" y="832409"/>
                  <a:pt x="382972" y="877558"/>
                </a:cubicBezTo>
                <a:close/>
                <a:moveTo>
                  <a:pt x="398868" y="546394"/>
                </a:moveTo>
                <a:cubicBezTo>
                  <a:pt x="406368" y="667544"/>
                  <a:pt x="440990" y="781343"/>
                  <a:pt x="496722" y="881780"/>
                </a:cubicBezTo>
                <a:cubicBezTo>
                  <a:pt x="553960" y="778688"/>
                  <a:pt x="587395" y="664091"/>
                  <a:pt x="594576" y="546394"/>
                </a:cubicBezTo>
                <a:lnTo>
                  <a:pt x="398868" y="546394"/>
                </a:lnTo>
                <a:close/>
                <a:moveTo>
                  <a:pt x="891019" y="546394"/>
                </a:moveTo>
                <a:lnTo>
                  <a:pt x="694069" y="546394"/>
                </a:lnTo>
                <a:cubicBezTo>
                  <a:pt x="687867" y="661147"/>
                  <a:pt x="659477" y="773610"/>
                  <a:pt x="610471" y="877558"/>
                </a:cubicBezTo>
                <a:cubicBezTo>
                  <a:pt x="761278" y="832409"/>
                  <a:pt x="871272" y="702571"/>
                  <a:pt x="891019" y="546394"/>
                </a:cubicBezTo>
                <a:close/>
                <a:moveTo>
                  <a:pt x="102424" y="447050"/>
                </a:moveTo>
                <a:lnTo>
                  <a:pt x="299374" y="447050"/>
                </a:lnTo>
                <a:cubicBezTo>
                  <a:pt x="305577" y="332296"/>
                  <a:pt x="333967" y="219833"/>
                  <a:pt x="382972" y="115885"/>
                </a:cubicBezTo>
                <a:cubicBezTo>
                  <a:pt x="232165" y="161034"/>
                  <a:pt x="122172" y="290873"/>
                  <a:pt x="102424" y="447050"/>
                </a:cubicBezTo>
                <a:close/>
                <a:moveTo>
                  <a:pt x="398917" y="447050"/>
                </a:moveTo>
                <a:lnTo>
                  <a:pt x="594526" y="447050"/>
                </a:lnTo>
                <a:cubicBezTo>
                  <a:pt x="587361" y="329356"/>
                  <a:pt x="553943" y="214759"/>
                  <a:pt x="496722" y="111663"/>
                </a:cubicBezTo>
                <a:cubicBezTo>
                  <a:pt x="439483" y="214755"/>
                  <a:pt x="406048" y="329352"/>
                  <a:pt x="398868" y="447050"/>
                </a:cubicBezTo>
                <a:close/>
                <a:moveTo>
                  <a:pt x="610471" y="115885"/>
                </a:moveTo>
                <a:cubicBezTo>
                  <a:pt x="659477" y="219833"/>
                  <a:pt x="687867" y="332296"/>
                  <a:pt x="694069" y="447050"/>
                </a:cubicBezTo>
                <a:lnTo>
                  <a:pt x="891019" y="447050"/>
                </a:lnTo>
                <a:cubicBezTo>
                  <a:pt x="871271" y="290873"/>
                  <a:pt x="761278" y="161034"/>
                  <a:pt x="610471" y="11588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0"/>
          <p:cNvSpPr/>
          <p:nvPr/>
        </p:nvSpPr>
        <p:spPr>
          <a:xfrm>
            <a:off x="5334000" y="989350"/>
            <a:ext cx="3810000" cy="9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Controls Virality, Prevent accidental surges</a:t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5" name="Google Shape;105;p20"/>
          <p:cNvSpPr/>
          <p:nvPr/>
        </p:nvSpPr>
        <p:spPr>
          <a:xfrm>
            <a:off x="5334000" y="1980250"/>
            <a:ext cx="3810000" cy="108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It’s better to ask users to visit post sometime rather than system being down</a:t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5334000" y="3042250"/>
            <a:ext cx="38100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Could possibly ignore the DDOS by ignoring the requests as per certain rules, like sending the attacker 200 for multiple requests via same IP.</a:t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5334000" y="4034500"/>
            <a:ext cx="3810000" cy="108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Control Infra cost, might be using a costly AI/ML api. </a:t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4572000" y="-50"/>
            <a:ext cx="762000" cy="101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5334000" y="100"/>
            <a:ext cx="3810000" cy="101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Prevent System from getting down, 429 better than 503, </a:t>
            </a:r>
            <a:r>
              <a:rPr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Acceptable rate of consumption , acting as a buffer.</a:t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21"/>
          <p:cNvGrpSpPr/>
          <p:nvPr/>
        </p:nvGrpSpPr>
        <p:grpSpPr>
          <a:xfrm>
            <a:off x="2220300" y="1904075"/>
            <a:ext cx="4572000" cy="2293850"/>
            <a:chOff x="4572000" y="-50"/>
            <a:chExt cx="4572000" cy="2293850"/>
          </a:xfrm>
        </p:grpSpPr>
        <p:sp>
          <p:nvSpPr>
            <p:cNvPr id="116" name="Google Shape;116;p21"/>
            <p:cNvSpPr/>
            <p:nvPr/>
          </p:nvSpPr>
          <p:spPr>
            <a:xfrm>
              <a:off x="4572000" y="575887"/>
              <a:ext cx="762000" cy="5757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1"/>
            <p:cNvSpPr/>
            <p:nvPr/>
          </p:nvSpPr>
          <p:spPr>
            <a:xfrm>
              <a:off x="4572000" y="1151681"/>
              <a:ext cx="762000" cy="5664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1"/>
            <p:cNvSpPr/>
            <p:nvPr/>
          </p:nvSpPr>
          <p:spPr>
            <a:xfrm>
              <a:off x="4572000" y="1718042"/>
              <a:ext cx="762000" cy="5757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4838599" y="1300864"/>
              <a:ext cx="228805" cy="237385"/>
            </a:xfrm>
            <a:custGeom>
              <a:rect b="b" l="l" r="r" t="t"/>
              <a:pathLst>
                <a:path extrusionOk="0" h="1144025" w="1144025">
                  <a:moveTo>
                    <a:pt x="120424" y="842966"/>
                  </a:moveTo>
                  <a:lnTo>
                    <a:pt x="120424" y="1144026"/>
                  </a:lnTo>
                  <a:lnTo>
                    <a:pt x="0" y="1144026"/>
                  </a:lnTo>
                  <a:lnTo>
                    <a:pt x="0" y="0"/>
                  </a:lnTo>
                  <a:lnTo>
                    <a:pt x="1152335" y="0"/>
                  </a:lnTo>
                  <a:cubicBezTo>
                    <a:pt x="1168962" y="-28"/>
                    <a:pt x="1182464" y="13428"/>
                    <a:pt x="1182491" y="30055"/>
                  </a:cubicBezTo>
                  <a:cubicBezTo>
                    <a:pt x="1182500" y="35310"/>
                    <a:pt x="1181133" y="40476"/>
                    <a:pt x="1178527" y="45039"/>
                  </a:cubicBezTo>
                  <a:lnTo>
                    <a:pt x="963390" y="421483"/>
                  </a:lnTo>
                  <a:lnTo>
                    <a:pt x="1178527" y="797928"/>
                  </a:lnTo>
                  <a:cubicBezTo>
                    <a:pt x="1186774" y="812366"/>
                    <a:pt x="1181756" y="830755"/>
                    <a:pt x="1167318" y="839002"/>
                  </a:cubicBezTo>
                  <a:cubicBezTo>
                    <a:pt x="1162755" y="841609"/>
                    <a:pt x="1157590" y="842975"/>
                    <a:pt x="1152335" y="842966"/>
                  </a:cubicBezTo>
                  <a:lnTo>
                    <a:pt x="120424" y="842966"/>
                  </a:lnTo>
                  <a:close/>
                  <a:moveTo>
                    <a:pt x="120424" y="120424"/>
                  </a:moveTo>
                  <a:lnTo>
                    <a:pt x="120424" y="722543"/>
                  </a:lnTo>
                  <a:lnTo>
                    <a:pt x="996747" y="722543"/>
                  </a:lnTo>
                  <a:lnTo>
                    <a:pt x="824662" y="421483"/>
                  </a:lnTo>
                  <a:lnTo>
                    <a:pt x="996747" y="120424"/>
                  </a:lnTo>
                  <a:lnTo>
                    <a:pt x="120424" y="120424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1"/>
            <p:cNvSpPr/>
            <p:nvPr/>
          </p:nvSpPr>
          <p:spPr>
            <a:xfrm flipH="1">
              <a:off x="4838756" y="749829"/>
              <a:ext cx="228492" cy="203656"/>
            </a:xfrm>
            <a:custGeom>
              <a:rect b="b" l="l" r="r" t="t"/>
              <a:pathLst>
                <a:path extrusionOk="0" h="993443" w="993443">
                  <a:moveTo>
                    <a:pt x="496722" y="993443"/>
                  </a:moveTo>
                  <a:cubicBezTo>
                    <a:pt x="222382" y="993443"/>
                    <a:pt x="0" y="771061"/>
                    <a:pt x="0" y="496722"/>
                  </a:cubicBezTo>
                  <a:cubicBezTo>
                    <a:pt x="0" y="222382"/>
                    <a:pt x="222382" y="0"/>
                    <a:pt x="496722" y="0"/>
                  </a:cubicBezTo>
                  <a:cubicBezTo>
                    <a:pt x="771061" y="0"/>
                    <a:pt x="993443" y="222382"/>
                    <a:pt x="993443" y="496722"/>
                  </a:cubicBezTo>
                  <a:cubicBezTo>
                    <a:pt x="993443" y="771061"/>
                    <a:pt x="771061" y="993443"/>
                    <a:pt x="496722" y="993443"/>
                  </a:cubicBezTo>
                  <a:close/>
                  <a:moveTo>
                    <a:pt x="382972" y="877558"/>
                  </a:moveTo>
                  <a:cubicBezTo>
                    <a:pt x="333967" y="773610"/>
                    <a:pt x="305577" y="661147"/>
                    <a:pt x="299374" y="546394"/>
                  </a:cubicBezTo>
                  <a:lnTo>
                    <a:pt x="102424" y="546394"/>
                  </a:lnTo>
                  <a:cubicBezTo>
                    <a:pt x="122172" y="702571"/>
                    <a:pt x="232165" y="832409"/>
                    <a:pt x="382972" y="877558"/>
                  </a:cubicBezTo>
                  <a:close/>
                  <a:moveTo>
                    <a:pt x="398868" y="546394"/>
                  </a:moveTo>
                  <a:cubicBezTo>
                    <a:pt x="406368" y="667544"/>
                    <a:pt x="440990" y="781343"/>
                    <a:pt x="496722" y="881780"/>
                  </a:cubicBezTo>
                  <a:cubicBezTo>
                    <a:pt x="553960" y="778688"/>
                    <a:pt x="587395" y="664091"/>
                    <a:pt x="594576" y="546394"/>
                  </a:cubicBezTo>
                  <a:lnTo>
                    <a:pt x="398868" y="546394"/>
                  </a:lnTo>
                  <a:close/>
                  <a:moveTo>
                    <a:pt x="891019" y="546394"/>
                  </a:moveTo>
                  <a:lnTo>
                    <a:pt x="694069" y="546394"/>
                  </a:lnTo>
                  <a:cubicBezTo>
                    <a:pt x="687867" y="661147"/>
                    <a:pt x="659477" y="773610"/>
                    <a:pt x="610471" y="877558"/>
                  </a:cubicBezTo>
                  <a:cubicBezTo>
                    <a:pt x="761278" y="832409"/>
                    <a:pt x="871272" y="702571"/>
                    <a:pt x="891019" y="546394"/>
                  </a:cubicBezTo>
                  <a:close/>
                  <a:moveTo>
                    <a:pt x="102424" y="447050"/>
                  </a:moveTo>
                  <a:lnTo>
                    <a:pt x="299374" y="447050"/>
                  </a:lnTo>
                  <a:cubicBezTo>
                    <a:pt x="305577" y="332296"/>
                    <a:pt x="333967" y="219833"/>
                    <a:pt x="382972" y="115885"/>
                  </a:cubicBezTo>
                  <a:cubicBezTo>
                    <a:pt x="232165" y="161034"/>
                    <a:pt x="122172" y="290873"/>
                    <a:pt x="102424" y="447050"/>
                  </a:cubicBezTo>
                  <a:close/>
                  <a:moveTo>
                    <a:pt x="398917" y="447050"/>
                  </a:moveTo>
                  <a:lnTo>
                    <a:pt x="594526" y="447050"/>
                  </a:lnTo>
                  <a:cubicBezTo>
                    <a:pt x="587361" y="329356"/>
                    <a:pt x="553943" y="214759"/>
                    <a:pt x="496722" y="111663"/>
                  </a:cubicBezTo>
                  <a:cubicBezTo>
                    <a:pt x="439483" y="214755"/>
                    <a:pt x="406048" y="329352"/>
                    <a:pt x="398868" y="447050"/>
                  </a:cubicBezTo>
                  <a:close/>
                  <a:moveTo>
                    <a:pt x="610471" y="115885"/>
                  </a:moveTo>
                  <a:cubicBezTo>
                    <a:pt x="659477" y="219833"/>
                    <a:pt x="687867" y="332296"/>
                    <a:pt x="694069" y="447050"/>
                  </a:cubicBezTo>
                  <a:lnTo>
                    <a:pt x="891019" y="447050"/>
                  </a:lnTo>
                  <a:cubicBezTo>
                    <a:pt x="871271" y="290873"/>
                    <a:pt x="761278" y="161034"/>
                    <a:pt x="610471" y="115885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1"/>
            <p:cNvSpPr/>
            <p:nvPr/>
          </p:nvSpPr>
          <p:spPr>
            <a:xfrm flipH="1">
              <a:off x="4838756" y="1863816"/>
              <a:ext cx="228492" cy="203656"/>
            </a:xfrm>
            <a:custGeom>
              <a:rect b="b" l="l" r="r" t="t"/>
              <a:pathLst>
                <a:path extrusionOk="0" h="993443" w="993443">
                  <a:moveTo>
                    <a:pt x="496722" y="993443"/>
                  </a:moveTo>
                  <a:cubicBezTo>
                    <a:pt x="222382" y="993443"/>
                    <a:pt x="0" y="771061"/>
                    <a:pt x="0" y="496722"/>
                  </a:cubicBezTo>
                  <a:cubicBezTo>
                    <a:pt x="0" y="222382"/>
                    <a:pt x="222382" y="0"/>
                    <a:pt x="496722" y="0"/>
                  </a:cubicBezTo>
                  <a:cubicBezTo>
                    <a:pt x="771061" y="0"/>
                    <a:pt x="993443" y="222382"/>
                    <a:pt x="993443" y="496722"/>
                  </a:cubicBezTo>
                  <a:cubicBezTo>
                    <a:pt x="993443" y="771061"/>
                    <a:pt x="771061" y="993443"/>
                    <a:pt x="496722" y="993443"/>
                  </a:cubicBezTo>
                  <a:close/>
                  <a:moveTo>
                    <a:pt x="382972" y="877558"/>
                  </a:moveTo>
                  <a:cubicBezTo>
                    <a:pt x="333967" y="773610"/>
                    <a:pt x="305577" y="661147"/>
                    <a:pt x="299374" y="546394"/>
                  </a:cubicBezTo>
                  <a:lnTo>
                    <a:pt x="102424" y="546394"/>
                  </a:lnTo>
                  <a:cubicBezTo>
                    <a:pt x="122172" y="702571"/>
                    <a:pt x="232165" y="832409"/>
                    <a:pt x="382972" y="877558"/>
                  </a:cubicBezTo>
                  <a:close/>
                  <a:moveTo>
                    <a:pt x="398868" y="546394"/>
                  </a:moveTo>
                  <a:cubicBezTo>
                    <a:pt x="406368" y="667544"/>
                    <a:pt x="440990" y="781343"/>
                    <a:pt x="496722" y="881780"/>
                  </a:cubicBezTo>
                  <a:cubicBezTo>
                    <a:pt x="553960" y="778688"/>
                    <a:pt x="587395" y="664091"/>
                    <a:pt x="594576" y="546394"/>
                  </a:cubicBezTo>
                  <a:lnTo>
                    <a:pt x="398868" y="546394"/>
                  </a:lnTo>
                  <a:close/>
                  <a:moveTo>
                    <a:pt x="891019" y="546394"/>
                  </a:moveTo>
                  <a:lnTo>
                    <a:pt x="694069" y="546394"/>
                  </a:lnTo>
                  <a:cubicBezTo>
                    <a:pt x="687867" y="661147"/>
                    <a:pt x="659477" y="773610"/>
                    <a:pt x="610471" y="877558"/>
                  </a:cubicBezTo>
                  <a:cubicBezTo>
                    <a:pt x="761278" y="832409"/>
                    <a:pt x="871272" y="702571"/>
                    <a:pt x="891019" y="546394"/>
                  </a:cubicBezTo>
                  <a:close/>
                  <a:moveTo>
                    <a:pt x="102424" y="447050"/>
                  </a:moveTo>
                  <a:lnTo>
                    <a:pt x="299374" y="447050"/>
                  </a:lnTo>
                  <a:cubicBezTo>
                    <a:pt x="305577" y="332296"/>
                    <a:pt x="333967" y="219833"/>
                    <a:pt x="382972" y="115885"/>
                  </a:cubicBezTo>
                  <a:cubicBezTo>
                    <a:pt x="232165" y="161034"/>
                    <a:pt x="122172" y="290873"/>
                    <a:pt x="102424" y="447050"/>
                  </a:cubicBezTo>
                  <a:close/>
                  <a:moveTo>
                    <a:pt x="398917" y="447050"/>
                  </a:moveTo>
                  <a:lnTo>
                    <a:pt x="594526" y="447050"/>
                  </a:lnTo>
                  <a:cubicBezTo>
                    <a:pt x="587361" y="329356"/>
                    <a:pt x="553943" y="214759"/>
                    <a:pt x="496722" y="111663"/>
                  </a:cubicBezTo>
                  <a:cubicBezTo>
                    <a:pt x="439483" y="214755"/>
                    <a:pt x="406048" y="329352"/>
                    <a:pt x="398868" y="447050"/>
                  </a:cubicBezTo>
                  <a:close/>
                  <a:moveTo>
                    <a:pt x="610471" y="115885"/>
                  </a:moveTo>
                  <a:cubicBezTo>
                    <a:pt x="659477" y="219833"/>
                    <a:pt x="687867" y="332296"/>
                    <a:pt x="694069" y="447050"/>
                  </a:cubicBezTo>
                  <a:lnTo>
                    <a:pt x="891019" y="447050"/>
                  </a:lnTo>
                  <a:cubicBezTo>
                    <a:pt x="871271" y="290873"/>
                    <a:pt x="761278" y="161034"/>
                    <a:pt x="610471" y="115885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5334000" y="576004"/>
              <a:ext cx="3810000" cy="575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274300" spcFirstLastPara="1" rIns="27430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Virality</a:t>
              </a:r>
              <a:endParaRPr sz="1300"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5334000" y="1146843"/>
              <a:ext cx="3810000" cy="575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274300" spcFirstLastPara="1" rIns="27430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Inter"/>
                  <a:ea typeface="Inter"/>
                  <a:cs typeface="Inter"/>
                  <a:sym typeface="Inter"/>
                </a:rPr>
                <a:t> </a:t>
              </a:r>
              <a:r>
                <a:rPr lang="en" sz="13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Control Infra/consumption cost internally</a:t>
              </a:r>
              <a:endParaRPr sz="1300"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5334000" y="1718100"/>
              <a:ext cx="3810000" cy="575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274300" spcFirstLastPara="1" rIns="27430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latin typeface="Inter"/>
                  <a:ea typeface="Inter"/>
                  <a:cs typeface="Inter"/>
                  <a:sym typeface="Inter"/>
                </a:rPr>
                <a:t>Overwhelmed Database</a:t>
              </a:r>
              <a:endParaRPr sz="1300"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4572000" y="-50"/>
              <a:ext cx="762000" cy="5757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5334000" y="89"/>
              <a:ext cx="3810000" cy="575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274300" spcFirstLastPara="1" rIns="27430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A user has gone </a:t>
              </a:r>
              <a:r>
                <a:rPr lang="en" sz="13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rogue and is madly hitting our api</a:t>
              </a:r>
              <a:endPara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4824574" y="159653"/>
              <a:ext cx="228805" cy="237385"/>
            </a:xfrm>
            <a:custGeom>
              <a:rect b="b" l="l" r="r" t="t"/>
              <a:pathLst>
                <a:path extrusionOk="0" h="1144025" w="1144025">
                  <a:moveTo>
                    <a:pt x="120424" y="842966"/>
                  </a:moveTo>
                  <a:lnTo>
                    <a:pt x="120424" y="1144026"/>
                  </a:lnTo>
                  <a:lnTo>
                    <a:pt x="0" y="1144026"/>
                  </a:lnTo>
                  <a:lnTo>
                    <a:pt x="0" y="0"/>
                  </a:lnTo>
                  <a:lnTo>
                    <a:pt x="1152335" y="0"/>
                  </a:lnTo>
                  <a:cubicBezTo>
                    <a:pt x="1168962" y="-28"/>
                    <a:pt x="1182464" y="13428"/>
                    <a:pt x="1182491" y="30055"/>
                  </a:cubicBezTo>
                  <a:cubicBezTo>
                    <a:pt x="1182500" y="35310"/>
                    <a:pt x="1181133" y="40476"/>
                    <a:pt x="1178527" y="45039"/>
                  </a:cubicBezTo>
                  <a:lnTo>
                    <a:pt x="963390" y="421483"/>
                  </a:lnTo>
                  <a:lnTo>
                    <a:pt x="1178527" y="797928"/>
                  </a:lnTo>
                  <a:cubicBezTo>
                    <a:pt x="1186774" y="812366"/>
                    <a:pt x="1181756" y="830755"/>
                    <a:pt x="1167318" y="839002"/>
                  </a:cubicBezTo>
                  <a:cubicBezTo>
                    <a:pt x="1162755" y="841609"/>
                    <a:pt x="1157590" y="842975"/>
                    <a:pt x="1152335" y="842966"/>
                  </a:cubicBezTo>
                  <a:lnTo>
                    <a:pt x="120424" y="842966"/>
                  </a:lnTo>
                  <a:close/>
                  <a:moveTo>
                    <a:pt x="120424" y="120424"/>
                  </a:moveTo>
                  <a:lnTo>
                    <a:pt x="120424" y="722543"/>
                  </a:lnTo>
                  <a:lnTo>
                    <a:pt x="996747" y="722543"/>
                  </a:lnTo>
                  <a:lnTo>
                    <a:pt x="824662" y="421483"/>
                  </a:lnTo>
                  <a:lnTo>
                    <a:pt x="996747" y="120424"/>
                  </a:lnTo>
                  <a:lnTo>
                    <a:pt x="120424" y="120424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2825" y="438375"/>
            <a:ext cx="3836700" cy="96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rogue user</a:t>
            </a:r>
            <a:endParaRPr/>
          </a:p>
        </p:txBody>
      </p:sp>
      <p:sp>
        <p:nvSpPr>
          <p:cNvPr id="133" name="Google Shape;133;p22"/>
          <p:cNvSpPr/>
          <p:nvPr/>
        </p:nvSpPr>
        <p:spPr>
          <a:xfrm flipH="1">
            <a:off x="7479656" y="3694214"/>
            <a:ext cx="228492" cy="228492"/>
          </a:xfrm>
          <a:custGeom>
            <a:rect b="b" l="l" r="r" t="t"/>
            <a:pathLst>
              <a:path extrusionOk="0" h="993443" w="993443">
                <a:moveTo>
                  <a:pt x="496722" y="993443"/>
                </a:moveTo>
                <a:cubicBezTo>
                  <a:pt x="222382" y="993443"/>
                  <a:pt x="0" y="771061"/>
                  <a:pt x="0" y="496722"/>
                </a:cubicBezTo>
                <a:cubicBezTo>
                  <a:pt x="0" y="222382"/>
                  <a:pt x="222382" y="0"/>
                  <a:pt x="496722" y="0"/>
                </a:cubicBezTo>
                <a:cubicBezTo>
                  <a:pt x="771061" y="0"/>
                  <a:pt x="993443" y="222382"/>
                  <a:pt x="993443" y="496722"/>
                </a:cubicBezTo>
                <a:cubicBezTo>
                  <a:pt x="993443" y="771061"/>
                  <a:pt x="771061" y="993443"/>
                  <a:pt x="496722" y="993443"/>
                </a:cubicBezTo>
                <a:close/>
                <a:moveTo>
                  <a:pt x="382972" y="877558"/>
                </a:moveTo>
                <a:cubicBezTo>
                  <a:pt x="333967" y="773610"/>
                  <a:pt x="305577" y="661147"/>
                  <a:pt x="299374" y="546394"/>
                </a:cubicBezTo>
                <a:lnTo>
                  <a:pt x="102424" y="546394"/>
                </a:lnTo>
                <a:cubicBezTo>
                  <a:pt x="122172" y="702571"/>
                  <a:pt x="232165" y="832409"/>
                  <a:pt x="382972" y="877558"/>
                </a:cubicBezTo>
                <a:close/>
                <a:moveTo>
                  <a:pt x="398868" y="546394"/>
                </a:moveTo>
                <a:cubicBezTo>
                  <a:pt x="406368" y="667544"/>
                  <a:pt x="440990" y="781343"/>
                  <a:pt x="496722" y="881780"/>
                </a:cubicBezTo>
                <a:cubicBezTo>
                  <a:pt x="553960" y="778688"/>
                  <a:pt x="587395" y="664091"/>
                  <a:pt x="594576" y="546394"/>
                </a:cubicBezTo>
                <a:lnTo>
                  <a:pt x="398868" y="546394"/>
                </a:lnTo>
                <a:close/>
                <a:moveTo>
                  <a:pt x="891019" y="546394"/>
                </a:moveTo>
                <a:lnTo>
                  <a:pt x="694069" y="546394"/>
                </a:lnTo>
                <a:cubicBezTo>
                  <a:pt x="687867" y="661147"/>
                  <a:pt x="659477" y="773610"/>
                  <a:pt x="610471" y="877558"/>
                </a:cubicBezTo>
                <a:cubicBezTo>
                  <a:pt x="761278" y="832409"/>
                  <a:pt x="871272" y="702571"/>
                  <a:pt x="891019" y="546394"/>
                </a:cubicBezTo>
                <a:close/>
                <a:moveTo>
                  <a:pt x="102424" y="447050"/>
                </a:moveTo>
                <a:lnTo>
                  <a:pt x="299374" y="447050"/>
                </a:lnTo>
                <a:cubicBezTo>
                  <a:pt x="305577" y="332296"/>
                  <a:pt x="333967" y="219833"/>
                  <a:pt x="382972" y="115885"/>
                </a:cubicBezTo>
                <a:cubicBezTo>
                  <a:pt x="232165" y="161034"/>
                  <a:pt x="122172" y="290873"/>
                  <a:pt x="102424" y="447050"/>
                </a:cubicBezTo>
                <a:close/>
                <a:moveTo>
                  <a:pt x="398917" y="447050"/>
                </a:moveTo>
                <a:lnTo>
                  <a:pt x="594526" y="447050"/>
                </a:lnTo>
                <a:cubicBezTo>
                  <a:pt x="587361" y="329356"/>
                  <a:pt x="553943" y="214759"/>
                  <a:pt x="496722" y="111663"/>
                </a:cubicBezTo>
                <a:cubicBezTo>
                  <a:pt x="439483" y="214755"/>
                  <a:pt x="406048" y="329352"/>
                  <a:pt x="398868" y="447050"/>
                </a:cubicBezTo>
                <a:close/>
                <a:moveTo>
                  <a:pt x="610471" y="115885"/>
                </a:moveTo>
                <a:cubicBezTo>
                  <a:pt x="659477" y="219833"/>
                  <a:pt x="687867" y="332296"/>
                  <a:pt x="694069" y="447050"/>
                </a:cubicBezTo>
                <a:lnTo>
                  <a:pt x="891019" y="447050"/>
                </a:lnTo>
                <a:cubicBezTo>
                  <a:pt x="871271" y="290873"/>
                  <a:pt x="761278" y="161034"/>
                  <a:pt x="610471" y="11588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D9D9D9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700">
              <a:solidFill>
                <a:srgbClr val="D9D9D9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35" name="Google Shape;135;p22"/>
          <p:cNvSpPr/>
          <p:nvPr/>
        </p:nvSpPr>
        <p:spPr>
          <a:xfrm>
            <a:off x="0" y="1562450"/>
            <a:ext cx="9144000" cy="294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 txBox="1"/>
          <p:nvPr>
            <p:ph idx="2" type="subTitle"/>
          </p:nvPr>
        </p:nvSpPr>
        <p:spPr>
          <a:xfrm>
            <a:off x="1151850" y="2231725"/>
            <a:ext cx="7320600" cy="146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>
                <a:solidFill>
                  <a:schemeClr val="lt1"/>
                </a:solidFill>
              </a:rPr>
              <a:t>Interfaces rightly with the api/public facing endpoint</a:t>
            </a:r>
            <a:endParaRPr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>
                <a:solidFill>
                  <a:schemeClr val="lt1"/>
                </a:solidFill>
              </a:rPr>
              <a:t>Have</a:t>
            </a:r>
            <a:r>
              <a:rPr lang="en">
                <a:solidFill>
                  <a:schemeClr val="lt1"/>
                </a:solidFill>
              </a:rPr>
              <a:t> a bucket of tokens associated with the user / auth token</a:t>
            </a:r>
            <a:endParaRPr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>
                <a:solidFill>
                  <a:schemeClr val="lt1"/>
                </a:solidFill>
              </a:rPr>
              <a:t>For each bucket have specified number of tokens</a:t>
            </a:r>
            <a:endParaRPr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>
                <a:solidFill>
                  <a:schemeClr val="lt1"/>
                </a:solidFill>
              </a:rPr>
              <a:t>For each request deduct the tokens</a:t>
            </a:r>
            <a:endParaRPr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>
                <a:solidFill>
                  <a:schemeClr val="lt1"/>
                </a:solidFill>
              </a:rPr>
              <a:t>Refill bucket at periodic intervals</a:t>
            </a:r>
            <a:endParaRPr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>
                <a:solidFill>
                  <a:schemeClr val="lt1"/>
                </a:solidFill>
              </a:rPr>
              <a:t>If before the refill user exhausts all tokens then return 429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2825" y="438375"/>
            <a:ext cx="4623900" cy="96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Overwhelmed database</a:t>
            </a:r>
            <a:endParaRPr/>
          </a:p>
        </p:txBody>
      </p: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6558533" y="31163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D9D9D9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700">
              <a:solidFill>
                <a:srgbClr val="D9D9D9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4129875" y="1546950"/>
            <a:ext cx="3100200" cy="204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/>
          <p:nvPr/>
        </p:nvSpPr>
        <p:spPr>
          <a:xfrm>
            <a:off x="1119675" y="1546950"/>
            <a:ext cx="3010200" cy="204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5598874" y="1755750"/>
            <a:ext cx="228805" cy="223085"/>
          </a:xfrm>
          <a:custGeom>
            <a:rect b="b" l="l" r="r" t="t"/>
            <a:pathLst>
              <a:path extrusionOk="0" h="1144025" w="1144025">
                <a:moveTo>
                  <a:pt x="120424" y="842966"/>
                </a:moveTo>
                <a:lnTo>
                  <a:pt x="120424" y="1144026"/>
                </a:lnTo>
                <a:lnTo>
                  <a:pt x="0" y="1144026"/>
                </a:lnTo>
                <a:lnTo>
                  <a:pt x="0" y="0"/>
                </a:lnTo>
                <a:lnTo>
                  <a:pt x="1152335" y="0"/>
                </a:lnTo>
                <a:cubicBezTo>
                  <a:pt x="1168962" y="-28"/>
                  <a:pt x="1182464" y="13428"/>
                  <a:pt x="1182491" y="30055"/>
                </a:cubicBezTo>
                <a:cubicBezTo>
                  <a:pt x="1182500" y="35310"/>
                  <a:pt x="1181133" y="40476"/>
                  <a:pt x="1178527" y="45039"/>
                </a:cubicBezTo>
                <a:lnTo>
                  <a:pt x="963390" y="421483"/>
                </a:lnTo>
                <a:lnTo>
                  <a:pt x="1178527" y="797928"/>
                </a:lnTo>
                <a:cubicBezTo>
                  <a:pt x="1186774" y="812366"/>
                  <a:pt x="1181756" y="830755"/>
                  <a:pt x="1167318" y="839002"/>
                </a:cubicBezTo>
                <a:cubicBezTo>
                  <a:pt x="1162755" y="841609"/>
                  <a:pt x="1157590" y="842975"/>
                  <a:pt x="1152335" y="842966"/>
                </a:cubicBezTo>
                <a:lnTo>
                  <a:pt x="120424" y="842966"/>
                </a:lnTo>
                <a:close/>
                <a:moveTo>
                  <a:pt x="120424" y="120424"/>
                </a:moveTo>
                <a:lnTo>
                  <a:pt x="120424" y="722543"/>
                </a:lnTo>
                <a:lnTo>
                  <a:pt x="996747" y="722543"/>
                </a:lnTo>
                <a:lnTo>
                  <a:pt x="824662" y="421483"/>
                </a:lnTo>
                <a:lnTo>
                  <a:pt x="996747" y="120424"/>
                </a:lnTo>
                <a:lnTo>
                  <a:pt x="120424" y="1204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3"/>
          <p:cNvSpPr/>
          <p:nvPr/>
        </p:nvSpPr>
        <p:spPr>
          <a:xfrm flipH="1">
            <a:off x="2510356" y="1755739"/>
            <a:ext cx="228492" cy="228492"/>
          </a:xfrm>
          <a:custGeom>
            <a:rect b="b" l="l" r="r" t="t"/>
            <a:pathLst>
              <a:path extrusionOk="0" h="993443" w="993443">
                <a:moveTo>
                  <a:pt x="496722" y="993443"/>
                </a:moveTo>
                <a:cubicBezTo>
                  <a:pt x="222382" y="993443"/>
                  <a:pt x="0" y="771061"/>
                  <a:pt x="0" y="496722"/>
                </a:cubicBezTo>
                <a:cubicBezTo>
                  <a:pt x="0" y="222382"/>
                  <a:pt x="222382" y="0"/>
                  <a:pt x="496722" y="0"/>
                </a:cubicBezTo>
                <a:cubicBezTo>
                  <a:pt x="771061" y="0"/>
                  <a:pt x="993443" y="222382"/>
                  <a:pt x="993443" y="496722"/>
                </a:cubicBezTo>
                <a:cubicBezTo>
                  <a:pt x="993443" y="771061"/>
                  <a:pt x="771061" y="993443"/>
                  <a:pt x="496722" y="993443"/>
                </a:cubicBezTo>
                <a:close/>
                <a:moveTo>
                  <a:pt x="382972" y="877558"/>
                </a:moveTo>
                <a:cubicBezTo>
                  <a:pt x="333967" y="773610"/>
                  <a:pt x="305577" y="661147"/>
                  <a:pt x="299374" y="546394"/>
                </a:cubicBezTo>
                <a:lnTo>
                  <a:pt x="102424" y="546394"/>
                </a:lnTo>
                <a:cubicBezTo>
                  <a:pt x="122172" y="702571"/>
                  <a:pt x="232165" y="832409"/>
                  <a:pt x="382972" y="877558"/>
                </a:cubicBezTo>
                <a:close/>
                <a:moveTo>
                  <a:pt x="398868" y="546394"/>
                </a:moveTo>
                <a:cubicBezTo>
                  <a:pt x="406368" y="667544"/>
                  <a:pt x="440990" y="781343"/>
                  <a:pt x="496722" y="881780"/>
                </a:cubicBezTo>
                <a:cubicBezTo>
                  <a:pt x="553960" y="778688"/>
                  <a:pt x="587395" y="664091"/>
                  <a:pt x="594576" y="546394"/>
                </a:cubicBezTo>
                <a:lnTo>
                  <a:pt x="398868" y="546394"/>
                </a:lnTo>
                <a:close/>
                <a:moveTo>
                  <a:pt x="891019" y="546394"/>
                </a:moveTo>
                <a:lnTo>
                  <a:pt x="694069" y="546394"/>
                </a:lnTo>
                <a:cubicBezTo>
                  <a:pt x="687867" y="661147"/>
                  <a:pt x="659477" y="773610"/>
                  <a:pt x="610471" y="877558"/>
                </a:cubicBezTo>
                <a:cubicBezTo>
                  <a:pt x="761278" y="832409"/>
                  <a:pt x="871272" y="702571"/>
                  <a:pt x="891019" y="546394"/>
                </a:cubicBezTo>
                <a:close/>
                <a:moveTo>
                  <a:pt x="102424" y="447050"/>
                </a:moveTo>
                <a:lnTo>
                  <a:pt x="299374" y="447050"/>
                </a:lnTo>
                <a:cubicBezTo>
                  <a:pt x="305577" y="332296"/>
                  <a:pt x="333967" y="219833"/>
                  <a:pt x="382972" y="115885"/>
                </a:cubicBezTo>
                <a:cubicBezTo>
                  <a:pt x="232165" y="161034"/>
                  <a:pt x="122172" y="290873"/>
                  <a:pt x="102424" y="447050"/>
                </a:cubicBezTo>
                <a:close/>
                <a:moveTo>
                  <a:pt x="398917" y="447050"/>
                </a:moveTo>
                <a:lnTo>
                  <a:pt x="594526" y="447050"/>
                </a:lnTo>
                <a:cubicBezTo>
                  <a:pt x="587361" y="329356"/>
                  <a:pt x="553943" y="214759"/>
                  <a:pt x="496722" y="111663"/>
                </a:cubicBezTo>
                <a:cubicBezTo>
                  <a:pt x="439483" y="214755"/>
                  <a:pt x="406048" y="329352"/>
                  <a:pt x="398868" y="447050"/>
                </a:cubicBezTo>
                <a:close/>
                <a:moveTo>
                  <a:pt x="610471" y="115885"/>
                </a:moveTo>
                <a:cubicBezTo>
                  <a:pt x="659477" y="219833"/>
                  <a:pt x="687867" y="332296"/>
                  <a:pt x="694069" y="447050"/>
                </a:cubicBezTo>
                <a:lnTo>
                  <a:pt x="891019" y="447050"/>
                </a:lnTo>
                <a:cubicBezTo>
                  <a:pt x="871271" y="290873"/>
                  <a:pt x="761278" y="161034"/>
                  <a:pt x="610471" y="11588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"/>
          <p:cNvSpPr txBox="1"/>
          <p:nvPr>
            <p:ph idx="2" type="subTitle"/>
          </p:nvPr>
        </p:nvSpPr>
        <p:spPr>
          <a:xfrm>
            <a:off x="4314425" y="2147350"/>
            <a:ext cx="2796600" cy="83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</a:rPr>
              <a:t>Frequent hits to </a:t>
            </a:r>
            <a:r>
              <a:rPr lang="en">
                <a:solidFill>
                  <a:srgbClr val="FFFFFF"/>
                </a:solidFill>
              </a:rPr>
              <a:t>database</a:t>
            </a:r>
            <a:r>
              <a:rPr lang="en">
                <a:solidFill>
                  <a:srgbClr val="FFFFFF"/>
                </a:solidFill>
              </a:rPr>
              <a:t> during write heavy applications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" name="Google Shape;148;p23"/>
          <p:cNvSpPr txBox="1"/>
          <p:nvPr>
            <p:ph idx="2" type="subTitle"/>
          </p:nvPr>
        </p:nvSpPr>
        <p:spPr>
          <a:xfrm>
            <a:off x="1521800" y="2147350"/>
            <a:ext cx="2205600" cy="11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</a:rPr>
              <a:t>Having public facing api that deletes something from database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ctrTitle"/>
          </p:nvPr>
        </p:nvSpPr>
        <p:spPr>
          <a:xfrm>
            <a:off x="369000" y="365700"/>
            <a:ext cx="8463300" cy="76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 deletes vs Soft Deletes</a:t>
            </a:r>
            <a:endParaRPr/>
          </a:p>
        </p:txBody>
      </p:sp>
      <p:sp>
        <p:nvSpPr>
          <p:cNvPr id="154" name="Google Shape;154;p24"/>
          <p:cNvSpPr txBox="1"/>
          <p:nvPr/>
        </p:nvSpPr>
        <p:spPr>
          <a:xfrm>
            <a:off x="294400" y="1748250"/>
            <a:ext cx="67254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900"/>
              <a:buAutoNum type="arabicPeriod"/>
            </a:pPr>
            <a:r>
              <a:rPr b="1" lang="en" sz="1900">
                <a:solidFill>
                  <a:schemeClr val="lt2"/>
                </a:solidFill>
              </a:rPr>
              <a:t>Locking</a:t>
            </a:r>
            <a:endParaRPr b="1" sz="1900">
              <a:solidFill>
                <a:schemeClr val="lt2"/>
              </a:solidFill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AutoNum type="arabicPeriod"/>
            </a:pPr>
            <a:r>
              <a:rPr b="1" lang="en" sz="1900">
                <a:solidFill>
                  <a:schemeClr val="lt2"/>
                </a:solidFill>
              </a:rPr>
              <a:t>Cascade deletes and referential integrity overhead</a:t>
            </a:r>
            <a:endParaRPr b="1" sz="1900">
              <a:solidFill>
                <a:schemeClr val="lt2"/>
              </a:solidFill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AutoNum type="arabicPeriod"/>
            </a:pPr>
            <a:r>
              <a:rPr b="1" lang="en" sz="1900">
                <a:solidFill>
                  <a:schemeClr val="lt2"/>
                </a:solidFill>
              </a:rPr>
              <a:t>Index Management</a:t>
            </a:r>
            <a:endParaRPr b="1" sz="1900">
              <a:solidFill>
                <a:schemeClr val="lt2"/>
              </a:solidFill>
            </a:endParaRPr>
          </a:p>
          <a:p>
            <a:pPr indent="-34925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AutoNum type="alphaLcPeriod"/>
            </a:pPr>
            <a:r>
              <a:rPr b="1" lang="en" sz="1900">
                <a:solidFill>
                  <a:schemeClr val="lt2"/>
                </a:solidFill>
              </a:rPr>
              <a:t>update, rebalance, fragmentation</a:t>
            </a:r>
            <a:endParaRPr b="1" sz="1900">
              <a:solidFill>
                <a:schemeClr val="lt2"/>
              </a:solidFill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AutoNum type="arabicPeriod"/>
            </a:pPr>
            <a:r>
              <a:rPr b="1" lang="en" sz="1900">
                <a:solidFill>
                  <a:schemeClr val="lt2"/>
                </a:solidFill>
              </a:rPr>
              <a:t>WAL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ctrTitle"/>
          </p:nvPr>
        </p:nvSpPr>
        <p:spPr>
          <a:xfrm>
            <a:off x="369000" y="365700"/>
            <a:ext cx="8463300" cy="76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 Issues</a:t>
            </a:r>
            <a:endParaRPr/>
          </a:p>
        </p:txBody>
      </p:sp>
      <p:sp>
        <p:nvSpPr>
          <p:cNvPr id="160" name="Google Shape;160;p25"/>
          <p:cNvSpPr txBox="1"/>
          <p:nvPr/>
        </p:nvSpPr>
        <p:spPr>
          <a:xfrm>
            <a:off x="724000" y="1736650"/>
            <a:ext cx="3330300" cy="21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               [25, 50]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      		/    |    \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    	       /      |      \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[10, 20, 24] [30, 40, 45] [60, 70, 80]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211300" y="1305550"/>
            <a:ext cx="178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Initial B+ tree</a:t>
            </a:r>
            <a:endParaRPr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3671850" y="1876000"/>
            <a:ext cx="1857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DELETE action to remove 30,40,45</a:t>
            </a:r>
            <a:endParaRPr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63" name="Google Shape;163;p25"/>
          <p:cNvGrpSpPr/>
          <p:nvPr/>
        </p:nvGrpSpPr>
        <p:grpSpPr>
          <a:xfrm>
            <a:off x="5529450" y="405488"/>
            <a:ext cx="2937150" cy="2231225"/>
            <a:chOff x="5529450" y="1363075"/>
            <a:chExt cx="2937150" cy="2231225"/>
          </a:xfrm>
        </p:grpSpPr>
        <p:sp>
          <p:nvSpPr>
            <p:cNvPr id="164" name="Google Shape;164;p25"/>
            <p:cNvSpPr txBox="1"/>
            <p:nvPr/>
          </p:nvSpPr>
          <p:spPr>
            <a:xfrm>
              <a:off x="5993400" y="1932000"/>
              <a:ext cx="2473200" cy="16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         [25, 50]</a:t>
              </a:r>
              <a:endPara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       	  /   |   \</a:t>
              </a:r>
              <a:endPara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     	/     |     \</a:t>
              </a:r>
              <a:endPara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[10, 20] [ ] [60, 70, 80]</a:t>
              </a:r>
              <a:endPara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65" name="Google Shape;165;p25"/>
            <p:cNvSpPr txBox="1"/>
            <p:nvPr/>
          </p:nvSpPr>
          <p:spPr>
            <a:xfrm>
              <a:off x="5529450" y="1363075"/>
              <a:ext cx="1788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P</a:t>
              </a:r>
              <a:r>
                <a:rPr lang="en"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ost deletion</a:t>
              </a:r>
              <a:endPara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66" name="Google Shape;166;p25"/>
          <p:cNvGrpSpPr/>
          <p:nvPr/>
        </p:nvGrpSpPr>
        <p:grpSpPr>
          <a:xfrm>
            <a:off x="5693450" y="2636722"/>
            <a:ext cx="2937100" cy="2843837"/>
            <a:chOff x="5529450" y="1189450"/>
            <a:chExt cx="2937100" cy="3065140"/>
          </a:xfrm>
        </p:grpSpPr>
        <p:sp>
          <p:nvSpPr>
            <p:cNvPr id="167" name="Google Shape;167;p25"/>
            <p:cNvSpPr txBox="1"/>
            <p:nvPr/>
          </p:nvSpPr>
          <p:spPr>
            <a:xfrm>
              <a:off x="5771350" y="1931990"/>
              <a:ext cx="2695200" cy="232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         </a:t>
              </a:r>
              <a:r>
                <a:rPr lang="en"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      [25]</a:t>
              </a:r>
              <a:endPara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       	       /  \</a:t>
              </a:r>
              <a:endPara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    	      /     \</a:t>
              </a:r>
              <a:endPara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[10, 20] [50, 60, 70, 80]</a:t>
              </a:r>
              <a:endPara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68" name="Google Shape;168;p25"/>
            <p:cNvSpPr txBox="1"/>
            <p:nvPr/>
          </p:nvSpPr>
          <p:spPr>
            <a:xfrm>
              <a:off x="5529450" y="1189450"/>
              <a:ext cx="1788000" cy="46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Rebalancing</a:t>
              </a:r>
              <a:endPara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69000" y="365700"/>
            <a:ext cx="8406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Mentions</a:t>
            </a:r>
            <a:endParaRPr/>
          </a:p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369000" y="833500"/>
            <a:ext cx="7975200" cy="13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AutoNum type="arabicPeriod"/>
            </a:pPr>
            <a:r>
              <a:rPr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WAL 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Brewing Implementation for Write-Ahead Logs | by Rachit Sharma | Jun, 2024 | Medium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oughtworks Master 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EDF1F3"/>
      </a:lt2>
      <a:accent1>
        <a:srgbClr val="003D4F"/>
      </a:accent1>
      <a:accent2>
        <a:srgbClr val="F2617A"/>
      </a:accent2>
      <a:accent3>
        <a:srgbClr val="CC850A"/>
      </a:accent3>
      <a:accent4>
        <a:srgbClr val="6B9E78"/>
      </a:accent4>
      <a:accent5>
        <a:srgbClr val="47A1AD"/>
      </a:accent5>
      <a:accent6>
        <a:srgbClr val="634F7D"/>
      </a:accent6>
      <a:hlink>
        <a:srgbClr val="BD42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