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72" r:id="rId9"/>
    <p:sldId id="266" r:id="rId10"/>
    <p:sldId id="273" r:id="rId11"/>
    <p:sldId id="267" r:id="rId12"/>
    <p:sldId id="268" r:id="rId13"/>
    <p:sldId id="274" r:id="rId14"/>
    <p:sldId id="269" r:id="rId15"/>
    <p:sldId id="271" r:id="rId16"/>
    <p:sldId id="275" r:id="rId17"/>
    <p:sldId id="276" r:id="rId18"/>
    <p:sldId id="262" r:id="rId19"/>
    <p:sldId id="284" r:id="rId20"/>
    <p:sldId id="263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9"/>
  </p:normalViewPr>
  <p:slideViewPr>
    <p:cSldViewPr>
      <p:cViewPr varScale="1">
        <p:scale>
          <a:sx n="102" d="100"/>
          <a:sy n="102" d="100"/>
        </p:scale>
        <p:origin x="19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670408D-CA88-4603-A793-4AE894AC3080}" type="datetimeFigureOut">
              <a:rPr lang="en-US" smtClean="0"/>
              <a:pPr/>
              <a:t>8/29/23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3D077B2-04D9-4C19-8640-E8867C62C3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408D-CA88-4603-A793-4AE894AC3080}" type="datetimeFigureOut">
              <a:rPr lang="en-US" smtClean="0"/>
              <a:pPr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077B2-04D9-4C19-8640-E8867C62C3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408D-CA88-4603-A793-4AE894AC3080}" type="datetimeFigureOut">
              <a:rPr lang="en-US" smtClean="0"/>
              <a:pPr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077B2-04D9-4C19-8640-E8867C62C3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C670408D-CA88-4603-A793-4AE894AC3080}" type="datetimeFigureOut">
              <a:rPr lang="en-US" smtClean="0"/>
              <a:pPr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077B2-04D9-4C19-8640-E8867C62C3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C670408D-CA88-4603-A793-4AE894AC3080}" type="datetimeFigureOut">
              <a:rPr lang="en-US" smtClean="0"/>
              <a:pPr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3D077B2-04D9-4C19-8640-E8867C62C33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670408D-CA88-4603-A793-4AE894AC3080}" type="datetimeFigureOut">
              <a:rPr lang="en-US" smtClean="0"/>
              <a:pPr/>
              <a:t>8/29/23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3D077B2-04D9-4C19-8640-E8867C62C3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C670408D-CA88-4603-A793-4AE894AC3080}" type="datetimeFigureOut">
              <a:rPr lang="en-US" smtClean="0"/>
              <a:pPr/>
              <a:t>8/29/23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3D077B2-04D9-4C19-8640-E8867C62C3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408D-CA88-4603-A793-4AE894AC3080}" type="datetimeFigureOut">
              <a:rPr lang="en-US" smtClean="0"/>
              <a:pPr/>
              <a:t>8/29/23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077B2-04D9-4C19-8640-E8867C62C3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670408D-CA88-4603-A793-4AE894AC3080}" type="datetimeFigureOut">
              <a:rPr lang="en-US" smtClean="0"/>
              <a:pPr/>
              <a:t>8/29/23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3D077B2-04D9-4C19-8640-E8867C62C3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C670408D-CA88-4603-A793-4AE894AC3080}" type="datetimeFigureOut">
              <a:rPr lang="en-US" smtClean="0"/>
              <a:pPr/>
              <a:t>8/29/23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3D077B2-04D9-4C19-8640-E8867C62C3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C670408D-CA88-4603-A793-4AE894AC3080}" type="datetimeFigureOut">
              <a:rPr lang="en-US" smtClean="0"/>
              <a:pPr/>
              <a:t>8/29/23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3D077B2-04D9-4C19-8640-E8867C62C3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670408D-CA88-4603-A793-4AE894AC3080}" type="datetimeFigureOut">
              <a:rPr lang="en-US" smtClean="0"/>
              <a:pPr/>
              <a:t>8/29/23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3D077B2-04D9-4C19-8640-E8867C62C3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document/7455796/" TargetMode="External"/><Relationship Id="rId2" Type="http://schemas.openxmlformats.org/officeDocument/2006/relationships/hyperlink" Target="http://ieeexplore.ieee.org/document/6750350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eeexplore.ieee.org/document/6757140/" TargetMode="External"/><Relationship Id="rId4" Type="http://schemas.openxmlformats.org/officeDocument/2006/relationships/hyperlink" Target="http://ieeexplore.ieee.org/document/7058229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0" y="3200400"/>
            <a:ext cx="4191000" cy="1981200"/>
          </a:xfrm>
        </p:spPr>
        <p:txBody>
          <a:bodyPr anchor="t"/>
          <a:lstStyle/>
          <a:p>
            <a:pPr algn="l"/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BY :</a:t>
            </a:r>
          </a:p>
          <a:p>
            <a:pPr algn="l"/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ROLL NO.:       NAME:</a:t>
            </a:r>
          </a:p>
          <a:p>
            <a:pPr algn="l"/>
            <a:r>
              <a:rPr lang="en-US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3847               RACHIT THAKUR</a:t>
            </a:r>
          </a:p>
          <a:p>
            <a:pPr algn="l"/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325491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Mini Project and Seminar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Class &amp; Batch: M8           				                 Project No.: 3  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-304800" y="4191000"/>
            <a:ext cx="2971800" cy="894904"/>
          </a:xfrm>
          <a:prstGeom prst="rect">
            <a:avLst/>
          </a:prstGeom>
        </p:spPr>
        <p:txBody>
          <a:bodyPr vert="horz" lIns="45720" rIns="45720">
            <a:normAutofit/>
          </a:bodyPr>
          <a:lstStyle/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Project Guide:</a:t>
            </a:r>
          </a:p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Prof. R.J. SUTAR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5486400"/>
            <a:ext cx="9144000" cy="1371600"/>
          </a:xfrm>
          <a:prstGeom prst="rect">
            <a:avLst/>
          </a:prstGeom>
        </p:spPr>
        <p:txBody>
          <a:bodyPr vert="horz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Department of Electronics and Telecommunications</a:t>
            </a:r>
            <a:endParaRPr lang="en-US" sz="24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Pune  Institute of Computer Technology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Academic Year : 2016 - 2017</a:t>
            </a:r>
          </a:p>
        </p:txBody>
      </p:sp>
      <p:sp>
        <p:nvSpPr>
          <p:cNvPr id="10" name="Rectangle 9"/>
          <p:cNvSpPr/>
          <p:nvPr/>
        </p:nvSpPr>
        <p:spPr>
          <a:xfrm>
            <a:off x="-304800" y="609600"/>
            <a:ext cx="9143999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84632" lvl="0" algn="ctr">
              <a:spcBef>
                <a:spcPct val="0"/>
              </a:spcBef>
              <a:defRPr/>
            </a:pPr>
            <a:r>
              <a:rPr lang="en-US" sz="36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Presentation </a:t>
            </a:r>
            <a:br>
              <a:rPr lang="en-US" sz="36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36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on</a:t>
            </a:r>
            <a:br>
              <a:rPr lang="en-US" sz="36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36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“DUAL SECURITY LOCKER</a:t>
            </a:r>
            <a:br>
              <a:rPr lang="en-US" sz="36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36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USING GSM MODULE”</a:t>
            </a:r>
          </a:p>
        </p:txBody>
      </p:sp>
    </p:spTree>
  </p:cSld>
  <p:clrMapOvr>
    <a:masterClrMapping/>
  </p:clrMapOvr>
  <p:transition spd="slow"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73808"/>
          </a:xfrm>
        </p:spPr>
        <p:txBody>
          <a:bodyPr/>
          <a:lstStyle/>
          <a:p>
            <a:pPr>
              <a:buNone/>
            </a:pPr>
            <a:r>
              <a:rPr lang="en-IN" dirty="0"/>
              <a:t>Algorithm: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WHENEVER key is pressed PORTD!=0XF0,</a:t>
            </a:r>
          </a:p>
          <a:p>
            <a:pPr>
              <a:buNone/>
            </a:pPr>
            <a:r>
              <a:rPr lang="en-IN" dirty="0"/>
              <a:t>The value associated to the key is send to the LCD  as data.</a:t>
            </a:r>
          </a:p>
          <a:p>
            <a:pPr>
              <a:buNone/>
            </a:pPr>
            <a:r>
              <a:rPr lang="en-IN" dirty="0"/>
              <a:t>Else it  iterates continuously inside while</a:t>
            </a:r>
          </a:p>
          <a:p>
            <a:pPr>
              <a:buNone/>
            </a:pPr>
            <a:r>
              <a:rPr lang="en-IN" dirty="0"/>
              <a:t>‘t’ as counter increases every time key is pressed and the while has a condition of t&lt;4 .</a:t>
            </a:r>
          </a:p>
          <a:p>
            <a:pPr>
              <a:buNone/>
            </a:pPr>
            <a:r>
              <a:rPr lang="en-IN" dirty="0"/>
              <a:t>So, only 4 times the key can be pressed.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73808"/>
          </a:xfrm>
        </p:spPr>
        <p:txBody>
          <a:bodyPr/>
          <a:lstStyle/>
          <a:p>
            <a:pPr>
              <a:buNone/>
            </a:pPr>
            <a:r>
              <a:rPr lang="en-IN" dirty="0">
                <a:solidFill>
                  <a:schemeClr val="accent1"/>
                </a:solidFill>
              </a:rPr>
              <a:t>LED: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After entering the password, if a match occurs, an LED starts glowing which indicates that the locker latch is open.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So we connected an LED to PORTA pin RA1.</a:t>
            </a:r>
          </a:p>
          <a:p>
            <a:pPr>
              <a:buNone/>
            </a:pPr>
            <a:r>
              <a:rPr lang="en-IN" dirty="0">
                <a:solidFill>
                  <a:schemeClr val="accent1"/>
                </a:solidFill>
              </a:rPr>
              <a:t>BUZZER: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If the second password entered is sensed to be wrong, buzzer starts operating hence a buzzer is connected to PORTA pin RA2.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tx1"/>
                </a:solidFill>
              </a:rPr>
              <a:t>DC MOTOR: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/>
              <a:t>When both the passwords entered through keypad are matched, the locker is now unlocked which is to be indicated by opening of the door of the locker.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For this purpose, we have interfaced dc motor via a motor driver L293D to PORTE pins RE0,RE1 and RE2.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97608"/>
          </a:xfrm>
        </p:spPr>
        <p:txBody>
          <a:bodyPr/>
          <a:lstStyle/>
          <a:p>
            <a:pPr>
              <a:buNone/>
            </a:pPr>
            <a:r>
              <a:rPr lang="en-IN" dirty="0"/>
              <a:t>Algorithm: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1. IN1 is connected to PORTE0 AND IN1 is connected to PORTE1.(for rotation direction).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2. Motor on is decided by enable pin.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3.To open give PORTE0=1 and PORTE1=0,</a:t>
            </a:r>
          </a:p>
          <a:p>
            <a:pPr>
              <a:buNone/>
            </a:pPr>
            <a:r>
              <a:rPr lang="en-IN" dirty="0"/>
              <a:t>And opposite to close lock. 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GSM MODULE: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TYPES.</a:t>
            </a:r>
          </a:p>
          <a:p>
            <a:endParaRPr lang="en-IN" dirty="0"/>
          </a:p>
          <a:p>
            <a:r>
              <a:rPr lang="en-IN" dirty="0"/>
              <a:t>OVERVIEW</a:t>
            </a:r>
          </a:p>
          <a:p>
            <a:pPr>
              <a:buNone/>
            </a:pPr>
            <a:endParaRPr lang="en-IN" dirty="0"/>
          </a:p>
          <a:p>
            <a:r>
              <a:rPr lang="en-IN" dirty="0"/>
              <a:t>FEATURES</a:t>
            </a:r>
          </a:p>
          <a:p>
            <a:endParaRPr lang="en-IN" dirty="0"/>
          </a:p>
          <a:p>
            <a:r>
              <a:rPr lang="en-IN" dirty="0"/>
              <a:t>OUR USE.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73808"/>
          </a:xfrm>
        </p:spPr>
        <p:txBody>
          <a:bodyPr/>
          <a:lstStyle/>
          <a:p>
            <a:pPr>
              <a:buNone/>
            </a:pPr>
            <a:r>
              <a:rPr lang="en-IN" dirty="0"/>
              <a:t>Algorithm:</a:t>
            </a:r>
          </a:p>
          <a:p>
            <a:pPr marL="578358" indent="-514350">
              <a:buAutoNum type="arabicPeriod"/>
            </a:pPr>
            <a:r>
              <a:rPr lang="en-IN" dirty="0"/>
              <a:t>PIC’S transmission PIN is connected to </a:t>
            </a:r>
            <a:r>
              <a:rPr lang="en-IN" dirty="0" err="1"/>
              <a:t>recieving</a:t>
            </a:r>
            <a:r>
              <a:rPr lang="en-IN" dirty="0"/>
              <a:t> pin OF GSM MODULE.</a:t>
            </a:r>
          </a:p>
          <a:p>
            <a:pPr marL="578358" indent="-514350">
              <a:buAutoNum type="arabicPeriod"/>
            </a:pPr>
            <a:endParaRPr lang="en-IN" dirty="0"/>
          </a:p>
          <a:p>
            <a:pPr marL="578358" indent="-514350">
              <a:buAutoNum type="arabicPeriod"/>
            </a:pPr>
            <a:r>
              <a:rPr lang="en-IN" dirty="0"/>
              <a:t>PIC’S </a:t>
            </a:r>
            <a:r>
              <a:rPr lang="en-IN" dirty="0" err="1"/>
              <a:t>recieving</a:t>
            </a:r>
            <a:r>
              <a:rPr lang="en-IN" dirty="0"/>
              <a:t> PIN is connected to  transmission pin OF GSM MODULE.</a:t>
            </a:r>
          </a:p>
          <a:p>
            <a:pPr marL="578358" indent="-514350">
              <a:buAutoNum type="arabicPeriod"/>
            </a:pPr>
            <a:endParaRPr lang="en-IN" dirty="0"/>
          </a:p>
          <a:p>
            <a:pPr marL="578358" indent="-514350">
              <a:buAutoNum type="arabicPeriod"/>
            </a:pPr>
            <a:r>
              <a:rPr lang="en-IN" dirty="0"/>
              <a:t>AT COMMANDS.</a:t>
            </a:r>
          </a:p>
          <a:p>
            <a:pPr marL="578358" indent="-514350">
              <a:buAutoNum type="arabicPeriod"/>
            </a:pPr>
            <a:endParaRPr lang="en-IN" dirty="0"/>
          </a:p>
          <a:p>
            <a:pPr marL="578358" indent="-514350">
              <a:buAutoNum type="arabicPeriod"/>
            </a:pPr>
            <a:r>
              <a:rPr lang="en-IN" dirty="0"/>
              <a:t>COMMUNICATION.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APPROACH: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/>
              <a:t>First approach- simulation on </a:t>
            </a:r>
            <a:r>
              <a:rPr lang="en-IN" dirty="0" err="1"/>
              <a:t>softwares</a:t>
            </a:r>
            <a:r>
              <a:rPr lang="en-IN" dirty="0"/>
              <a:t> such as </a:t>
            </a:r>
            <a:r>
              <a:rPr lang="en-IN" dirty="0" err="1"/>
              <a:t>proteus</a:t>
            </a:r>
            <a:r>
              <a:rPr lang="en-IN" dirty="0"/>
              <a:t>.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Need of hardware.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Short description.(Introduction)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PCB DESIGN AND LAYOUT: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PCB? Need?</a:t>
            </a:r>
          </a:p>
          <a:p>
            <a:r>
              <a:rPr lang="en-IN" dirty="0"/>
              <a:t>Types.</a:t>
            </a:r>
          </a:p>
          <a:p>
            <a:r>
              <a:rPr lang="en-IN" dirty="0"/>
              <a:t>In our project, we attempted to design a single layer PCB using one of the most widely used </a:t>
            </a:r>
            <a:r>
              <a:rPr lang="en-IN" dirty="0" err="1"/>
              <a:t>softwares</a:t>
            </a:r>
            <a:r>
              <a:rPr lang="en-IN" dirty="0"/>
              <a:t>- </a:t>
            </a:r>
            <a:r>
              <a:rPr lang="en-IN" dirty="0" err="1"/>
              <a:t>i.e</a:t>
            </a:r>
            <a:r>
              <a:rPr lang="en-IN" dirty="0"/>
              <a:t> </a:t>
            </a:r>
            <a:r>
              <a:rPr lang="en-IN" dirty="0" err="1"/>
              <a:t>Cadsoft</a:t>
            </a:r>
            <a:r>
              <a:rPr lang="en-IN" dirty="0"/>
              <a:t> Eagle 7.6.0.</a:t>
            </a:r>
          </a:p>
          <a:p>
            <a:r>
              <a:rPr lang="en-IN" dirty="0"/>
              <a:t>Eagle has a clean and easy to understand environment and a large component library.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  <a:p>
            <a:pPr lvl="0"/>
            <a:r>
              <a:rPr lang="en-IN" dirty="0"/>
              <a:t>MPLAB IDE</a:t>
            </a:r>
          </a:p>
          <a:p>
            <a:pPr lvl="0"/>
            <a:r>
              <a:rPr lang="en-IN" dirty="0"/>
              <a:t>C18 Compiler</a:t>
            </a:r>
          </a:p>
          <a:p>
            <a:pPr lvl="0"/>
            <a:r>
              <a:rPr lang="en-IN" dirty="0"/>
              <a:t>HID </a:t>
            </a:r>
            <a:r>
              <a:rPr lang="en-IN" dirty="0" err="1"/>
              <a:t>Bootloader</a:t>
            </a:r>
            <a:endParaRPr lang="en-IN" dirty="0"/>
          </a:p>
          <a:p>
            <a:pPr lvl="0"/>
            <a:r>
              <a:rPr lang="en-IN" dirty="0"/>
              <a:t>Proteus 8</a:t>
            </a:r>
          </a:p>
          <a:p>
            <a:r>
              <a:rPr lang="en-US" dirty="0"/>
              <a:t>Any PCB designing software such as eagle , </a:t>
            </a:r>
            <a:r>
              <a:rPr lang="en-US" dirty="0" err="1"/>
              <a:t>Ultium,proteus,etc</a:t>
            </a:r>
            <a:endParaRPr lang="en-US" dirty="0"/>
          </a:p>
        </p:txBody>
      </p:sp>
    </p:spTree>
  </p:cSld>
  <p:clrMapOvr>
    <a:masterClrMapping/>
  </p:clrMapOvr>
  <p:transition spd="slow">
    <p:check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LOCKER DESIGN: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DIMENSIONS</a:t>
            </a:r>
          </a:p>
          <a:p>
            <a:pPr>
              <a:buNone/>
            </a:pPr>
            <a:r>
              <a:rPr lang="en-IN" dirty="0"/>
              <a:t> </a:t>
            </a:r>
          </a:p>
          <a:p>
            <a:r>
              <a:rPr lang="en-IN" dirty="0"/>
              <a:t>SIDE FACING KEYPAD AND LCD.</a:t>
            </a:r>
          </a:p>
          <a:p>
            <a:pPr>
              <a:buNone/>
            </a:pPr>
            <a:endParaRPr lang="en-IN" dirty="0"/>
          </a:p>
          <a:p>
            <a:r>
              <a:rPr lang="en-IN" dirty="0"/>
              <a:t>ABSTRACTION.</a:t>
            </a:r>
          </a:p>
          <a:p>
            <a:pPr>
              <a:buNone/>
            </a:pPr>
            <a:endParaRPr lang="en-IN" dirty="0"/>
          </a:p>
          <a:p>
            <a:r>
              <a:rPr lang="en-IN" dirty="0"/>
              <a:t>STURDY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399032"/>
          </a:xfrm>
        </p:spPr>
        <p:txBody>
          <a:bodyPr/>
          <a:lstStyle/>
          <a:p>
            <a:r>
              <a:rPr lang="en-US" dirty="0"/>
              <a:t>Introduction 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1.Why do we need locks ?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2.Digital locks vs analog locks.</a:t>
            </a:r>
          </a:p>
          <a:p>
            <a:pPr>
              <a:buNone/>
            </a:pPr>
            <a:r>
              <a:rPr lang="en-US" sz="2400" dirty="0"/>
              <a:t>			(a) secure</a:t>
            </a:r>
          </a:p>
          <a:p>
            <a:pPr>
              <a:buNone/>
            </a:pPr>
            <a:r>
              <a:rPr lang="en-US" sz="2400" dirty="0"/>
              <a:t>			(b) smart!</a:t>
            </a:r>
          </a:p>
          <a:p>
            <a:pPr>
              <a:buNone/>
            </a:pPr>
            <a:r>
              <a:rPr lang="en-US" sz="2400" dirty="0"/>
              <a:t>			(c) price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3.Our aim .</a:t>
            </a:r>
          </a:p>
        </p:txBody>
      </p:sp>
    </p:spTree>
  </p:cSld>
  <p:clrMapOvr>
    <a:masterClrMapping/>
  </p:clrMapOvr>
  <p:transition spd="slow">
    <p:wedg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 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52578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1. G. M. S. Mahmud </a:t>
            </a:r>
            <a:r>
              <a:rPr lang="en-US" dirty="0" err="1"/>
              <a:t>Rana</a:t>
            </a:r>
            <a:r>
              <a:rPr lang="en-US" dirty="0"/>
              <a:t>, A. A. </a:t>
            </a:r>
            <a:r>
              <a:rPr lang="en-US" dirty="0" err="1"/>
              <a:t>Mamun</a:t>
            </a:r>
            <a:r>
              <a:rPr lang="en-US" dirty="0"/>
              <a:t> Khan, M. N. </a:t>
            </a:r>
            <a:r>
              <a:rPr lang="en-US" dirty="0" err="1"/>
              <a:t>Hoque</a:t>
            </a:r>
            <a:r>
              <a:rPr lang="en-US" dirty="0"/>
              <a:t> and A. F. </a:t>
            </a:r>
            <a:r>
              <a:rPr lang="en-US" dirty="0" err="1"/>
              <a:t>Mitul</a:t>
            </a:r>
            <a:r>
              <a:rPr lang="en-US" dirty="0"/>
              <a:t>, "Design and implementation of a GSM based remote home security and appliance control system," </a:t>
            </a:r>
            <a:r>
              <a:rPr lang="en-US" i="1" dirty="0"/>
              <a:t>2013 2nd International Conference on Advances in Electrical Engineering (ICAEE)</a:t>
            </a:r>
            <a:r>
              <a:rPr lang="en-US" dirty="0"/>
              <a:t>, Dhaka, 2013, pp. 291-295.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u="sng" dirty="0">
                <a:hlinkClick r:id="rId2"/>
              </a:rPr>
              <a:t>    http://ieeexplore.ieee.org/document/6750350/</a:t>
            </a:r>
            <a:endParaRPr lang="en-US" dirty="0"/>
          </a:p>
          <a:p>
            <a:r>
              <a:rPr lang="en-US" dirty="0"/>
              <a:t>2. A. Ibrahim, A. </a:t>
            </a:r>
            <a:r>
              <a:rPr lang="en-US" dirty="0" err="1"/>
              <a:t>Paravath</a:t>
            </a:r>
            <a:r>
              <a:rPr lang="en-US" dirty="0"/>
              <a:t>, P. K. </a:t>
            </a:r>
            <a:r>
              <a:rPr lang="en-US" dirty="0" err="1"/>
              <a:t>Aswin</a:t>
            </a:r>
            <a:r>
              <a:rPr lang="en-US" dirty="0"/>
              <a:t>, S. M. </a:t>
            </a:r>
            <a:r>
              <a:rPr lang="en-US" dirty="0" err="1"/>
              <a:t>Iqbal</a:t>
            </a:r>
            <a:r>
              <a:rPr lang="en-US" dirty="0"/>
              <a:t> and S. U. Abdulla, "GSM based digital door lock security system," </a:t>
            </a:r>
            <a:r>
              <a:rPr lang="en-US" i="1" dirty="0"/>
              <a:t>2015 International Conference on Power, Instrumentation, Control and Computing (PICC)</a:t>
            </a:r>
            <a:r>
              <a:rPr lang="en-US" dirty="0"/>
              <a:t>, </a:t>
            </a:r>
            <a:r>
              <a:rPr lang="en-US" dirty="0" err="1"/>
              <a:t>Thrissur</a:t>
            </a:r>
            <a:r>
              <a:rPr lang="en-US" dirty="0"/>
              <a:t>, 2015, pp. 1-6.</a:t>
            </a:r>
          </a:p>
          <a:p>
            <a:pPr>
              <a:buNone/>
            </a:pPr>
            <a:r>
              <a:rPr lang="en-US" u="sng" dirty="0">
                <a:hlinkClick r:id="rId3"/>
              </a:rPr>
              <a:t>     http://ieeexplore.ieee.org/document/7455796/</a:t>
            </a:r>
            <a:endParaRPr lang="en-US" u="sng" dirty="0"/>
          </a:p>
          <a:p>
            <a:pPr>
              <a:buNone/>
            </a:pPr>
            <a:endParaRPr lang="en-US" u="sng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3. P. S. R. </a:t>
            </a:r>
            <a:r>
              <a:rPr lang="en-US" dirty="0" err="1"/>
              <a:t>Teja</a:t>
            </a:r>
            <a:r>
              <a:rPr lang="en-US" dirty="0"/>
              <a:t>, V. </a:t>
            </a:r>
            <a:r>
              <a:rPr lang="en-US" dirty="0" err="1"/>
              <a:t>Kushal</a:t>
            </a:r>
            <a:r>
              <a:rPr lang="en-US" dirty="0"/>
              <a:t>, A. S. </a:t>
            </a:r>
            <a:r>
              <a:rPr lang="en-US" dirty="0" err="1"/>
              <a:t>Srikar</a:t>
            </a:r>
            <a:r>
              <a:rPr lang="en-US" dirty="0"/>
              <a:t> and K. </a:t>
            </a:r>
            <a:r>
              <a:rPr lang="en-US" dirty="0" err="1"/>
              <a:t>Srinivasan</a:t>
            </a:r>
            <a:r>
              <a:rPr lang="en-US" dirty="0"/>
              <a:t>, "Photosensitive security system for theft detection and control using GSM technology," </a:t>
            </a:r>
            <a:r>
              <a:rPr lang="en-US" i="1" dirty="0"/>
              <a:t>2015 International Conference on Signal Processing and Communication Engineering Systems</a:t>
            </a:r>
            <a:r>
              <a:rPr lang="en-US" dirty="0"/>
              <a:t>, Guntur, 2015, pp. 122-125.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u="sng" dirty="0">
                <a:hlinkClick r:id="rId4"/>
              </a:rPr>
              <a:t>http://ieeexplore.ieee.org/document/7058229/</a:t>
            </a:r>
            <a:endParaRPr lang="en-US" u="sng" dirty="0"/>
          </a:p>
          <a:p>
            <a:pPr>
              <a:buNone/>
            </a:pPr>
            <a:endParaRPr lang="en-US" u="sng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4. A. </a:t>
            </a:r>
            <a:r>
              <a:rPr lang="en-US" dirty="0" err="1"/>
              <a:t>Vishwanath</a:t>
            </a:r>
            <a:r>
              <a:rPr lang="en-US" dirty="0"/>
              <a:t> </a:t>
            </a:r>
            <a:r>
              <a:rPr lang="en-US" i="1" dirty="0"/>
              <a:t>et al</a:t>
            </a:r>
            <a:r>
              <a:rPr lang="en-US" dirty="0"/>
              <a:t>., "RFID and GSM Based Three Level Security System," </a:t>
            </a:r>
            <a:r>
              <a:rPr lang="en-US" i="1" dirty="0"/>
              <a:t>India Educators' Conference (TIIEC), 2013 Texas Instruments</a:t>
            </a:r>
            <a:r>
              <a:rPr lang="en-US" dirty="0"/>
              <a:t>, Bangalore, 2013, pp. 200-204.</a:t>
            </a:r>
          </a:p>
          <a:p>
            <a:pPr>
              <a:buNone/>
            </a:pPr>
            <a:r>
              <a:rPr lang="en-US" u="sng" dirty="0">
                <a:hlinkClick r:id="rId5"/>
              </a:rPr>
              <a:t>    http://ieeexplore.ieee.org/document/6757140/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>
    <p:strips dir="r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4800600"/>
          </a:xfrm>
        </p:spPr>
        <p:txBody>
          <a:bodyPr>
            <a:noAutofit/>
          </a:bodyPr>
          <a:lstStyle/>
          <a:p>
            <a:pPr algn="ctr"/>
            <a:r>
              <a:rPr lang="en-IN" sz="10000" b="1" i="1" u="sng" dirty="0">
                <a:solidFill>
                  <a:schemeClr val="tx2"/>
                </a:solidFill>
              </a:rPr>
              <a:t>Thank</a:t>
            </a:r>
            <a:r>
              <a:rPr lang="en-IN" sz="10000" b="1" i="1" dirty="0">
                <a:solidFill>
                  <a:schemeClr val="tx2"/>
                </a:solidFill>
              </a:rPr>
              <a:t> </a:t>
            </a:r>
            <a:r>
              <a:rPr lang="en-IN" sz="10000" b="1" i="1" u="sng" dirty="0">
                <a:solidFill>
                  <a:schemeClr val="tx2"/>
                </a:solidFill>
              </a:rPr>
              <a:t>you</a:t>
            </a:r>
          </a:p>
        </p:txBody>
      </p:sp>
    </p:spTree>
  </p:cSld>
  <p:clrMapOvr>
    <a:masterClrMapping/>
  </p:clrMapOvr>
  <p:transition spd="slow">
    <p:comb/>
    <p:sndAc>
      <p:stSnd>
        <p:snd r:embed="rId2" name="applause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875506"/>
          </a:xfrm>
        </p:spPr>
        <p:txBody>
          <a:bodyPr/>
          <a:lstStyle/>
          <a:p>
            <a:r>
              <a:rPr lang="en-US" dirty="0"/>
              <a:t>Literature Survey 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/>
          </a:bodyPr>
          <a:lstStyle/>
          <a:p>
            <a:r>
              <a:rPr lang="en-US" sz="1500" dirty="0"/>
              <a:t>home security system using the GSM technology .</a:t>
            </a:r>
          </a:p>
          <a:p>
            <a:pPr>
              <a:buNone/>
            </a:pPr>
            <a:r>
              <a:rPr lang="en-US" sz="1500" b="1" dirty="0"/>
              <a:t>   Published in:</a:t>
            </a:r>
            <a:r>
              <a:rPr lang="en-US" sz="1500" dirty="0"/>
              <a:t> </a:t>
            </a:r>
            <a:r>
              <a:rPr lang="en-US" sz="1500" u="sng" dirty="0">
                <a:solidFill>
                  <a:schemeClr val="accent5">
                    <a:lumMod val="50000"/>
                  </a:schemeClr>
                </a:solidFill>
              </a:rPr>
              <a:t>International Conference on </a:t>
            </a:r>
            <a:r>
              <a:rPr lang="en-US" sz="1500" b="1" u="sng" dirty="0">
                <a:solidFill>
                  <a:schemeClr val="accent5">
                    <a:lumMod val="50000"/>
                  </a:schemeClr>
                </a:solidFill>
              </a:rPr>
              <a:t> </a:t>
            </a:r>
            <a:r>
              <a:rPr lang="en-US" sz="1500" u="sng" dirty="0">
                <a:solidFill>
                  <a:schemeClr val="accent5">
                    <a:lumMod val="50000"/>
                  </a:schemeClr>
                </a:solidFill>
              </a:rPr>
              <a:t>Advances in Electrical Engineering (ICAEE), 2013</a:t>
            </a:r>
            <a:endParaRPr lang="en-IN" sz="1500" u="sng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1500" dirty="0"/>
          </a:p>
          <a:p>
            <a:pPr>
              <a:buNone/>
            </a:pPr>
            <a:endParaRPr lang="en-US" sz="1500" dirty="0"/>
          </a:p>
          <a:p>
            <a:r>
              <a:rPr lang="en-US" sz="1500" dirty="0"/>
              <a:t>a GSM based digital door lock security system using PIC platform.</a:t>
            </a:r>
          </a:p>
          <a:p>
            <a:pPr>
              <a:buNone/>
            </a:pPr>
            <a:r>
              <a:rPr lang="en-US" sz="1500" b="1" dirty="0"/>
              <a:t>   Published in: </a:t>
            </a:r>
            <a:r>
              <a:rPr lang="en-US" sz="1500" u="sng" dirty="0">
                <a:solidFill>
                  <a:schemeClr val="accent5">
                    <a:lumMod val="50000"/>
                  </a:schemeClr>
                </a:solidFill>
              </a:rPr>
              <a:t>Power, Instrumentation, Control and Computing (PICC), 2015 International Conference on Advances in Electrical Engineering (ICAEE), 2015</a:t>
            </a:r>
            <a:endParaRPr lang="en-IN" sz="1500" u="sng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600" dirty="0"/>
              <a:t>three level security system using (RFID) and (GSM) modules</a:t>
            </a:r>
          </a:p>
          <a:p>
            <a:pPr>
              <a:buNone/>
            </a:pPr>
            <a:r>
              <a:rPr lang="en-US" sz="1600" dirty="0"/>
              <a:t>    </a:t>
            </a:r>
            <a:r>
              <a:rPr lang="en-US" sz="1600" b="1" dirty="0"/>
              <a:t>Published in:</a:t>
            </a:r>
            <a:r>
              <a:rPr lang="en-US" sz="1600" dirty="0"/>
              <a:t> </a:t>
            </a:r>
            <a:r>
              <a:rPr lang="en-US" sz="1600" u="sng" dirty="0">
                <a:solidFill>
                  <a:schemeClr val="accent5">
                    <a:lumMod val="50000"/>
                  </a:schemeClr>
                </a:solidFill>
              </a:rPr>
              <a:t>India Educators' Conference (TIIEC), 2013 Texas Instruments</a:t>
            </a:r>
            <a:endParaRPr lang="en-IN" sz="1600" u="sng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None/>
            </a:pPr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theft control system for security lockers, homes, bank lockers, jewelry outlets, etc.</a:t>
            </a:r>
          </a:p>
          <a:p>
            <a:pPr>
              <a:buNone/>
            </a:pPr>
            <a:r>
              <a:rPr lang="en-US" sz="1500" b="1" dirty="0"/>
              <a:t>   Published in:</a:t>
            </a:r>
            <a:r>
              <a:rPr lang="en-US" sz="1500" u="sng" dirty="0">
                <a:solidFill>
                  <a:schemeClr val="accent5">
                    <a:lumMod val="50000"/>
                  </a:schemeClr>
                </a:solidFill>
              </a:rPr>
              <a:t> Signal Processing And Communication Engineering Systems (SPACES), 2015 International Conference on Advances in Electrical Engineering (ICAEE), 2015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 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1447800"/>
          </a:xfrm>
        </p:spPr>
        <p:txBody>
          <a:bodyPr>
            <a:normAutofit/>
          </a:bodyPr>
          <a:lstStyle/>
          <a:p>
            <a:r>
              <a:rPr lang="en-IN" sz="1800" dirty="0"/>
              <a:t>To design a locker whose latch opens only after entering two passwords which are entered through SMS and keypad</a:t>
            </a:r>
            <a:r>
              <a:rPr lang="en-IN" dirty="0"/>
              <a:t>. 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28600" y="3733800"/>
            <a:ext cx="8229600" cy="3124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Learn about LCD and keypad and Interface it with pic18f4550 microcontroller.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Learn about GSM module and Interface it with pic18f4550 microcontroller.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Learn about servo motor and Interface it with pic18f4550 microcontroller.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Compile and interface all the above modules together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IN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IN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533400" y="2438400"/>
            <a:ext cx="82296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Objectives :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Diagram 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00150"/>
            <a:ext cx="802005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hee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2646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000" dirty="0"/>
          </a:p>
          <a:p>
            <a:pPr>
              <a:buNone/>
            </a:pPr>
            <a:r>
              <a:rPr lang="en-IN" sz="2000" dirty="0"/>
              <a:t>Various important blocks needed for implementation of this project are as follows:</a:t>
            </a:r>
          </a:p>
          <a:p>
            <a:pPr>
              <a:buNone/>
            </a:pPr>
            <a:endParaRPr lang="en-IN" sz="2000" dirty="0"/>
          </a:p>
          <a:p>
            <a:pPr>
              <a:buNone/>
            </a:pPr>
            <a:endParaRPr lang="en-IN" sz="2000" dirty="0"/>
          </a:p>
          <a:p>
            <a:pPr lvl="0"/>
            <a:r>
              <a:rPr lang="en-IN" sz="2000" dirty="0"/>
              <a:t>Microcontroller(PIC18F4550)</a:t>
            </a:r>
          </a:p>
          <a:p>
            <a:pPr lvl="0"/>
            <a:r>
              <a:rPr lang="en-IN" sz="2000" dirty="0"/>
              <a:t>16x2 LCD display(LM016)</a:t>
            </a:r>
          </a:p>
          <a:p>
            <a:pPr lvl="0"/>
            <a:r>
              <a:rPr lang="en-IN" sz="2000" dirty="0"/>
              <a:t>Piezoelectric Buzzer</a:t>
            </a:r>
          </a:p>
          <a:p>
            <a:pPr lvl="0"/>
            <a:r>
              <a:rPr lang="en-IN" sz="2000" dirty="0"/>
              <a:t>LED(Red,3mm)</a:t>
            </a:r>
          </a:p>
          <a:p>
            <a:pPr lvl="0"/>
            <a:r>
              <a:rPr lang="en-IN" sz="2000" dirty="0"/>
              <a:t>Dc motor</a:t>
            </a:r>
          </a:p>
          <a:p>
            <a:pPr lvl="0"/>
            <a:r>
              <a:rPr lang="en-IN" sz="2000" dirty="0"/>
              <a:t>Power supply</a:t>
            </a:r>
          </a:p>
          <a:p>
            <a:pPr lvl="0"/>
            <a:r>
              <a:rPr lang="en-IN" sz="2000" dirty="0"/>
              <a:t>GSM module(SIM800)</a:t>
            </a:r>
          </a:p>
          <a:p>
            <a:pPr lvl="0"/>
            <a:r>
              <a:rPr lang="en-IN" sz="2000" dirty="0"/>
              <a:t>Keypad module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newsfla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PROGRAMMING APPROACH: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LCD: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We have selected PORTD of PIC18 for LCD data lines as there are total 8 pins </a:t>
            </a:r>
            <a:r>
              <a:rPr lang="en-IN" dirty="0" err="1"/>
              <a:t>i.e</a:t>
            </a:r>
            <a:r>
              <a:rPr lang="en-IN" dirty="0"/>
              <a:t> from RD0 to RD7 which are suitable for passing 8 bit data.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For LCD commands, RC0,RC1 and RC2 pins are made as input for register </a:t>
            </a:r>
            <a:r>
              <a:rPr lang="en-IN" dirty="0" err="1"/>
              <a:t>select,read</a:t>
            </a:r>
            <a:r>
              <a:rPr lang="en-IN" dirty="0"/>
              <a:t>/write and enable pins.     </a:t>
            </a:r>
          </a:p>
          <a:p>
            <a:endParaRPr lang="en-IN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97608"/>
          </a:xfrm>
        </p:spPr>
        <p:txBody>
          <a:bodyPr/>
          <a:lstStyle/>
          <a:p>
            <a:pPr>
              <a:buNone/>
            </a:pPr>
            <a:r>
              <a:rPr lang="en-IN" sz="4400" dirty="0"/>
              <a:t>Algorithm: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1.Intialize LCD.</a:t>
            </a:r>
          </a:p>
          <a:p>
            <a:pPr>
              <a:buNone/>
            </a:pPr>
            <a:r>
              <a:rPr lang="en-IN" dirty="0"/>
              <a:t>2.Clear LCD.</a:t>
            </a:r>
          </a:p>
          <a:p>
            <a:pPr>
              <a:buNone/>
            </a:pPr>
            <a:r>
              <a:rPr lang="en-IN" dirty="0"/>
              <a:t>3.Point the cursor from you want to start writing on LCD.</a:t>
            </a:r>
          </a:p>
          <a:p>
            <a:pPr>
              <a:buNone/>
            </a:pPr>
            <a:r>
              <a:rPr lang="en-IN" dirty="0"/>
              <a:t>4.	Put data on PORTD.</a:t>
            </a:r>
          </a:p>
          <a:p>
            <a:pPr>
              <a:buNone/>
            </a:pPr>
            <a:r>
              <a:rPr lang="en-IN" dirty="0"/>
              <a:t>5. SET RS AND PW.</a:t>
            </a:r>
          </a:p>
          <a:p>
            <a:pPr>
              <a:buNone/>
            </a:pPr>
            <a:r>
              <a:rPr lang="en-IN" dirty="0"/>
              <a:t>6. Give high to low voltage on LCD.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73808"/>
          </a:xfrm>
        </p:spPr>
        <p:txBody>
          <a:bodyPr/>
          <a:lstStyle/>
          <a:p>
            <a:pPr>
              <a:buNone/>
            </a:pPr>
            <a:r>
              <a:rPr lang="en-IN" dirty="0">
                <a:solidFill>
                  <a:schemeClr val="accent1"/>
                </a:solidFill>
              </a:rPr>
              <a:t>KEYPAD: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We have assigned PORTB to interface keypad with PIC18. </a:t>
            </a:r>
          </a:p>
          <a:p>
            <a:pPr>
              <a:buNone/>
            </a:pPr>
            <a:r>
              <a:rPr lang="en-IN" dirty="0"/>
              <a:t>			Rows : RB0 to RB3</a:t>
            </a:r>
          </a:p>
          <a:p>
            <a:pPr>
              <a:buNone/>
            </a:pPr>
            <a:r>
              <a:rPr lang="en-IN" dirty="0"/>
              <a:t>			Columns : RB4 to RB7 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337</TotalTime>
  <Words>1153</Words>
  <Application>Microsoft Macintosh PowerPoint</Application>
  <PresentationFormat>On-screen Show (4:3)</PresentationFormat>
  <Paragraphs>162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Century Gothic</vt:lpstr>
      <vt:lpstr>Tahoma</vt:lpstr>
      <vt:lpstr>Verdana</vt:lpstr>
      <vt:lpstr>Wingdings 2</vt:lpstr>
      <vt:lpstr>Wingdings 3</vt:lpstr>
      <vt:lpstr>Verve</vt:lpstr>
      <vt:lpstr>PowerPoint Presentation</vt:lpstr>
      <vt:lpstr>Introduction :</vt:lpstr>
      <vt:lpstr>Literature Survey :</vt:lpstr>
      <vt:lpstr>Problem Definition :</vt:lpstr>
      <vt:lpstr>Block Diagram :</vt:lpstr>
      <vt:lpstr>Hardware Requirements</vt:lpstr>
      <vt:lpstr>PROGRAMMING APPROACH:</vt:lpstr>
      <vt:lpstr>PowerPoint Presentation</vt:lpstr>
      <vt:lpstr>PowerPoint Presentation</vt:lpstr>
      <vt:lpstr>PowerPoint Presentation</vt:lpstr>
      <vt:lpstr>PowerPoint Presentation</vt:lpstr>
      <vt:lpstr>DC MOTOR:</vt:lpstr>
      <vt:lpstr>PowerPoint Presentation</vt:lpstr>
      <vt:lpstr>GSM MODULE:</vt:lpstr>
      <vt:lpstr>PowerPoint Presentation</vt:lpstr>
      <vt:lpstr>HARDWARE APPROACH:</vt:lpstr>
      <vt:lpstr>PCB DESIGN AND LAYOUT:</vt:lpstr>
      <vt:lpstr>Software Requirements</vt:lpstr>
      <vt:lpstr>LOCKER DESIGN:</vt:lpstr>
      <vt:lpstr>References 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on “Project Title”</dc:title>
  <dc:creator>GIFT</dc:creator>
  <cp:lastModifiedBy>Rachit Kumar Thakur</cp:lastModifiedBy>
  <cp:revision>99</cp:revision>
  <dcterms:created xsi:type="dcterms:W3CDTF">2016-12-26T13:27:55Z</dcterms:created>
  <dcterms:modified xsi:type="dcterms:W3CDTF">2023-08-29T07:39:00Z</dcterms:modified>
</cp:coreProperties>
</file>