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shuman Goel"/>
  <p:cmAuthor clrIdx="1" id="1" initials="" lastIdx="1" name="Rachit Thira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penSans-regular.fntdata"/><Relationship Id="rId21" Type="http://schemas.openxmlformats.org/officeDocument/2006/relationships/slide" Target="slides/slide16.xml"/><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7-11-25T00:16:09.227">
    <p:pos x="6000" y="0"/>
    <p:text>why do we need the top - left graph?</p:text>
  </p:cm>
  <p:cm authorId="1" idx="1" dt="2017-11-25T00:16:09.227">
    <p:pos x="6000" y="100"/>
    <p:text>for consistency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Good Morning everyone. We are Team 7 Red Octopus. Me along with Rachit and Vivek are going to share the details of our academic project on processing of streaming data by using AWS Services.</a:t>
            </a:r>
          </a:p>
        </p:txBody>
      </p:sp>
      <p:sp>
        <p:nvSpPr>
          <p:cNvPr id="76" name="Shape 7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these are the graphs which represent the auto-scaling </a:t>
            </a:r>
          </a:p>
        </p:txBody>
      </p:sp>
      <p:sp>
        <p:nvSpPr>
          <p:cNvPr id="140" name="Shape 140"/>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EC2 is a service provided by amazon with facilitates setting up of virtual machines easily and when required. SSH or aws console is required to connect to the vm.. we have an option of specifying a key value pair which can be used to connect to the vm. </a:t>
            </a:r>
            <a:r>
              <a:rPr lang="en-US"/>
              <a:t>it also provides an option of selecting vm with specific configuration related to the processing speed and storage required and charges us based on the configuration selected. </a:t>
            </a:r>
          </a:p>
        </p:txBody>
      </p:sp>
      <p:sp>
        <p:nvSpPr>
          <p:cNvPr id="147" name="Shape 14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emr services directly provide us with an option of selecting the number of nodes and the configuration of the nodes or the </a:t>
            </a:r>
            <a:r>
              <a:rPr lang="en-US"/>
              <a:t>cluster</a:t>
            </a:r>
            <a:r>
              <a:rPr lang="en-US"/>
              <a:t> which will be offered by ec2.</a:t>
            </a:r>
          </a:p>
          <a:p>
            <a:pPr indent="-69850" lvl="0" marL="0">
              <a:spcBef>
                <a:spcPts val="0"/>
              </a:spcBef>
              <a:buClr>
                <a:schemeClr val="dk1"/>
              </a:buClr>
              <a:buSzPts val="1100"/>
              <a:buFont typeface="Arial"/>
              <a:buNone/>
            </a:pPr>
            <a:r>
              <a:rPr lang="en-US"/>
              <a:t>it also provides an option to select the pre installed frame works, saving the time in un necessary installations. with just  a few clicks, we can select the frameworks which we need and they get installed in the cluster. </a:t>
            </a:r>
          </a:p>
        </p:txBody>
      </p:sp>
      <p:sp>
        <p:nvSpPr>
          <p:cNvPr id="154" name="Shape 15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a:t>hive was used for movement of data from dynamodb to hdfs .</a:t>
            </a:r>
          </a:p>
          <a:p>
            <a:pPr indent="0" lvl="0" marL="0">
              <a:spcBef>
                <a:spcPts val="0"/>
              </a:spcBef>
              <a:buNone/>
            </a:pPr>
            <a:r>
              <a:rPr lang="en-US"/>
              <a:t>hive is a sql like language which makes the work easier as it requires not much knowledge about programming. we used hive  by mapping the table in HDFS to the table in Dynamodb and </a:t>
            </a:r>
            <a:r>
              <a:rPr lang="en-US"/>
              <a:t>with</a:t>
            </a:r>
            <a:r>
              <a:rPr lang="en-US"/>
              <a:t> just one command all the data was copied. while copying the data from dynamodb we modified the data based on the </a:t>
            </a:r>
            <a:r>
              <a:rPr lang="en-US"/>
              <a:t>requirements, like breaking down of words and sentences</a:t>
            </a:r>
            <a:r>
              <a:rPr lang="en-US"/>
              <a:t> and selected the specific cols which were </a:t>
            </a:r>
            <a:r>
              <a:rPr lang="en-US"/>
              <a:t>required</a:t>
            </a:r>
            <a:r>
              <a:rPr lang="en-US"/>
              <a:t> for analysis. </a:t>
            </a:r>
          </a:p>
        </p:txBody>
      </p:sp>
      <p:sp>
        <p:nvSpPr>
          <p:cNvPr id="161" name="Shape 16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we have used m1.xlarge systems which has 4 vCPU with 15 GB RAM and 1680 GB SSD storage space. as we can see from the figure, for map tasks, the number is constant </a:t>
            </a:r>
            <a:r>
              <a:rPr lang="en-US"/>
              <a:t>until</a:t>
            </a:r>
            <a:r>
              <a:rPr lang="en-US"/>
              <a:t> a point, where as it doubles as the data is increased. this is because map is a distributed task, and as the data size increases, we need more map tasks to dive the data and work on the data. this </a:t>
            </a:r>
            <a:r>
              <a:rPr lang="en-US"/>
              <a:t>increases</a:t>
            </a:r>
            <a:r>
              <a:rPr lang="en-US"/>
              <a:t> the speed and parallely the </a:t>
            </a:r>
            <a:r>
              <a:rPr lang="en-US"/>
              <a:t>computations</a:t>
            </a:r>
            <a:r>
              <a:rPr lang="en-US"/>
              <a:t> are done on the different </a:t>
            </a:r>
            <a:r>
              <a:rPr lang="en-US"/>
              <a:t>segments</a:t>
            </a:r>
            <a:r>
              <a:rPr lang="en-US"/>
              <a:t> of data.</a:t>
            </a:r>
          </a:p>
          <a:p>
            <a:pPr indent="0" lvl="0" marL="0">
              <a:spcBef>
                <a:spcPts val="0"/>
              </a:spcBef>
              <a:buNone/>
            </a:pPr>
            <a:r>
              <a:rPr lang="en-US"/>
              <a:t>for the reduce tasks, the number increases, but after the increase in data after a point, the reduce tasks remain constant. this is because for reduce tasks to start their work, they need data from the map tasks. Number of reduce tasks are </a:t>
            </a:r>
          </a:p>
          <a:p>
            <a:pPr indent="0" lvl="0" marL="0">
              <a:spcBef>
                <a:spcPts val="0"/>
              </a:spcBef>
              <a:buNone/>
            </a:pPr>
            <a:r>
              <a:rPr lang="en-US"/>
              <a:t>the total execution time doubles. because after the reduce tasks have performed their function, they have to collect the data from the reduce tasks and consolidate them to present the analysis of the mapreduce task.</a:t>
            </a:r>
          </a:p>
        </p:txBody>
      </p:sp>
      <p:sp>
        <p:nvSpPr>
          <p:cNvPr id="167" name="Shape 167"/>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alternative approaches:-</a:t>
            </a:r>
          </a:p>
          <a:p>
            <a:pPr indent="0" lvl="0" marL="0">
              <a:spcBef>
                <a:spcPts val="0"/>
              </a:spcBef>
              <a:buNone/>
            </a:pPr>
            <a:r>
              <a:rPr lang="en-US"/>
              <a:t>analysis</a:t>
            </a:r>
            <a:r>
              <a:rPr lang="en-US"/>
              <a:t> on the data could have been done </a:t>
            </a:r>
            <a:r>
              <a:rPr lang="en-US"/>
              <a:t>during</a:t>
            </a:r>
            <a:r>
              <a:rPr lang="en-US"/>
              <a:t> </a:t>
            </a:r>
            <a:r>
              <a:rPr lang="en-US"/>
              <a:t>streaming</a:t>
            </a:r>
            <a:r>
              <a:rPr lang="en-US"/>
              <a:t> using </a:t>
            </a:r>
            <a:r>
              <a:rPr lang="en-US"/>
              <a:t>Kinesis</a:t>
            </a:r>
            <a:r>
              <a:rPr lang="en-US"/>
              <a:t> firehouse. </a:t>
            </a:r>
          </a:p>
          <a:p>
            <a:pPr indent="0" lvl="0" marL="0">
              <a:spcBef>
                <a:spcPts val="0"/>
              </a:spcBef>
              <a:buNone/>
            </a:pPr>
            <a:r>
              <a:rPr lang="en-US"/>
              <a:t>the data could have directly be moved to hdfs instead of </a:t>
            </a:r>
            <a:r>
              <a:rPr lang="en-US"/>
              <a:t>moving</a:t>
            </a:r>
            <a:r>
              <a:rPr lang="en-US"/>
              <a:t> it </a:t>
            </a:r>
            <a:r>
              <a:rPr lang="en-US"/>
              <a:t>to</a:t>
            </a:r>
            <a:r>
              <a:rPr lang="en-US"/>
              <a:t> dynamodb and then to hdfs. but we wanted to explore as many services as we could and we </a:t>
            </a:r>
            <a:r>
              <a:rPr lang="en-US"/>
              <a:t>chose </a:t>
            </a:r>
            <a:r>
              <a:rPr lang="en-US"/>
              <a:t>the road not taken</a:t>
            </a:r>
          </a:p>
          <a:p>
            <a:pPr indent="0" lvl="0" marL="0">
              <a:spcBef>
                <a:spcPts val="0"/>
              </a:spcBef>
              <a:buNone/>
            </a:pPr>
            <a:r>
              <a:t/>
            </a:r>
            <a:endParaRPr/>
          </a:p>
          <a:p>
            <a:pPr indent="0" lvl="0" marL="0">
              <a:spcBef>
                <a:spcPts val="0"/>
              </a:spcBef>
              <a:buNone/>
            </a:pPr>
            <a:r>
              <a:rPr lang="en-US"/>
              <a:t>we took some small data set and did some analysis using pig and spark which is also an option which can be used. there are positives and drawbacks of all the different frameworks. </a:t>
            </a:r>
          </a:p>
          <a:p>
            <a:pPr indent="0" lvl="0" marL="0">
              <a:spcBef>
                <a:spcPts val="0"/>
              </a:spcBef>
              <a:buNone/>
            </a:pPr>
            <a:r>
              <a:t/>
            </a:r>
            <a:endParaRPr/>
          </a:p>
        </p:txBody>
      </p:sp>
      <p:sp>
        <p:nvSpPr>
          <p:cNvPr id="177" name="Shape 177"/>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any questions?</a:t>
            </a:r>
          </a:p>
          <a:p>
            <a:pPr indent="0" lvl="0" marL="0">
              <a:spcBef>
                <a:spcPts val="0"/>
              </a:spcBef>
              <a:buNone/>
            </a:pPr>
            <a:r>
              <a:t/>
            </a:r>
            <a:endParaRPr/>
          </a:p>
          <a:p>
            <a:pPr indent="0" lvl="0" marL="0">
              <a:spcBef>
                <a:spcPts val="0"/>
              </a:spcBef>
              <a:buNone/>
            </a:pPr>
            <a:r>
              <a:rPr lang="en-US"/>
              <a:t>we would like to </a:t>
            </a:r>
            <a:r>
              <a:rPr lang="en-US"/>
              <a:t>thank</a:t>
            </a:r>
            <a:r>
              <a:rPr lang="en-US"/>
              <a:t> the prof for introducing us to Amazing aws. indeed this was a </a:t>
            </a:r>
            <a:r>
              <a:rPr lang="en-US"/>
              <a:t>learning</a:t>
            </a:r>
            <a:r>
              <a:rPr lang="en-US"/>
              <a:t> experience and we explored new horizons. </a:t>
            </a:r>
          </a:p>
          <a:p>
            <a:pPr indent="0" lvl="0" marL="0">
              <a:spcBef>
                <a:spcPts val="0"/>
              </a:spcBef>
              <a:buNone/>
            </a:pPr>
            <a:r>
              <a:rPr lang="en-US"/>
              <a:t>thanks you</a:t>
            </a:r>
          </a:p>
          <a:p>
            <a:pPr indent="0" lvl="0" marL="0">
              <a:spcBef>
                <a:spcPts val="0"/>
              </a:spcBef>
              <a:buNone/>
            </a:pPr>
            <a:r>
              <a:t/>
            </a:r>
            <a:endParaRPr/>
          </a:p>
        </p:txBody>
      </p:sp>
      <p:sp>
        <p:nvSpPr>
          <p:cNvPr id="183" name="Shape 18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 name="Shape 82"/>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The motivation of the project is to learn and explore what all we can do on cloud. We started to looking at various services provided by the AWS like S3, EC2, Kinesis, Firehose, RDS, Amazon MQ, etc. And finally decided to build a </a:t>
            </a:r>
            <a:r>
              <a:rPr lang="en-US"/>
              <a:t>pipeline</a:t>
            </a:r>
            <a:r>
              <a:rPr lang="en-US"/>
              <a:t> to stream large amount of data with varying velocity and storing that data in a distributed cloud  environment. Later on performing analysis on that data. We have focussed to try out many technologies and frameworks in our project to get acquaint with it. Indirectly we also have to manage cost issues throughout our project which is also a critical part in any real world scenario.</a:t>
            </a:r>
          </a:p>
        </p:txBody>
      </p:sp>
      <p:sp>
        <p:nvSpPr>
          <p:cNvPr id="83" name="Shape 83"/>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Let’s look at the overall pipeline and architecture of our system from a very high level. We have used Twitter for gathering real time data. That data is being replicated multiple times to increase the volume of the data. AWS Kinesis is being used to handle such large amounts of data. Consumers threads gather data from Kinesis streams and do some kind of processing to store the results in DynamoDB. In batches the data is being copied from DynamoDB to HDFS to perform some kind of analysis on the data. Here the whole system of Hadoop has been deployed with the use of AWS Elastic Map Reduce Service.</a:t>
            </a:r>
          </a:p>
        </p:txBody>
      </p:sp>
      <p:sp>
        <p:nvSpPr>
          <p:cNvPr id="89" name="Shape 89"/>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Volume and Velocity was kind of major problem in our project. Twitter generates data at 5000 tweets per second globally. According to volume of data it isn’t enough. We need to handle more. One easiest approach that we followed is through replicating the data. We reserved all the VCL machines we can to generate high volume of data with varying velocity. The replication has been done like using a producer consumer problem using a global buffer for every process.</a:t>
            </a:r>
          </a:p>
        </p:txBody>
      </p:sp>
      <p:sp>
        <p:nvSpPr>
          <p:cNvPr id="97" name="Shape 97"/>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3" name="Shape 10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lang="en-US"/>
              <a:t>To handle that high volume of data we use AWS </a:t>
            </a:r>
            <a:r>
              <a:rPr b="0" i="0" lang="en-US" sz="1200" u="none" cap="none" strike="noStrike">
                <a:solidFill>
                  <a:schemeClr val="dk1"/>
                </a:solidFill>
                <a:latin typeface="Calibri"/>
                <a:ea typeface="Calibri"/>
                <a:cs typeface="Calibri"/>
                <a:sym typeface="Calibri"/>
              </a:rPr>
              <a:t>Kinesis. It is a streaming service provided to collect and process data in real time. It is </a:t>
            </a:r>
            <a:r>
              <a:rPr lang="en-US"/>
              <a:t>very similar to Kafka. It also has a push pull model. It has shards which are basically like queues. We connect to those queues and fetch data from it. The pricing of Kinesis is based on the the number of shards you reserve in your stream. The shards have varying read and writing </a:t>
            </a:r>
            <a:r>
              <a:rPr b="1" lang="en-US"/>
              <a:t>speed</a:t>
            </a:r>
            <a:r>
              <a:rPr lang="en-US"/>
              <a:t>. One can write into shard at a maximum of 1 MB/s and can read at a speed of 2 MB/s. While pushing data one has to keep ensure that data is being divided to every shard in balance.</a:t>
            </a:r>
          </a:p>
        </p:txBody>
      </p:sp>
      <p:sp>
        <p:nvSpPr>
          <p:cNvPr id="104" name="Shape 10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The threads that are replicating the data within the process have to push the data to Kinesis shards in a balance format so that they don’t exceed the limitation of read/write limits. How it was achieved to balance load on each shards ? Firstly determining the shard where the process has to write the data. Kinesis uses MD5 hashing to determine the shard no. We dynamically calculate the hash and </a:t>
            </a:r>
            <a:r>
              <a:rPr lang="en-US"/>
              <a:t>explicitly</a:t>
            </a:r>
            <a:r>
              <a:rPr lang="en-US"/>
              <a:t> puts the data into the shard. And after careful performance tuning we are able to generate the data with large volumes and with varying velocity. Also, Kinesis by itself assigns a unique sequence number to each of the record stored in it which later on helps in our processing too.</a:t>
            </a:r>
          </a:p>
        </p:txBody>
      </p:sp>
      <p:sp>
        <p:nvSpPr>
          <p:cNvPr id="111" name="Shape 111"/>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400550"/>
            <a:ext cx="5486400" cy="3600600"/>
          </a:xfrm>
          <a:prstGeom prst="rect">
            <a:avLst/>
          </a:prstGeom>
        </p:spPr>
        <p:txBody>
          <a:bodyPr anchorCtr="0" anchor="t" bIns="91425" lIns="91425" rIns="91425" wrap="square" tIns="91425">
            <a:noAutofit/>
          </a:bodyPr>
          <a:lstStyle/>
          <a:p>
            <a:pPr indent="0" lvl="0" marL="0">
              <a:spcBef>
                <a:spcPts val="0"/>
              </a:spcBef>
              <a:buNone/>
            </a:pPr>
            <a:r>
              <a:rPr lang="en-US"/>
              <a:t>In our setup we prefer to choose using 11 VCL machines with 11 shards to generate one to one mapping. The slide shows the results of the volume and the velocity with which the data is being generated. These two graphs shows the speed at which we are able to generate and push the data into Kinesis. The graph on the left we can see that on average we are able to generate the data between 600 to 800 MB/min through replication and load balancing which accounts for more than 150,000 records per minute.</a:t>
            </a:r>
          </a:p>
        </p:txBody>
      </p:sp>
      <p:sp>
        <p:nvSpPr>
          <p:cNvPr id="118" name="Shape 118"/>
          <p:cNvSpPr txBox="1"/>
          <p:nvPr>
            <p:ph idx="12" type="sldNum"/>
          </p:nvPr>
        </p:nvSpPr>
        <p:spPr>
          <a:xfrm>
            <a:off x="3884613" y="8685213"/>
            <a:ext cx="2971800" cy="458700"/>
          </a:xfrm>
          <a:prstGeom prst="rect">
            <a:avLst/>
          </a:prstGeom>
        </p:spPr>
        <p:txBody>
          <a:bodyPr anchorCtr="0" anchor="b" bIns="45700" lIns="91425" rIns="91425" wrap="square" tIns="45700">
            <a:noAutofit/>
          </a:bodyPr>
          <a:lstStyle/>
          <a:p>
            <a:pPr indent="0" lvl="0" marL="0">
              <a:spcBef>
                <a:spcPts val="0"/>
              </a:spcBef>
              <a:buClr>
                <a:srgbClr val="000000"/>
              </a:buClr>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5" name="Shape 125"/>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200" u="none" cap="none" strike="noStrike">
                <a:solidFill>
                  <a:schemeClr val="dk1"/>
                </a:solidFill>
                <a:latin typeface="Calibri"/>
                <a:ea typeface="Calibri"/>
                <a:cs typeface="Calibri"/>
                <a:sym typeface="Calibri"/>
              </a:rPr>
              <a:t>DynamoDB is a NoSQL cloud database service provided by AWS, which supports key-value and document store models, with latency in milliseconds even at large scale. Its flexible data model, reliable performance, and automatic scaling of throughput capacity, makes it a great fit for low latency application like gaming. It is also highly scalable, a requirement in the industry.</a:t>
            </a:r>
          </a:p>
          <a:p>
            <a:pPr indent="0" lvl="0" marL="0" marR="0" rtl="0" algn="l">
              <a:spcBef>
                <a:spcPts val="0"/>
              </a:spcBef>
              <a:buNone/>
            </a:pPr>
            <a:r>
              <a:rPr b="0" i="0" lang="en-US" sz="1200" u="none" cap="none" strike="noStrike">
                <a:solidFill>
                  <a:schemeClr val="dk1"/>
                </a:solidFill>
                <a:latin typeface="Calibri"/>
                <a:ea typeface="Calibri"/>
                <a:cs typeface="Calibri"/>
                <a:sym typeface="Calibri"/>
              </a:rPr>
              <a:t>Writing data to DynamoDB can also be complex task like Amazon Kinesis. Just like the limits on reading and writing in the shards, DynamoDB has capacity units for reading and writing. One has to specify the proper number of capacity units such that DynamoDB doesn't throttle down due to heavy number of requests. The reading capacity units can be read at the speed of 20 to 40 KB/s depending upon the consistency model and can write at a speed of 5 KB/s.</a:t>
            </a:r>
          </a:p>
        </p:txBody>
      </p:sp>
      <p:sp>
        <p:nvSpPr>
          <p:cNvPr id="126" name="Shape 126"/>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indent="0" lvl="0" marL="0">
              <a:spcBef>
                <a:spcPts val="0"/>
              </a:spcBef>
              <a:buNone/>
            </a:pPr>
            <a:r>
              <a:rPr lang="en-US"/>
              <a:t>We create a table in dynamoDb with the metadata with key as sequence number. We took the data from kinesis queue and if the data had all the fields which are required, we wrote the data into the dynamodb table.</a:t>
            </a:r>
          </a:p>
        </p:txBody>
      </p:sp>
      <p:sp>
        <p:nvSpPr>
          <p:cNvPr id="133" name="Shape 133"/>
          <p:cNvSpPr/>
          <p:nvPr>
            <p:ph idx="2" type="sldImg"/>
          </p:nvPr>
        </p:nvSpPr>
        <p:spPr>
          <a:xfrm>
            <a:off x="1371600"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97034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9" name="Shape 19"/>
          <p:cNvSpPr txBox="1"/>
          <p:nvPr>
            <p:ph idx="1" type="subTitle"/>
          </p:nvPr>
        </p:nvSpPr>
        <p:spPr>
          <a:xfrm>
            <a:off x="165614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Arial"/>
                <a:ea typeface="Arial"/>
                <a:cs typeface="Arial"/>
                <a:sym typeface="Arial"/>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Arial"/>
                <a:ea typeface="Arial"/>
                <a:cs typeface="Arial"/>
                <a:sym typeface="Arial"/>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Arial"/>
                <a:ea typeface="Arial"/>
                <a:cs typeface="Arial"/>
                <a:sym typeface="Arial"/>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Shape 20"/>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3" name="Shape 23"/>
        <p:cNvGrpSpPr/>
        <p:nvPr/>
      </p:nvGrpSpPr>
      <p:grpSpPr>
        <a:xfrm>
          <a:off x="0" y="0"/>
          <a:ext cx="0" cy="0"/>
          <a:chOff x="0" y="0"/>
          <a:chExt cx="0" cy="0"/>
        </a:xfrm>
      </p:grpSpPr>
      <p:sp>
        <p:nvSpPr>
          <p:cNvPr id="24" name="Shape 24"/>
          <p:cNvSpPr txBox="1"/>
          <p:nvPr>
            <p:ph type="title"/>
          </p:nvPr>
        </p:nvSpPr>
        <p:spPr>
          <a:xfrm>
            <a:off x="1074839" y="1166801"/>
            <a:ext cx="7556485"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25" name="Shape 25"/>
          <p:cNvSpPr txBox="1"/>
          <p:nvPr>
            <p:ph idx="1" type="body"/>
          </p:nvPr>
        </p:nvSpPr>
        <p:spPr>
          <a:xfrm>
            <a:off x="1074839" y="2507701"/>
            <a:ext cx="7556485" cy="3618462"/>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Shape 26"/>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9" name="Shape 29"/>
        <p:cNvGrpSpPr/>
        <p:nvPr/>
      </p:nvGrpSpPr>
      <p:grpSpPr>
        <a:xfrm>
          <a:off x="0" y="0"/>
          <a:ext cx="0" cy="0"/>
          <a:chOff x="0" y="0"/>
          <a:chExt cx="0" cy="0"/>
        </a:xfrm>
      </p:grpSpPr>
      <p:sp>
        <p:nvSpPr>
          <p:cNvPr id="30" name="Shape 30"/>
          <p:cNvSpPr txBox="1"/>
          <p:nvPr>
            <p:ph type="title"/>
          </p:nvPr>
        </p:nvSpPr>
        <p:spPr>
          <a:xfrm>
            <a:off x="858924"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4000"/>
              <a:buFont typeface="Arial"/>
              <a:buNone/>
              <a:defRPr b="1" i="0" sz="4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1" name="Shape 31"/>
          <p:cNvSpPr txBox="1"/>
          <p:nvPr>
            <p:ph idx="1" type="body"/>
          </p:nvPr>
        </p:nvSpPr>
        <p:spPr>
          <a:xfrm>
            <a:off x="858924"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Arial"/>
                <a:ea typeface="Arial"/>
                <a:cs typeface="Arial"/>
                <a:sym typeface="Arial"/>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Arial"/>
                <a:ea typeface="Arial"/>
                <a:cs typeface="Arial"/>
                <a:sym typeface="Arial"/>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Arial"/>
                <a:ea typeface="Arial"/>
                <a:cs typeface="Arial"/>
                <a:sym typeface="Arial"/>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Arial"/>
                <a:ea typeface="Arial"/>
                <a:cs typeface="Arial"/>
                <a:sym typeface="Arial"/>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Shape 32"/>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1130315" y="354875"/>
            <a:ext cx="7556485"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37" name="Shape 37"/>
          <p:cNvSpPr txBox="1"/>
          <p:nvPr>
            <p:ph idx="1" type="body"/>
          </p:nvPr>
        </p:nvSpPr>
        <p:spPr>
          <a:xfrm>
            <a:off x="1074838" y="1600200"/>
            <a:ext cx="3776053"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4934169" y="1600200"/>
            <a:ext cx="3752631"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1074839" y="257721"/>
            <a:ext cx="7611961"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44" name="Shape 44"/>
          <p:cNvSpPr txBox="1"/>
          <p:nvPr>
            <p:ph idx="1" type="body"/>
          </p:nvPr>
        </p:nvSpPr>
        <p:spPr>
          <a:xfrm>
            <a:off x="1074839" y="1535113"/>
            <a:ext cx="3838510"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1074838" y="2174875"/>
            <a:ext cx="3838511"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Shape 46"/>
          <p:cNvSpPr txBox="1"/>
          <p:nvPr>
            <p:ph idx="3" type="body"/>
          </p:nvPr>
        </p:nvSpPr>
        <p:spPr>
          <a:xfrm>
            <a:off x="4968867" y="1535113"/>
            <a:ext cx="3717933"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4" type="body"/>
          </p:nvPr>
        </p:nvSpPr>
        <p:spPr>
          <a:xfrm>
            <a:off x="4968867" y="2174875"/>
            <a:ext cx="3717933"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1074838" y="1166801"/>
            <a:ext cx="7556485"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53" name="Shape 53"/>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1074839"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2" name="Shape 62"/>
          <p:cNvSpPr txBox="1"/>
          <p:nvPr>
            <p:ph idx="1" type="body"/>
          </p:nvPr>
        </p:nvSpPr>
        <p:spPr>
          <a:xfrm>
            <a:off x="4267952" y="273050"/>
            <a:ext cx="4363372"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Shape 63"/>
          <p:cNvSpPr txBox="1"/>
          <p:nvPr>
            <p:ph idx="2" type="body"/>
          </p:nvPr>
        </p:nvSpPr>
        <p:spPr>
          <a:xfrm>
            <a:off x="1074839"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Arial"/>
              <a:buNone/>
              <a:defRPr b="1" i="0" sz="20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69" name="Shape 69"/>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Shape 70"/>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sz="1200">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lang="en-US" sz="1200">
                <a:solidFill>
                  <a:srgbClr val="888888"/>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idx="10" type="dt"/>
          </p:nvPr>
        </p:nvSpPr>
        <p:spPr>
          <a:xfrm>
            <a:off x="1074839" y="6356350"/>
            <a:ext cx="2066669" cy="365125"/>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 name="Shape 11"/>
          <p:cNvSpPr txBox="1"/>
          <p:nvPr>
            <p:ph idx="11" type="ftr"/>
          </p:nvPr>
        </p:nvSpPr>
        <p:spPr>
          <a:xfrm>
            <a:off x="3366566" y="6356350"/>
            <a:ext cx="3207081" cy="365125"/>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Arial"/>
                <a:ea typeface="Arial"/>
                <a:cs typeface="Arial"/>
                <a:sym typeface="Arial"/>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2" type="sldNum"/>
          </p:nvPr>
        </p:nvSpPr>
        <p:spPr>
          <a:xfrm>
            <a:off x="6806743" y="6356350"/>
            <a:ext cx="1824581" cy="365125"/>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US" sz="1200" u="none" cap="none" strike="noStrike">
                <a:solidFill>
                  <a:srgbClr val="888888"/>
                </a:solidFill>
                <a:latin typeface="Arial"/>
                <a:ea typeface="Arial"/>
                <a:cs typeface="Arial"/>
                <a:sym typeface="Arial"/>
              </a:rPr>
              <a:t>‹#›</a:t>
            </a:fld>
          </a:p>
        </p:txBody>
      </p:sp>
      <p:sp>
        <p:nvSpPr>
          <p:cNvPr id="13" name="Shape 13"/>
          <p:cNvSpPr txBox="1"/>
          <p:nvPr>
            <p:ph type="title"/>
          </p:nvPr>
        </p:nvSpPr>
        <p:spPr>
          <a:xfrm>
            <a:off x="1074839" y="900200"/>
            <a:ext cx="7556485" cy="1068988"/>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Arial"/>
              <a:buNone/>
              <a:defRPr b="0" i="0" sz="4400" u="none" cap="none" strike="noStrike">
                <a:solidFill>
                  <a:schemeClr val="dk1"/>
                </a:solidFill>
                <a:latin typeface="Arial"/>
                <a:ea typeface="Arial"/>
                <a:cs typeface="Arial"/>
                <a:sym typeface="Arial"/>
              </a:defRPr>
            </a:lvl1pPr>
            <a:lvl2pPr indent="0" lvl="1">
              <a:spcBef>
                <a:spcPts val="0"/>
              </a:spcBef>
              <a:buSzPts val="1400"/>
              <a:buNone/>
              <a:defRPr sz="1800"/>
            </a:lvl2pPr>
            <a:lvl3pPr indent="0" lvl="2">
              <a:spcBef>
                <a:spcPts val="0"/>
              </a:spcBef>
              <a:buSzPts val="1400"/>
              <a:buNone/>
              <a:defRPr sz="1800"/>
            </a:lvl3pPr>
            <a:lvl4pPr indent="0" lvl="3">
              <a:spcBef>
                <a:spcPts val="0"/>
              </a:spcBef>
              <a:buSzPts val="1400"/>
              <a:buNone/>
              <a:defRPr sz="1800"/>
            </a:lvl4pPr>
            <a:lvl5pPr indent="0" lvl="4">
              <a:spcBef>
                <a:spcPts val="0"/>
              </a:spcBef>
              <a:buSzPts val="1400"/>
              <a:buNone/>
              <a:defRPr sz="1800"/>
            </a:lvl5pPr>
            <a:lvl6pPr indent="0" lvl="5">
              <a:spcBef>
                <a:spcPts val="0"/>
              </a:spcBef>
              <a:buSzPts val="1400"/>
              <a:buNone/>
              <a:defRPr sz="1800"/>
            </a:lvl6pPr>
            <a:lvl7pPr indent="0" lvl="6">
              <a:spcBef>
                <a:spcPts val="0"/>
              </a:spcBef>
              <a:buSzPts val="1400"/>
              <a:buNone/>
              <a:defRPr sz="1800"/>
            </a:lvl7pPr>
            <a:lvl8pPr indent="0" lvl="7">
              <a:spcBef>
                <a:spcPts val="0"/>
              </a:spcBef>
              <a:buSzPts val="1400"/>
              <a:buNone/>
              <a:defRPr sz="1800"/>
            </a:lvl8pPr>
            <a:lvl9pPr indent="0" lvl="8">
              <a:spcBef>
                <a:spcPts val="0"/>
              </a:spcBef>
              <a:buSzPts val="1400"/>
              <a:buNone/>
              <a:defRPr sz="1800"/>
            </a:lvl9pPr>
          </a:lstStyle>
          <a:p/>
        </p:txBody>
      </p:sp>
      <p:sp>
        <p:nvSpPr>
          <p:cNvPr id="14" name="Shape 14"/>
          <p:cNvSpPr txBox="1"/>
          <p:nvPr>
            <p:ph idx="1" type="body"/>
          </p:nvPr>
        </p:nvSpPr>
        <p:spPr>
          <a:xfrm>
            <a:off x="1074839" y="3022896"/>
            <a:ext cx="7556485" cy="3103267"/>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5" name="Shape 15"/>
          <p:cNvPicPr preferRelativeResize="0"/>
          <p:nvPr/>
        </p:nvPicPr>
        <p:blipFill rotWithShape="1">
          <a:blip r:embed="rId1">
            <a:alphaModFix/>
          </a:blip>
          <a:srcRect b="0" l="0" r="0" t="0"/>
          <a:stretch/>
        </p:blipFill>
        <p:spPr>
          <a:xfrm>
            <a:off x="0" y="0"/>
            <a:ext cx="685371" cy="6815137"/>
          </a:xfrm>
          <a:prstGeom prst="rect">
            <a:avLst/>
          </a:prstGeom>
          <a:noFill/>
          <a:ln>
            <a:noFill/>
          </a:ln>
        </p:spPr>
      </p:pic>
      <p:sp>
        <p:nvSpPr>
          <p:cNvPr id="16" name="Shape 16"/>
          <p:cNvSpPr txBox="1"/>
          <p:nvPr/>
        </p:nvSpPr>
        <p:spPr>
          <a:xfrm>
            <a:off x="0" y="6407658"/>
            <a:ext cx="795022" cy="438582"/>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0" i="0" lang="en-US" sz="1050" u="none" cap="none" strike="noStrike">
                <a:solidFill>
                  <a:srgbClr val="FFFFFF"/>
                </a:solidFill>
                <a:latin typeface="Open Sans"/>
                <a:ea typeface="Open Sans"/>
                <a:cs typeface="Open Sans"/>
                <a:sym typeface="Open Sans"/>
              </a:rPr>
              <a:t>Computer </a:t>
            </a:r>
            <a:r>
              <a:rPr b="0" i="0" lang="en-US" sz="1200" u="none" cap="none" strike="noStrike">
                <a:solidFill>
                  <a:srgbClr val="FFFFFF"/>
                </a:solidFill>
                <a:latin typeface="Open Sans"/>
                <a:ea typeface="Open Sans"/>
                <a:cs typeface="Open Sans"/>
                <a:sym typeface="Open Sans"/>
              </a:rPr>
              <a:t>Science</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image" Target="../media/image13.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ctrTitle"/>
          </p:nvPr>
        </p:nvSpPr>
        <p:spPr>
          <a:xfrm>
            <a:off x="970340" y="970219"/>
            <a:ext cx="7772400" cy="1470025"/>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Processing of Streaming Data Using AWS Services</a:t>
            </a:r>
          </a:p>
        </p:txBody>
      </p:sp>
      <p:sp>
        <p:nvSpPr>
          <p:cNvPr id="79" name="Shape 79"/>
          <p:cNvSpPr txBox="1"/>
          <p:nvPr>
            <p:ph idx="1" type="subTitle"/>
          </p:nvPr>
        </p:nvSpPr>
        <p:spPr>
          <a:xfrm>
            <a:off x="1656140" y="3886200"/>
            <a:ext cx="6400800" cy="1752600"/>
          </a:xfrm>
          <a:prstGeom prst="rect">
            <a:avLst/>
          </a:prstGeom>
          <a:noFill/>
          <a:ln>
            <a:noFill/>
          </a:ln>
        </p:spPr>
        <p:txBody>
          <a:bodyPr anchorCtr="0" anchor="t" bIns="45700" lIns="91425" rIns="91425" wrap="square" tIns="45700">
            <a:noAutofit/>
          </a:bodyPr>
          <a:lstStyle/>
          <a:p>
            <a:pPr indent="-203200" lvl="0" marL="0" marR="0" rtl="0" algn="l">
              <a:spcBef>
                <a:spcPts val="0"/>
              </a:spcBef>
              <a:spcAft>
                <a:spcPts val="0"/>
              </a:spcAft>
              <a:buClr>
                <a:srgbClr val="888888"/>
              </a:buClr>
              <a:buSzPts val="3200"/>
              <a:buFont typeface="Arial"/>
              <a:buNone/>
            </a:pPr>
            <a:r>
              <a:rPr lang="en-US"/>
              <a:t>Red Octopus - Team 7</a:t>
            </a:r>
          </a:p>
          <a:p>
            <a:pPr indent="254000" lvl="0" marL="0" marR="0" rtl="0" algn="l">
              <a:spcBef>
                <a:spcPts val="0"/>
              </a:spcBef>
              <a:spcAft>
                <a:spcPts val="0"/>
              </a:spcAft>
              <a:buClr>
                <a:srgbClr val="888888"/>
              </a:buClr>
              <a:buSzPts val="3200"/>
              <a:buFont typeface="Arial"/>
              <a:buNone/>
            </a:pPr>
            <a:r>
              <a:rPr lang="en-US"/>
              <a:t>-	</a:t>
            </a:r>
            <a:r>
              <a:rPr b="0" i="0" lang="en-US" sz="3200" u="none" cap="none" strike="noStrike">
                <a:solidFill>
                  <a:srgbClr val="888888"/>
                </a:solidFill>
                <a:latin typeface="Arial"/>
                <a:ea typeface="Arial"/>
                <a:cs typeface="Arial"/>
                <a:sym typeface="Arial"/>
              </a:rPr>
              <a:t>Anshuman Goel</a:t>
            </a:r>
          </a:p>
          <a:p>
            <a:pPr indent="254000" lvl="0" marL="0" marR="0" rtl="0" algn="l">
              <a:spcBef>
                <a:spcPts val="640"/>
              </a:spcBef>
              <a:spcAft>
                <a:spcPts val="0"/>
              </a:spcAft>
              <a:buClr>
                <a:srgbClr val="888888"/>
              </a:buClr>
              <a:buSzPts val="3200"/>
              <a:buFont typeface="Arial"/>
              <a:buNone/>
            </a:pPr>
            <a:r>
              <a:rPr lang="en-US"/>
              <a:t>- 	</a:t>
            </a:r>
            <a:r>
              <a:rPr b="0" i="0" lang="en-US" sz="3200" u="none" cap="none" strike="noStrike">
                <a:solidFill>
                  <a:srgbClr val="888888"/>
                </a:solidFill>
                <a:latin typeface="Arial"/>
                <a:ea typeface="Arial"/>
                <a:cs typeface="Arial"/>
                <a:sym typeface="Arial"/>
              </a:rPr>
              <a:t>Rachit Thirani</a:t>
            </a:r>
          </a:p>
          <a:p>
            <a:pPr indent="254000" lvl="0" marL="0" marR="0" rtl="0" algn="l">
              <a:spcBef>
                <a:spcPts val="640"/>
              </a:spcBef>
              <a:buClr>
                <a:srgbClr val="888888"/>
              </a:buClr>
              <a:buSzPts val="3200"/>
              <a:buFont typeface="Arial"/>
              <a:buNone/>
            </a:pPr>
            <a:r>
              <a:rPr lang="en-US"/>
              <a:t>-	</a:t>
            </a:r>
            <a:r>
              <a:rPr b="0" i="0" lang="en-US" sz="3200" u="none" cap="none" strike="noStrike">
                <a:solidFill>
                  <a:srgbClr val="888888"/>
                </a:solidFill>
                <a:latin typeface="Arial"/>
                <a:ea typeface="Arial"/>
                <a:cs typeface="Arial"/>
                <a:sym typeface="Arial"/>
              </a:rPr>
              <a:t>Vivek Varma Nadimpalli</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074842" y="1166800"/>
            <a:ext cx="2203200" cy="1143000"/>
          </a:xfrm>
          <a:prstGeom prst="rect">
            <a:avLst/>
          </a:prstGeom>
        </p:spPr>
        <p:txBody>
          <a:bodyPr anchorCtr="0" anchor="ctr" bIns="91425" lIns="91425" rIns="91425" wrap="square" tIns="91425">
            <a:noAutofit/>
          </a:bodyPr>
          <a:lstStyle/>
          <a:p>
            <a:pPr indent="0" lvl="0" marL="0">
              <a:spcBef>
                <a:spcPts val="0"/>
              </a:spcBef>
              <a:buNone/>
            </a:pPr>
            <a:r>
              <a:t/>
            </a:r>
            <a:endParaRPr/>
          </a:p>
        </p:txBody>
      </p:sp>
      <p:pic>
        <p:nvPicPr>
          <p:cNvPr id="143" name="Shape 143"/>
          <p:cNvPicPr preferRelativeResize="0"/>
          <p:nvPr/>
        </p:nvPicPr>
        <p:blipFill rotWithShape="1">
          <a:blip r:embed="rId4">
            <a:alphaModFix/>
          </a:blip>
          <a:srcRect b="11030" l="2859" r="3066" t="12370"/>
          <a:stretch/>
        </p:blipFill>
        <p:spPr>
          <a:xfrm>
            <a:off x="694926" y="0"/>
            <a:ext cx="4078150" cy="3163250"/>
          </a:xfrm>
          <a:prstGeom prst="rect">
            <a:avLst/>
          </a:prstGeom>
          <a:noFill/>
          <a:ln>
            <a:noFill/>
          </a:ln>
        </p:spPr>
      </p:pic>
      <p:pic>
        <p:nvPicPr>
          <p:cNvPr id="144" name="Shape 144"/>
          <p:cNvPicPr preferRelativeResize="0"/>
          <p:nvPr/>
        </p:nvPicPr>
        <p:blipFill rotWithShape="1">
          <a:blip r:embed="rId5">
            <a:alphaModFix/>
          </a:blip>
          <a:srcRect b="10175" l="2615" r="2634" t="12442"/>
          <a:stretch/>
        </p:blipFill>
        <p:spPr>
          <a:xfrm>
            <a:off x="4474325" y="3218725"/>
            <a:ext cx="4669676" cy="349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1074838" y="360556"/>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Amazon Elastic Compute Cloud (EC2)</a:t>
            </a:r>
          </a:p>
        </p:txBody>
      </p:sp>
      <p:sp>
        <p:nvSpPr>
          <p:cNvPr id="150" name="Shape 150"/>
          <p:cNvSpPr txBox="1"/>
          <p:nvPr>
            <p:ph idx="1" type="body"/>
          </p:nvPr>
        </p:nvSpPr>
        <p:spPr>
          <a:xfrm>
            <a:off x="1074838" y="1868605"/>
            <a:ext cx="7556485" cy="36184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VM machines</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Secure</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Saves Time</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Saves Money</a:t>
            </a:r>
          </a:p>
          <a:p>
            <a:pPr indent="-342900" lvl="0" marL="342900" marR="0" rtl="0" algn="l">
              <a:spcBef>
                <a:spcPts val="64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151" name="Shape 151"/>
          <p:cNvPicPr preferRelativeResize="0"/>
          <p:nvPr/>
        </p:nvPicPr>
        <p:blipFill rotWithShape="1">
          <a:blip r:embed="rId3">
            <a:alphaModFix/>
          </a:blip>
          <a:srcRect b="0" l="0" r="0" t="0"/>
          <a:stretch/>
        </p:blipFill>
        <p:spPr>
          <a:xfrm>
            <a:off x="4507240" y="2192593"/>
            <a:ext cx="3966263" cy="357206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1074838" y="419549"/>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Amazon Elastic MapReduce (EMR)</a:t>
            </a:r>
          </a:p>
        </p:txBody>
      </p:sp>
      <p:sp>
        <p:nvSpPr>
          <p:cNvPr id="157" name="Shape 157"/>
          <p:cNvSpPr txBox="1"/>
          <p:nvPr>
            <p:ph idx="1" type="body"/>
          </p:nvPr>
        </p:nvSpPr>
        <p:spPr>
          <a:xfrm>
            <a:off x="1074837" y="1848940"/>
            <a:ext cx="7556485" cy="36184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Hadoop cluster</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Bi</a:t>
            </a:r>
            <a:r>
              <a:rPr lang="en-US"/>
              <a:t>g</a:t>
            </a:r>
            <a:r>
              <a:rPr b="0" i="0" lang="en-US" sz="3200" u="none" cap="none" strike="noStrike">
                <a:solidFill>
                  <a:schemeClr val="dk1"/>
                </a:solidFill>
                <a:latin typeface="Arial"/>
                <a:ea typeface="Arial"/>
                <a:cs typeface="Arial"/>
                <a:sym typeface="Arial"/>
              </a:rPr>
              <a:t> data</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Dynamic</a:t>
            </a:r>
          </a:p>
          <a:p>
            <a:pPr indent="-342900" lvl="0" marL="342900" marR="0" rtl="0" algn="l">
              <a:spcBef>
                <a:spcPts val="640"/>
              </a:spcBef>
              <a:buClr>
                <a:schemeClr val="dk1"/>
              </a:buClr>
              <a:buSzPts val="3200"/>
              <a:buFont typeface="Arial"/>
              <a:buChar char="•"/>
            </a:pPr>
            <a:r>
              <a:rPr b="0" i="0" lang="en-US" sz="3200" u="none" cap="none" strike="noStrike">
                <a:solidFill>
                  <a:schemeClr val="dk1"/>
                </a:solidFill>
                <a:latin typeface="Arial"/>
                <a:ea typeface="Arial"/>
                <a:cs typeface="Arial"/>
                <a:sym typeface="Arial"/>
              </a:rPr>
              <a:t>Variety of frameworks</a:t>
            </a:r>
          </a:p>
        </p:txBody>
      </p:sp>
      <p:pic>
        <p:nvPicPr>
          <p:cNvPr id="158" name="Shape 158"/>
          <p:cNvPicPr preferRelativeResize="0"/>
          <p:nvPr/>
        </p:nvPicPr>
        <p:blipFill rotWithShape="1">
          <a:blip r:embed="rId3">
            <a:alphaModFix/>
          </a:blip>
          <a:srcRect b="0" l="0" r="0" t="0"/>
          <a:stretch/>
        </p:blipFill>
        <p:spPr>
          <a:xfrm>
            <a:off x="5407333" y="1562549"/>
            <a:ext cx="3816265" cy="38162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074838" y="242569"/>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lang="en-US"/>
              <a:t>Using</a:t>
            </a:r>
            <a:r>
              <a:rPr b="0" i="0" lang="en-US" sz="4400" u="none" cap="none" strike="noStrike">
                <a:solidFill>
                  <a:schemeClr val="dk1"/>
                </a:solidFill>
                <a:latin typeface="Arial"/>
                <a:ea typeface="Arial"/>
                <a:cs typeface="Arial"/>
                <a:sym typeface="Arial"/>
              </a:rPr>
              <a:t> Hive</a:t>
            </a:r>
          </a:p>
        </p:txBody>
      </p:sp>
      <p:sp>
        <p:nvSpPr>
          <p:cNvPr id="164" name="Shape 164"/>
          <p:cNvSpPr txBox="1"/>
          <p:nvPr>
            <p:ph idx="1" type="body"/>
          </p:nvPr>
        </p:nvSpPr>
        <p:spPr>
          <a:xfrm>
            <a:off x="1074837" y="1385569"/>
            <a:ext cx="7556485" cy="3618462"/>
          </a:xfrm>
          <a:prstGeom prst="rect">
            <a:avLst/>
          </a:prstGeom>
          <a:noFill/>
          <a:ln>
            <a:noFill/>
          </a:ln>
        </p:spPr>
        <p:txBody>
          <a:bodyPr anchorCtr="0" anchor="t" bIns="45700" lIns="91425" rIns="91425" wrap="square" tIns="45700">
            <a:noAutofit/>
          </a:bodyPr>
          <a:lstStyle/>
          <a:p>
            <a:pPr indent="-431800" lvl="0" marL="457200" marR="0" rtl="0" algn="l">
              <a:spcBef>
                <a:spcPts val="0"/>
              </a:spcBef>
              <a:spcAft>
                <a:spcPts val="0"/>
              </a:spcAft>
              <a:buClr>
                <a:schemeClr val="dk1"/>
              </a:buClr>
              <a:buSzPts val="3200"/>
              <a:buFont typeface="Arial"/>
              <a:buChar char="•"/>
            </a:pPr>
            <a:r>
              <a:rPr lang="en-US"/>
              <a:t>Transferring data from DynamoDB to HDFS</a:t>
            </a:r>
          </a:p>
          <a:p>
            <a:pPr indent="-431800" lvl="0" marL="457200" marR="0" rtl="0" algn="l">
              <a:spcBef>
                <a:spcPts val="0"/>
              </a:spcBef>
              <a:spcAft>
                <a:spcPts val="0"/>
              </a:spcAft>
              <a:buClr>
                <a:schemeClr val="dk1"/>
              </a:buClr>
              <a:buSzPts val="3200"/>
              <a:buFont typeface="Arial"/>
              <a:buChar char="•"/>
            </a:pPr>
            <a:r>
              <a:rPr lang="en-US"/>
              <a:t>Feature Selection</a:t>
            </a:r>
          </a:p>
          <a:p>
            <a:pPr indent="-431800" lvl="0" marL="457200" marR="0" rtl="0" algn="l">
              <a:spcBef>
                <a:spcPts val="0"/>
              </a:spcBef>
              <a:spcAft>
                <a:spcPts val="0"/>
              </a:spcAft>
              <a:buSzPts val="3200"/>
              <a:buChar char="•"/>
            </a:pPr>
            <a:r>
              <a:rPr lang="en-US"/>
              <a:t>Modification and Cleaning</a:t>
            </a:r>
          </a:p>
          <a:p>
            <a:pPr indent="-431800" lvl="0" marL="457200" marR="0" rtl="0" algn="l">
              <a:spcBef>
                <a:spcPts val="0"/>
              </a:spcBef>
              <a:spcAft>
                <a:spcPts val="0"/>
              </a:spcAft>
              <a:buSzPts val="3200"/>
              <a:buChar char="•"/>
            </a:pPr>
            <a:r>
              <a:rPr lang="en-US"/>
              <a:t>Analysis</a:t>
            </a:r>
          </a:p>
          <a:p>
            <a:pPr indent="-431800" lvl="0" marL="457200" marR="0" rtl="0" algn="l">
              <a:spcBef>
                <a:spcPts val="0"/>
              </a:spcBef>
              <a:buSzPts val="3200"/>
              <a:buChar char="•"/>
            </a:pPr>
            <a:r>
              <a:rPr lang="en-US"/>
              <a:t>Summarization and Result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4602595" y="170225"/>
            <a:ext cx="4028700"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Results</a:t>
            </a:r>
          </a:p>
        </p:txBody>
      </p:sp>
      <p:sp>
        <p:nvSpPr>
          <p:cNvPr id="170" name="Shape 170"/>
          <p:cNvSpPr txBox="1"/>
          <p:nvPr>
            <p:ph idx="1" type="body"/>
          </p:nvPr>
        </p:nvSpPr>
        <p:spPr>
          <a:xfrm>
            <a:off x="1074801" y="1484900"/>
            <a:ext cx="1495200" cy="3618600"/>
          </a:xfrm>
          <a:prstGeom prst="rect">
            <a:avLst/>
          </a:prstGeom>
          <a:noFill/>
          <a:ln>
            <a:noFill/>
          </a:ln>
        </p:spPr>
        <p:txBody>
          <a:bodyPr anchorCtr="0" anchor="t" bIns="45700" lIns="91425" rIns="91425" wrap="square" tIns="45700">
            <a:noAutofit/>
          </a:bodyPr>
          <a:lstStyle/>
          <a:p>
            <a:pPr indent="-342900" lvl="0" marL="342900" marR="0" rtl="0" algn="l">
              <a:spcBef>
                <a:spcPts val="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171" name="Shape 171"/>
          <p:cNvPicPr preferRelativeResize="0"/>
          <p:nvPr/>
        </p:nvPicPr>
        <p:blipFill>
          <a:blip r:embed="rId3">
            <a:alphaModFix/>
          </a:blip>
          <a:stretch>
            <a:fillRect/>
          </a:stretch>
        </p:blipFill>
        <p:spPr>
          <a:xfrm>
            <a:off x="693925" y="0"/>
            <a:ext cx="3659526" cy="3343775"/>
          </a:xfrm>
          <a:prstGeom prst="rect">
            <a:avLst/>
          </a:prstGeom>
          <a:noFill/>
          <a:ln>
            <a:noFill/>
          </a:ln>
        </p:spPr>
      </p:pic>
      <p:pic>
        <p:nvPicPr>
          <p:cNvPr id="172" name="Shape 172"/>
          <p:cNvPicPr preferRelativeResize="0"/>
          <p:nvPr/>
        </p:nvPicPr>
        <p:blipFill>
          <a:blip r:embed="rId4">
            <a:alphaModFix/>
          </a:blip>
          <a:stretch>
            <a:fillRect/>
          </a:stretch>
        </p:blipFill>
        <p:spPr>
          <a:xfrm>
            <a:off x="693925" y="3343775"/>
            <a:ext cx="3763425" cy="3431399"/>
          </a:xfrm>
          <a:prstGeom prst="rect">
            <a:avLst/>
          </a:prstGeom>
          <a:noFill/>
          <a:ln>
            <a:noFill/>
          </a:ln>
        </p:spPr>
      </p:pic>
      <p:pic>
        <p:nvPicPr>
          <p:cNvPr id="173" name="Shape 173"/>
          <p:cNvPicPr preferRelativeResize="0"/>
          <p:nvPr/>
        </p:nvPicPr>
        <p:blipFill>
          <a:blip r:embed="rId5">
            <a:alphaModFix/>
          </a:blip>
          <a:stretch>
            <a:fillRect/>
          </a:stretch>
        </p:blipFill>
        <p:spPr>
          <a:xfrm>
            <a:off x="4510825" y="1127700"/>
            <a:ext cx="4633176" cy="564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1074839" y="1166801"/>
            <a:ext cx="7556400" cy="1143000"/>
          </a:xfrm>
          <a:prstGeom prst="rect">
            <a:avLst/>
          </a:prstGeom>
        </p:spPr>
        <p:txBody>
          <a:bodyPr anchorCtr="0" anchor="ctr" bIns="91425" lIns="91425" rIns="91425" wrap="square" tIns="91425">
            <a:noAutofit/>
          </a:bodyPr>
          <a:lstStyle/>
          <a:p>
            <a:pPr indent="0" lvl="0" marL="0">
              <a:spcBef>
                <a:spcPts val="0"/>
              </a:spcBef>
              <a:buNone/>
            </a:pPr>
            <a:r>
              <a:rPr lang="en-US"/>
              <a:t>Alternatives</a:t>
            </a:r>
          </a:p>
        </p:txBody>
      </p:sp>
      <p:sp>
        <p:nvSpPr>
          <p:cNvPr id="180" name="Shape 180"/>
          <p:cNvSpPr txBox="1"/>
          <p:nvPr>
            <p:ph idx="1" type="body"/>
          </p:nvPr>
        </p:nvSpPr>
        <p:spPr>
          <a:xfrm>
            <a:off x="1074839" y="2507701"/>
            <a:ext cx="7556400" cy="3618600"/>
          </a:xfrm>
          <a:prstGeom prst="rect">
            <a:avLst/>
          </a:prstGeom>
        </p:spPr>
        <p:txBody>
          <a:bodyPr anchorCtr="0" anchor="t" bIns="91425" lIns="91425" rIns="91425" wrap="square" tIns="91425">
            <a:noAutofit/>
          </a:bodyPr>
          <a:lstStyle/>
          <a:p>
            <a:pPr indent="-431800" lvl="0" marL="457200" rtl="0">
              <a:spcBef>
                <a:spcPts val="0"/>
              </a:spcBef>
              <a:spcAft>
                <a:spcPts val="0"/>
              </a:spcAft>
              <a:buSzPts val="3200"/>
              <a:buChar char="•"/>
            </a:pPr>
            <a:r>
              <a:rPr lang="en-US"/>
              <a:t>Analysis during streaming</a:t>
            </a:r>
          </a:p>
          <a:p>
            <a:pPr indent="-431800" lvl="0" marL="457200">
              <a:spcBef>
                <a:spcPts val="0"/>
              </a:spcBef>
              <a:spcAft>
                <a:spcPts val="0"/>
              </a:spcAft>
              <a:buSzPts val="3200"/>
              <a:buChar char="•"/>
            </a:pPr>
            <a:r>
              <a:rPr lang="en-US"/>
              <a:t>Analysis without DynamoDB</a:t>
            </a:r>
          </a:p>
          <a:p>
            <a:pPr indent="-431800" lvl="0" marL="457200">
              <a:spcBef>
                <a:spcPts val="0"/>
              </a:spcBef>
              <a:spcAft>
                <a:spcPts val="0"/>
              </a:spcAft>
              <a:buSzPts val="3200"/>
              <a:buChar char="•"/>
            </a:pPr>
            <a:r>
              <a:rPr lang="en-US"/>
              <a:t>Pig for analysis</a:t>
            </a:r>
          </a:p>
          <a:p>
            <a:pPr indent="-431800" lvl="0" marL="457200" rtl="0">
              <a:spcBef>
                <a:spcPts val="0"/>
              </a:spcBef>
              <a:buSzPts val="3200"/>
              <a:buChar char="•"/>
            </a:pPr>
            <a:r>
              <a:rPr lang="en-US"/>
              <a:t>Spark for analysis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1074839" y="1166801"/>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1074839" y="1166801"/>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Aim</a:t>
            </a:r>
          </a:p>
        </p:txBody>
      </p:sp>
      <p:sp>
        <p:nvSpPr>
          <p:cNvPr id="86" name="Shape 86"/>
          <p:cNvSpPr txBox="1"/>
          <p:nvPr>
            <p:ph idx="1" type="body"/>
          </p:nvPr>
        </p:nvSpPr>
        <p:spPr>
          <a:xfrm>
            <a:off x="1074839" y="2507701"/>
            <a:ext cx="7556485" cy="36184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Build a pipeline to Stream &amp; Store</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Analysis using MapReduce</a:t>
            </a:r>
          </a:p>
          <a:p>
            <a:pPr indent="-342900" lvl="0" marL="342900" marR="0" rtl="0" algn="l">
              <a:spcBef>
                <a:spcPts val="640"/>
              </a:spcBef>
              <a:buClr>
                <a:schemeClr val="dk1"/>
              </a:buClr>
              <a:buSzPts val="3200"/>
              <a:buFont typeface="Arial"/>
              <a:buChar char="•"/>
            </a:pPr>
            <a:r>
              <a:rPr b="0" i="0" lang="en-US" sz="3200" u="none" cap="none" strike="noStrike">
                <a:solidFill>
                  <a:schemeClr val="dk1"/>
                </a:solidFill>
                <a:latin typeface="Arial"/>
                <a:ea typeface="Arial"/>
                <a:cs typeface="Arial"/>
                <a:sym typeface="Arial"/>
              </a:rPr>
              <a:t>Explore Services provided by AWS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1074838" y="370389"/>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Application Architecture</a:t>
            </a:r>
          </a:p>
        </p:txBody>
      </p:sp>
      <p:pic>
        <p:nvPicPr>
          <p:cNvPr id="92" name="Shape 92"/>
          <p:cNvPicPr preferRelativeResize="0"/>
          <p:nvPr>
            <p:ph idx="1" type="body"/>
          </p:nvPr>
        </p:nvPicPr>
        <p:blipFill rotWithShape="1">
          <a:blip r:embed="rId3">
            <a:alphaModFix/>
          </a:blip>
          <a:srcRect b="0" l="0" r="0" t="0"/>
          <a:stretch/>
        </p:blipFill>
        <p:spPr>
          <a:xfrm>
            <a:off x="1074838" y="1513389"/>
            <a:ext cx="7556500" cy="2012792"/>
          </a:xfrm>
          <a:prstGeom prst="rect">
            <a:avLst/>
          </a:prstGeom>
          <a:noFill/>
          <a:ln>
            <a:noFill/>
          </a:ln>
        </p:spPr>
      </p:pic>
      <p:sp>
        <p:nvSpPr>
          <p:cNvPr id="93" name="Shape 93"/>
          <p:cNvSpPr txBox="1"/>
          <p:nvPr/>
        </p:nvSpPr>
        <p:spPr>
          <a:xfrm>
            <a:off x="1074838" y="3784641"/>
            <a:ext cx="7556400" cy="2949600"/>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lang="en-US" sz="3200">
                <a:solidFill>
                  <a:schemeClr val="dk1"/>
                </a:solidFill>
                <a:latin typeface="Arial"/>
                <a:ea typeface="Arial"/>
                <a:cs typeface="Arial"/>
                <a:sym typeface="Arial"/>
              </a:rPr>
              <a:t>Stream</a:t>
            </a: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Store</a:t>
            </a:r>
          </a:p>
          <a:p>
            <a:pPr indent="-342900" lvl="0" marL="342900" marR="0" rtl="0" algn="l">
              <a:spcBef>
                <a:spcPts val="640"/>
              </a:spcBef>
              <a:spcAft>
                <a:spcPts val="0"/>
              </a:spcAft>
              <a:buClr>
                <a:schemeClr val="dk1"/>
              </a:buClr>
              <a:buSzPts val="3200"/>
              <a:buFont typeface="Arial"/>
              <a:buChar char="•"/>
            </a:pPr>
            <a:r>
              <a:rPr lang="en-US" sz="3200">
                <a:solidFill>
                  <a:schemeClr val="dk1"/>
                </a:solidFill>
                <a:latin typeface="Arial"/>
                <a:ea typeface="Arial"/>
                <a:cs typeface="Arial"/>
                <a:sym typeface="Arial"/>
              </a:rPr>
              <a:t>Move</a:t>
            </a:r>
          </a:p>
          <a:p>
            <a:pPr indent="-342900" lvl="0" marL="342900" marR="0" rtl="0" algn="l">
              <a:spcBef>
                <a:spcPts val="640"/>
              </a:spcBef>
              <a:buClr>
                <a:schemeClr val="dk1"/>
              </a:buClr>
              <a:buSzPts val="3200"/>
              <a:buFont typeface="Arial"/>
              <a:buChar char="•"/>
            </a:pPr>
            <a:r>
              <a:rPr lang="en-US" sz="3200">
                <a:solidFill>
                  <a:schemeClr val="dk1"/>
                </a:solidFill>
                <a:latin typeface="Arial"/>
                <a:ea typeface="Arial"/>
                <a:cs typeface="Arial"/>
                <a:sym typeface="Arial"/>
              </a:rPr>
              <a:t>Analysis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1074839" y="590801"/>
            <a:ext cx="7556400" cy="1143000"/>
          </a:xfrm>
          <a:prstGeom prst="rect">
            <a:avLst/>
          </a:prstGeom>
        </p:spPr>
        <p:txBody>
          <a:bodyPr anchorCtr="0" anchor="ctr" bIns="91425" lIns="91425" rIns="91425" wrap="square" tIns="91425">
            <a:noAutofit/>
          </a:bodyPr>
          <a:lstStyle/>
          <a:p>
            <a:pPr indent="0" lvl="0" marL="0">
              <a:spcBef>
                <a:spcPts val="0"/>
              </a:spcBef>
              <a:buNone/>
            </a:pPr>
            <a:r>
              <a:rPr lang="en-US"/>
              <a:t>Replication of Data</a:t>
            </a:r>
          </a:p>
        </p:txBody>
      </p:sp>
      <p:sp>
        <p:nvSpPr>
          <p:cNvPr id="100" name="Shape 100"/>
          <p:cNvSpPr txBox="1"/>
          <p:nvPr>
            <p:ph idx="1" type="body"/>
          </p:nvPr>
        </p:nvSpPr>
        <p:spPr>
          <a:xfrm>
            <a:off x="1074839" y="1733801"/>
            <a:ext cx="7556400" cy="3618600"/>
          </a:xfrm>
          <a:prstGeom prst="rect">
            <a:avLst/>
          </a:prstGeom>
        </p:spPr>
        <p:txBody>
          <a:bodyPr anchorCtr="0" anchor="t" bIns="91425" lIns="91425" rIns="91425" wrap="square" tIns="91425">
            <a:noAutofit/>
          </a:bodyPr>
          <a:lstStyle/>
          <a:p>
            <a:pPr indent="-342900" lvl="0" marL="342900" marR="0" rtl="0" algn="l">
              <a:lnSpc>
                <a:spcPct val="100000"/>
              </a:lnSpc>
              <a:spcBef>
                <a:spcPts val="640"/>
              </a:spcBef>
              <a:spcAft>
                <a:spcPts val="0"/>
              </a:spcAft>
              <a:buSzPts val="3200"/>
              <a:buChar char="•"/>
            </a:pPr>
            <a:r>
              <a:rPr lang="en-US"/>
              <a:t>Fetching data from TwitterAPI</a:t>
            </a:r>
          </a:p>
          <a:p>
            <a:pPr indent="-342900" lvl="0" marL="342900" marR="0" rtl="0" algn="l">
              <a:lnSpc>
                <a:spcPct val="100000"/>
              </a:lnSpc>
              <a:spcBef>
                <a:spcPts val="640"/>
              </a:spcBef>
              <a:spcAft>
                <a:spcPts val="0"/>
              </a:spcAft>
              <a:buSzPts val="3200"/>
              <a:buChar char="•"/>
            </a:pPr>
            <a:r>
              <a:rPr lang="en-US"/>
              <a:t>Multiple VCL machines</a:t>
            </a:r>
          </a:p>
          <a:p>
            <a:pPr indent="-342900" lvl="0" marL="342900" marR="0" rtl="0" algn="l">
              <a:lnSpc>
                <a:spcPct val="100000"/>
              </a:lnSpc>
              <a:spcBef>
                <a:spcPts val="640"/>
              </a:spcBef>
              <a:spcAft>
                <a:spcPts val="0"/>
              </a:spcAft>
              <a:buSzPts val="3200"/>
              <a:buChar char="•"/>
            </a:pPr>
            <a:r>
              <a:rPr lang="en-US"/>
              <a:t>On</a:t>
            </a:r>
            <a:r>
              <a:rPr lang="en-US"/>
              <a:t>e process - 10 threads</a:t>
            </a:r>
          </a:p>
          <a:p>
            <a:pPr indent="-342900" lvl="0" marL="342900" marR="0" rtl="0" algn="l">
              <a:lnSpc>
                <a:spcPct val="100000"/>
              </a:lnSpc>
              <a:spcBef>
                <a:spcPts val="640"/>
              </a:spcBef>
              <a:spcAft>
                <a:spcPts val="0"/>
              </a:spcAft>
              <a:buSzPts val="3200"/>
              <a:buChar char="•"/>
            </a:pPr>
            <a:r>
              <a:rPr lang="en-US"/>
              <a:t>Global Buffer</a:t>
            </a:r>
          </a:p>
          <a:p>
            <a:pPr indent="-342900" lvl="0" marL="342900" marR="0" rtl="0" algn="l">
              <a:lnSpc>
                <a:spcPct val="100000"/>
              </a:lnSpc>
              <a:spcBef>
                <a:spcPts val="640"/>
              </a:spcBef>
              <a:spcAft>
                <a:spcPts val="0"/>
              </a:spcAft>
              <a:buSzPts val="3200"/>
              <a:buChar char="•"/>
            </a:pPr>
            <a:r>
              <a:rPr lang="en-US"/>
              <a:t>Replication of tweets</a:t>
            </a:r>
          </a:p>
          <a:p>
            <a:pPr indent="-342900" lvl="0" marL="342900" marR="0" rtl="0" algn="l">
              <a:lnSpc>
                <a:spcPct val="100000"/>
              </a:lnSpc>
              <a:spcBef>
                <a:spcPts val="640"/>
              </a:spcBef>
              <a:spcAft>
                <a:spcPts val="0"/>
              </a:spcAft>
              <a:buSzPts val="3200"/>
              <a:buChar char="•"/>
            </a:pPr>
            <a:r>
              <a:rPr lang="en-US"/>
              <a:t>Velocity and Volume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1074838" y="380220"/>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Amazon Kinesis</a:t>
            </a:r>
          </a:p>
        </p:txBody>
      </p:sp>
      <p:sp>
        <p:nvSpPr>
          <p:cNvPr id="107" name="Shape 107"/>
          <p:cNvSpPr txBox="1"/>
          <p:nvPr>
            <p:ph idx="1" type="body"/>
          </p:nvPr>
        </p:nvSpPr>
        <p:spPr>
          <a:xfrm>
            <a:off x="1074837" y="1662126"/>
            <a:ext cx="7556485" cy="36184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Streaming service</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Collect and Process</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Real time</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Distributed</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Shards</a:t>
            </a:r>
          </a:p>
          <a:p>
            <a:pPr indent="-342900" lvl="0" marL="342900" rtl="0">
              <a:spcBef>
                <a:spcPts val="0"/>
              </a:spcBef>
              <a:buClr>
                <a:schemeClr val="dk1"/>
              </a:buClr>
              <a:buSzPts val="3200"/>
              <a:buFont typeface="Arial"/>
              <a:buChar char="•"/>
            </a:pPr>
            <a:r>
              <a:rPr lang="en-US"/>
              <a:t>Pricing - Based on shards reserved</a:t>
            </a:r>
          </a:p>
          <a:p>
            <a:pPr indent="-342900" lvl="0" marL="342900" marR="0" rtl="0" algn="l">
              <a:spcBef>
                <a:spcPts val="64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pic>
        <p:nvPicPr>
          <p:cNvPr id="108" name="Shape 108"/>
          <p:cNvPicPr preferRelativeResize="0"/>
          <p:nvPr/>
        </p:nvPicPr>
        <p:blipFill rotWithShape="1">
          <a:blip r:embed="rId3">
            <a:alphaModFix/>
          </a:blip>
          <a:srcRect b="0" l="0" r="0" t="0"/>
          <a:stretch/>
        </p:blipFill>
        <p:spPr>
          <a:xfrm>
            <a:off x="5746456" y="2163572"/>
            <a:ext cx="2764784" cy="20249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1074839" y="390052"/>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lang="en-US"/>
              <a:t>Using </a:t>
            </a:r>
            <a:r>
              <a:rPr b="0" i="0" lang="en-US" sz="4400" u="none" cap="none" strike="noStrike">
                <a:solidFill>
                  <a:schemeClr val="dk1"/>
                </a:solidFill>
                <a:latin typeface="Arial"/>
                <a:ea typeface="Arial"/>
                <a:cs typeface="Arial"/>
                <a:sym typeface="Arial"/>
              </a:rPr>
              <a:t>Kinesis</a:t>
            </a:r>
          </a:p>
        </p:txBody>
      </p:sp>
      <p:sp>
        <p:nvSpPr>
          <p:cNvPr id="114" name="Shape 114"/>
          <p:cNvSpPr txBox="1"/>
          <p:nvPr>
            <p:ph idx="1" type="body"/>
          </p:nvPr>
        </p:nvSpPr>
        <p:spPr>
          <a:xfrm>
            <a:off x="1074838" y="1533052"/>
            <a:ext cx="7556485" cy="3618462"/>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640"/>
              </a:spcBef>
              <a:spcAft>
                <a:spcPts val="0"/>
              </a:spcAft>
              <a:buClr>
                <a:schemeClr val="dk1"/>
              </a:buClr>
              <a:buSzPts val="3200"/>
              <a:buFont typeface="Arial"/>
              <a:buChar char="•"/>
            </a:pPr>
            <a:r>
              <a:rPr lang="en-US"/>
              <a:t>Process &amp; Threads</a:t>
            </a:r>
          </a:p>
          <a:p>
            <a:pPr indent="-342900" lvl="0" marL="342900" marR="0" rtl="0" algn="l">
              <a:lnSpc>
                <a:spcPct val="100000"/>
              </a:lnSpc>
              <a:spcBef>
                <a:spcPts val="640"/>
              </a:spcBef>
              <a:spcAft>
                <a:spcPts val="0"/>
              </a:spcAft>
              <a:buClr>
                <a:schemeClr val="dk1"/>
              </a:buClr>
              <a:buSzPts val="3200"/>
              <a:buFont typeface="Arial"/>
              <a:buChar char="•"/>
            </a:pPr>
            <a:r>
              <a:rPr lang="en-US"/>
              <a:t>Data Stream</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Unique Sequence Number </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Shards – Queue</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Read/Write Limitations</a:t>
            </a:r>
          </a:p>
          <a:p>
            <a:pPr indent="-342900" lvl="0" marL="342900" rtl="0">
              <a:spcBef>
                <a:spcPts val="0"/>
              </a:spcBef>
              <a:buClr>
                <a:schemeClr val="dk1"/>
              </a:buClr>
              <a:buSzPts val="3200"/>
              <a:buFont typeface="Arial"/>
              <a:buChar char="•"/>
            </a:pPr>
            <a:r>
              <a:rPr lang="en-US"/>
              <a:t>MD5 Hashing</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1074839" y="1166801"/>
            <a:ext cx="7556400" cy="1143000"/>
          </a:xfrm>
          <a:prstGeom prst="rect">
            <a:avLst/>
          </a:prstGeom>
        </p:spPr>
        <p:txBody>
          <a:bodyPr anchorCtr="0" anchor="ctr" bIns="91425" lIns="91425" rIns="91425" wrap="square" tIns="91425">
            <a:noAutofit/>
          </a:bodyPr>
          <a:lstStyle/>
          <a:p>
            <a:pPr indent="0" lvl="0" marL="0">
              <a:spcBef>
                <a:spcPts val="0"/>
              </a:spcBef>
              <a:buNone/>
            </a:pPr>
            <a:r>
              <a:t/>
            </a:r>
            <a:endParaRPr/>
          </a:p>
        </p:txBody>
      </p:sp>
      <p:pic>
        <p:nvPicPr>
          <p:cNvPr id="121" name="Shape 121"/>
          <p:cNvPicPr preferRelativeResize="0"/>
          <p:nvPr/>
        </p:nvPicPr>
        <p:blipFill>
          <a:blip r:embed="rId3">
            <a:alphaModFix/>
          </a:blip>
          <a:stretch>
            <a:fillRect/>
          </a:stretch>
        </p:blipFill>
        <p:spPr>
          <a:xfrm>
            <a:off x="690125" y="852325"/>
            <a:ext cx="4123550" cy="4851750"/>
          </a:xfrm>
          <a:prstGeom prst="rect">
            <a:avLst/>
          </a:prstGeom>
          <a:noFill/>
          <a:ln>
            <a:noFill/>
          </a:ln>
        </p:spPr>
      </p:pic>
      <p:pic>
        <p:nvPicPr>
          <p:cNvPr id="122" name="Shape 122"/>
          <p:cNvPicPr preferRelativeResize="0"/>
          <p:nvPr/>
        </p:nvPicPr>
        <p:blipFill rotWithShape="1">
          <a:blip r:embed="rId4">
            <a:alphaModFix/>
          </a:blip>
          <a:srcRect b="48183" l="0" r="0" t="0"/>
          <a:stretch/>
        </p:blipFill>
        <p:spPr>
          <a:xfrm>
            <a:off x="4813675" y="852325"/>
            <a:ext cx="4171700" cy="4851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1074838" y="272065"/>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b="0" i="0" lang="en-US" sz="4400" u="none" cap="none" strike="noStrike">
                <a:solidFill>
                  <a:schemeClr val="dk1"/>
                </a:solidFill>
                <a:latin typeface="Arial"/>
                <a:ea typeface="Arial"/>
                <a:cs typeface="Arial"/>
                <a:sym typeface="Arial"/>
              </a:rPr>
              <a:t>Amazon DynamoDB</a:t>
            </a:r>
          </a:p>
        </p:txBody>
      </p:sp>
      <p:sp>
        <p:nvSpPr>
          <p:cNvPr id="129" name="Shape 129"/>
          <p:cNvSpPr txBox="1"/>
          <p:nvPr>
            <p:ph idx="1" type="body"/>
          </p:nvPr>
        </p:nvSpPr>
        <p:spPr>
          <a:xfrm>
            <a:off x="1074838" y="1721121"/>
            <a:ext cx="7556485" cy="361846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Cloud Database service</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NoSQL</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Key-value &amp; Document store Models</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Scalable</a:t>
            </a:r>
          </a:p>
          <a:p>
            <a:pPr indent="-342900" lvl="0" marL="342900" marR="0" rtl="0" algn="l">
              <a:spcBef>
                <a:spcPts val="640"/>
              </a:spcBef>
              <a:buClr>
                <a:schemeClr val="dk1"/>
              </a:buClr>
              <a:buSzPts val="3200"/>
              <a:buFont typeface="Arial"/>
              <a:buChar char="•"/>
            </a:pPr>
            <a:r>
              <a:rPr b="0" i="0" lang="en-US" sz="3200" u="none" cap="none" strike="noStrike">
                <a:solidFill>
                  <a:schemeClr val="dk1"/>
                </a:solidFill>
                <a:latin typeface="Arial"/>
                <a:ea typeface="Arial"/>
                <a:cs typeface="Arial"/>
                <a:sym typeface="Arial"/>
              </a:rPr>
              <a:t>Reliable</a:t>
            </a:r>
          </a:p>
          <a:p>
            <a:pPr indent="-342900" lvl="0" marL="342900" marR="0" rtl="0" algn="l">
              <a:spcBef>
                <a:spcPts val="640"/>
              </a:spcBef>
              <a:buClr>
                <a:schemeClr val="dk1"/>
              </a:buClr>
              <a:buSzPts val="3200"/>
              <a:buFont typeface="Arial"/>
              <a:buChar char="•"/>
            </a:pPr>
            <a:r>
              <a:rPr lang="en-US"/>
              <a:t>Pricing</a:t>
            </a:r>
          </a:p>
          <a:p>
            <a:pPr indent="-342900" lvl="0" marL="342900" marR="0" rtl="0" algn="l">
              <a:spcBef>
                <a:spcPts val="640"/>
              </a:spcBef>
              <a:buClr>
                <a:schemeClr val="dk1"/>
              </a:buClr>
              <a:buSzPts val="3200"/>
              <a:buFont typeface="Arial"/>
              <a:buChar char="•"/>
            </a:pPr>
            <a:r>
              <a:rPr lang="en-US"/>
              <a:t>Capacity Units</a:t>
            </a:r>
          </a:p>
          <a:p>
            <a:pPr indent="-342900" lvl="0" marL="342900" marR="0" rtl="0" algn="l">
              <a:spcBef>
                <a:spcPts val="640"/>
              </a:spcBef>
              <a:buClr>
                <a:schemeClr val="dk1"/>
              </a:buClr>
              <a:buSzPts val="3200"/>
              <a:buFont typeface="Arial"/>
              <a:buChar char="•"/>
            </a:pPr>
            <a:r>
              <a:rPr lang="en-US"/>
              <a:t>Auto Scaling</a:t>
            </a:r>
          </a:p>
        </p:txBody>
      </p:sp>
      <p:pic>
        <p:nvPicPr>
          <p:cNvPr id="130" name="Shape 130"/>
          <p:cNvPicPr preferRelativeResize="0"/>
          <p:nvPr/>
        </p:nvPicPr>
        <p:blipFill rotWithShape="1">
          <a:blip r:embed="rId3">
            <a:alphaModFix/>
          </a:blip>
          <a:srcRect b="0" l="0" r="0" t="0"/>
          <a:stretch/>
        </p:blipFill>
        <p:spPr>
          <a:xfrm>
            <a:off x="5842819" y="3175819"/>
            <a:ext cx="3583858" cy="3583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1074838" y="311395"/>
            <a:ext cx="7556485" cy="11430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Arial"/>
              <a:buNone/>
            </a:pPr>
            <a:r>
              <a:rPr lang="en-US"/>
              <a:t>Using </a:t>
            </a:r>
            <a:r>
              <a:rPr b="0" i="0" lang="en-US" sz="4400" u="none" cap="none" strike="noStrike">
                <a:solidFill>
                  <a:schemeClr val="dk1"/>
                </a:solidFill>
                <a:latin typeface="Arial"/>
                <a:ea typeface="Arial"/>
                <a:cs typeface="Arial"/>
                <a:sym typeface="Arial"/>
              </a:rPr>
              <a:t>DynamoDB</a:t>
            </a:r>
          </a:p>
        </p:txBody>
      </p:sp>
      <p:sp>
        <p:nvSpPr>
          <p:cNvPr id="136" name="Shape 136"/>
          <p:cNvSpPr txBox="1"/>
          <p:nvPr>
            <p:ph idx="1" type="body"/>
          </p:nvPr>
        </p:nvSpPr>
        <p:spPr>
          <a:xfrm>
            <a:off x="1074837" y="1583468"/>
            <a:ext cx="7556485" cy="3618462"/>
          </a:xfrm>
          <a:prstGeom prst="rect">
            <a:avLst/>
          </a:prstGeom>
          <a:noFill/>
          <a:ln>
            <a:noFill/>
          </a:ln>
        </p:spPr>
        <p:txBody>
          <a:bodyPr anchorCtr="0" anchor="t" bIns="45700" lIns="91425" rIns="91425" wrap="square" tIns="45700">
            <a:noAutofit/>
          </a:bodyPr>
          <a:lstStyle/>
          <a:p>
            <a:pPr indent="-342900" lvl="0" marL="342900" marR="0" rtl="0" algn="l">
              <a:lnSpc>
                <a:spcPct val="100000"/>
              </a:lnSpc>
              <a:spcBef>
                <a:spcPts val="640"/>
              </a:spcBef>
              <a:spcAft>
                <a:spcPts val="0"/>
              </a:spcAft>
              <a:buClr>
                <a:schemeClr val="dk1"/>
              </a:buClr>
              <a:buSzPts val="3200"/>
              <a:buFont typeface="Arial"/>
              <a:buChar char="•"/>
            </a:pPr>
            <a:r>
              <a:rPr lang="en-US"/>
              <a:t>Creating Table</a:t>
            </a:r>
          </a:p>
          <a:p>
            <a:pPr indent="-342900" lvl="0" marL="342900" marR="0" rtl="0" algn="l">
              <a:lnSpc>
                <a:spcPct val="100000"/>
              </a:lnSpc>
              <a:spcBef>
                <a:spcPts val="640"/>
              </a:spcBef>
              <a:spcAft>
                <a:spcPts val="0"/>
              </a:spcAft>
              <a:buClr>
                <a:schemeClr val="dk1"/>
              </a:buClr>
              <a:buSzPts val="3200"/>
              <a:buFont typeface="Arial"/>
              <a:buChar char="•"/>
            </a:pPr>
            <a:r>
              <a:rPr lang="en-US"/>
              <a:t>Key as Sequence Number</a:t>
            </a:r>
          </a:p>
          <a:p>
            <a:pPr indent="-342900" lvl="0" marL="342900" marR="0" rtl="0" algn="l">
              <a:lnSpc>
                <a:spcPct val="100000"/>
              </a:lnSpc>
              <a:spcBef>
                <a:spcPts val="640"/>
              </a:spcBef>
              <a:spcAft>
                <a:spcPts val="0"/>
              </a:spcAft>
              <a:buClr>
                <a:schemeClr val="dk1"/>
              </a:buClr>
              <a:buSzPts val="3200"/>
              <a:buFont typeface="Arial"/>
              <a:buChar char="•"/>
            </a:pPr>
            <a:r>
              <a:rPr lang="en-US"/>
              <a:t>Reading data from shards</a:t>
            </a:r>
          </a:p>
          <a:p>
            <a:pPr indent="-342900" lvl="0" marL="342900" marR="0" rtl="0" algn="l">
              <a:lnSpc>
                <a:spcPct val="100000"/>
              </a:lnSpc>
              <a:spcBef>
                <a:spcPts val="640"/>
              </a:spcBef>
              <a:spcAft>
                <a:spcPts val="0"/>
              </a:spcAft>
              <a:buClr>
                <a:schemeClr val="dk1"/>
              </a:buClr>
              <a:buSzPts val="3200"/>
              <a:buFont typeface="Arial"/>
              <a:buChar char="•"/>
            </a:pPr>
            <a:r>
              <a:rPr lang="en-US"/>
              <a:t>Filtering records on the fly</a:t>
            </a:r>
          </a:p>
          <a:p>
            <a:pPr indent="-342900" lvl="0" marL="342900" marR="0" rtl="0" algn="l">
              <a:lnSpc>
                <a:spcPct val="100000"/>
              </a:lnSpc>
              <a:spcBef>
                <a:spcPts val="640"/>
              </a:spcBef>
              <a:spcAft>
                <a:spcPts val="0"/>
              </a:spcAft>
              <a:buClr>
                <a:schemeClr val="dk1"/>
              </a:buClr>
              <a:buSzPts val="3200"/>
              <a:buFont typeface="Arial"/>
              <a:buChar char="•"/>
            </a:pPr>
            <a:r>
              <a:rPr lang="en-US"/>
              <a:t>Auto Scaling</a:t>
            </a: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Arial"/>
                <a:ea typeface="Arial"/>
                <a:cs typeface="Arial"/>
                <a:sym typeface="Arial"/>
              </a:rPr>
              <a:t>Read/Write limit</a:t>
            </a:r>
          </a:p>
          <a:p>
            <a:pPr indent="-342900" lvl="0" marL="342900" marR="0" rtl="0" algn="l">
              <a:spcBef>
                <a:spcPts val="640"/>
              </a:spcBef>
              <a:spcAft>
                <a:spcPts val="0"/>
              </a:spcAft>
              <a:buClr>
                <a:schemeClr val="dk1"/>
              </a:buClr>
              <a:buSzPts val="3200"/>
              <a:buFont typeface="Arial"/>
              <a:buChar char="•"/>
            </a:pPr>
            <a:r>
              <a:rPr lang="en-US"/>
              <a:t>Store data</a:t>
            </a:r>
          </a:p>
          <a:p>
            <a:pPr indent="-342900" lvl="0" marL="342900" marR="0" rtl="0" algn="l">
              <a:spcBef>
                <a:spcPts val="640"/>
              </a:spcBef>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sc-ppt-template-left-top-logo">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