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embeddedFontLst>
    <p:embeddedFont>
      <p:font typeface="Roboto Slab"/>
      <p:regular r:id="rId37"/>
      <p:bold r:id="rId38"/>
    </p:embeddedFont>
    <p:embeddedFont>
      <p:font typeface="Roboto"/>
      <p:regular r:id="rId39"/>
      <p:bold r:id="rId40"/>
      <p:italic r:id="rId41"/>
      <p:boldItalic r:id="rId42"/>
    </p:embeddedFont>
    <p:embeddedFont>
      <p:font typeface="Old Standard TT"/>
      <p:regular r:id="rId43"/>
      <p:bold r:id="rId44"/>
      <p:italic r:id="rId45"/>
    </p:embeddedFont>
    <p:embeddedFont>
      <p:font typeface="Roboto Mon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OldStandardTT-bold.fntdata"/><Relationship Id="rId43" Type="http://schemas.openxmlformats.org/officeDocument/2006/relationships/font" Target="fonts/OldStandardTT-regular.fntdata"/><Relationship Id="rId46" Type="http://schemas.openxmlformats.org/officeDocument/2006/relationships/font" Target="fonts/RobotoMono-regular.fntdata"/><Relationship Id="rId45" Type="http://schemas.openxmlformats.org/officeDocument/2006/relationships/font" Target="fonts/OldStandardT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italic.fntdata"/><Relationship Id="rId47" Type="http://schemas.openxmlformats.org/officeDocument/2006/relationships/font" Target="fonts/RobotoMono-bold.fntdata"/><Relationship Id="rId49"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Slab-regular.fntdata"/><Relationship Id="rId36" Type="http://schemas.openxmlformats.org/officeDocument/2006/relationships/slide" Target="slides/slide31.xml"/><Relationship Id="rId39" Type="http://schemas.openxmlformats.org/officeDocument/2006/relationships/font" Target="fonts/Roboto-regular.fntdata"/><Relationship Id="rId38" Type="http://schemas.openxmlformats.org/officeDocument/2006/relationships/font" Target="fonts/RobotoSlab-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“Hello, and thank you for listening today.</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My name is Rachel Goldsbury, and I’m excited to present my final capstone project.</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This project is titled </a:t>
            </a:r>
            <a:r>
              <a:rPr i="1" lang="en-US" sz="1600">
                <a:solidFill>
                  <a:schemeClr val="dk1"/>
                </a:solidFill>
              </a:rPr>
              <a:t>‘Predicting Credit Risk with CRISP-DM’</a:t>
            </a:r>
            <a:r>
              <a:rPr lang="en-US" sz="1600">
                <a:solidFill>
                  <a:schemeClr val="dk1"/>
                </a:solidFill>
              </a:rPr>
              <a:t>, and it showcases how I applied the full CRISP-DM framework to develop a predictive model aimed at assessing loan default risk.</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Over the course of this presentation, I’ll walk you through each stage of the data science lifecycle, from business understanding through deployment, using a real-world example of data and showcasing many techniques I’ve developed throughout this program.</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With that, Let’s dive in.”</a:t>
            </a:r>
            <a:endParaRPr sz="1600">
              <a:solidFill>
                <a:schemeClr val="dk1"/>
              </a:solidFill>
            </a:endParaRPr>
          </a:p>
          <a:p>
            <a:pPr indent="0" lvl="0" marL="0" rtl="0" algn="l">
              <a:spcBef>
                <a:spcPts val="1800"/>
              </a:spcBef>
              <a:spcAft>
                <a:spcPts val="0"/>
              </a:spcAft>
              <a:buNone/>
            </a:pPr>
            <a:r>
              <a:t/>
            </a:r>
            <a:endParaRPr/>
          </a:p>
        </p:txBody>
      </p:sp>
      <p:sp>
        <p:nvSpPr>
          <p:cNvPr id="67" name="Google Shape;6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a2dd9c586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a2dd9c58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“In this stage of data understanding, we’re examining how variables relate to each other using a correlation heatmap.</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To begin, I generated a correlation matrix using the </a:t>
            </a:r>
            <a:r>
              <a:rPr lang="en-US" sz="1600">
                <a:solidFill>
                  <a:schemeClr val="dk1"/>
                </a:solidFill>
                <a:latin typeface="Roboto Mono"/>
                <a:ea typeface="Roboto Mono"/>
                <a:cs typeface="Roboto Mono"/>
                <a:sym typeface="Roboto Mono"/>
              </a:rPr>
              <a:t>cor()</a:t>
            </a:r>
            <a:r>
              <a:rPr lang="en-US" sz="1600">
                <a:solidFill>
                  <a:schemeClr val="dk1"/>
                </a:solidFill>
              </a:rPr>
              <a:t> function in R. This allowed me to calculate the strength and direction of linear relationships between numeric variables in the dataset.</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Then, I visualized this matrix using the </a:t>
            </a:r>
            <a:r>
              <a:rPr lang="en-US" sz="1600">
                <a:solidFill>
                  <a:schemeClr val="dk1"/>
                </a:solidFill>
                <a:latin typeface="Roboto Mono"/>
                <a:ea typeface="Roboto Mono"/>
                <a:cs typeface="Roboto Mono"/>
                <a:sym typeface="Roboto Mono"/>
              </a:rPr>
              <a:t>corrplot()</a:t>
            </a:r>
            <a:r>
              <a:rPr lang="en-US" sz="1600">
                <a:solidFill>
                  <a:schemeClr val="dk1"/>
                </a:solidFill>
              </a:rPr>
              <a:t> function, which produced the heatmap shown here on the right in Figure 4.</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The heatmap revealed a moderate positive correlation between DURATION and AMOUNT, meaning that longer loan terms tend to be associated with higher credit amounts. This makes intuitive sense and aligns with common lending practices.</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Other variables like AGE, NUM_CREDITS, and NUM_DEPENDENTS showed little to no correlation with each other or with the primary variables, suggesting they may bring unique value to the modeling process.</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Crucially, no multicollinearity was detected, which means we don’t have variables that are overly redundant or strongly correlated. This helps maintain the integrity of the model’s predictions and improves interpretability.</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At this stage, I chose to retain all variables for the modeling phase, but I made a note to keep an eye on the relationship between DURATION and AMOUNT in case it influences model performance down the line.</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This analysis confirms that the dataset is both diverse and structurally sound, laying a solid foundation as we move into data preparation and modeling.”</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800"/>
              </a:spcBef>
              <a:spcAft>
                <a:spcPts val="0"/>
              </a:spcAft>
              <a:buClr>
                <a:schemeClr val="dk1"/>
              </a:buClr>
              <a:buSzPts val="1100"/>
              <a:buFont typeface="Arial"/>
              <a:buNone/>
            </a:pPr>
            <a:r>
              <a:t/>
            </a:r>
            <a:endParaRPr>
              <a:solidFill>
                <a:schemeClr val="dk1"/>
              </a:solidFill>
            </a:endParaRPr>
          </a:p>
          <a:p>
            <a:pPr indent="0" lvl="0" marL="0" rtl="0" algn="l">
              <a:spcBef>
                <a:spcPts val="18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a2dd9c586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“In this final slide of the Data Understanding phase, I zoomed in on two specific variables, AMOUNT and DURATION, because of their high relevance to credit risk. AMOUNT directly relates to loan size and the level of exposure the lender takes on, while DURATION may signal underlying trends in repayment behavior, especially when considered alongside credit defaults.</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I used both </a:t>
            </a:r>
            <a:r>
              <a:rPr lang="en-US" sz="1600">
                <a:solidFill>
                  <a:schemeClr val="dk1"/>
                </a:solidFill>
                <a:latin typeface="Roboto Mono"/>
                <a:ea typeface="Roboto Mono"/>
                <a:cs typeface="Roboto Mono"/>
                <a:sym typeface="Roboto Mono"/>
              </a:rPr>
              <a:t>summary()</a:t>
            </a:r>
            <a:r>
              <a:rPr lang="en-US" sz="1600">
                <a:solidFill>
                  <a:schemeClr val="dk1"/>
                </a:solidFill>
              </a:rPr>
              <a:t> and </a:t>
            </a:r>
            <a:r>
              <a:rPr lang="en-US" sz="1600">
                <a:solidFill>
                  <a:schemeClr val="dk1"/>
                </a:solidFill>
                <a:latin typeface="Roboto Mono"/>
                <a:ea typeface="Roboto Mono"/>
                <a:cs typeface="Roboto Mono"/>
                <a:sym typeface="Roboto Mono"/>
              </a:rPr>
              <a:t>describe()</a:t>
            </a:r>
            <a:r>
              <a:rPr lang="en-US" sz="1600">
                <a:solidFill>
                  <a:schemeClr val="dk1"/>
                </a:solidFill>
              </a:rPr>
              <a:t> functions in R to generate essential descriptive statistics for these variables. We examined central tendency and spread using metrics like mean and standard deviation, and also checked skewness and kurtosis to assess symmetry and shape of distributions.</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The good news: no major outliers or skewness concerns came up during this step, which confirms that these features are clean, well-behaved, and reliable for modeling. So both variables were retained and moved forward to the modeling phase.</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This kind of detailed exploratory work lays the groundwork for strong, trustworthy models and ensures our inputs are both meaningful and statistically sound.”</a:t>
            </a:r>
            <a:endParaRPr sz="1600">
              <a:solidFill>
                <a:schemeClr val="dk1"/>
              </a:solidFill>
            </a:endParaRPr>
          </a:p>
          <a:p>
            <a:pPr indent="0" lvl="0" marL="0" rtl="0" algn="l">
              <a:spcBef>
                <a:spcPts val="1800"/>
              </a:spcBef>
              <a:spcAft>
                <a:spcPts val="0"/>
              </a:spcAft>
              <a:buNone/>
            </a:pPr>
            <a:r>
              <a:t/>
            </a:r>
            <a:endParaRPr/>
          </a:p>
        </p:txBody>
      </p:sp>
      <p:sp>
        <p:nvSpPr>
          <p:cNvPr id="158" name="Google Shape;158;g35a2dd9c586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364972e24c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364972e24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00"/>
              <a:t>“With a solid grasp of the </a:t>
            </a:r>
            <a:r>
              <a:rPr lang="en-US" sz="1600"/>
              <a:t>data</a:t>
            </a:r>
            <a:r>
              <a:rPr lang="en-US" sz="1600"/>
              <a:t> structure, we’re ready to clean and transform it.”</a:t>
            </a:r>
            <a:endParaRPr sz="1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a2dd9c58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In this first part of the Data Preparation phase, I focused on making sure the dataset was clean, consistent, and ready for modeling. I started by checking for quality issues, specifically, I used the duplicated() function to confirm there were no duplicate records, and colSums() to check for missing values. Even though I didn’t find any, I still created a backup plan just in case. For example, I would have used median imputation for numeric fields and mode imputation for categorical ones.</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Next, I validated the structure and data types. I ran str() to review each variable’s format, and manually converted key categorical fields like SAV_ACCT and CHK_ACCT into factors so they’d work properly with R modeling functions.</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For feature selection, I kept the most meaningful predictors from earlier analysis, things like loan amount, account status, and duration. I removed redundant or low-value fields, as well as sparsely populated flags. Categorical variables were one-hot encoded, and numeric ones were standardized using the scale() function to account for magnitude differences across features.</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This step helped set a solid foundation for modeling by making sure the data was clean, interpretable, and technically ready for the next phase.</a:t>
            </a:r>
            <a:endParaRPr sz="1600">
              <a:solidFill>
                <a:schemeClr val="dk1"/>
              </a:solidFill>
            </a:endParaRPr>
          </a:p>
          <a:p>
            <a:pPr indent="0" lvl="0" marL="0" rtl="0" algn="l">
              <a:spcBef>
                <a:spcPts val="1800"/>
              </a:spcBef>
              <a:spcAft>
                <a:spcPts val="0"/>
              </a:spcAft>
              <a:buNone/>
            </a:pPr>
            <a:r>
              <a:t/>
            </a:r>
            <a:endParaRPr sz="1600">
              <a:solidFill>
                <a:schemeClr val="dk1"/>
              </a:solidFill>
            </a:endParaRPr>
          </a:p>
        </p:txBody>
      </p:sp>
      <p:sp>
        <p:nvSpPr>
          <p:cNvPr id="173" name="Google Shape;173;g35a2dd9c586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“This slide wraps up the data preparation phase by summarizing the final validation outcomes. At this point, I confirmed the dataset was fully ready for modeling, meaning it was complete, consistent, and properly formatted.</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All data cleaning steps were successfully completed: there were no missing values or duplicates, and each variable was assigned the correct data type. Categorical fields were properly encoded using one-hot encoding, and numeric variables were standardized using the </a:t>
            </a:r>
            <a:r>
              <a:rPr lang="en-US" sz="1600">
                <a:solidFill>
                  <a:schemeClr val="dk1"/>
                </a:solidFill>
                <a:latin typeface="Roboto Mono"/>
                <a:ea typeface="Roboto Mono"/>
                <a:cs typeface="Roboto Mono"/>
                <a:sym typeface="Roboto Mono"/>
              </a:rPr>
              <a:t>scale()</a:t>
            </a:r>
            <a:r>
              <a:rPr lang="en-US" sz="1600">
                <a:solidFill>
                  <a:schemeClr val="dk1"/>
                </a:solidFill>
              </a:rPr>
              <a:t> function.</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I also finalized feature selection, ensuring the dataset retained only the most predictive, high-quality variables. The flowchart on the left visually represents the entire preparation process, from handling missing values through to outputting a model-ready dataset.</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Completing this stage was a crucial milestone, setting a solid foundation for modeling by ensuring that data integrity, consistency, and structure were all in place.”</a:t>
            </a:r>
            <a:endParaRPr sz="1600">
              <a:solidFill>
                <a:schemeClr val="dk1"/>
              </a:solidFill>
            </a:endParaRPr>
          </a:p>
          <a:p>
            <a:pPr indent="0" lvl="0" marL="0" rtl="0" algn="l">
              <a:spcBef>
                <a:spcPts val="1800"/>
              </a:spcBef>
              <a:spcAft>
                <a:spcPts val="0"/>
              </a:spcAft>
              <a:buNone/>
            </a:pPr>
            <a:r>
              <a:t/>
            </a:r>
            <a:endParaRPr/>
          </a:p>
        </p:txBody>
      </p:sp>
      <p:sp>
        <p:nvSpPr>
          <p:cNvPr id="183" name="Google Shape;18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60bd6d0bad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60bd6d0ba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2400"/>
              <a:t>This Gantt chart outlines the full timeline and major milestones for the project, from business understanding to deployment planning.</a:t>
            </a:r>
            <a:endParaRPr sz="2400"/>
          </a:p>
          <a:p>
            <a:pPr indent="0" lvl="0" marL="0" rtl="0" algn="l">
              <a:lnSpc>
                <a:spcPct val="115000"/>
              </a:lnSpc>
              <a:spcBef>
                <a:spcPts val="1800"/>
              </a:spcBef>
              <a:spcAft>
                <a:spcPts val="0"/>
              </a:spcAft>
              <a:buClr>
                <a:schemeClr val="dk1"/>
              </a:buClr>
              <a:buSzPts val="1100"/>
              <a:buFont typeface="Arial"/>
              <a:buNone/>
            </a:pPr>
            <a:r>
              <a:rPr lang="en-US" sz="2400"/>
              <a:t>I structured the project using the CRISP-DM framework, and as you can see, some phases, like data understanding and data preparation, overlapped, which is typical in iterative analytics work.</a:t>
            </a:r>
            <a:endParaRPr sz="2400"/>
          </a:p>
          <a:p>
            <a:pPr indent="0" lvl="0" marL="0" rtl="0" algn="l">
              <a:lnSpc>
                <a:spcPct val="115000"/>
              </a:lnSpc>
              <a:spcBef>
                <a:spcPts val="1800"/>
              </a:spcBef>
              <a:spcAft>
                <a:spcPts val="0"/>
              </a:spcAft>
              <a:buClr>
                <a:schemeClr val="dk1"/>
              </a:buClr>
              <a:buSzPts val="1100"/>
              <a:buFont typeface="Arial"/>
              <a:buNone/>
            </a:pPr>
            <a:r>
              <a:rPr lang="en-US" sz="2400"/>
              <a:t>The modeling and evaluation stages were particularly dynamic, with back-and-forth adjustments based on performance metrics.</a:t>
            </a:r>
            <a:endParaRPr sz="2400"/>
          </a:p>
          <a:p>
            <a:pPr indent="0" lvl="0" marL="0" rtl="0" algn="l">
              <a:lnSpc>
                <a:spcPct val="115000"/>
              </a:lnSpc>
              <a:spcBef>
                <a:spcPts val="1800"/>
              </a:spcBef>
              <a:spcAft>
                <a:spcPts val="0"/>
              </a:spcAft>
              <a:buClr>
                <a:schemeClr val="dk1"/>
              </a:buClr>
              <a:buSzPts val="1100"/>
              <a:buFont typeface="Arial"/>
              <a:buNone/>
            </a:pPr>
            <a:r>
              <a:rPr lang="en-US" sz="2400"/>
              <a:t>This visual highlights how each task built on the previous one, culminating in a deployable logistic regression model and documented recommendations for future use.</a:t>
            </a:r>
            <a:endParaRPr sz="2400"/>
          </a:p>
          <a:p>
            <a:pPr indent="0" lvl="0" marL="0" rtl="0" algn="l">
              <a:lnSpc>
                <a:spcPct val="115000"/>
              </a:lnSpc>
              <a:spcBef>
                <a:spcPts val="1800"/>
              </a:spcBef>
              <a:spcAft>
                <a:spcPts val="0"/>
              </a:spcAft>
              <a:buClr>
                <a:schemeClr val="dk1"/>
              </a:buClr>
              <a:buSzPts val="1100"/>
              <a:buFont typeface="Arial"/>
              <a:buNone/>
            </a:pPr>
            <a:r>
              <a:rPr lang="en-US" sz="2400"/>
              <a:t>It also emphasizes how project planning and time management were critical in ensuring successful delivery within the course timeline.</a:t>
            </a:r>
            <a:endParaRPr sz="2400"/>
          </a:p>
          <a:p>
            <a:pPr indent="0" lvl="0" marL="0" rtl="0" algn="l">
              <a:spcBef>
                <a:spcPts val="18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364972e24c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364972e24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00"/>
              <a:t>“Now that the dataset is ready, we can move into modeling and test </a:t>
            </a:r>
            <a:r>
              <a:rPr lang="en-US" sz="1600"/>
              <a:t>its predictive</a:t>
            </a:r>
            <a:r>
              <a:rPr lang="en-US" sz="1600"/>
              <a:t> power”</a:t>
            </a:r>
            <a:endParaRPr sz="16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5a2dd9c586_0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5a2dd9c586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“In Phase 4, we began the modeling process by first ensuring the dataset's quality and structure were suitable for analysis.</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We validated the dataset for duplicates and missing values, and verified that categorical variables were properly factored, which reduced the risk of bias or technical issues during modeling.</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From a structure standpoint, we retained all 32 predictors, these included both standardized numeric variables and binary categorical indicators.</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We also scaled key numeric fields such as AGE and AMOUNT using the </a:t>
            </a:r>
            <a:r>
              <a:rPr lang="en-US" sz="1600">
                <a:solidFill>
                  <a:schemeClr val="dk1"/>
                </a:solidFill>
                <a:latin typeface="Roboto Mono"/>
                <a:ea typeface="Roboto Mono"/>
                <a:cs typeface="Roboto Mono"/>
                <a:sym typeface="Roboto Mono"/>
              </a:rPr>
              <a:t>scale()</a:t>
            </a:r>
            <a:r>
              <a:rPr lang="en-US" sz="1600">
                <a:solidFill>
                  <a:schemeClr val="dk1"/>
                </a:solidFill>
              </a:rPr>
              <a:t> function in R for consistency.</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Our target variable, DEFAULT, showed a moderate class imbalance, 70% non-default vs.  30% default. That’s a common challenge in credit data and something we kept in mind for evaluation.</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Fortunately, all features were unique and meaningful enough to retain, so no variables were dropped at this stage.”</a:t>
            </a:r>
            <a:endParaRPr sz="1600">
              <a:solidFill>
                <a:schemeClr val="dk1"/>
              </a:solidFill>
            </a:endParaRPr>
          </a:p>
          <a:p>
            <a:pPr indent="0" lvl="0" marL="0" rtl="0" algn="l">
              <a:spcBef>
                <a:spcPts val="18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5a2dd9c586_0_2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5a2dd9c586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“After preparing and validating the data, we moved on to model selection and testing.</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I tested multiple models, including decision trees and Naïve Bayes, but ultimately selected </a:t>
            </a:r>
            <a:r>
              <a:rPr b="1" lang="en-US" sz="1600">
                <a:solidFill>
                  <a:schemeClr val="dk1"/>
                </a:solidFill>
              </a:rPr>
              <a:t>logistic regression</a:t>
            </a:r>
            <a:r>
              <a:rPr lang="en-US" sz="1600">
                <a:solidFill>
                  <a:schemeClr val="dk1"/>
                </a:solidFill>
              </a:rPr>
              <a:t> because it offers strong interpretability, something that’s really important for stakeholder trust and explainability.</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The model was trained using a 70% training split and fit with the </a:t>
            </a:r>
            <a:r>
              <a:rPr lang="en-US" sz="1600">
                <a:solidFill>
                  <a:schemeClr val="dk1"/>
                </a:solidFill>
                <a:latin typeface="Roboto Mono"/>
                <a:ea typeface="Roboto Mono"/>
                <a:cs typeface="Roboto Mono"/>
                <a:sym typeface="Roboto Mono"/>
              </a:rPr>
              <a:t>glm()</a:t>
            </a:r>
            <a:r>
              <a:rPr lang="en-US" sz="1600">
                <a:solidFill>
                  <a:schemeClr val="dk1"/>
                </a:solidFill>
              </a:rPr>
              <a:t> function in R using the binomial family.</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As shown in the summary (Figure 7), we examined key outputs including predictor coefficients, standard errors, and p-values.</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The model also provided deviance values and an AIC of 568.36, which helped evaluate model fit and complexity.</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This output allowed us to identify which variables were statistically significant and which could be reconsidered in future iterations.</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Overall, the model performed well in training, and we were able to move forward to formal evaluation with strong confidence in its structure and clarity.”</a:t>
            </a:r>
            <a:endParaRPr sz="1600">
              <a:solidFill>
                <a:schemeClr val="dk1"/>
              </a:solidFill>
            </a:endParaRPr>
          </a:p>
          <a:p>
            <a:pPr indent="0" lvl="0" marL="0" rtl="0" algn="l">
              <a:spcBef>
                <a:spcPts val="18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364972e24c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364972e24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00"/>
              <a:t>“With a model in place, we’ll evaluate how well it performs on unseen data.”</a:t>
            </a:r>
            <a:endParaRPr sz="16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1600"/>
              <a:t>“</a:t>
            </a:r>
            <a:r>
              <a:rPr lang="en-US" sz="1600"/>
              <a:t>This project was designed to the business challenge of predicting whether or not an applicant is likely to default on a loan. This is especially important for lenders who need to reduce risk and make more informed decisions.</a:t>
            </a:r>
            <a:endParaRPr sz="1600"/>
          </a:p>
          <a:p>
            <a:pPr indent="0" lvl="0" marL="0" rtl="0" algn="l">
              <a:lnSpc>
                <a:spcPct val="115000"/>
              </a:lnSpc>
              <a:spcBef>
                <a:spcPts val="1800"/>
              </a:spcBef>
              <a:spcAft>
                <a:spcPts val="0"/>
              </a:spcAft>
              <a:buClr>
                <a:schemeClr val="dk1"/>
              </a:buClr>
              <a:buSzPts val="1100"/>
              <a:buFont typeface="Arial"/>
              <a:buNone/>
            </a:pPr>
            <a:r>
              <a:rPr lang="en-US" sz="1600"/>
              <a:t>I used RStudio and Excel to work with the dataset and apply modeling techniques like logistic regression, Naïve Bayes, decision trees, and PCA. The project follows the full CRISP-DM framework from business understanding to deployment, and the final deliverable is a model that is both interpretable and scalable.</a:t>
            </a:r>
            <a:endParaRPr sz="1600"/>
          </a:p>
          <a:p>
            <a:pPr indent="0" lvl="0" marL="0" rtl="0" algn="l">
              <a:lnSpc>
                <a:spcPct val="115000"/>
              </a:lnSpc>
              <a:spcBef>
                <a:spcPts val="1800"/>
              </a:spcBef>
              <a:spcAft>
                <a:spcPts val="0"/>
              </a:spcAft>
              <a:buClr>
                <a:schemeClr val="dk1"/>
              </a:buClr>
              <a:buSzPts val="1100"/>
              <a:buFont typeface="Arial"/>
              <a:buNone/>
            </a:pPr>
            <a:r>
              <a:rPr lang="en-US" sz="1600"/>
              <a:t>This capstone has allowed me to put into practice everything I’ve learned in this program from data cleaning to evaluation and communication.”</a:t>
            </a:r>
            <a:endParaRPr sz="1600"/>
          </a:p>
          <a:p>
            <a:pPr indent="0" lvl="0" marL="0" rtl="0" algn="l">
              <a:spcBef>
                <a:spcPts val="1800"/>
              </a:spcBef>
              <a:spcAft>
                <a:spcPts val="0"/>
              </a:spcAft>
              <a:buNone/>
            </a:pPr>
            <a:r>
              <a:t/>
            </a:r>
            <a:endParaRPr/>
          </a:p>
        </p:txBody>
      </p:sp>
      <p:sp>
        <p:nvSpPr>
          <p:cNvPr id="74" name="Google Shape;7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a2dd9c586_0_3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a2dd9c586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600"/>
              <a:t>On this slide, I introduce the confusion matrix, which gives us a detailed snapshot of how well the model performs on unseen test data.</a:t>
            </a:r>
            <a:br>
              <a:rPr lang="en-US" sz="1600"/>
            </a:br>
            <a:endParaRPr sz="1600"/>
          </a:p>
          <a:p>
            <a:pPr indent="0" lvl="0" marL="0" rtl="0" algn="l">
              <a:spcBef>
                <a:spcPts val="0"/>
              </a:spcBef>
              <a:spcAft>
                <a:spcPts val="0"/>
              </a:spcAft>
              <a:buClr>
                <a:schemeClr val="dk1"/>
              </a:buClr>
              <a:buSzPts val="1100"/>
              <a:buFont typeface="Arial"/>
              <a:buNone/>
            </a:pPr>
            <a:r>
              <a:rPr lang="en-US" sz="1600"/>
              <a:t>We can see the model identified 37 true defaults and 145 true non-defaults. However, we had 23 false positives and 35 false negatives.</a:t>
            </a:r>
            <a:br>
              <a:rPr lang="en-US" sz="1600"/>
            </a:br>
            <a:endParaRPr sz="1600"/>
          </a:p>
          <a:p>
            <a:pPr indent="0" lvl="0" marL="0" rtl="0" algn="l">
              <a:spcBef>
                <a:spcPts val="0"/>
              </a:spcBef>
              <a:spcAft>
                <a:spcPts val="0"/>
              </a:spcAft>
              <a:buNone/>
            </a:pPr>
            <a:r>
              <a:rPr lang="en-US" sz="1600"/>
              <a:t>These results show that while the model is relatively strong overall, there’s still room to improve how well it distinguishes risky applicants, particularly in reducing false negatives, which could result in lending to high-risk borrowers.</a:t>
            </a:r>
            <a:endParaRPr sz="16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5a2dd9c586_0_4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5a2dd9c586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600"/>
              <a:t>The ROC curve visually demonstrates the trade-off between sensitivity and specificity. The closer the curve hugs the top-left corner, the better.</a:t>
            </a:r>
            <a:br>
              <a:rPr lang="en-US" sz="1600"/>
            </a:br>
            <a:endParaRPr sz="1600"/>
          </a:p>
          <a:p>
            <a:pPr indent="0" lvl="0" marL="0" rtl="0" algn="l">
              <a:spcBef>
                <a:spcPts val="0"/>
              </a:spcBef>
              <a:spcAft>
                <a:spcPts val="0"/>
              </a:spcAft>
              <a:buClr>
                <a:schemeClr val="dk1"/>
              </a:buClr>
              <a:buSzPts val="1100"/>
              <a:buFont typeface="Arial"/>
              <a:buNone/>
            </a:pPr>
            <a:r>
              <a:rPr lang="en-US" sz="1600"/>
              <a:t>With an AUC of 0.8168, our model shows strong performance in distinguishing defaulters from non-defaulters.</a:t>
            </a:r>
            <a:endParaRPr sz="1600"/>
          </a:p>
          <a:p>
            <a:pPr indent="0" lvl="0" marL="0" rtl="0" algn="l">
              <a:spcBef>
                <a:spcPts val="0"/>
              </a:spcBef>
              <a:spcAft>
                <a:spcPts val="0"/>
              </a:spcAft>
              <a:buNone/>
            </a:pPr>
            <a:r>
              <a:rPr lang="en-US" sz="1600"/>
              <a:t>This result confirms the model's solid classification power and supports its potential for real-world deployment.</a:t>
            </a:r>
            <a:endParaRPr sz="16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“Now let’s take a closer look at the model’s evaluation metrics.</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On the test set, the logistic regression model achieved a test accuracy and balanced accuracy of 68.85%, along with a strong ROC AUC score of 0.8168. This means the model is fairly effective at distinguishing between applicants who default and those who don’t.</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But when we applied it to the verification set, we saw a drop in performance. Balanced accuracy dropped to 50%, and while the model maintained perfect sensitivity, meaning it caught all the default cases,it had a specificity of 0.00, which means it didn’t correctly identify any of the non-defaults.</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This kind of result can be a sign of overfitting, where the model performs well on the data it was trained and tested on, but doesn’t generalize as well to new or unseen data. In this case, it over-prioritized catching defaulters and ended up classifying everyone as high risk.</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That’s a trade-off we’ll want to monitor in future iterations, especially if the model is going to be used in real-time lending decisions. Solutions might include resampling techniques, threshold tuning, or even trying more complex models like Random Forest or XGBoost, which we’ll discuss in the next steps.”</a:t>
            </a:r>
            <a:endParaRPr sz="1600">
              <a:solidFill>
                <a:schemeClr val="dk1"/>
              </a:solidFill>
            </a:endParaRPr>
          </a:p>
          <a:p>
            <a:pPr indent="0" lvl="0" marL="0" rtl="0" algn="l">
              <a:spcBef>
                <a:spcPts val="1800"/>
              </a:spcBef>
              <a:spcAft>
                <a:spcPts val="0"/>
              </a:spcAft>
              <a:buNone/>
            </a:pPr>
            <a:r>
              <a:t/>
            </a:r>
            <a:endParaRPr/>
          </a:p>
        </p:txBody>
      </p:sp>
      <p:sp>
        <p:nvSpPr>
          <p:cNvPr id="258" name="Google Shape;2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00"/>
              <a:t>This slide addresses a few challenges we observed during evaluation.</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US" sz="1600"/>
              <a:t>First, we had a moderate class imbalance, which can affect performance by biasing the model toward the majority class.</a:t>
            </a:r>
            <a:endParaRPr sz="1600"/>
          </a:p>
          <a:p>
            <a:pPr indent="0" lvl="0" marL="0" rtl="0" algn="l">
              <a:spcBef>
                <a:spcPts val="0"/>
              </a:spcBef>
              <a:spcAft>
                <a:spcPts val="0"/>
              </a:spcAft>
              <a:buClr>
                <a:schemeClr val="dk1"/>
              </a:buClr>
              <a:buSzPts val="1100"/>
              <a:buFont typeface="Arial"/>
              <a:buNone/>
            </a:pPr>
            <a:r>
              <a:rPr lang="en-US" sz="1600"/>
              <a:t>Additionally, a few predictors had high p-values, suggesting they may not be as influential.</a:t>
            </a:r>
            <a:endParaRPr sz="1600"/>
          </a:p>
          <a:p>
            <a:pPr indent="0" lvl="0" marL="0" rtl="0" algn="l">
              <a:spcBef>
                <a:spcPts val="0"/>
              </a:spcBef>
              <a:spcAft>
                <a:spcPts val="0"/>
              </a:spcAft>
              <a:buNone/>
            </a:pPr>
            <a:r>
              <a:rPr lang="en-US" sz="1600"/>
              <a:t>While no major multicollinearity was found, some correlation between financial features will need to be monitored in future model iterations.</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lang="en-US" sz="1600"/>
              <a:t>Lastly, logistic regression assumes a linear relationship in log-odds. Based on our exploratory data analysis, this assumption held up, but it’s another factor to reassess as new data becomes available.</a:t>
            </a:r>
            <a:endParaRPr sz="1600"/>
          </a:p>
        </p:txBody>
      </p:sp>
      <p:sp>
        <p:nvSpPr>
          <p:cNvPr id="269" name="Google Shape;26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5a2dd9c586_0_4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5a2dd9c586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00"/>
              <a:t>“I selected logistic regression as the final model because it offers a great combination of performance and clarity. It gives interpretable coefficients, which is important for communicating results to stakeholders like loan officers or compliance teams. The model achieved a strong AIC score and ROC-AUC, and performed reliably on training and test sets. Although the verification set revealed some overfitting, we have a clear roadmap for improving that. Overall, this model answered the research question well and can now be deployed with monitoring strategies in place.”</a:t>
            </a:r>
            <a:endParaRPr sz="16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364972e24c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364972e24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00"/>
              <a:t>“After confirming performance, the next step is preparing this model for production.”</a:t>
            </a:r>
            <a:endParaRPr sz="16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5a2dd9c586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1600"/>
              <a:t>“In the final CRISP-DM phase, the focus shifts from building the model to actually operationalizing it. I’ve laid out a deployment plan that includes two main delivery options: batch scoring, where we process applications at regular intervals, and real-time API integration for on-the-spot decision-making.</a:t>
            </a:r>
            <a:endParaRPr sz="1600"/>
          </a:p>
          <a:p>
            <a:pPr indent="0" lvl="0" marL="0" rtl="0" algn="l">
              <a:lnSpc>
                <a:spcPct val="115000"/>
              </a:lnSpc>
              <a:spcBef>
                <a:spcPts val="1800"/>
              </a:spcBef>
              <a:spcAft>
                <a:spcPts val="0"/>
              </a:spcAft>
              <a:buClr>
                <a:schemeClr val="dk1"/>
              </a:buClr>
              <a:buSzPts val="1100"/>
              <a:buFont typeface="Arial"/>
              <a:buNone/>
            </a:pPr>
            <a:r>
              <a:rPr lang="en-US" sz="1600"/>
              <a:t>To keep performance high and risks low, the model will be monitored through scheduled audits. It’s also important to periodically retrain the model using updated credit applicant data, this ensures the system adapts to changing borrower behavior or economic conditions.</a:t>
            </a:r>
            <a:endParaRPr sz="1600"/>
          </a:p>
          <a:p>
            <a:pPr indent="0" lvl="0" marL="0" rtl="0" algn="l">
              <a:lnSpc>
                <a:spcPct val="115000"/>
              </a:lnSpc>
              <a:spcBef>
                <a:spcPts val="1800"/>
              </a:spcBef>
              <a:spcAft>
                <a:spcPts val="0"/>
              </a:spcAft>
              <a:buClr>
                <a:schemeClr val="dk1"/>
              </a:buClr>
              <a:buSzPts val="1100"/>
              <a:buFont typeface="Arial"/>
              <a:buNone/>
            </a:pPr>
            <a:r>
              <a:rPr lang="en-US" sz="1600"/>
              <a:t>As for stakeholders, this phase brings in teams beyond just data analysts. Credit risk teams, IT, and compliance officers all play a role in integrating, monitoring, and using the model ethically and effectively.</a:t>
            </a:r>
            <a:endParaRPr sz="1600"/>
          </a:p>
          <a:p>
            <a:pPr indent="0" lvl="0" marL="0" rtl="0" algn="l">
              <a:lnSpc>
                <a:spcPct val="115000"/>
              </a:lnSpc>
              <a:spcBef>
                <a:spcPts val="1800"/>
              </a:spcBef>
              <a:spcAft>
                <a:spcPts val="0"/>
              </a:spcAft>
              <a:buClr>
                <a:schemeClr val="dk1"/>
              </a:buClr>
              <a:buSzPts val="1100"/>
              <a:buFont typeface="Arial"/>
              <a:buNone/>
            </a:pPr>
            <a:r>
              <a:rPr lang="en-US" sz="1600"/>
              <a:t>Finally, proper documentation is key. That includes a written report summarizing the process and findings, well-commented R code, exported model objects, and dashboards to support stakeholder use. This ensures transparency, reproducibility, and ease of transfer to the production environment.”</a:t>
            </a:r>
            <a:endParaRPr sz="1600"/>
          </a:p>
          <a:p>
            <a:pPr indent="0" lvl="0" marL="0" rtl="0" algn="l">
              <a:spcBef>
                <a:spcPts val="1800"/>
              </a:spcBef>
              <a:spcAft>
                <a:spcPts val="0"/>
              </a:spcAft>
              <a:buNone/>
            </a:pPr>
            <a:r>
              <a:t/>
            </a:r>
            <a:endParaRPr/>
          </a:p>
        </p:txBody>
      </p:sp>
      <p:sp>
        <p:nvSpPr>
          <p:cNvPr id="293" name="Google Shape;293;g35a2dd9c586_0_5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5a2dd9c586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00"/>
              <a:t>As we look ahead, several strategic next steps can help evolve this credit risk model into an even more robust solution.</a:t>
            </a:r>
            <a:endParaRPr sz="1600"/>
          </a:p>
          <a:p>
            <a:pPr indent="0" lvl="0" marL="0" rtl="0" algn="l">
              <a:lnSpc>
                <a:spcPct val="115000"/>
              </a:lnSpc>
              <a:spcBef>
                <a:spcPts val="1800"/>
              </a:spcBef>
              <a:spcAft>
                <a:spcPts val="0"/>
              </a:spcAft>
              <a:buClr>
                <a:schemeClr val="dk1"/>
              </a:buClr>
              <a:buSzPts val="1100"/>
              <a:buFont typeface="Arial"/>
              <a:buNone/>
            </a:pPr>
            <a:r>
              <a:rPr lang="en-US" sz="1600"/>
              <a:t>First, I plan to explore more advanced algorithms like Random Forest and XGBoost. These tree-based ensemble methods often offer higher predictive power, especially when working with non-linear relationships and interactions between features.</a:t>
            </a:r>
            <a:endParaRPr sz="1600"/>
          </a:p>
          <a:p>
            <a:pPr indent="0" lvl="0" marL="0" rtl="0" algn="l">
              <a:lnSpc>
                <a:spcPct val="115000"/>
              </a:lnSpc>
              <a:spcBef>
                <a:spcPts val="1800"/>
              </a:spcBef>
              <a:spcAft>
                <a:spcPts val="0"/>
              </a:spcAft>
              <a:buClr>
                <a:schemeClr val="dk1"/>
              </a:buClr>
              <a:buSzPts val="1100"/>
              <a:buFont typeface="Arial"/>
              <a:buNone/>
            </a:pPr>
            <a:r>
              <a:rPr lang="en-US" sz="1600"/>
              <a:t>Another area of improvement is class imbalance. While the logistic regression model performed well overall, we observed a moderate imbalance between default and non-default classes. In the future, I plan to test techniques like SMOTE, Synthetic Minority Over-sampling Technique, as well as cost-sensitive learning, to help the model better recognize rare events like loan defaults.</a:t>
            </a:r>
            <a:endParaRPr sz="1600"/>
          </a:p>
          <a:p>
            <a:pPr indent="0" lvl="0" marL="0" rtl="0" algn="l">
              <a:lnSpc>
                <a:spcPct val="115000"/>
              </a:lnSpc>
              <a:spcBef>
                <a:spcPts val="1800"/>
              </a:spcBef>
              <a:spcAft>
                <a:spcPts val="0"/>
              </a:spcAft>
              <a:buClr>
                <a:schemeClr val="dk1"/>
              </a:buClr>
              <a:buSzPts val="1100"/>
              <a:buFont typeface="Arial"/>
              <a:buNone/>
            </a:pPr>
            <a:r>
              <a:rPr lang="en-US" sz="1600"/>
              <a:t>A third priority is strengthening the model’s performance with larger or real-time data. Verification results would benefit from broader datasets that reflect current applicant trends and economic conditions.</a:t>
            </a:r>
            <a:endParaRPr sz="1600"/>
          </a:p>
          <a:p>
            <a:pPr indent="0" lvl="0" marL="0" rtl="0" algn="l">
              <a:lnSpc>
                <a:spcPct val="115000"/>
              </a:lnSpc>
              <a:spcBef>
                <a:spcPts val="1800"/>
              </a:spcBef>
              <a:spcAft>
                <a:spcPts val="0"/>
              </a:spcAft>
              <a:buClr>
                <a:schemeClr val="dk1"/>
              </a:buClr>
              <a:buSzPts val="1100"/>
              <a:buFont typeface="Arial"/>
              <a:buNone/>
            </a:pPr>
            <a:r>
              <a:rPr lang="en-US" sz="1600"/>
              <a:t>Lastly, this modeling framework is scalable. The same approach can be applied to other lending products, including auto loans or business credit lines. So, the goal is not just to improve this one model, but to grow a portfolio of analytics-driven solutions across the organization.”</a:t>
            </a:r>
            <a:endParaRPr sz="1600"/>
          </a:p>
          <a:p>
            <a:pPr indent="0" lvl="0" marL="0" rtl="0" algn="l">
              <a:spcBef>
                <a:spcPts val="1800"/>
              </a:spcBef>
              <a:spcAft>
                <a:spcPts val="0"/>
              </a:spcAft>
              <a:buNone/>
            </a:pPr>
            <a:r>
              <a:t/>
            </a:r>
            <a:endParaRPr/>
          </a:p>
        </p:txBody>
      </p:sp>
      <p:sp>
        <p:nvSpPr>
          <p:cNvPr id="301" name="Google Shape;301;g35a2dd9c586_0_5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60bd6d0bad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60bd6d0ba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When weighing the costs and benefits, it’s clear that the value of this predictive model outweighs its development overhead. Though we invest time in development and monitoring, the benefit is a model that can reduce loan defaults, automate workflows, and support ethical lending. These gains translate to both financial returns and improved organizational trust.</a:t>
            </a:r>
            <a:endParaRPr sz="2400">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364972e24c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364972e24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US" sz="1600">
                <a:solidFill>
                  <a:schemeClr val="dk1"/>
                </a:solidFill>
              </a:rPr>
              <a:t>FINAL Thoughts</a:t>
            </a:r>
            <a:br>
              <a:rPr b="1" lang="en-US" sz="1600">
                <a:solidFill>
                  <a:schemeClr val="dk1"/>
                </a:solidFill>
              </a:rPr>
            </a:br>
            <a:r>
              <a:rPr lang="en-US" sz="1600">
                <a:solidFill>
                  <a:schemeClr val="dk1"/>
                </a:solidFill>
              </a:rPr>
              <a:t> </a:t>
            </a:r>
            <a:r>
              <a:rPr i="1" lang="en-US" sz="1600">
                <a:solidFill>
                  <a:schemeClr val="dk1"/>
                </a:solidFill>
              </a:rPr>
              <a:t>“Before we close, here are some final reflections and takeaways.</a:t>
            </a:r>
            <a:endParaRPr i="1"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t>I just want to take a moment to reflect on what this work really represents. From start to finish, I applied the full CRISP-DM framework , not just to build a functioning model, but to think critically about the business problem, evaluate data quality, communicate insights clearly, and plan for real-world deployment.</a:t>
            </a:r>
            <a:endParaRPr sz="1600"/>
          </a:p>
          <a:p>
            <a:pPr indent="0" lvl="0" marL="0" rtl="0" algn="l">
              <a:lnSpc>
                <a:spcPct val="115000"/>
              </a:lnSpc>
              <a:spcBef>
                <a:spcPts val="1800"/>
              </a:spcBef>
              <a:spcAft>
                <a:spcPts val="0"/>
              </a:spcAft>
              <a:buClr>
                <a:schemeClr val="dk1"/>
              </a:buClr>
              <a:buSzPts val="1100"/>
              <a:buFont typeface="Arial"/>
              <a:buNone/>
            </a:pPr>
            <a:r>
              <a:rPr lang="en-US" sz="1600"/>
              <a:t>This wasn't just about predicting loan defaults. It was about creating something ethical, scalable, and valuable,  a tool that can support better financial decisions and reduce risk for stakeholders.</a:t>
            </a:r>
            <a:endParaRPr sz="1600"/>
          </a:p>
          <a:p>
            <a:pPr indent="0" lvl="0" marL="0" rtl="0" algn="l">
              <a:lnSpc>
                <a:spcPct val="115000"/>
              </a:lnSpc>
              <a:spcBef>
                <a:spcPts val="1800"/>
              </a:spcBef>
              <a:spcAft>
                <a:spcPts val="0"/>
              </a:spcAft>
              <a:buClr>
                <a:schemeClr val="dk1"/>
              </a:buClr>
              <a:buSzPts val="1100"/>
              <a:buFont typeface="Arial"/>
              <a:buNone/>
            </a:pPr>
            <a:r>
              <a:rPr lang="en-US" sz="1600"/>
              <a:t>More than anything, this capstone project reflects how far I’ve come in the MS in Data Analytics program, from theory to practice, from Excel spreadsheets to production-ready models. I’m proud of what I’ve built here, and I’m excited to bring this same mindset into my future work as a data professional."</a:t>
            </a:r>
            <a:endParaRPr sz="1600"/>
          </a:p>
          <a:p>
            <a:pPr indent="0" lvl="0" marL="0" rtl="0" algn="l">
              <a:spcBef>
                <a:spcPts val="18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rtl="0" algn="l">
              <a:lnSpc>
                <a:spcPct val="115000"/>
              </a:lnSpc>
              <a:spcBef>
                <a:spcPts val="1800"/>
              </a:spcBef>
              <a:spcAft>
                <a:spcPts val="0"/>
              </a:spcAft>
              <a:buNone/>
            </a:pPr>
            <a:r>
              <a:rPr lang="en-US" sz="1600">
                <a:solidFill>
                  <a:schemeClr val="dk1"/>
                </a:solidFill>
              </a:rPr>
              <a:t>“Before we dive into the details of each phase, I want to give a quick overview of the process I followed.</a:t>
            </a:r>
            <a:endParaRPr sz="1600">
              <a:solidFill>
                <a:schemeClr val="dk1"/>
              </a:solidFill>
            </a:endParaRPr>
          </a:p>
          <a:p>
            <a:pPr indent="0" lvl="0" marL="0" rtl="0" algn="l">
              <a:lnSpc>
                <a:spcPct val="115000"/>
              </a:lnSpc>
              <a:spcBef>
                <a:spcPts val="1800"/>
              </a:spcBef>
              <a:spcAft>
                <a:spcPts val="0"/>
              </a:spcAft>
              <a:buNone/>
            </a:pPr>
            <a:r>
              <a:rPr lang="en-US" sz="1600">
                <a:solidFill>
                  <a:schemeClr val="dk1"/>
                </a:solidFill>
              </a:rPr>
              <a:t>This project uses the CRISP-DM framework, short for </a:t>
            </a:r>
            <a:r>
              <a:rPr i="1" lang="en-US" sz="1600">
                <a:solidFill>
                  <a:schemeClr val="dk1"/>
                </a:solidFill>
              </a:rPr>
              <a:t>Cross-Industry Standard Process for Data Mining</a:t>
            </a:r>
            <a:r>
              <a:rPr lang="en-US" sz="1600">
                <a:solidFill>
                  <a:schemeClr val="dk1"/>
                </a:solidFill>
              </a:rPr>
              <a:t>. It’s a six-phase, iterative process widely used in data analytics to guide projects from start to finish.</a:t>
            </a:r>
            <a:endParaRPr sz="1600">
              <a:solidFill>
                <a:schemeClr val="dk1"/>
              </a:solidFill>
            </a:endParaRPr>
          </a:p>
          <a:p>
            <a:pPr indent="0" lvl="0" marL="0" rtl="0" algn="l">
              <a:lnSpc>
                <a:spcPct val="115000"/>
              </a:lnSpc>
              <a:spcBef>
                <a:spcPts val="1800"/>
              </a:spcBef>
              <a:spcAft>
                <a:spcPts val="0"/>
              </a:spcAft>
              <a:buNone/>
            </a:pPr>
            <a:r>
              <a:rPr lang="en-US" sz="1600">
                <a:solidFill>
                  <a:schemeClr val="dk1"/>
                </a:solidFill>
              </a:rPr>
              <a:t>What’s important to remember is that CRISP-DM isn’t linear, it’s designed to be flexible and cyclical. As you progress through a phase, you often uncover insights that send you back to revisit earlier steps, whether to clean data differently, redefine the business goal, or reselect features.</a:t>
            </a:r>
            <a:endParaRPr sz="1600">
              <a:solidFill>
                <a:schemeClr val="dk1"/>
              </a:solidFill>
            </a:endParaRPr>
          </a:p>
          <a:p>
            <a:pPr indent="0" lvl="0" marL="0" rtl="0" algn="l">
              <a:lnSpc>
                <a:spcPct val="115000"/>
              </a:lnSpc>
              <a:spcBef>
                <a:spcPts val="1800"/>
              </a:spcBef>
              <a:spcAft>
                <a:spcPts val="0"/>
              </a:spcAft>
              <a:buNone/>
            </a:pPr>
            <a:r>
              <a:rPr lang="en-US" sz="1600">
                <a:solidFill>
                  <a:schemeClr val="dk1"/>
                </a:solidFill>
              </a:rPr>
              <a:t>I followed this iterative structure closely in this project. While the presentation breaks the project down into six clear steps, in practice, many of the phases overlapped or looped back on each other. For example, business understanding and data understanding flowed together, linked closely, and modeling was deeply tied to evaluation.</a:t>
            </a:r>
            <a:endParaRPr sz="1600">
              <a:solidFill>
                <a:schemeClr val="dk1"/>
              </a:solidFill>
            </a:endParaRPr>
          </a:p>
          <a:p>
            <a:pPr indent="0" lvl="0" marL="0" rtl="0" algn="l">
              <a:lnSpc>
                <a:spcPct val="115000"/>
              </a:lnSpc>
              <a:spcBef>
                <a:spcPts val="1800"/>
              </a:spcBef>
              <a:spcAft>
                <a:spcPts val="0"/>
              </a:spcAft>
              <a:buNone/>
            </a:pPr>
            <a:r>
              <a:rPr lang="en-US" sz="1600">
                <a:solidFill>
                  <a:schemeClr val="dk1"/>
                </a:solidFill>
              </a:rPr>
              <a:t>The flowchart shown above is a closer representation to the  actual progression. I built in time to revisit decisions, assess model performance, and ensure everything stayed aligned with the original business need. That flexibility made it possible to create a model that’s not only accurate, but also practical, explainable, and production ready.”</a:t>
            </a:r>
            <a:endParaRPr sz="1600">
              <a:solidFill>
                <a:schemeClr val="dk1"/>
              </a:solidFill>
            </a:endParaRPr>
          </a:p>
          <a:p>
            <a:pPr indent="0" lvl="0" marL="381000" marR="381000" rtl="0" algn="l">
              <a:lnSpc>
                <a:spcPct val="115000"/>
              </a:lnSpc>
              <a:spcBef>
                <a:spcPts val="1800"/>
              </a:spcBef>
              <a:spcAft>
                <a:spcPts val="0"/>
              </a:spcAft>
              <a:buClr>
                <a:schemeClr val="dk1"/>
              </a:buClr>
              <a:buSzPts val="1100"/>
              <a:buFont typeface="Arial"/>
              <a:buNone/>
            </a:pPr>
            <a:r>
              <a:t/>
            </a:r>
            <a:endParaRPr sz="1600">
              <a:solidFill>
                <a:schemeClr val="dk1"/>
              </a:solidFill>
            </a:endParaRPr>
          </a:p>
          <a:p>
            <a:pPr indent="0" lvl="0" marL="0" rtl="0" algn="l">
              <a:spcBef>
                <a:spcPts val="1800"/>
              </a:spcBef>
              <a:spcAft>
                <a:spcPts val="0"/>
              </a:spcAft>
              <a:buNone/>
            </a:pPr>
            <a:r>
              <a:t/>
            </a:r>
            <a:endParaRPr/>
          </a:p>
        </p:txBody>
      </p:sp>
      <p:sp>
        <p:nvSpPr>
          <p:cNvPr id="81" name="Google Shape;8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t/>
            </a:r>
            <a:endParaRPr sz="1600"/>
          </a:p>
          <a:p>
            <a:pPr indent="0" lvl="0" marL="0" rtl="0" algn="l">
              <a:lnSpc>
                <a:spcPct val="115000"/>
              </a:lnSpc>
              <a:spcBef>
                <a:spcPts val="1800"/>
              </a:spcBef>
              <a:spcAft>
                <a:spcPts val="0"/>
              </a:spcAft>
              <a:buClr>
                <a:schemeClr val="dk1"/>
              </a:buClr>
              <a:buSzPts val="1100"/>
              <a:buFont typeface="Arial"/>
              <a:buNone/>
            </a:pPr>
            <a:r>
              <a:rPr lang="en-US" sz="1600"/>
              <a:t>“To quickly summarize: this project demonstrated the full CRISP-DM process applied to a real-world credit risk problem. I explored the data, prepared and modeled it using logistic regression, and evaluated the model’s performance using metrics like AUC and balanced accuracy.</a:t>
            </a:r>
            <a:endParaRPr sz="1600"/>
          </a:p>
          <a:p>
            <a:pPr indent="0" lvl="0" marL="0" rtl="0" algn="l">
              <a:lnSpc>
                <a:spcPct val="115000"/>
              </a:lnSpc>
              <a:spcBef>
                <a:spcPts val="1800"/>
              </a:spcBef>
              <a:spcAft>
                <a:spcPts val="0"/>
              </a:spcAft>
              <a:buClr>
                <a:schemeClr val="dk1"/>
              </a:buClr>
              <a:buSzPts val="1100"/>
              <a:buFont typeface="Arial"/>
              <a:buNone/>
            </a:pPr>
            <a:r>
              <a:rPr lang="en-US" sz="1600"/>
              <a:t>My goal was not just predictive accuracy, but also stakeholder clarity and ethical application. I hope this project has shown how analytics can drive more informed and fair credit decisions.</a:t>
            </a:r>
            <a:endParaRPr sz="1600"/>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Thank you so much.”</a:t>
            </a:r>
            <a:endParaRPr sz="1600"/>
          </a:p>
          <a:p>
            <a:pPr indent="0" lvl="0" marL="0" rtl="0" algn="l">
              <a:spcBef>
                <a:spcPts val="1800"/>
              </a:spcBef>
              <a:spcAft>
                <a:spcPts val="0"/>
              </a:spcAft>
              <a:buNone/>
            </a:pPr>
            <a:r>
              <a:t/>
            </a:r>
            <a:endParaRPr/>
          </a:p>
        </p:txBody>
      </p:sp>
      <p:sp>
        <p:nvSpPr>
          <p:cNvPr id="322" name="Google Shape;32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5a2dd9c586_0_6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5a2dd9c586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64972e24c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364972e24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00"/>
              <a:t>“Now that we have a good grasp on the flow of the project, </a:t>
            </a:r>
            <a:r>
              <a:rPr lang="en-US" sz="1600"/>
              <a:t>Let's</a:t>
            </a:r>
            <a:r>
              <a:rPr lang="en-US" sz="1600"/>
              <a:t> get into the business </a:t>
            </a:r>
            <a:r>
              <a:rPr lang="en-US" sz="1600"/>
              <a:t>understanding</a:t>
            </a:r>
            <a:r>
              <a:rPr lang="en-US" sz="1600"/>
              <a:t> phase.”</a:t>
            </a:r>
            <a:endParaRPr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“In the first phase of the CRISP-DM framework, the focus is on understanding the business problem and aligning the data science goals with the organization’s strategic objectives.</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For this project, I focused on the credit risk challenge. Loan defaults present both financial and reputational risks to lenders, so being able to predict whether an applicant is likely to default is extremely valuable.</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The core research question I sought to answer was: </a:t>
            </a:r>
            <a:r>
              <a:rPr i="1" lang="en-US" sz="1600">
                <a:solidFill>
                  <a:schemeClr val="dk1"/>
                </a:solidFill>
              </a:rPr>
              <a:t>Can we accurately predict the likelihood of loan default using features like age, credit history, loan amount, and account type?</a:t>
            </a:r>
            <a:endParaRPr i="1"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My goal was to develop a predictive model that’s not only accurate but also interpretable, so stakeholders, like risk analysts and underwriters can trust and act on its outputs.</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Ultimately, this model is designed to support smarter, data-backed lending decisions that reduce losses, improve portfolio health, and promote fair access to credit.”</a:t>
            </a:r>
            <a:endParaRPr sz="1600">
              <a:solidFill>
                <a:schemeClr val="dk1"/>
              </a:solidFill>
            </a:endParaRPr>
          </a:p>
          <a:p>
            <a:pPr indent="0" lvl="0" marL="0" rtl="0" algn="l">
              <a:spcBef>
                <a:spcPts val="1800"/>
              </a:spcBef>
              <a:spcAft>
                <a:spcPts val="0"/>
              </a:spcAft>
              <a:buNone/>
            </a:pPr>
            <a:r>
              <a:t/>
            </a:r>
            <a:endParaRPr/>
          </a:p>
        </p:txBody>
      </p:sp>
      <p:sp>
        <p:nvSpPr>
          <p:cNvPr id="104" name="Google Shape;10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60bd6d0ba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60bd6d0b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Times New Roman"/>
                <a:ea typeface="Times New Roman"/>
                <a:cs typeface="Times New Roman"/>
                <a:sym typeface="Times New Roman"/>
              </a:rPr>
              <a:t>This slide outlines the key stakeholders impacted by the predictive model. Primary stakeholders like credit risk analysts and loan officers rely directly on the outputs for decision-making. Secondary stakeholders such as IT and compliance ensure the model integrates with systems and aligns with regulations. Understanding how each group interacts with the model helped shape decisions from data privacy to deployment strategy.</a:t>
            </a:r>
            <a:endParaRPr sz="2400">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64972e24c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64972e24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600"/>
              <a:t>“Now that we’ve defined the business challenge, let’s explore the data behind it.”</a:t>
            </a:r>
            <a:endParaRPr sz="16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a2dd9c586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1600"/>
              <a:t>“In Phase 2 of CRISP-DM, I focused on understanding the structure and content of the credit risk dataset. This is a foundational step that directly impacts the reliability of downstream modeling.</a:t>
            </a:r>
            <a:endParaRPr sz="1600"/>
          </a:p>
          <a:p>
            <a:pPr indent="0" lvl="0" marL="0" rtl="0" algn="l">
              <a:lnSpc>
                <a:spcPct val="115000"/>
              </a:lnSpc>
              <a:spcBef>
                <a:spcPts val="1800"/>
              </a:spcBef>
              <a:spcAft>
                <a:spcPts val="0"/>
              </a:spcAft>
              <a:buClr>
                <a:schemeClr val="dk1"/>
              </a:buClr>
              <a:buSzPts val="1100"/>
              <a:buFont typeface="Arial"/>
              <a:buNone/>
            </a:pPr>
            <a:r>
              <a:rPr lang="en-US" sz="1600"/>
              <a:t>I began by checking for basic data integrity issues, such as missing values or duplicate records and confirmed that the dataset was clean.</a:t>
            </a:r>
            <a:endParaRPr sz="1600"/>
          </a:p>
          <a:p>
            <a:pPr indent="0" lvl="0" marL="0" rtl="0" algn="l">
              <a:lnSpc>
                <a:spcPct val="115000"/>
              </a:lnSpc>
              <a:spcBef>
                <a:spcPts val="1800"/>
              </a:spcBef>
              <a:spcAft>
                <a:spcPts val="0"/>
              </a:spcAft>
              <a:buClr>
                <a:schemeClr val="dk1"/>
              </a:buClr>
              <a:buSzPts val="1100"/>
              <a:buFont typeface="Arial"/>
              <a:buNone/>
            </a:pPr>
            <a:r>
              <a:rPr lang="en-US" sz="1600"/>
              <a:t>I also assessed class imbalance. About 70% of applicants in this dataset were classified as non-default, while only 30% were defaults. This imbalance could impact prediction performance and required careful consideration.</a:t>
            </a:r>
            <a:endParaRPr sz="1600"/>
          </a:p>
          <a:p>
            <a:pPr indent="0" lvl="0" marL="0" rtl="0" algn="l">
              <a:lnSpc>
                <a:spcPct val="115000"/>
              </a:lnSpc>
              <a:spcBef>
                <a:spcPts val="1800"/>
              </a:spcBef>
              <a:spcAft>
                <a:spcPts val="0"/>
              </a:spcAft>
              <a:buClr>
                <a:schemeClr val="dk1"/>
              </a:buClr>
              <a:buSzPts val="1100"/>
              <a:buFont typeface="Arial"/>
              <a:buNone/>
            </a:pPr>
            <a:r>
              <a:rPr lang="en-US" sz="1600"/>
              <a:t>From an ethical standpoint, I paid attention to variables that might introduce bias, such as age or gender indicators. Ensuring fairness is key, especially in financial models like this one.</a:t>
            </a:r>
            <a:endParaRPr sz="1600"/>
          </a:p>
          <a:p>
            <a:pPr indent="0" lvl="0" marL="0" rtl="0" algn="l">
              <a:lnSpc>
                <a:spcPct val="115000"/>
              </a:lnSpc>
              <a:spcBef>
                <a:spcPts val="1800"/>
              </a:spcBef>
              <a:spcAft>
                <a:spcPts val="0"/>
              </a:spcAft>
              <a:buClr>
                <a:schemeClr val="dk1"/>
              </a:buClr>
              <a:buSzPts val="1100"/>
              <a:buFont typeface="Arial"/>
              <a:buNone/>
            </a:pPr>
            <a:r>
              <a:rPr lang="en-US" sz="1600"/>
              <a:t>You can see a snapshot of the process in the flowchart on the right. This guided my early data exploration and quality assurance checks before moving into deeper statistical analysis and visualization.”</a:t>
            </a:r>
            <a:endParaRPr sz="1600"/>
          </a:p>
          <a:p>
            <a:pPr indent="0" lvl="0" marL="0" rtl="0" algn="l">
              <a:spcBef>
                <a:spcPts val="1800"/>
              </a:spcBef>
              <a:spcAft>
                <a:spcPts val="0"/>
              </a:spcAft>
              <a:buNone/>
            </a:pPr>
            <a:r>
              <a:t/>
            </a:r>
            <a:endParaRPr/>
          </a:p>
        </p:txBody>
      </p:sp>
      <p:sp>
        <p:nvSpPr>
          <p:cNvPr id="124" name="Google Shape;124;g35a2dd9c586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a2dd9c586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a2dd9c58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In this second part of the Data Understanding phase, I focused on getting familiar with the dataset through direct exploration in R.</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I used basic R functions such as </a:t>
            </a:r>
            <a:r>
              <a:rPr lang="en-US" sz="1600">
                <a:solidFill>
                  <a:schemeClr val="dk1"/>
                </a:solidFill>
                <a:latin typeface="Roboto Mono"/>
                <a:ea typeface="Roboto Mono"/>
                <a:cs typeface="Roboto Mono"/>
                <a:sym typeface="Roboto Mono"/>
              </a:rPr>
              <a:t>head()</a:t>
            </a:r>
            <a:r>
              <a:rPr lang="en-US" sz="1600">
                <a:solidFill>
                  <a:schemeClr val="dk1"/>
                </a:solidFill>
              </a:rPr>
              <a:t>, </a:t>
            </a:r>
            <a:r>
              <a:rPr lang="en-US" sz="1600">
                <a:solidFill>
                  <a:schemeClr val="dk1"/>
                </a:solidFill>
                <a:latin typeface="Roboto Mono"/>
                <a:ea typeface="Roboto Mono"/>
                <a:cs typeface="Roboto Mono"/>
                <a:sym typeface="Roboto Mono"/>
              </a:rPr>
              <a:t>str()</a:t>
            </a:r>
            <a:r>
              <a:rPr lang="en-US" sz="1600">
                <a:solidFill>
                  <a:schemeClr val="dk1"/>
                </a:solidFill>
              </a:rPr>
              <a:t>, and </a:t>
            </a:r>
            <a:r>
              <a:rPr lang="en-US" sz="1600">
                <a:solidFill>
                  <a:schemeClr val="dk1"/>
                </a:solidFill>
                <a:latin typeface="Roboto Mono"/>
                <a:ea typeface="Roboto Mono"/>
                <a:cs typeface="Roboto Mono"/>
                <a:sym typeface="Roboto Mono"/>
              </a:rPr>
              <a:t>summary()</a:t>
            </a:r>
            <a:r>
              <a:rPr lang="en-US" sz="1600">
                <a:solidFill>
                  <a:schemeClr val="dk1"/>
                </a:solidFill>
              </a:rPr>
              <a:t>, to inspect the structure and values of the dataset. This helped me confirm that the data loaded properly and gave me a quick look at the types and ranges of variables I’d be working with.</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Descriptive statistics were generated for key numeric features to understand distributions, check for outliers, and verify the scale of values across fields like </a:t>
            </a:r>
            <a:r>
              <a:rPr lang="en-US" sz="1600">
                <a:solidFill>
                  <a:schemeClr val="dk1"/>
                </a:solidFill>
                <a:latin typeface="Roboto Mono"/>
                <a:ea typeface="Roboto Mono"/>
                <a:cs typeface="Roboto Mono"/>
                <a:sym typeface="Roboto Mono"/>
              </a:rPr>
              <a:t>AGE</a:t>
            </a:r>
            <a:r>
              <a:rPr lang="en-US" sz="1600">
                <a:solidFill>
                  <a:schemeClr val="dk1"/>
                </a:solidFill>
              </a:rPr>
              <a:t>, </a:t>
            </a:r>
            <a:r>
              <a:rPr lang="en-US" sz="1600">
                <a:solidFill>
                  <a:schemeClr val="dk1"/>
                </a:solidFill>
                <a:latin typeface="Roboto Mono"/>
                <a:ea typeface="Roboto Mono"/>
                <a:cs typeface="Roboto Mono"/>
                <a:sym typeface="Roboto Mono"/>
              </a:rPr>
              <a:t>AMOUNT</a:t>
            </a:r>
            <a:r>
              <a:rPr lang="en-US" sz="1600">
                <a:solidFill>
                  <a:schemeClr val="dk1"/>
                </a:solidFill>
              </a:rPr>
              <a:t>, and </a:t>
            </a:r>
            <a:r>
              <a:rPr lang="en-US" sz="1600">
                <a:solidFill>
                  <a:schemeClr val="dk1"/>
                </a:solidFill>
                <a:latin typeface="Roboto Mono"/>
                <a:ea typeface="Roboto Mono"/>
                <a:cs typeface="Roboto Mono"/>
                <a:sym typeface="Roboto Mono"/>
              </a:rPr>
              <a:t>DURATION</a:t>
            </a:r>
            <a:r>
              <a:rPr lang="en-US" sz="1600">
                <a:solidFill>
                  <a:schemeClr val="dk1"/>
                </a:solidFill>
              </a:rPr>
              <a:t>.</a:t>
            </a:r>
            <a:endParaRPr sz="16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lang="en-US" sz="1600">
                <a:solidFill>
                  <a:schemeClr val="dk1"/>
                </a:solidFill>
              </a:rPr>
              <a:t>This early exploration helped validate the data's integrity and set the stage for more advanced modeling steps. It also allowed me to spot anything unexpected that might need to be addressed before preprocessing.</a:t>
            </a:r>
            <a:endParaRPr sz="1600">
              <a:solidFill>
                <a:schemeClr val="dk1"/>
              </a:solidFill>
            </a:endParaRPr>
          </a:p>
          <a:p>
            <a:pPr indent="0" lvl="0" marL="0" rtl="0" algn="l">
              <a:spcBef>
                <a:spcPts val="18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896808"/>
            <a:ext cx="1081625"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4457271"/>
            <a:ext cx="1081625"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3756618"/>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585234"/>
            <a:ext cx="5783400" cy="1943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4065933"/>
            <a:ext cx="5783400" cy="1212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6769100"/>
            <a:ext cx="9143700" cy="88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536600"/>
            <a:ext cx="83682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3892600"/>
            <a:ext cx="83682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61" name="Google Shape;61;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62" name="Google Shape;62;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3756618"/>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2353267"/>
            <a:ext cx="8222100" cy="12099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680378"/>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986432"/>
            <a:ext cx="8368200" cy="410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680378"/>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986433"/>
            <a:ext cx="3999900" cy="410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986433"/>
            <a:ext cx="3999900" cy="410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610700"/>
            <a:ext cx="8368200" cy="914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883036"/>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2125367"/>
            <a:ext cx="2808000" cy="3574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701800"/>
            <a:ext cx="56187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100"/>
            <a:ext cx="45720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5994004"/>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612100"/>
            <a:ext cx="4045200" cy="20085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3692001"/>
            <a:ext cx="4045200" cy="1794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5644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610700"/>
            <a:ext cx="8368200" cy="914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986432"/>
            <a:ext cx="8368200" cy="410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rive.google.com/file/d/1Zs5BMxUadzVDNMEm5fzoHFCCB46_wYBY/view"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drive.google.com/file/d/1grXmCQyAJ_hTXzs0wxDEc9QALmGYI5ur/view" TargetMode="External"/><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drive.google.com/file/d/14AHZss1qKy9XFgmYcZdUK3aEynKM2i50/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drive.google.com/file/d/1Y_ECUQoc-wVH2VhiZkLshMHf7bqkNfpL/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hyperlink" Target="http://drive.google.com/file/d/1mR2lgSAfDEEPDH5-kk5MuOu0NDrICmVH/view" TargetMode="External"/><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hyperlink" Target="http://drive.google.com/file/d/1NgVL4oL3k5vrIkgINnufkF5mgblb9DIM/view" TargetMode="External"/><Relationship Id="rId5"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hyperlink" Target="http://drive.google.com/file/d/1OCDKM2ROKAnsf_xanFWEyneHWIIYo8CL/view" TargetMode="External"/><Relationship Id="rId5"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hyperlink" Target="http://drive.google.com/file/d/1Lq9JYKNki_pzH553yYiAu6axQLCYlEbJ/view"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hyperlink" Target="http://drive.google.com/file/d/1oYPvvoe4MAwAzDQykS78ndIqrupXLmtQ/view" TargetMode="Externa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hyperlink" Target="http://drive.google.com/file/d/1Usf7PIHW7kwYCYrHXaJdyKYA6PKKFIet/view" TargetMode="External"/><Relationship Id="rId5"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drive.google.com/file/d/1tc52UcFGPzL1O1Dc-cSiGPlPFa3P2xf0/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drive.google.com/file/d/1WPOVOFX6BAk4-AwgP3Q7gbG-MG6dLybz/view"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hyperlink" Target="http://drive.google.com/file/d/1YyKDRmtU2BchvzlP6A_R4KzsSg3qJ4jZ/view" TargetMode="External"/><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hyperlink" Target="http://drive.google.com/file/d/1R9nomEA0xwkXisIAnhUV8fetUym1PK62/view" TargetMode="External"/><Relationship Id="rId5"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hyperlink" Target="http://drive.google.com/file/d/1LnQJGGdsKOp89ldl0PP-8PWgB-EkkqEf/view" TargetMode="External"/><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drive.google.com/file/d/1I8d6-YhCaseYqRiRALw5fwk3j-F0puLt/view" TargetMode="Externa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hyperlink" Target="http://drive.google.com/file/d/1MUk21pYhKioY1n90ANwyNWWlj-O5cw31/view" TargetMode="Externa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hyperlink" Target="http://drive.google.com/file/d/1BSg8QYADVlq1A7HzuYuzxpmxVQQJiHKL/view" TargetMode="Externa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hyperlink" Target="http://drive.google.com/file/d/1Ogs1yyVv6FK7frSDcIw0juOmz8FU4LLS/view" TargetMode="Externa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hyperlink" Target="http://drive.google.com/file/d/16TTeIZuvCq9lBXbgH21feG0GqFeqTSsq/view" TargetMode="Externa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hyperlink" Target="http://drive.google.com/file/d/1cY7ztaPefGtPVc87uejSL20kAIaO1hlh/view" TargetMode="Externa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hyperlink" Target="http://drive.google.com/file/d/1aG4_mqHEb0J3ek-XH3vT2kguqK-XgvXP/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drive.google.com/file/d/1DuR6vgTw_Msc9jWiSN9XtGhZY1Q5bJ7y/view" TargetMode="External"/><Relationship Id="rId5"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hyperlink" Target="http://drive.google.com/file/d/19n5bBdgYkVteo8WNu9b6Xu2HlSdiT7hl/view" TargetMode="Externa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hyperlink" Target="https://www.ibm.com/docs/en/spss-modeler/saas?topic=dm-crisp-help-" TargetMode="External"/><Relationship Id="rId4" Type="http://schemas.openxmlformats.org/officeDocument/2006/relationships/hyperlink" Target="https://www.analyticsvidhya.com/blog/2017/09/common-machine-learning-algorithm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drive.google.com/file/d/1hg8SkACCnKAlj87IQUZ4cCZ6cY1NcSGK/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drive.google.com/file/d/1sn77T_aDgmjeDIJ0a68rRO0I63Tqf8ti/view"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drive.google.com/file/d/1Aw1RW8DWZ-Xf1IyqVw6odMPIGwrkvnNW/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drive.google.com/file/d/1sNF0Gzp6xfFWdcv4pi2myps6KFnnkg8u/view"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hyperlink" Target="http://drive.google.com/file/d/1_oXeg8vuDSV3Z9lcym5-AJGXBIvYJuoU/view" TargetMode="External"/><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hyperlink" Target="http://drive.google.com/file/d/12cPefRY9xmAS3UDmROH61BPu2_zetqDy/view" TargetMode="External"/><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ctrTitle"/>
          </p:nvPr>
        </p:nvSpPr>
        <p:spPr>
          <a:xfrm>
            <a:off x="1680299" y="1485909"/>
            <a:ext cx="5783400" cy="1943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Predicting Credit Risk with CRISP-DM: Data Analytics Capstone</a:t>
            </a:r>
            <a:endParaRPr/>
          </a:p>
        </p:txBody>
      </p:sp>
      <p:sp>
        <p:nvSpPr>
          <p:cNvPr id="70" name="Google Shape;70;p14"/>
          <p:cNvSpPr txBox="1"/>
          <p:nvPr>
            <p:ph idx="1" type="subTitle"/>
          </p:nvPr>
        </p:nvSpPr>
        <p:spPr>
          <a:xfrm>
            <a:off x="1680302" y="4065933"/>
            <a:ext cx="5783400" cy="12120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ctr">
              <a:spcBef>
                <a:spcPts val="0"/>
              </a:spcBef>
              <a:spcAft>
                <a:spcPts val="0"/>
              </a:spcAft>
              <a:buClr>
                <a:srgbClr val="888888"/>
              </a:buClr>
              <a:buSzPct val="133333"/>
              <a:buNone/>
            </a:pPr>
            <a:r>
              <a:rPr lang="en-US">
                <a:solidFill>
                  <a:schemeClr val="dk1"/>
                </a:solidFill>
              </a:rPr>
              <a:t>Rachel Goldsbury</a:t>
            </a:r>
            <a:endParaRPr>
              <a:solidFill>
                <a:schemeClr val="dk1"/>
              </a:solidFill>
            </a:endParaRPr>
          </a:p>
          <a:p>
            <a:pPr indent="0" lvl="0" marL="0" rtl="0" algn="ctr">
              <a:spcBef>
                <a:spcPts val="640"/>
              </a:spcBef>
              <a:spcAft>
                <a:spcPts val="0"/>
              </a:spcAft>
              <a:buClr>
                <a:srgbClr val="888888"/>
              </a:buClr>
              <a:buSzPct val="133333"/>
              <a:buNone/>
            </a:pPr>
            <a:r>
              <a:rPr lang="en-US">
                <a:solidFill>
                  <a:schemeClr val="dk1"/>
                </a:solidFill>
              </a:rPr>
              <a:t>DAT 690: Data Analytics Capstone</a:t>
            </a:r>
            <a:endParaRPr>
              <a:solidFill>
                <a:schemeClr val="dk1"/>
              </a:solidFill>
            </a:endParaRPr>
          </a:p>
          <a:p>
            <a:pPr indent="0" lvl="0" marL="0" rtl="0" algn="ctr">
              <a:spcBef>
                <a:spcPts val="640"/>
              </a:spcBef>
              <a:spcAft>
                <a:spcPts val="0"/>
              </a:spcAft>
              <a:buClr>
                <a:srgbClr val="888888"/>
              </a:buClr>
              <a:buSzPct val="133333"/>
              <a:buNone/>
            </a:pPr>
            <a:r>
              <a:rPr lang="en-US">
                <a:solidFill>
                  <a:schemeClr val="dk1"/>
                </a:solidFill>
              </a:rPr>
              <a:t>Southern New Hampshire University</a:t>
            </a:r>
            <a:endParaRPr>
              <a:solidFill>
                <a:schemeClr val="dk1"/>
              </a:solidFill>
            </a:endParaRPr>
          </a:p>
          <a:p>
            <a:pPr indent="0" lvl="0" marL="0" rtl="0" algn="ctr">
              <a:spcBef>
                <a:spcPts val="640"/>
              </a:spcBef>
              <a:spcAft>
                <a:spcPts val="0"/>
              </a:spcAft>
              <a:buClr>
                <a:srgbClr val="888888"/>
              </a:buClr>
              <a:buSzPct val="133333"/>
              <a:buNone/>
            </a:pPr>
            <a:r>
              <a:rPr lang="en-US">
                <a:solidFill>
                  <a:schemeClr val="dk1"/>
                </a:solidFill>
              </a:rPr>
              <a:t>May 2025</a:t>
            </a:r>
            <a:endParaRPr>
              <a:solidFill>
                <a:schemeClr val="dk1"/>
              </a:solidFill>
            </a:endParaRPr>
          </a:p>
        </p:txBody>
      </p:sp>
      <p:pic>
        <p:nvPicPr>
          <p:cNvPr id="71" name="Google Shape;71;p14" title="slide 1.mp3">
            <a:hlinkClick r:id="rId3"/>
          </p:cNvPr>
          <p:cNvPicPr preferRelativeResize="0"/>
          <p:nvPr/>
        </p:nvPicPr>
        <p:blipFill>
          <a:blip r:embed="rId4">
            <a:alphaModFix/>
          </a:blip>
          <a:stretch>
            <a:fillRect/>
          </a:stretch>
        </p:blipFill>
        <p:spPr>
          <a:xfrm>
            <a:off x="8686800" y="8"/>
            <a:ext cx="457200" cy="457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47E"/>
        </a:solidFill>
      </p:bgPr>
    </p:bg>
    <p:spTree>
      <p:nvGrpSpPr>
        <p:cNvPr id="149" name="Shape 149"/>
        <p:cNvGrpSpPr/>
        <p:nvPr/>
      </p:nvGrpSpPr>
      <p:grpSpPr>
        <a:xfrm>
          <a:off x="0" y="0"/>
          <a:ext cx="0" cy="0"/>
          <a:chOff x="0" y="0"/>
          <a:chExt cx="0" cy="0"/>
        </a:xfrm>
      </p:grpSpPr>
      <p:sp>
        <p:nvSpPr>
          <p:cNvPr id="150" name="Google Shape;150;p23"/>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latin typeface="Calibri"/>
                <a:ea typeface="Calibri"/>
                <a:cs typeface="Calibri"/>
                <a:sym typeface="Calibri"/>
              </a:rPr>
              <a:t>CRISP-DM Phase 2: Data Understanding</a:t>
            </a:r>
            <a:endParaRPr sz="4400">
              <a:latin typeface="Calibri"/>
              <a:ea typeface="Calibri"/>
              <a:cs typeface="Calibri"/>
              <a:sym typeface="Calibri"/>
            </a:endParaRPr>
          </a:p>
          <a:p>
            <a:pPr indent="0" lvl="0" marL="0" rtl="0" algn="ctr">
              <a:spcBef>
                <a:spcPts val="0"/>
              </a:spcBef>
              <a:spcAft>
                <a:spcPts val="0"/>
              </a:spcAft>
              <a:buClr>
                <a:schemeClr val="dk1"/>
              </a:buClr>
              <a:buSzPct val="366666"/>
              <a:buFont typeface="Calibri"/>
              <a:buNone/>
            </a:pPr>
            <a:r>
              <a:t/>
            </a:r>
            <a:endParaRPr b="1" sz="1200">
              <a:latin typeface="Times New Roman"/>
              <a:ea typeface="Times New Roman"/>
              <a:cs typeface="Times New Roman"/>
              <a:sym typeface="Times New Roman"/>
            </a:endParaRPr>
          </a:p>
          <a:p>
            <a:pPr indent="0" lvl="0" marL="0" rtl="0" algn="ctr">
              <a:spcBef>
                <a:spcPts val="0"/>
              </a:spcBef>
              <a:spcAft>
                <a:spcPts val="0"/>
              </a:spcAft>
              <a:buClr>
                <a:schemeClr val="dk1"/>
              </a:buClr>
              <a:buSzPct val="231578"/>
              <a:buFont typeface="Calibri"/>
              <a:buNone/>
            </a:pPr>
            <a:r>
              <a:t/>
            </a:r>
            <a:endParaRPr sz="1900" u="sng"/>
          </a:p>
        </p:txBody>
      </p:sp>
      <p:sp>
        <p:nvSpPr>
          <p:cNvPr id="151" name="Google Shape;151;p23"/>
          <p:cNvSpPr txBox="1"/>
          <p:nvPr>
            <p:ph idx="1" type="body"/>
          </p:nvPr>
        </p:nvSpPr>
        <p:spPr>
          <a:xfrm>
            <a:off x="457200" y="1600200"/>
            <a:ext cx="4465200" cy="4526100"/>
          </a:xfrm>
          <a:prstGeom prst="rect">
            <a:avLst/>
          </a:prstGeom>
          <a:noFill/>
        </p:spPr>
        <p:txBody>
          <a:bodyPr anchorCtr="0" anchor="t" bIns="45700" lIns="91425" spcFirstLastPara="1" rIns="91425" wrap="square" tIns="45700">
            <a:normAutofit fontScale="25000" lnSpcReduction="20000"/>
          </a:bodyPr>
          <a:lstStyle/>
          <a:p>
            <a:pPr indent="0" lvl="0" marL="0" rtl="0" algn="l">
              <a:spcBef>
                <a:spcPts val="1400"/>
              </a:spcBef>
              <a:spcAft>
                <a:spcPts val="0"/>
              </a:spcAft>
              <a:buNone/>
            </a:pPr>
            <a:r>
              <a:rPr b="1" lang="en-US" sz="6300" u="sng">
                <a:latin typeface="Arial"/>
                <a:ea typeface="Arial"/>
                <a:cs typeface="Arial"/>
                <a:sym typeface="Arial"/>
              </a:rPr>
              <a:t>Correlation Heatmap</a:t>
            </a:r>
            <a:endParaRPr b="1" sz="6300" u="sng">
              <a:latin typeface="Arial"/>
              <a:ea typeface="Arial"/>
              <a:cs typeface="Arial"/>
              <a:sym typeface="Arial"/>
            </a:endParaRPr>
          </a:p>
          <a:p>
            <a:pPr indent="-315912" lvl="0" marL="457200" rtl="0" algn="l">
              <a:spcBef>
                <a:spcPts val="1800"/>
              </a:spcBef>
              <a:spcAft>
                <a:spcPts val="0"/>
              </a:spcAft>
              <a:buSzPct val="100000"/>
              <a:buFont typeface="Arial"/>
              <a:buChar char="-"/>
            </a:pPr>
            <a:r>
              <a:rPr lang="en-US" sz="5500">
                <a:latin typeface="Arial"/>
                <a:ea typeface="Arial"/>
                <a:cs typeface="Arial"/>
                <a:sym typeface="Arial"/>
              </a:rPr>
              <a:t>Correlation matrix generated using cor() function in R</a:t>
            </a:r>
            <a:br>
              <a:rPr lang="en-US" sz="5500">
                <a:latin typeface="Arial"/>
                <a:ea typeface="Arial"/>
                <a:cs typeface="Arial"/>
                <a:sym typeface="Arial"/>
              </a:rPr>
            </a:br>
            <a:endParaRPr sz="5500">
              <a:latin typeface="Arial"/>
              <a:ea typeface="Arial"/>
              <a:cs typeface="Arial"/>
              <a:sym typeface="Arial"/>
            </a:endParaRPr>
          </a:p>
          <a:p>
            <a:pPr indent="-315912" lvl="0" marL="457200" rtl="0" algn="l">
              <a:spcBef>
                <a:spcPts val="0"/>
              </a:spcBef>
              <a:spcAft>
                <a:spcPts val="0"/>
              </a:spcAft>
              <a:buSzPct val="100000"/>
              <a:buFont typeface="Arial"/>
              <a:buChar char="-"/>
            </a:pPr>
            <a:r>
              <a:rPr lang="en-US" sz="5500">
                <a:latin typeface="Arial"/>
                <a:ea typeface="Arial"/>
                <a:cs typeface="Arial"/>
                <a:sym typeface="Arial"/>
              </a:rPr>
              <a:t>Visualized relationships between variables using corrplot()</a:t>
            </a:r>
            <a:br>
              <a:rPr lang="en-US" sz="5500">
                <a:latin typeface="Arial"/>
                <a:ea typeface="Arial"/>
                <a:cs typeface="Arial"/>
                <a:sym typeface="Arial"/>
              </a:rPr>
            </a:br>
            <a:endParaRPr sz="5500">
              <a:latin typeface="Arial"/>
              <a:ea typeface="Arial"/>
              <a:cs typeface="Arial"/>
              <a:sym typeface="Arial"/>
            </a:endParaRPr>
          </a:p>
          <a:p>
            <a:pPr indent="-315912" lvl="0" marL="457200" rtl="0" algn="l">
              <a:spcBef>
                <a:spcPts val="0"/>
              </a:spcBef>
              <a:spcAft>
                <a:spcPts val="0"/>
              </a:spcAft>
              <a:buSzPct val="100000"/>
              <a:buFont typeface="Arial"/>
              <a:buChar char="-"/>
            </a:pPr>
            <a:r>
              <a:rPr lang="en-US" sz="5500">
                <a:latin typeface="Arial"/>
                <a:ea typeface="Arial"/>
                <a:cs typeface="Arial"/>
                <a:sym typeface="Arial"/>
              </a:rPr>
              <a:t>Heatmap revealed a moderate positive correlation between DURATION and AMOUNT</a:t>
            </a:r>
            <a:br>
              <a:rPr lang="en-US" sz="5500">
                <a:latin typeface="Arial"/>
                <a:ea typeface="Arial"/>
                <a:cs typeface="Arial"/>
                <a:sym typeface="Arial"/>
              </a:rPr>
            </a:br>
            <a:endParaRPr sz="5500">
              <a:latin typeface="Arial"/>
              <a:ea typeface="Arial"/>
              <a:cs typeface="Arial"/>
              <a:sym typeface="Arial"/>
            </a:endParaRPr>
          </a:p>
          <a:p>
            <a:pPr indent="-315912" lvl="0" marL="457200" rtl="0" algn="l">
              <a:spcBef>
                <a:spcPts val="0"/>
              </a:spcBef>
              <a:spcAft>
                <a:spcPts val="0"/>
              </a:spcAft>
              <a:buSzPct val="100000"/>
              <a:buFont typeface="Arial"/>
              <a:buChar char="-"/>
            </a:pPr>
            <a:r>
              <a:rPr lang="en-US" sz="5500">
                <a:latin typeface="Arial"/>
                <a:ea typeface="Arial"/>
                <a:cs typeface="Arial"/>
                <a:sym typeface="Arial"/>
              </a:rPr>
              <a:t>Variables like AGE, NUM_CREDITS, and NUM_DEPENDENTS had low/no correlation</a:t>
            </a:r>
            <a:br>
              <a:rPr lang="en-US" sz="5500">
                <a:latin typeface="Arial"/>
                <a:ea typeface="Arial"/>
                <a:cs typeface="Arial"/>
                <a:sym typeface="Arial"/>
              </a:rPr>
            </a:br>
            <a:endParaRPr sz="5500">
              <a:latin typeface="Arial"/>
              <a:ea typeface="Arial"/>
              <a:cs typeface="Arial"/>
              <a:sym typeface="Arial"/>
            </a:endParaRPr>
          </a:p>
          <a:p>
            <a:pPr indent="-315912" lvl="0" marL="457200" rtl="0" algn="l">
              <a:spcBef>
                <a:spcPts val="0"/>
              </a:spcBef>
              <a:spcAft>
                <a:spcPts val="0"/>
              </a:spcAft>
              <a:buSzPct val="100000"/>
              <a:buFont typeface="Arial"/>
              <a:buChar char="-"/>
            </a:pPr>
            <a:r>
              <a:rPr lang="en-US" sz="5500">
                <a:latin typeface="Arial"/>
                <a:ea typeface="Arial"/>
                <a:cs typeface="Arial"/>
                <a:sym typeface="Arial"/>
              </a:rPr>
              <a:t>Low correlation suggests unique value for modeling</a:t>
            </a:r>
            <a:br>
              <a:rPr lang="en-US" sz="5500">
                <a:latin typeface="Arial"/>
                <a:ea typeface="Arial"/>
                <a:cs typeface="Arial"/>
                <a:sym typeface="Arial"/>
              </a:rPr>
            </a:br>
            <a:endParaRPr sz="5500">
              <a:latin typeface="Arial"/>
              <a:ea typeface="Arial"/>
              <a:cs typeface="Arial"/>
              <a:sym typeface="Arial"/>
            </a:endParaRPr>
          </a:p>
          <a:p>
            <a:pPr indent="-315912" lvl="0" marL="457200" rtl="0" algn="l">
              <a:spcBef>
                <a:spcPts val="0"/>
              </a:spcBef>
              <a:spcAft>
                <a:spcPts val="0"/>
              </a:spcAft>
              <a:buSzPct val="100000"/>
              <a:buFont typeface="Arial"/>
              <a:buChar char="-"/>
            </a:pPr>
            <a:r>
              <a:rPr lang="en-US" sz="5500">
                <a:latin typeface="Arial"/>
                <a:ea typeface="Arial"/>
                <a:cs typeface="Arial"/>
                <a:sym typeface="Arial"/>
              </a:rPr>
              <a:t>No multicollinearity detected among features</a:t>
            </a:r>
            <a:br>
              <a:rPr lang="en-US" sz="5500">
                <a:latin typeface="Arial"/>
                <a:ea typeface="Arial"/>
                <a:cs typeface="Arial"/>
                <a:sym typeface="Arial"/>
              </a:rPr>
            </a:br>
            <a:endParaRPr sz="5500">
              <a:latin typeface="Arial"/>
              <a:ea typeface="Arial"/>
              <a:cs typeface="Arial"/>
              <a:sym typeface="Arial"/>
            </a:endParaRPr>
          </a:p>
          <a:p>
            <a:pPr indent="-315912" lvl="0" marL="457200" rtl="0" algn="l">
              <a:spcBef>
                <a:spcPts val="0"/>
              </a:spcBef>
              <a:spcAft>
                <a:spcPts val="0"/>
              </a:spcAft>
              <a:buSzPct val="100000"/>
              <a:buFont typeface="Arial"/>
              <a:buChar char="-"/>
            </a:pPr>
            <a:r>
              <a:rPr lang="en-US" sz="5500">
                <a:latin typeface="Arial"/>
                <a:ea typeface="Arial"/>
                <a:cs typeface="Arial"/>
                <a:sym typeface="Arial"/>
              </a:rPr>
              <a:t>All selected variables retained for modeling phase</a:t>
            </a:r>
            <a:br>
              <a:rPr lang="en-US" sz="5500">
                <a:latin typeface="Arial"/>
                <a:ea typeface="Arial"/>
                <a:cs typeface="Arial"/>
                <a:sym typeface="Arial"/>
              </a:rPr>
            </a:br>
            <a:endParaRPr sz="5500">
              <a:latin typeface="Arial"/>
              <a:ea typeface="Arial"/>
              <a:cs typeface="Arial"/>
              <a:sym typeface="Arial"/>
            </a:endParaRPr>
          </a:p>
          <a:p>
            <a:pPr indent="-315912" lvl="0" marL="457200" rtl="0" algn="l">
              <a:spcBef>
                <a:spcPts val="0"/>
              </a:spcBef>
              <a:spcAft>
                <a:spcPts val="0"/>
              </a:spcAft>
              <a:buSzPct val="100000"/>
              <a:buFont typeface="Arial"/>
              <a:buChar char="-"/>
            </a:pPr>
            <a:r>
              <a:rPr b="1" lang="en-US" sz="5500">
                <a:latin typeface="Arial"/>
                <a:ea typeface="Arial"/>
                <a:cs typeface="Arial"/>
                <a:sym typeface="Arial"/>
              </a:rPr>
              <a:t>Relationship between DURATION and AMOUNT will be monitored in future stages</a:t>
            </a:r>
            <a:endParaRPr b="1" sz="5500">
              <a:latin typeface="Arial"/>
              <a:ea typeface="Arial"/>
              <a:cs typeface="Arial"/>
              <a:sym typeface="Arial"/>
            </a:endParaRPr>
          </a:p>
          <a:p>
            <a:pPr indent="0" lvl="0" marL="0" rtl="0" algn="l">
              <a:lnSpc>
                <a:spcPct val="200000"/>
              </a:lnSpc>
              <a:spcBef>
                <a:spcPts val="1800"/>
              </a:spcBef>
              <a:spcAft>
                <a:spcPts val="0"/>
              </a:spcAft>
              <a:buClr>
                <a:schemeClr val="dk1"/>
              </a:buClr>
              <a:buSzPct val="91666"/>
              <a:buFont typeface="Arial"/>
              <a:buNone/>
            </a:pPr>
            <a:r>
              <a:t/>
            </a:r>
            <a:endParaRPr sz="1200">
              <a:latin typeface="Times New Roman"/>
              <a:ea typeface="Times New Roman"/>
              <a:cs typeface="Times New Roman"/>
              <a:sym typeface="Times New Roman"/>
            </a:endParaRPr>
          </a:p>
          <a:p>
            <a:pPr indent="0" lvl="0" marL="0" rtl="0" algn="l">
              <a:spcBef>
                <a:spcPts val="1800"/>
              </a:spcBef>
              <a:spcAft>
                <a:spcPts val="1200"/>
              </a:spcAft>
              <a:buNone/>
            </a:pPr>
            <a:r>
              <a:t/>
            </a:r>
            <a:endParaRPr/>
          </a:p>
        </p:txBody>
      </p:sp>
      <p:pic>
        <p:nvPicPr>
          <p:cNvPr id="152" name="Google Shape;152;p23" title="Screenshot 2025-05-18 at 6.18.38 PM.png"/>
          <p:cNvPicPr preferRelativeResize="0"/>
          <p:nvPr/>
        </p:nvPicPr>
        <p:blipFill>
          <a:blip r:embed="rId3">
            <a:alphaModFix/>
          </a:blip>
          <a:stretch>
            <a:fillRect/>
          </a:stretch>
        </p:blipFill>
        <p:spPr>
          <a:xfrm>
            <a:off x="5119313" y="2216438"/>
            <a:ext cx="3648075" cy="3228975"/>
          </a:xfrm>
          <a:prstGeom prst="rect">
            <a:avLst/>
          </a:prstGeom>
          <a:noFill/>
          <a:ln cap="flat" cmpd="sng" w="50800">
            <a:solidFill>
              <a:srgbClr val="000000"/>
            </a:solidFill>
            <a:prstDash val="solid"/>
            <a:miter lim="8000"/>
            <a:headEnd len="sm" w="sm" type="none"/>
            <a:tailEnd len="sm" w="sm" type="none"/>
          </a:ln>
        </p:spPr>
      </p:pic>
      <p:sp>
        <p:nvSpPr>
          <p:cNvPr id="153" name="Google Shape;153;p23"/>
          <p:cNvSpPr txBox="1"/>
          <p:nvPr/>
        </p:nvSpPr>
        <p:spPr>
          <a:xfrm>
            <a:off x="90500" y="93425"/>
            <a:ext cx="6393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3</a:t>
            </a:r>
            <a:r>
              <a:rPr lang="en-US" sz="1800">
                <a:solidFill>
                  <a:schemeClr val="dk1"/>
                </a:solidFill>
                <a:latin typeface="Roboto"/>
                <a:ea typeface="Roboto"/>
                <a:cs typeface="Roboto"/>
                <a:sym typeface="Roboto"/>
              </a:rPr>
              <a:t>/4</a:t>
            </a:r>
            <a:endParaRPr sz="1800">
              <a:solidFill>
                <a:schemeClr val="dk1"/>
              </a:solidFill>
              <a:latin typeface="Roboto"/>
              <a:ea typeface="Roboto"/>
              <a:cs typeface="Roboto"/>
              <a:sym typeface="Roboto"/>
            </a:endParaRPr>
          </a:p>
        </p:txBody>
      </p:sp>
      <p:sp>
        <p:nvSpPr>
          <p:cNvPr id="154" name="Google Shape;154;p23"/>
          <p:cNvSpPr txBox="1"/>
          <p:nvPr/>
        </p:nvSpPr>
        <p:spPr>
          <a:xfrm>
            <a:off x="6615700" y="5515025"/>
            <a:ext cx="3162000" cy="36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200">
                <a:solidFill>
                  <a:schemeClr val="dk1"/>
                </a:solidFill>
                <a:latin typeface="Roboto"/>
                <a:ea typeface="Roboto"/>
                <a:cs typeface="Roboto"/>
                <a:sym typeface="Roboto"/>
              </a:rPr>
              <a:t>Figure 4: Correlation Heatmap</a:t>
            </a:r>
            <a:endParaRPr i="1" sz="1200">
              <a:solidFill>
                <a:schemeClr val="dk1"/>
              </a:solidFill>
              <a:latin typeface="Roboto"/>
              <a:ea typeface="Roboto"/>
              <a:cs typeface="Roboto"/>
              <a:sym typeface="Roboto"/>
            </a:endParaRPr>
          </a:p>
        </p:txBody>
      </p:sp>
      <p:pic>
        <p:nvPicPr>
          <p:cNvPr id="155" name="Google Shape;155;p23" title="slide 9.mp3">
            <a:hlinkClick r:id="rId4"/>
          </p:cNvPr>
          <p:cNvPicPr preferRelativeResize="0"/>
          <p:nvPr/>
        </p:nvPicPr>
        <p:blipFill>
          <a:blip r:embed="rId5">
            <a:alphaModFix/>
          </a:blip>
          <a:stretch>
            <a:fillRect/>
          </a:stretch>
        </p:blipFill>
        <p:spPr>
          <a:xfrm>
            <a:off x="8686800" y="0"/>
            <a:ext cx="457200" cy="457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47E"/>
        </a:solidFill>
      </p:bgPr>
    </p:bg>
    <p:spTree>
      <p:nvGrpSpPr>
        <p:cNvPr id="159" name="Shape 159"/>
        <p:cNvGrpSpPr/>
        <p:nvPr/>
      </p:nvGrpSpPr>
      <p:grpSpPr>
        <a:xfrm>
          <a:off x="0" y="0"/>
          <a:ext cx="0" cy="0"/>
          <a:chOff x="0" y="0"/>
          <a:chExt cx="0" cy="0"/>
        </a:xfrm>
      </p:grpSpPr>
      <p:sp>
        <p:nvSpPr>
          <p:cNvPr id="160" name="Google Shape;160;p24"/>
          <p:cNvSpPr txBox="1"/>
          <p:nvPr>
            <p:ph type="title"/>
          </p:nvPr>
        </p:nvSpPr>
        <p:spPr>
          <a:xfrm>
            <a:off x="457200" y="1221925"/>
            <a:ext cx="8229600" cy="518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latin typeface="Calibri"/>
                <a:ea typeface="Calibri"/>
                <a:cs typeface="Calibri"/>
                <a:sym typeface="Calibri"/>
              </a:rPr>
              <a:t>CRISP-DM Phase 2: Data Understanding</a:t>
            </a:r>
            <a:endParaRPr sz="4400">
              <a:latin typeface="Calibri"/>
              <a:ea typeface="Calibri"/>
              <a:cs typeface="Calibri"/>
              <a:sym typeface="Calibri"/>
            </a:endParaRPr>
          </a:p>
          <a:p>
            <a:pPr indent="0" lvl="0" marL="0" rtl="0" algn="ctr">
              <a:spcBef>
                <a:spcPts val="0"/>
              </a:spcBef>
              <a:spcAft>
                <a:spcPts val="0"/>
              </a:spcAft>
              <a:buClr>
                <a:schemeClr val="dk1"/>
              </a:buClr>
              <a:buSzPct val="210080"/>
              <a:buFont typeface="Calibri"/>
              <a:buNone/>
            </a:pPr>
            <a:r>
              <a:t/>
            </a:r>
            <a:endParaRPr b="1" sz="2094">
              <a:latin typeface="Calibri"/>
              <a:ea typeface="Calibri"/>
              <a:cs typeface="Calibri"/>
              <a:sym typeface="Calibri"/>
            </a:endParaRPr>
          </a:p>
          <a:p>
            <a:pPr indent="0" lvl="0" marL="0" rtl="0" algn="l">
              <a:spcBef>
                <a:spcPts val="0"/>
              </a:spcBef>
              <a:spcAft>
                <a:spcPts val="0"/>
              </a:spcAft>
              <a:buClr>
                <a:schemeClr val="dk1"/>
              </a:buClr>
              <a:buSzPct val="200000"/>
              <a:buFont typeface="Calibri"/>
              <a:buNone/>
            </a:pPr>
            <a:br>
              <a:rPr b="1" lang="en-US" sz="2200" u="sng">
                <a:latin typeface="Calibri"/>
                <a:ea typeface="Calibri"/>
                <a:cs typeface="Calibri"/>
                <a:sym typeface="Calibri"/>
              </a:rPr>
            </a:br>
            <a:r>
              <a:rPr b="1" lang="en-US" sz="2200" u="sng">
                <a:latin typeface="Calibri"/>
                <a:ea typeface="Calibri"/>
                <a:cs typeface="Calibri"/>
                <a:sym typeface="Calibri"/>
              </a:rPr>
              <a:t>Exploratory Analysis of Key Predictive Variables</a:t>
            </a:r>
            <a:endParaRPr b="1" sz="2200" u="sng">
              <a:latin typeface="Calibri"/>
              <a:ea typeface="Calibri"/>
              <a:cs typeface="Calibri"/>
              <a:sym typeface="Calibri"/>
            </a:endParaRPr>
          </a:p>
          <a:p>
            <a:pPr indent="0" lvl="0" marL="0" rtl="0" algn="l">
              <a:spcBef>
                <a:spcPts val="0"/>
              </a:spcBef>
              <a:spcAft>
                <a:spcPts val="0"/>
              </a:spcAft>
              <a:buClr>
                <a:schemeClr val="dk1"/>
              </a:buClr>
              <a:buSzPct val="200000"/>
              <a:buFont typeface="Calibri"/>
              <a:buNone/>
            </a:pPr>
            <a:r>
              <a:t/>
            </a:r>
            <a:endParaRPr b="1" sz="2200" u="sng"/>
          </a:p>
        </p:txBody>
      </p:sp>
      <p:sp>
        <p:nvSpPr>
          <p:cNvPr id="161" name="Google Shape;161;p24"/>
          <p:cNvSpPr txBox="1"/>
          <p:nvPr>
            <p:ph idx="1" type="body"/>
          </p:nvPr>
        </p:nvSpPr>
        <p:spPr>
          <a:xfrm>
            <a:off x="241650" y="2707825"/>
            <a:ext cx="8625000" cy="3608700"/>
          </a:xfrm>
          <a:prstGeom prst="rect">
            <a:avLst/>
          </a:prstGeom>
          <a:noFill/>
          <a:ln>
            <a:noFill/>
          </a:ln>
        </p:spPr>
        <p:txBody>
          <a:bodyPr anchorCtr="0" anchor="t" bIns="45700" lIns="91425" spcFirstLastPara="1" rIns="91425" wrap="square" tIns="45700">
            <a:noAutofit/>
          </a:bodyPr>
          <a:lstStyle/>
          <a:p>
            <a:pPr indent="-342900" lvl="0" marL="457200" rtl="0" algn="l">
              <a:lnSpc>
                <a:spcPct val="200000"/>
              </a:lnSpc>
              <a:spcBef>
                <a:spcPts val="1800"/>
              </a:spcBef>
              <a:spcAft>
                <a:spcPts val="0"/>
              </a:spcAft>
              <a:buSzPts val="1800"/>
              <a:buFont typeface="Times New Roman"/>
              <a:buChar char="-"/>
            </a:pPr>
            <a:r>
              <a:rPr lang="en-US">
                <a:latin typeface="Arial"/>
                <a:ea typeface="Arial"/>
                <a:cs typeface="Arial"/>
                <a:sym typeface="Arial"/>
              </a:rPr>
              <a:t>Focused on two high-impact predictors: </a:t>
            </a:r>
            <a:r>
              <a:rPr b="1" lang="en-US">
                <a:latin typeface="Arial"/>
                <a:ea typeface="Arial"/>
                <a:cs typeface="Arial"/>
                <a:sym typeface="Arial"/>
              </a:rPr>
              <a:t>AMOUNT</a:t>
            </a:r>
            <a:r>
              <a:rPr lang="en-US">
                <a:latin typeface="Arial"/>
                <a:ea typeface="Arial"/>
                <a:cs typeface="Arial"/>
                <a:sym typeface="Arial"/>
              </a:rPr>
              <a:t> and </a:t>
            </a:r>
            <a:r>
              <a:rPr b="1" lang="en-US">
                <a:latin typeface="Arial"/>
                <a:ea typeface="Arial"/>
                <a:cs typeface="Arial"/>
                <a:sym typeface="Arial"/>
              </a:rPr>
              <a:t>DURATION</a:t>
            </a:r>
            <a:endParaRPr b="1">
              <a:latin typeface="Arial"/>
              <a:ea typeface="Arial"/>
              <a:cs typeface="Arial"/>
              <a:sym typeface="Arial"/>
            </a:endParaRPr>
          </a:p>
          <a:p>
            <a:pPr indent="-342900" lvl="0" marL="457200" rtl="0" algn="l">
              <a:lnSpc>
                <a:spcPct val="200000"/>
              </a:lnSpc>
              <a:spcBef>
                <a:spcPts val="0"/>
              </a:spcBef>
              <a:spcAft>
                <a:spcPts val="0"/>
              </a:spcAft>
              <a:buSzPts val="1800"/>
              <a:buFont typeface="Times New Roman"/>
              <a:buChar char="-"/>
            </a:pPr>
            <a:r>
              <a:rPr b="1" lang="en-US">
                <a:latin typeface="Arial"/>
                <a:ea typeface="Arial"/>
                <a:cs typeface="Arial"/>
                <a:sym typeface="Arial"/>
              </a:rPr>
              <a:t>AMOUNT</a:t>
            </a:r>
            <a:r>
              <a:rPr lang="en-US">
                <a:latin typeface="Arial"/>
                <a:ea typeface="Arial"/>
                <a:cs typeface="Arial"/>
                <a:sym typeface="Arial"/>
              </a:rPr>
              <a:t> reflects the loan size and lender's financial exposure</a:t>
            </a:r>
            <a:endParaRPr>
              <a:latin typeface="Arial"/>
              <a:ea typeface="Arial"/>
              <a:cs typeface="Arial"/>
              <a:sym typeface="Arial"/>
            </a:endParaRPr>
          </a:p>
          <a:p>
            <a:pPr indent="-342900" lvl="0" marL="457200" rtl="0" algn="l">
              <a:lnSpc>
                <a:spcPct val="200000"/>
              </a:lnSpc>
              <a:spcBef>
                <a:spcPts val="0"/>
              </a:spcBef>
              <a:spcAft>
                <a:spcPts val="0"/>
              </a:spcAft>
              <a:buSzPts val="1800"/>
              <a:buFont typeface="Times New Roman"/>
              <a:buChar char="-"/>
            </a:pPr>
            <a:r>
              <a:rPr b="1" lang="en-US">
                <a:latin typeface="Arial"/>
                <a:ea typeface="Arial"/>
                <a:cs typeface="Arial"/>
                <a:sym typeface="Arial"/>
              </a:rPr>
              <a:t>DURATION</a:t>
            </a:r>
            <a:r>
              <a:rPr lang="en-US">
                <a:latin typeface="Arial"/>
                <a:ea typeface="Arial"/>
                <a:cs typeface="Arial"/>
                <a:sym typeface="Arial"/>
              </a:rPr>
              <a:t> may indicate patterns of responsible or risky repayment history</a:t>
            </a:r>
            <a:endParaRPr>
              <a:latin typeface="Arial"/>
              <a:ea typeface="Arial"/>
              <a:cs typeface="Arial"/>
              <a:sym typeface="Arial"/>
            </a:endParaRPr>
          </a:p>
          <a:p>
            <a:pPr indent="-342900" lvl="0" marL="457200" rtl="0" algn="l">
              <a:lnSpc>
                <a:spcPct val="200000"/>
              </a:lnSpc>
              <a:spcBef>
                <a:spcPts val="0"/>
              </a:spcBef>
              <a:spcAft>
                <a:spcPts val="0"/>
              </a:spcAft>
              <a:buSzPts val="1800"/>
              <a:buFont typeface="Arial"/>
              <a:buChar char="-"/>
            </a:pPr>
            <a:r>
              <a:rPr lang="en-US">
                <a:latin typeface="Arial"/>
                <a:ea typeface="Arial"/>
                <a:cs typeface="Arial"/>
                <a:sym typeface="Arial"/>
              </a:rPr>
              <a:t>Generated summary statistics using summary() and describe() functions</a:t>
            </a:r>
            <a:endParaRPr>
              <a:latin typeface="Arial"/>
              <a:ea typeface="Arial"/>
              <a:cs typeface="Arial"/>
              <a:sym typeface="Arial"/>
            </a:endParaRPr>
          </a:p>
          <a:p>
            <a:pPr indent="-342900" lvl="0" marL="457200" rtl="0" algn="l">
              <a:lnSpc>
                <a:spcPct val="200000"/>
              </a:lnSpc>
              <a:spcBef>
                <a:spcPts val="0"/>
              </a:spcBef>
              <a:spcAft>
                <a:spcPts val="0"/>
              </a:spcAft>
              <a:buSzPts val="1800"/>
              <a:buFont typeface="Arial"/>
              <a:buChar char="-"/>
            </a:pPr>
            <a:r>
              <a:rPr lang="en-US">
                <a:latin typeface="Arial"/>
                <a:ea typeface="Arial"/>
                <a:cs typeface="Arial"/>
                <a:sym typeface="Arial"/>
              </a:rPr>
              <a:t>Key metrics: mean, median, standard deviation, skewness, and kurtosis</a:t>
            </a:r>
            <a:endParaRPr>
              <a:latin typeface="Arial"/>
              <a:ea typeface="Arial"/>
              <a:cs typeface="Arial"/>
              <a:sym typeface="Arial"/>
            </a:endParaRPr>
          </a:p>
          <a:p>
            <a:pPr indent="-342900" lvl="0" marL="457200" rtl="0" algn="l">
              <a:lnSpc>
                <a:spcPct val="200000"/>
              </a:lnSpc>
              <a:spcBef>
                <a:spcPts val="0"/>
              </a:spcBef>
              <a:spcAft>
                <a:spcPts val="0"/>
              </a:spcAft>
              <a:buSzPts val="1800"/>
              <a:buFont typeface="Arial"/>
              <a:buChar char="-"/>
            </a:pPr>
            <a:r>
              <a:rPr lang="en-US">
                <a:latin typeface="Arial"/>
                <a:ea typeface="Arial"/>
                <a:cs typeface="Arial"/>
                <a:sym typeface="Arial"/>
              </a:rPr>
              <a:t>No significant skew or outliers detected for these features</a:t>
            </a:r>
            <a:endParaRPr>
              <a:latin typeface="Arial"/>
              <a:ea typeface="Arial"/>
              <a:cs typeface="Arial"/>
              <a:sym typeface="Arial"/>
            </a:endParaRPr>
          </a:p>
          <a:p>
            <a:pPr indent="-342900" lvl="0" marL="457200" rtl="0" algn="l">
              <a:lnSpc>
                <a:spcPct val="200000"/>
              </a:lnSpc>
              <a:spcBef>
                <a:spcPts val="0"/>
              </a:spcBef>
              <a:spcAft>
                <a:spcPts val="0"/>
              </a:spcAft>
              <a:buSzPts val="1800"/>
              <a:buFont typeface="Arial"/>
              <a:buChar char="-"/>
            </a:pPr>
            <a:r>
              <a:rPr b="1" lang="en-US">
                <a:latin typeface="Arial"/>
                <a:ea typeface="Arial"/>
                <a:cs typeface="Arial"/>
                <a:sym typeface="Arial"/>
              </a:rPr>
              <a:t>Both variables were retained for use in model training</a:t>
            </a:r>
            <a:endParaRPr>
              <a:latin typeface="Arial"/>
              <a:ea typeface="Arial"/>
              <a:cs typeface="Arial"/>
              <a:sym typeface="Arial"/>
            </a:endParaRPr>
          </a:p>
        </p:txBody>
      </p:sp>
      <p:sp>
        <p:nvSpPr>
          <p:cNvPr id="162" name="Google Shape;162;p24"/>
          <p:cNvSpPr txBox="1"/>
          <p:nvPr/>
        </p:nvSpPr>
        <p:spPr>
          <a:xfrm>
            <a:off x="90500" y="93425"/>
            <a:ext cx="6393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4</a:t>
            </a:r>
            <a:r>
              <a:rPr lang="en-US" sz="1800">
                <a:solidFill>
                  <a:schemeClr val="dk1"/>
                </a:solidFill>
                <a:latin typeface="Roboto"/>
                <a:ea typeface="Roboto"/>
                <a:cs typeface="Roboto"/>
                <a:sym typeface="Roboto"/>
              </a:rPr>
              <a:t>/4</a:t>
            </a:r>
            <a:endParaRPr sz="1800">
              <a:solidFill>
                <a:schemeClr val="dk1"/>
              </a:solidFill>
              <a:latin typeface="Roboto"/>
              <a:ea typeface="Roboto"/>
              <a:cs typeface="Roboto"/>
              <a:sym typeface="Roboto"/>
            </a:endParaRPr>
          </a:p>
        </p:txBody>
      </p:sp>
      <p:pic>
        <p:nvPicPr>
          <p:cNvPr id="163" name="Google Shape;163;p24" title="slide 10.2.mp3">
            <a:hlinkClick r:id="rId3"/>
          </p:cNvPr>
          <p:cNvPicPr preferRelativeResize="0"/>
          <p:nvPr/>
        </p:nvPicPr>
        <p:blipFill>
          <a:blip r:embed="rId4">
            <a:alphaModFix/>
          </a:blip>
          <a:stretch>
            <a:fillRect/>
          </a:stretch>
        </p:blipFill>
        <p:spPr>
          <a:xfrm>
            <a:off x="8686800" y="0"/>
            <a:ext cx="457200"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57200" y="1172727"/>
            <a:ext cx="8229600" cy="3731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000">
                <a:latin typeface="Calibri"/>
                <a:ea typeface="Calibri"/>
                <a:cs typeface="Calibri"/>
                <a:sym typeface="Calibri"/>
              </a:rPr>
              <a:t>CRISP-DM Phase 3: Data Preparation</a:t>
            </a:r>
            <a:br>
              <a:rPr b="1" lang="en-US" sz="4000">
                <a:latin typeface="Calibri"/>
                <a:ea typeface="Calibri"/>
                <a:cs typeface="Calibri"/>
                <a:sym typeface="Calibri"/>
              </a:rPr>
            </a:br>
            <a:r>
              <a:rPr lang="en-US" sz="1100">
                <a:solidFill>
                  <a:srgbClr val="000000"/>
                </a:solidFill>
                <a:latin typeface="Arial"/>
                <a:ea typeface="Arial"/>
                <a:cs typeface="Arial"/>
                <a:sym typeface="Arial"/>
              </a:rPr>
              <a:t> </a:t>
            </a:r>
            <a:endParaRPr/>
          </a:p>
        </p:txBody>
      </p:sp>
      <p:sp>
        <p:nvSpPr>
          <p:cNvPr id="169" name="Google Shape;169;p2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ctr">
              <a:lnSpc>
                <a:spcPct val="100000"/>
              </a:lnSpc>
              <a:spcBef>
                <a:spcPts val="0"/>
              </a:spcBef>
              <a:spcAft>
                <a:spcPts val="0"/>
              </a:spcAft>
              <a:buNone/>
            </a:pPr>
            <a:br>
              <a:rPr i="1" lang="en-US" sz="1100">
                <a:solidFill>
                  <a:srgbClr val="000000"/>
                </a:solidFill>
                <a:latin typeface="Arial"/>
                <a:ea typeface="Arial"/>
                <a:cs typeface="Arial"/>
                <a:sym typeface="Arial"/>
              </a:rPr>
            </a:br>
            <a:endParaRPr i="1" sz="1100">
              <a:solidFill>
                <a:srgbClr val="000000"/>
              </a:solidFill>
              <a:latin typeface="Arial"/>
              <a:ea typeface="Arial"/>
              <a:cs typeface="Arial"/>
              <a:sym typeface="Arial"/>
            </a:endParaRPr>
          </a:p>
          <a:p>
            <a:pPr indent="0" lvl="0" marL="0" rtl="0" algn="ctr">
              <a:lnSpc>
                <a:spcPct val="100000"/>
              </a:lnSpc>
              <a:spcBef>
                <a:spcPts val="0"/>
              </a:spcBef>
              <a:spcAft>
                <a:spcPts val="0"/>
              </a:spcAft>
              <a:buNone/>
            </a:pPr>
            <a:r>
              <a:t/>
            </a:r>
            <a:endParaRPr sz="3000">
              <a:latin typeface="Roboto Slab"/>
              <a:ea typeface="Roboto Slab"/>
              <a:cs typeface="Roboto Slab"/>
              <a:sym typeface="Roboto Slab"/>
            </a:endParaRPr>
          </a:p>
          <a:p>
            <a:pPr indent="0" lvl="0" marL="0" rtl="0" algn="l">
              <a:spcBef>
                <a:spcPts val="360"/>
              </a:spcBef>
              <a:spcAft>
                <a:spcPts val="1200"/>
              </a:spcAft>
              <a:buNone/>
            </a:pPr>
            <a:r>
              <a:t/>
            </a:r>
            <a:endParaRPr/>
          </a:p>
        </p:txBody>
      </p:sp>
      <p:pic>
        <p:nvPicPr>
          <p:cNvPr id="170" name="Google Shape;170;p25" title="slide 11.mp3">
            <a:hlinkClick r:id="rId3"/>
          </p:cNvPr>
          <p:cNvPicPr preferRelativeResize="0"/>
          <p:nvPr/>
        </p:nvPicPr>
        <p:blipFill>
          <a:blip r:embed="rId4">
            <a:alphaModFix/>
          </a:blip>
          <a:stretch>
            <a:fillRect/>
          </a:stretch>
        </p:blipFill>
        <p:spPr>
          <a:xfrm>
            <a:off x="8686800" y="0"/>
            <a:ext cx="457200" cy="45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4000">
                <a:latin typeface="Calibri"/>
                <a:ea typeface="Calibri"/>
                <a:cs typeface="Calibri"/>
                <a:sym typeface="Calibri"/>
              </a:rPr>
              <a:t>CRISP-DM Phase 3: </a:t>
            </a:r>
            <a:r>
              <a:rPr lang="en-US" sz="4000">
                <a:solidFill>
                  <a:schemeClr val="dk1"/>
                </a:solidFill>
                <a:latin typeface="Calibri"/>
                <a:ea typeface="Calibri"/>
                <a:cs typeface="Calibri"/>
                <a:sym typeface="Calibri"/>
              </a:rPr>
              <a:t>Data Preparation and Cleaning</a:t>
            </a:r>
            <a:endParaRPr sz="4000">
              <a:latin typeface="Calibri"/>
              <a:ea typeface="Calibri"/>
              <a:cs typeface="Calibri"/>
              <a:sym typeface="Calibri"/>
            </a:endParaRPr>
          </a:p>
        </p:txBody>
      </p:sp>
      <p:sp>
        <p:nvSpPr>
          <p:cNvPr id="176" name="Google Shape;176;p26"/>
          <p:cNvSpPr txBox="1"/>
          <p:nvPr>
            <p:ph idx="1" type="body"/>
          </p:nvPr>
        </p:nvSpPr>
        <p:spPr>
          <a:xfrm>
            <a:off x="383100" y="1890150"/>
            <a:ext cx="4188900" cy="475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None/>
            </a:pPr>
            <a:r>
              <a:rPr b="1" lang="en-US" sz="1200">
                <a:latin typeface="Arial"/>
                <a:ea typeface="Arial"/>
                <a:cs typeface="Arial"/>
                <a:sym typeface="Arial"/>
              </a:rPr>
              <a:t>Data Cleaning and Quality Checks</a:t>
            </a:r>
            <a:endParaRPr b="1" sz="1200">
              <a:latin typeface="Arial"/>
              <a:ea typeface="Arial"/>
              <a:cs typeface="Arial"/>
              <a:sym typeface="Arial"/>
            </a:endParaRPr>
          </a:p>
          <a:p>
            <a:pPr indent="-304800" lvl="0" marL="457200" rtl="0" algn="l">
              <a:lnSpc>
                <a:spcPct val="100000"/>
              </a:lnSpc>
              <a:spcBef>
                <a:spcPts val="1200"/>
              </a:spcBef>
              <a:spcAft>
                <a:spcPts val="0"/>
              </a:spcAft>
              <a:buSzPts val="1200"/>
              <a:buFont typeface="Arial"/>
              <a:buChar char="-"/>
            </a:pPr>
            <a:r>
              <a:rPr lang="en-US" sz="1200">
                <a:latin typeface="Arial"/>
                <a:ea typeface="Arial"/>
                <a:cs typeface="Arial"/>
                <a:sym typeface="Arial"/>
              </a:rPr>
              <a:t>Confirmed zero duplicate records using duplicated()</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en-US" sz="1200">
                <a:latin typeface="Arial"/>
                <a:ea typeface="Arial"/>
                <a:cs typeface="Arial"/>
                <a:sym typeface="Arial"/>
              </a:rPr>
              <a:t>Verified no missing values using colSums()</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en-US" sz="1200">
                <a:latin typeface="Arial"/>
                <a:ea typeface="Arial"/>
                <a:cs typeface="Arial"/>
                <a:sym typeface="Arial"/>
              </a:rPr>
              <a:t>Backup imputation plans prepared:</a:t>
            </a:r>
            <a:br>
              <a:rPr lang="en-US" sz="1200">
                <a:latin typeface="Arial"/>
                <a:ea typeface="Arial"/>
                <a:cs typeface="Arial"/>
                <a:sym typeface="Arial"/>
              </a:rPr>
            </a:br>
            <a:r>
              <a:rPr lang="en-US" sz="1200">
                <a:latin typeface="Arial"/>
                <a:ea typeface="Arial"/>
                <a:cs typeface="Arial"/>
                <a:sym typeface="Arial"/>
              </a:rPr>
              <a:t>- Median imputation for numeric fields</a:t>
            </a:r>
            <a:br>
              <a:rPr lang="en-US" sz="1200">
                <a:latin typeface="Arial"/>
                <a:ea typeface="Arial"/>
                <a:cs typeface="Arial"/>
                <a:sym typeface="Arial"/>
              </a:rPr>
            </a:br>
            <a:r>
              <a:rPr lang="en-US" sz="1200">
                <a:latin typeface="Arial"/>
                <a:ea typeface="Arial"/>
                <a:cs typeface="Arial"/>
                <a:sym typeface="Arial"/>
              </a:rPr>
              <a:t>- Mode imputation for categorical fields</a:t>
            </a:r>
            <a:endParaRPr sz="1200">
              <a:latin typeface="Arial"/>
              <a:ea typeface="Arial"/>
              <a:cs typeface="Arial"/>
              <a:sym typeface="Arial"/>
            </a:endParaRPr>
          </a:p>
          <a:p>
            <a:pPr indent="0" lvl="0" marL="0" rtl="0" algn="l">
              <a:lnSpc>
                <a:spcPct val="100000"/>
              </a:lnSpc>
              <a:spcBef>
                <a:spcPts val="1200"/>
              </a:spcBef>
              <a:spcAft>
                <a:spcPts val="0"/>
              </a:spcAft>
              <a:buNone/>
            </a:pPr>
            <a:r>
              <a:rPr b="1" lang="en-US" sz="1200">
                <a:latin typeface="Arial"/>
                <a:ea typeface="Arial"/>
                <a:cs typeface="Arial"/>
                <a:sym typeface="Arial"/>
              </a:rPr>
              <a:t>Variable Type Validation</a:t>
            </a:r>
            <a:endParaRPr b="1" sz="1200">
              <a:latin typeface="Arial"/>
              <a:ea typeface="Arial"/>
              <a:cs typeface="Arial"/>
              <a:sym typeface="Arial"/>
            </a:endParaRPr>
          </a:p>
          <a:p>
            <a:pPr indent="-304800" lvl="0" marL="457200" rtl="0" algn="l">
              <a:lnSpc>
                <a:spcPct val="100000"/>
              </a:lnSpc>
              <a:spcBef>
                <a:spcPts val="1200"/>
              </a:spcBef>
              <a:spcAft>
                <a:spcPts val="0"/>
              </a:spcAft>
              <a:buSzPts val="1200"/>
              <a:buFont typeface="Arial"/>
              <a:buChar char="-"/>
            </a:pPr>
            <a:r>
              <a:rPr lang="en-US" sz="1200">
                <a:latin typeface="Arial"/>
                <a:ea typeface="Arial"/>
                <a:cs typeface="Arial"/>
                <a:sym typeface="Arial"/>
              </a:rPr>
              <a:t>Checked structure using str()</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en-US" sz="1200">
                <a:latin typeface="Arial"/>
                <a:ea typeface="Arial"/>
                <a:cs typeface="Arial"/>
                <a:sym typeface="Arial"/>
              </a:rPr>
              <a:t>Converted relevant fields (e.g., SAV_ACCT, CHK_ACCT) to factor type</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en-US" sz="1200">
                <a:latin typeface="Arial"/>
                <a:ea typeface="Arial"/>
                <a:cs typeface="Arial"/>
                <a:sym typeface="Arial"/>
              </a:rPr>
              <a:t>Ensured numeric variables were correctly typed as integers or numerics</a:t>
            </a:r>
            <a:endParaRPr sz="1200">
              <a:latin typeface="Arial"/>
              <a:ea typeface="Arial"/>
              <a:cs typeface="Arial"/>
              <a:sym typeface="Arial"/>
            </a:endParaRPr>
          </a:p>
          <a:p>
            <a:pPr indent="0" lvl="0" marL="0" rtl="0" algn="l">
              <a:lnSpc>
                <a:spcPct val="100000"/>
              </a:lnSpc>
              <a:spcBef>
                <a:spcPts val="1200"/>
              </a:spcBef>
              <a:spcAft>
                <a:spcPts val="0"/>
              </a:spcAft>
              <a:buNone/>
            </a:pPr>
            <a:r>
              <a:rPr b="1" lang="en-US" sz="1200">
                <a:latin typeface="Arial"/>
                <a:ea typeface="Arial"/>
                <a:cs typeface="Arial"/>
                <a:sym typeface="Arial"/>
              </a:rPr>
              <a:t>Feature Selection and Formatting</a:t>
            </a:r>
            <a:endParaRPr b="1" sz="1200">
              <a:latin typeface="Arial"/>
              <a:ea typeface="Arial"/>
              <a:cs typeface="Arial"/>
              <a:sym typeface="Arial"/>
            </a:endParaRPr>
          </a:p>
          <a:p>
            <a:pPr indent="-304800" lvl="0" marL="457200" rtl="0" algn="l">
              <a:lnSpc>
                <a:spcPct val="100000"/>
              </a:lnSpc>
              <a:spcBef>
                <a:spcPts val="1200"/>
              </a:spcBef>
              <a:spcAft>
                <a:spcPts val="0"/>
              </a:spcAft>
              <a:buSzPts val="1200"/>
              <a:buFont typeface="Arial"/>
              <a:buChar char="-"/>
            </a:pPr>
            <a:r>
              <a:rPr lang="en-US" sz="1200">
                <a:latin typeface="Arial"/>
                <a:ea typeface="Arial"/>
                <a:cs typeface="Arial"/>
                <a:sym typeface="Arial"/>
              </a:rPr>
              <a:t>Retained high-value predictors: AMOUNT, SAV_ACCT, CHK_ACCT, DURATION</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en-US" sz="1200">
                <a:latin typeface="Arial"/>
                <a:ea typeface="Arial"/>
                <a:cs typeface="Arial"/>
                <a:sym typeface="Arial"/>
              </a:rPr>
              <a:t>Removed redundant/low-variability fields (e.g., MALE_DIV, PROP_UNKN_NONE)</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en-US" sz="1200">
                <a:latin typeface="Arial"/>
                <a:ea typeface="Arial"/>
                <a:cs typeface="Arial"/>
                <a:sym typeface="Arial"/>
              </a:rPr>
              <a:t>Applied one-hot encoding for categorical variables like account type</a:t>
            </a:r>
            <a:endParaRPr sz="1200">
              <a:latin typeface="Arial"/>
              <a:ea typeface="Arial"/>
              <a:cs typeface="Arial"/>
              <a:sym typeface="Arial"/>
            </a:endParaRPr>
          </a:p>
          <a:p>
            <a:pPr indent="-304800" lvl="0" marL="457200" rtl="0" algn="l">
              <a:lnSpc>
                <a:spcPct val="100000"/>
              </a:lnSpc>
              <a:spcBef>
                <a:spcPts val="0"/>
              </a:spcBef>
              <a:spcAft>
                <a:spcPts val="0"/>
              </a:spcAft>
              <a:buSzPts val="1200"/>
              <a:buFont typeface="Arial"/>
              <a:buChar char="-"/>
            </a:pPr>
            <a:r>
              <a:rPr lang="en-US" sz="1200">
                <a:latin typeface="Arial"/>
                <a:ea typeface="Arial"/>
                <a:cs typeface="Arial"/>
                <a:sym typeface="Arial"/>
              </a:rPr>
              <a:t>Standardized numeric features using scale() such as : DURATION, AMOUNT, and AGE</a:t>
            </a:r>
            <a:endParaRPr sz="1200">
              <a:latin typeface="Arial"/>
              <a:ea typeface="Arial"/>
              <a:cs typeface="Arial"/>
              <a:sym typeface="Arial"/>
            </a:endParaRPr>
          </a:p>
        </p:txBody>
      </p:sp>
      <p:pic>
        <p:nvPicPr>
          <p:cNvPr id="177" name="Google Shape;177;p26"/>
          <p:cNvPicPr preferRelativeResize="0"/>
          <p:nvPr/>
        </p:nvPicPr>
        <p:blipFill>
          <a:blip r:embed="rId3">
            <a:alphaModFix/>
          </a:blip>
          <a:stretch>
            <a:fillRect/>
          </a:stretch>
        </p:blipFill>
        <p:spPr>
          <a:xfrm>
            <a:off x="4809384" y="1890150"/>
            <a:ext cx="7262940" cy="5354075"/>
          </a:xfrm>
          <a:prstGeom prst="rect">
            <a:avLst/>
          </a:prstGeom>
          <a:noFill/>
          <a:ln cap="flat" cmpd="sng" w="19050">
            <a:solidFill>
              <a:schemeClr val="dk1"/>
            </a:solidFill>
            <a:prstDash val="solid"/>
            <a:miter lim="8000"/>
            <a:headEnd len="sm" w="sm" type="none"/>
            <a:tailEnd len="sm" w="sm" type="none"/>
          </a:ln>
        </p:spPr>
      </p:pic>
      <p:sp>
        <p:nvSpPr>
          <p:cNvPr id="178" name="Google Shape;178;p26"/>
          <p:cNvSpPr txBox="1"/>
          <p:nvPr/>
        </p:nvSpPr>
        <p:spPr>
          <a:xfrm>
            <a:off x="90500" y="93425"/>
            <a:ext cx="6393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1/2</a:t>
            </a:r>
            <a:endParaRPr sz="1800">
              <a:solidFill>
                <a:schemeClr val="dk1"/>
              </a:solidFill>
              <a:latin typeface="Roboto"/>
              <a:ea typeface="Roboto"/>
              <a:cs typeface="Roboto"/>
              <a:sym typeface="Roboto"/>
            </a:endParaRPr>
          </a:p>
        </p:txBody>
      </p:sp>
      <p:sp>
        <p:nvSpPr>
          <p:cNvPr id="179" name="Google Shape;179;p26"/>
          <p:cNvSpPr txBox="1"/>
          <p:nvPr/>
        </p:nvSpPr>
        <p:spPr>
          <a:xfrm>
            <a:off x="6995675" y="1544400"/>
            <a:ext cx="3048000" cy="2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200">
                <a:solidFill>
                  <a:schemeClr val="dk1"/>
                </a:solidFill>
                <a:latin typeface="Roboto"/>
                <a:ea typeface="Roboto"/>
                <a:cs typeface="Roboto"/>
                <a:sym typeface="Roboto"/>
              </a:rPr>
              <a:t>Figure 5: Data Prep/Cleaning</a:t>
            </a:r>
            <a:endParaRPr i="1" sz="1200">
              <a:solidFill>
                <a:schemeClr val="dk1"/>
              </a:solidFill>
              <a:latin typeface="Roboto"/>
              <a:ea typeface="Roboto"/>
              <a:cs typeface="Roboto"/>
              <a:sym typeface="Roboto"/>
            </a:endParaRPr>
          </a:p>
        </p:txBody>
      </p:sp>
      <p:pic>
        <p:nvPicPr>
          <p:cNvPr id="180" name="Google Shape;180;p26" title="slide 12.3.mp3">
            <a:hlinkClick r:id="rId4"/>
          </p:cNvPr>
          <p:cNvPicPr preferRelativeResize="0"/>
          <p:nvPr/>
        </p:nvPicPr>
        <p:blipFill>
          <a:blip r:embed="rId5">
            <a:alphaModFix/>
          </a:blip>
          <a:stretch>
            <a:fillRect/>
          </a:stretch>
        </p:blipFill>
        <p:spPr>
          <a:xfrm>
            <a:off x="8686800" y="-12"/>
            <a:ext cx="457200" cy="45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4000">
                <a:latin typeface="Calibri"/>
                <a:ea typeface="Calibri"/>
                <a:cs typeface="Calibri"/>
                <a:sym typeface="Calibri"/>
              </a:rPr>
              <a:t>CRISP-DM Phase 3: </a:t>
            </a:r>
            <a:r>
              <a:rPr lang="en-US" sz="4000">
                <a:solidFill>
                  <a:schemeClr val="dk1"/>
                </a:solidFill>
                <a:latin typeface="Calibri"/>
                <a:ea typeface="Calibri"/>
                <a:cs typeface="Calibri"/>
                <a:sym typeface="Calibri"/>
              </a:rPr>
              <a:t>Data Preparation and Cleaning</a:t>
            </a:r>
            <a:endParaRPr sz="4000">
              <a:latin typeface="Calibri"/>
              <a:ea typeface="Calibri"/>
              <a:cs typeface="Calibri"/>
              <a:sym typeface="Calibri"/>
            </a:endParaRPr>
          </a:p>
        </p:txBody>
      </p:sp>
      <p:sp>
        <p:nvSpPr>
          <p:cNvPr id="186" name="Google Shape;186;p27"/>
          <p:cNvSpPr txBox="1"/>
          <p:nvPr>
            <p:ph idx="1" type="body"/>
          </p:nvPr>
        </p:nvSpPr>
        <p:spPr>
          <a:xfrm>
            <a:off x="4572000" y="2138850"/>
            <a:ext cx="4114800" cy="4024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None/>
            </a:pPr>
            <a:r>
              <a:rPr b="1" lang="en-US">
                <a:latin typeface="Arial"/>
                <a:ea typeface="Arial"/>
                <a:cs typeface="Arial"/>
                <a:sym typeface="Arial"/>
              </a:rPr>
              <a:t>Final Validation- Ready for Modeling</a:t>
            </a:r>
            <a:endParaRPr b="1">
              <a:latin typeface="Arial"/>
              <a:ea typeface="Arial"/>
              <a:cs typeface="Arial"/>
              <a:sym typeface="Arial"/>
            </a:endParaRPr>
          </a:p>
          <a:p>
            <a:pPr indent="0" lvl="0" marL="457200" rtl="0" algn="l">
              <a:lnSpc>
                <a:spcPct val="100000"/>
              </a:lnSpc>
              <a:spcBef>
                <a:spcPts val="1200"/>
              </a:spcBef>
              <a:spcAft>
                <a:spcPts val="0"/>
              </a:spcAft>
              <a:buNone/>
            </a:pPr>
            <a:r>
              <a:rPr lang="en-US">
                <a:latin typeface="Arial"/>
                <a:ea typeface="Arial"/>
                <a:cs typeface="Arial"/>
                <a:sym typeface="Arial"/>
              </a:rPr>
              <a:t>Dataset confirmed to be:</a:t>
            </a:r>
            <a:endParaRPr>
              <a:latin typeface="Arial"/>
              <a:ea typeface="Arial"/>
              <a:cs typeface="Arial"/>
              <a:sym typeface="Arial"/>
            </a:endParaRPr>
          </a:p>
          <a:p>
            <a:pPr indent="-342900" lvl="0" marL="457200" rtl="0" algn="l">
              <a:lnSpc>
                <a:spcPct val="100000"/>
              </a:lnSpc>
              <a:spcBef>
                <a:spcPts val="1200"/>
              </a:spcBef>
              <a:spcAft>
                <a:spcPts val="0"/>
              </a:spcAft>
              <a:buSzPts val="1800"/>
              <a:buFont typeface="Arial"/>
              <a:buChar char="-"/>
            </a:pPr>
            <a:r>
              <a:rPr lang="en-US" sz="1800">
                <a:latin typeface="Arial"/>
                <a:ea typeface="Arial"/>
                <a:cs typeface="Arial"/>
                <a:sym typeface="Arial"/>
              </a:rPr>
              <a:t>Complete</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Consistent</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US" sz="1800">
                <a:latin typeface="Arial"/>
                <a:ea typeface="Arial"/>
                <a:cs typeface="Arial"/>
                <a:sym typeface="Arial"/>
              </a:rPr>
              <a:t>Properly formatted</a:t>
            </a:r>
            <a:endParaRPr>
              <a:latin typeface="Arial"/>
              <a:ea typeface="Arial"/>
              <a:cs typeface="Arial"/>
              <a:sym typeface="Arial"/>
            </a:endParaRPr>
          </a:p>
          <a:p>
            <a:pPr indent="0" lvl="0" marL="0" rtl="0" algn="l">
              <a:lnSpc>
                <a:spcPct val="100000"/>
              </a:lnSpc>
              <a:spcBef>
                <a:spcPts val="1200"/>
              </a:spcBef>
              <a:spcAft>
                <a:spcPts val="1200"/>
              </a:spcAft>
              <a:buNone/>
            </a:pPr>
            <a:br>
              <a:rPr lang="en-US">
                <a:latin typeface="Arial"/>
                <a:ea typeface="Arial"/>
                <a:cs typeface="Arial"/>
                <a:sym typeface="Arial"/>
              </a:rPr>
            </a:br>
            <a:br>
              <a:rPr lang="en-US">
                <a:latin typeface="Arial"/>
                <a:ea typeface="Arial"/>
                <a:cs typeface="Arial"/>
                <a:sym typeface="Arial"/>
              </a:rPr>
            </a:br>
            <a:r>
              <a:rPr b="1" lang="en-US">
                <a:latin typeface="Arial"/>
                <a:ea typeface="Arial"/>
                <a:cs typeface="Arial"/>
                <a:sym typeface="Arial"/>
              </a:rPr>
              <a:t>Final formatting, encoding, and structure checks confirmed the dataset is ready for model training</a:t>
            </a:r>
            <a:endParaRPr b="1" sz="3700">
              <a:latin typeface="Calibri"/>
              <a:ea typeface="Calibri"/>
              <a:cs typeface="Calibri"/>
              <a:sym typeface="Calibri"/>
            </a:endParaRPr>
          </a:p>
        </p:txBody>
      </p:sp>
      <p:pic>
        <p:nvPicPr>
          <p:cNvPr id="187" name="Google Shape;187;p27" title="Screenshot 2025-05-17 at 6.11.21 PM.png"/>
          <p:cNvPicPr preferRelativeResize="0"/>
          <p:nvPr/>
        </p:nvPicPr>
        <p:blipFill>
          <a:blip r:embed="rId3">
            <a:alphaModFix/>
          </a:blip>
          <a:stretch>
            <a:fillRect/>
          </a:stretch>
        </p:blipFill>
        <p:spPr>
          <a:xfrm>
            <a:off x="540725" y="1709675"/>
            <a:ext cx="2669750" cy="4392175"/>
          </a:xfrm>
          <a:prstGeom prst="rect">
            <a:avLst/>
          </a:prstGeom>
          <a:noFill/>
          <a:ln cap="flat" cmpd="sng" w="28575">
            <a:solidFill>
              <a:schemeClr val="dk1"/>
            </a:solidFill>
            <a:prstDash val="solid"/>
            <a:round/>
            <a:headEnd len="sm" w="sm" type="none"/>
            <a:tailEnd len="sm" w="sm" type="none"/>
          </a:ln>
        </p:spPr>
      </p:pic>
      <p:sp>
        <p:nvSpPr>
          <p:cNvPr id="188" name="Google Shape;188;p27"/>
          <p:cNvSpPr txBox="1"/>
          <p:nvPr/>
        </p:nvSpPr>
        <p:spPr>
          <a:xfrm>
            <a:off x="2113750" y="2618525"/>
            <a:ext cx="3713700" cy="2572500"/>
          </a:xfrm>
          <a:prstGeom prst="rect">
            <a:avLst/>
          </a:prstGeom>
          <a:noFill/>
          <a:ln>
            <a:noFill/>
          </a:ln>
        </p:spPr>
        <p:txBody>
          <a:bodyPr anchorCtr="0" anchor="t" bIns="91425" lIns="91425" spcFirstLastPara="1" rIns="91425" wrap="square" tIns="91425">
            <a:noAutofit/>
          </a:bodyPr>
          <a:lstStyle/>
          <a:p>
            <a:pPr indent="0" lvl="0" marL="0" rtl="0" algn="l">
              <a:spcBef>
                <a:spcPts val="360"/>
              </a:spcBef>
              <a:spcAft>
                <a:spcPts val="1200"/>
              </a:spcAft>
              <a:buNone/>
            </a:pPr>
            <a:r>
              <a:t/>
            </a:r>
            <a:endParaRPr sz="2100">
              <a:solidFill>
                <a:schemeClr val="dk1"/>
              </a:solidFill>
              <a:latin typeface="Roboto"/>
              <a:ea typeface="Roboto"/>
              <a:cs typeface="Roboto"/>
              <a:sym typeface="Roboto"/>
            </a:endParaRPr>
          </a:p>
        </p:txBody>
      </p:sp>
      <p:sp>
        <p:nvSpPr>
          <p:cNvPr id="189" name="Google Shape;189;p27"/>
          <p:cNvSpPr txBox="1"/>
          <p:nvPr/>
        </p:nvSpPr>
        <p:spPr>
          <a:xfrm>
            <a:off x="90500" y="93425"/>
            <a:ext cx="6393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2</a:t>
            </a:r>
            <a:r>
              <a:rPr lang="en-US" sz="1800">
                <a:solidFill>
                  <a:schemeClr val="dk1"/>
                </a:solidFill>
                <a:latin typeface="Roboto"/>
                <a:ea typeface="Roboto"/>
                <a:cs typeface="Roboto"/>
                <a:sym typeface="Roboto"/>
              </a:rPr>
              <a:t>/2</a:t>
            </a:r>
            <a:endParaRPr sz="1800">
              <a:solidFill>
                <a:schemeClr val="dk1"/>
              </a:solidFill>
              <a:latin typeface="Roboto"/>
              <a:ea typeface="Roboto"/>
              <a:cs typeface="Roboto"/>
              <a:sym typeface="Roboto"/>
            </a:endParaRPr>
          </a:p>
        </p:txBody>
      </p:sp>
      <p:sp>
        <p:nvSpPr>
          <p:cNvPr id="190" name="Google Shape;190;p27"/>
          <p:cNvSpPr txBox="1"/>
          <p:nvPr/>
        </p:nvSpPr>
        <p:spPr>
          <a:xfrm>
            <a:off x="457200" y="6101850"/>
            <a:ext cx="33897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200">
                <a:solidFill>
                  <a:schemeClr val="dk1"/>
                </a:solidFill>
                <a:latin typeface="Roboto"/>
                <a:ea typeface="Roboto"/>
                <a:cs typeface="Roboto"/>
                <a:sym typeface="Roboto"/>
              </a:rPr>
              <a:t>Figure 6: Data </a:t>
            </a:r>
            <a:r>
              <a:rPr i="1" lang="en-US" sz="1200">
                <a:solidFill>
                  <a:schemeClr val="dk1"/>
                </a:solidFill>
                <a:latin typeface="Roboto"/>
                <a:ea typeface="Roboto"/>
                <a:cs typeface="Roboto"/>
                <a:sym typeface="Roboto"/>
              </a:rPr>
              <a:t>Preparation</a:t>
            </a:r>
            <a:r>
              <a:rPr i="1" lang="en-US" sz="1200">
                <a:solidFill>
                  <a:schemeClr val="dk1"/>
                </a:solidFill>
                <a:latin typeface="Roboto"/>
                <a:ea typeface="Roboto"/>
                <a:cs typeface="Roboto"/>
                <a:sym typeface="Roboto"/>
              </a:rPr>
              <a:t> Flowchart</a:t>
            </a:r>
            <a:endParaRPr i="1" sz="1200">
              <a:solidFill>
                <a:schemeClr val="dk1"/>
              </a:solidFill>
              <a:latin typeface="Roboto"/>
              <a:ea typeface="Roboto"/>
              <a:cs typeface="Roboto"/>
              <a:sym typeface="Roboto"/>
            </a:endParaRPr>
          </a:p>
        </p:txBody>
      </p:sp>
      <p:pic>
        <p:nvPicPr>
          <p:cNvPr id="191" name="Google Shape;191;p27" title="slide 13.mp3">
            <a:hlinkClick r:id="rId4"/>
          </p:cNvPr>
          <p:cNvPicPr preferRelativeResize="0"/>
          <p:nvPr/>
        </p:nvPicPr>
        <p:blipFill>
          <a:blip r:embed="rId5">
            <a:alphaModFix/>
          </a:blip>
          <a:stretch>
            <a:fillRect/>
          </a:stretch>
        </p:blipFill>
        <p:spPr>
          <a:xfrm>
            <a:off x="8686800" y="-12"/>
            <a:ext cx="457200" cy="45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4215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Project Timeline</a:t>
            </a:r>
            <a:endParaRPr/>
          </a:p>
        </p:txBody>
      </p:sp>
      <p:sp>
        <p:nvSpPr>
          <p:cNvPr id="197" name="Google Shape;197;p2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1200"/>
              </a:spcAft>
              <a:buNone/>
            </a:pPr>
            <a:r>
              <a:t/>
            </a:r>
            <a:endParaRPr/>
          </a:p>
        </p:txBody>
      </p:sp>
      <p:pic>
        <p:nvPicPr>
          <p:cNvPr id="198" name="Google Shape;198;p28" title="GANTT Chart.png"/>
          <p:cNvPicPr preferRelativeResize="0"/>
          <p:nvPr/>
        </p:nvPicPr>
        <p:blipFill>
          <a:blip r:embed="rId3">
            <a:alphaModFix/>
          </a:blip>
          <a:stretch>
            <a:fillRect/>
          </a:stretch>
        </p:blipFill>
        <p:spPr>
          <a:xfrm>
            <a:off x="457188" y="1363726"/>
            <a:ext cx="7590816" cy="4526099"/>
          </a:xfrm>
          <a:prstGeom prst="rect">
            <a:avLst/>
          </a:prstGeom>
          <a:noFill/>
          <a:ln>
            <a:noFill/>
          </a:ln>
        </p:spPr>
      </p:pic>
      <p:sp>
        <p:nvSpPr>
          <p:cNvPr id="199" name="Google Shape;199;p28"/>
          <p:cNvSpPr/>
          <p:nvPr/>
        </p:nvSpPr>
        <p:spPr>
          <a:xfrm>
            <a:off x="2858225" y="1643700"/>
            <a:ext cx="1567800" cy="210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0" name="Google Shape;200;p28"/>
          <p:cNvSpPr txBox="1"/>
          <p:nvPr/>
        </p:nvSpPr>
        <p:spPr>
          <a:xfrm>
            <a:off x="1956100" y="6066800"/>
            <a:ext cx="69807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800">
                <a:solidFill>
                  <a:schemeClr val="dk1"/>
                </a:solidFill>
                <a:latin typeface="Roboto"/>
                <a:ea typeface="Roboto"/>
                <a:cs typeface="Roboto"/>
                <a:sym typeface="Roboto"/>
              </a:rPr>
              <a:t>Figure: Timeline of key phases and milestones for the credit risk modeling project</a:t>
            </a:r>
            <a:endParaRPr i="1" sz="1800">
              <a:solidFill>
                <a:schemeClr val="dk1"/>
              </a:solidFill>
              <a:latin typeface="Roboto"/>
              <a:ea typeface="Roboto"/>
              <a:cs typeface="Roboto"/>
              <a:sym typeface="Roboto"/>
            </a:endParaRPr>
          </a:p>
        </p:txBody>
      </p:sp>
      <p:pic>
        <p:nvPicPr>
          <p:cNvPr id="201" name="Google Shape;201;p28" title="timeline.mp3">
            <a:hlinkClick r:id="rId4"/>
          </p:cNvPr>
          <p:cNvPicPr preferRelativeResize="0"/>
          <p:nvPr/>
        </p:nvPicPr>
        <p:blipFill>
          <a:blip r:embed="rId5">
            <a:alphaModFix/>
          </a:blip>
          <a:stretch>
            <a:fillRect/>
          </a:stretch>
        </p:blipFill>
        <p:spPr>
          <a:xfrm>
            <a:off x="8741600" y="0"/>
            <a:ext cx="402400" cy="402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05" name="Shape 205"/>
        <p:cNvGrpSpPr/>
        <p:nvPr/>
      </p:nvGrpSpPr>
      <p:grpSpPr>
        <a:xfrm>
          <a:off x="0" y="0"/>
          <a:ext cx="0" cy="0"/>
          <a:chOff x="0" y="0"/>
          <a:chExt cx="0" cy="0"/>
        </a:xfrm>
      </p:grpSpPr>
      <p:sp>
        <p:nvSpPr>
          <p:cNvPr id="206" name="Google Shape;206;p29"/>
          <p:cNvSpPr txBox="1"/>
          <p:nvPr>
            <p:ph type="title"/>
          </p:nvPr>
        </p:nvSpPr>
        <p:spPr>
          <a:xfrm>
            <a:off x="457200" y="1538853"/>
            <a:ext cx="8229600" cy="3780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000">
                <a:latin typeface="Calibri"/>
                <a:ea typeface="Calibri"/>
                <a:cs typeface="Calibri"/>
                <a:sym typeface="Calibri"/>
              </a:rPr>
              <a:t>CRISP-DM Phase 4: Modeling</a:t>
            </a:r>
            <a:br>
              <a:rPr b="1" lang="en-US" sz="1100">
                <a:solidFill>
                  <a:srgbClr val="000000"/>
                </a:solidFill>
                <a:latin typeface="Arial"/>
                <a:ea typeface="Arial"/>
                <a:cs typeface="Arial"/>
                <a:sym typeface="Arial"/>
              </a:rPr>
            </a:br>
            <a:endParaRPr/>
          </a:p>
        </p:txBody>
      </p:sp>
      <p:sp>
        <p:nvSpPr>
          <p:cNvPr id="207" name="Google Shape;207;p2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ctr">
              <a:lnSpc>
                <a:spcPct val="100000"/>
              </a:lnSpc>
              <a:spcBef>
                <a:spcPts val="0"/>
              </a:spcBef>
              <a:spcAft>
                <a:spcPts val="0"/>
              </a:spcAft>
              <a:buNone/>
            </a:pPr>
            <a:br>
              <a:rPr i="1" lang="en-US" sz="1100">
                <a:solidFill>
                  <a:srgbClr val="000000"/>
                </a:solidFill>
                <a:latin typeface="Arial"/>
                <a:ea typeface="Arial"/>
                <a:cs typeface="Arial"/>
                <a:sym typeface="Arial"/>
              </a:rPr>
            </a:br>
            <a:endParaRPr i="1" sz="1100">
              <a:solidFill>
                <a:srgbClr val="000000"/>
              </a:solidFill>
              <a:latin typeface="Arial"/>
              <a:ea typeface="Arial"/>
              <a:cs typeface="Arial"/>
              <a:sym typeface="Arial"/>
            </a:endParaRPr>
          </a:p>
          <a:p>
            <a:pPr indent="0" lvl="0" marL="0" rtl="0" algn="ctr">
              <a:lnSpc>
                <a:spcPct val="100000"/>
              </a:lnSpc>
              <a:spcBef>
                <a:spcPts val="0"/>
              </a:spcBef>
              <a:spcAft>
                <a:spcPts val="0"/>
              </a:spcAft>
              <a:buNone/>
            </a:pPr>
            <a:r>
              <a:t/>
            </a:r>
            <a:endParaRPr i="1" sz="1100">
              <a:solidFill>
                <a:srgbClr val="000000"/>
              </a:solidFill>
              <a:latin typeface="Arial"/>
              <a:ea typeface="Arial"/>
              <a:cs typeface="Arial"/>
              <a:sym typeface="Arial"/>
            </a:endParaRPr>
          </a:p>
          <a:p>
            <a:pPr indent="0" lvl="0" marL="0" rtl="0" algn="ctr">
              <a:lnSpc>
                <a:spcPct val="100000"/>
              </a:lnSpc>
              <a:spcBef>
                <a:spcPts val="0"/>
              </a:spcBef>
              <a:spcAft>
                <a:spcPts val="0"/>
              </a:spcAft>
              <a:buNone/>
            </a:pPr>
            <a:r>
              <a:t/>
            </a:r>
            <a:endParaRPr sz="3000">
              <a:latin typeface="Roboto Slab"/>
              <a:ea typeface="Roboto Slab"/>
              <a:cs typeface="Roboto Slab"/>
              <a:sym typeface="Roboto Slab"/>
            </a:endParaRPr>
          </a:p>
          <a:p>
            <a:pPr indent="0" lvl="0" marL="0" rtl="0" algn="l">
              <a:spcBef>
                <a:spcPts val="360"/>
              </a:spcBef>
              <a:spcAft>
                <a:spcPts val="1200"/>
              </a:spcAft>
              <a:buNone/>
            </a:pPr>
            <a:r>
              <a:t/>
            </a:r>
            <a:endParaRPr/>
          </a:p>
        </p:txBody>
      </p:sp>
      <p:pic>
        <p:nvPicPr>
          <p:cNvPr id="208" name="Google Shape;208;p29" title="slide 14.mp3">
            <a:hlinkClick r:id="rId3"/>
          </p:cNvPr>
          <p:cNvPicPr preferRelativeResize="0"/>
          <p:nvPr/>
        </p:nvPicPr>
        <p:blipFill>
          <a:blip r:embed="rId4">
            <a:alphaModFix/>
          </a:blip>
          <a:stretch>
            <a:fillRect/>
          </a:stretch>
        </p:blipFill>
        <p:spPr>
          <a:xfrm>
            <a:off x="8686800" y="0"/>
            <a:ext cx="457200" cy="457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12" name="Shape 212"/>
        <p:cNvGrpSpPr/>
        <p:nvPr/>
      </p:nvGrpSpPr>
      <p:grpSpPr>
        <a:xfrm>
          <a:off x="0" y="0"/>
          <a:ext cx="0" cy="0"/>
          <a:chOff x="0" y="0"/>
          <a:chExt cx="0" cy="0"/>
        </a:xfrm>
      </p:grpSpPr>
      <p:sp>
        <p:nvSpPr>
          <p:cNvPr id="213" name="Google Shape;213;p3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000">
                <a:latin typeface="Calibri"/>
                <a:ea typeface="Calibri"/>
                <a:cs typeface="Calibri"/>
                <a:sym typeface="Calibri"/>
              </a:rPr>
              <a:t>CRISP-DM Phase 4: Modeling</a:t>
            </a:r>
            <a:endParaRPr sz="4000">
              <a:latin typeface="Calibri"/>
              <a:ea typeface="Calibri"/>
              <a:cs typeface="Calibri"/>
              <a:sym typeface="Calibri"/>
            </a:endParaRPr>
          </a:p>
        </p:txBody>
      </p:sp>
      <p:sp>
        <p:nvSpPr>
          <p:cNvPr id="214" name="Google Shape;214;p30"/>
          <p:cNvSpPr txBox="1"/>
          <p:nvPr>
            <p:ph idx="1" type="body"/>
          </p:nvPr>
        </p:nvSpPr>
        <p:spPr>
          <a:xfrm>
            <a:off x="457200" y="1417650"/>
            <a:ext cx="8229600" cy="4708800"/>
          </a:xfrm>
          <a:prstGeom prst="rect">
            <a:avLst/>
          </a:prstGeom>
        </p:spPr>
        <p:txBody>
          <a:bodyPr anchorCtr="0" anchor="t" bIns="45700" lIns="91425" spcFirstLastPara="1" rIns="91425" wrap="square" tIns="45700">
            <a:normAutofit fontScale="25000" lnSpcReduction="20000"/>
          </a:bodyPr>
          <a:lstStyle/>
          <a:p>
            <a:pPr indent="0" lvl="0" marL="0" rtl="0" algn="l">
              <a:spcBef>
                <a:spcPts val="1800"/>
              </a:spcBef>
              <a:spcAft>
                <a:spcPts val="0"/>
              </a:spcAft>
              <a:buNone/>
            </a:pPr>
            <a:r>
              <a:rPr b="1" lang="en-US" sz="7200">
                <a:latin typeface="Arial"/>
                <a:ea typeface="Arial"/>
                <a:cs typeface="Arial"/>
                <a:sym typeface="Arial"/>
              </a:rPr>
              <a:t>Ensuring Data Integrity for Reliable Results</a:t>
            </a:r>
            <a:endParaRPr b="1" sz="7200">
              <a:latin typeface="Arial"/>
              <a:ea typeface="Arial"/>
              <a:cs typeface="Arial"/>
              <a:sym typeface="Arial"/>
            </a:endParaRPr>
          </a:p>
          <a:p>
            <a:pPr indent="0" lvl="0" marL="457200" rtl="0" algn="l">
              <a:spcBef>
                <a:spcPts val="1800"/>
              </a:spcBef>
              <a:spcAft>
                <a:spcPts val="0"/>
              </a:spcAft>
              <a:buNone/>
            </a:pPr>
            <a:r>
              <a:rPr b="1" lang="en-US" sz="5200">
                <a:latin typeface="Calibri"/>
                <a:ea typeface="Calibri"/>
                <a:cs typeface="Calibri"/>
                <a:sym typeface="Calibri"/>
              </a:rPr>
              <a:t>Data Quality Assessment</a:t>
            </a:r>
            <a:endParaRPr b="1" sz="5200">
              <a:latin typeface="Calibri"/>
              <a:ea typeface="Calibri"/>
              <a:cs typeface="Calibri"/>
              <a:sym typeface="Calibri"/>
            </a:endParaRPr>
          </a:p>
          <a:p>
            <a:pPr indent="-311150" lvl="1" marL="914400" rtl="0" algn="l">
              <a:spcBef>
                <a:spcPts val="1800"/>
              </a:spcBef>
              <a:spcAft>
                <a:spcPts val="0"/>
              </a:spcAft>
              <a:buSzPct val="100000"/>
              <a:buFont typeface="Calibri"/>
              <a:buChar char="○"/>
            </a:pPr>
            <a:r>
              <a:rPr lang="en-US" sz="5200">
                <a:latin typeface="Calibri"/>
                <a:ea typeface="Calibri"/>
                <a:cs typeface="Calibri"/>
                <a:sym typeface="Calibri"/>
              </a:rPr>
              <a:t>Validated </a:t>
            </a:r>
            <a:r>
              <a:rPr lang="en-US" sz="5200">
                <a:latin typeface="Calibri"/>
                <a:ea typeface="Calibri"/>
                <a:cs typeface="Calibri"/>
                <a:sym typeface="Calibri"/>
              </a:rPr>
              <a:t>no duplicate records</a:t>
            </a:r>
            <a:br>
              <a:rPr lang="en-US" sz="5200">
                <a:latin typeface="Calibri"/>
                <a:ea typeface="Calibri"/>
                <a:cs typeface="Calibri"/>
                <a:sym typeface="Calibri"/>
              </a:rPr>
            </a:br>
            <a:endParaRPr sz="5200">
              <a:latin typeface="Calibri"/>
              <a:ea typeface="Calibri"/>
              <a:cs typeface="Calibri"/>
              <a:sym typeface="Calibri"/>
            </a:endParaRPr>
          </a:p>
          <a:p>
            <a:pPr indent="-311150" lvl="1" marL="914400" rtl="0" algn="l">
              <a:spcBef>
                <a:spcPts val="0"/>
              </a:spcBef>
              <a:spcAft>
                <a:spcPts val="0"/>
              </a:spcAft>
              <a:buSzPct val="100000"/>
              <a:buFont typeface="Calibri"/>
              <a:buChar char="○"/>
            </a:pPr>
            <a:r>
              <a:rPr lang="en-US" sz="5200">
                <a:latin typeface="Calibri"/>
                <a:ea typeface="Calibri"/>
                <a:cs typeface="Calibri"/>
                <a:sym typeface="Calibri"/>
              </a:rPr>
              <a:t>Verified no missing values</a:t>
            </a:r>
            <a:br>
              <a:rPr lang="en-US" sz="5200">
                <a:latin typeface="Calibri"/>
                <a:ea typeface="Calibri"/>
                <a:cs typeface="Calibri"/>
                <a:sym typeface="Calibri"/>
              </a:rPr>
            </a:br>
            <a:endParaRPr sz="5200">
              <a:latin typeface="Calibri"/>
              <a:ea typeface="Calibri"/>
              <a:cs typeface="Calibri"/>
              <a:sym typeface="Calibri"/>
            </a:endParaRPr>
          </a:p>
          <a:p>
            <a:pPr indent="-311150" lvl="1" marL="914400" rtl="0" algn="l">
              <a:spcBef>
                <a:spcPts val="0"/>
              </a:spcBef>
              <a:spcAft>
                <a:spcPts val="0"/>
              </a:spcAft>
              <a:buSzPct val="100000"/>
              <a:buFont typeface="Calibri"/>
              <a:buChar char="○"/>
            </a:pPr>
            <a:r>
              <a:rPr lang="en-US" sz="5200">
                <a:latin typeface="Calibri"/>
                <a:ea typeface="Calibri"/>
                <a:cs typeface="Calibri"/>
                <a:sym typeface="Calibri"/>
              </a:rPr>
              <a:t>Categorical variables properly factored for model compatibility</a:t>
            </a:r>
            <a:br>
              <a:rPr lang="en-US" sz="5200">
                <a:latin typeface="Calibri"/>
                <a:ea typeface="Calibri"/>
                <a:cs typeface="Calibri"/>
                <a:sym typeface="Calibri"/>
              </a:rPr>
            </a:br>
            <a:endParaRPr sz="5200">
              <a:latin typeface="Calibri"/>
              <a:ea typeface="Calibri"/>
              <a:cs typeface="Calibri"/>
              <a:sym typeface="Calibri"/>
            </a:endParaRPr>
          </a:p>
          <a:p>
            <a:pPr indent="-311150" lvl="1" marL="914400" rtl="0" algn="l">
              <a:spcBef>
                <a:spcPts val="0"/>
              </a:spcBef>
              <a:spcAft>
                <a:spcPts val="0"/>
              </a:spcAft>
              <a:buSzPct val="100000"/>
              <a:buFont typeface="Calibri"/>
              <a:buChar char="○"/>
            </a:pPr>
            <a:r>
              <a:rPr lang="en-US" sz="5200">
                <a:latin typeface="Calibri"/>
                <a:ea typeface="Calibri"/>
                <a:cs typeface="Calibri"/>
                <a:sym typeface="Calibri"/>
              </a:rPr>
              <a:t>Reduced risk of bias and technical errors during modeling</a:t>
            </a:r>
            <a:br>
              <a:rPr lang="en-US" sz="5200">
                <a:latin typeface="Calibri"/>
                <a:ea typeface="Calibri"/>
                <a:cs typeface="Calibri"/>
                <a:sym typeface="Calibri"/>
              </a:rPr>
            </a:br>
            <a:endParaRPr sz="5200">
              <a:latin typeface="Calibri"/>
              <a:ea typeface="Calibri"/>
              <a:cs typeface="Calibri"/>
              <a:sym typeface="Calibri"/>
            </a:endParaRPr>
          </a:p>
          <a:p>
            <a:pPr indent="0" lvl="0" marL="457200" rtl="0" algn="l">
              <a:spcBef>
                <a:spcPts val="1800"/>
              </a:spcBef>
              <a:spcAft>
                <a:spcPts val="0"/>
              </a:spcAft>
              <a:buNone/>
            </a:pPr>
            <a:r>
              <a:rPr b="1" lang="en-US" sz="5200">
                <a:latin typeface="Calibri"/>
                <a:ea typeface="Calibri"/>
                <a:cs typeface="Calibri"/>
                <a:sym typeface="Calibri"/>
              </a:rPr>
              <a:t>Data Structure Analysis</a:t>
            </a:r>
            <a:endParaRPr b="1" sz="5200">
              <a:latin typeface="Calibri"/>
              <a:ea typeface="Calibri"/>
              <a:cs typeface="Calibri"/>
              <a:sym typeface="Calibri"/>
            </a:endParaRPr>
          </a:p>
          <a:p>
            <a:pPr indent="-311150" lvl="1" marL="914400" rtl="0" algn="l">
              <a:spcBef>
                <a:spcPts val="1800"/>
              </a:spcBef>
              <a:spcAft>
                <a:spcPts val="0"/>
              </a:spcAft>
              <a:buSzPct val="100000"/>
              <a:buFont typeface="Arial"/>
              <a:buChar char="○"/>
            </a:pPr>
            <a:r>
              <a:rPr lang="en-US" sz="5200">
                <a:latin typeface="Calibri"/>
                <a:ea typeface="Calibri"/>
                <a:cs typeface="Calibri"/>
                <a:sym typeface="Calibri"/>
              </a:rPr>
              <a:t>Dataset included </a:t>
            </a:r>
            <a:r>
              <a:rPr b="1" lang="en-US" sz="5200">
                <a:latin typeface="Calibri"/>
                <a:ea typeface="Calibri"/>
                <a:cs typeface="Calibri"/>
                <a:sym typeface="Calibri"/>
              </a:rPr>
              <a:t>32 predictor variables</a:t>
            </a:r>
            <a:r>
              <a:rPr lang="en-US" sz="5200">
                <a:latin typeface="Calibri"/>
                <a:ea typeface="Calibri"/>
                <a:cs typeface="Calibri"/>
                <a:sym typeface="Calibri"/>
              </a:rPr>
              <a:t> (standardized numerics + binary categoricals)</a:t>
            </a:r>
            <a:br>
              <a:rPr lang="en-US" sz="5200">
                <a:latin typeface="Calibri"/>
                <a:ea typeface="Calibri"/>
                <a:cs typeface="Calibri"/>
                <a:sym typeface="Calibri"/>
              </a:rPr>
            </a:br>
            <a:endParaRPr sz="5200">
              <a:latin typeface="Calibri"/>
              <a:ea typeface="Calibri"/>
              <a:cs typeface="Calibri"/>
              <a:sym typeface="Calibri"/>
            </a:endParaRPr>
          </a:p>
          <a:p>
            <a:pPr indent="-311150" lvl="1" marL="914400" rtl="0" algn="l">
              <a:spcBef>
                <a:spcPts val="0"/>
              </a:spcBef>
              <a:spcAft>
                <a:spcPts val="0"/>
              </a:spcAft>
              <a:buSzPct val="100000"/>
              <a:buFont typeface="Arial"/>
              <a:buChar char="○"/>
            </a:pPr>
            <a:r>
              <a:rPr lang="en-US" sz="5200">
                <a:latin typeface="Calibri"/>
                <a:ea typeface="Calibri"/>
                <a:cs typeface="Calibri"/>
                <a:sym typeface="Calibri"/>
              </a:rPr>
              <a:t>Key numeric features (e.g., </a:t>
            </a:r>
            <a:r>
              <a:rPr b="1" lang="en-US" sz="5200">
                <a:latin typeface="Calibri"/>
                <a:ea typeface="Calibri"/>
                <a:cs typeface="Calibri"/>
                <a:sym typeface="Calibri"/>
              </a:rPr>
              <a:t>AGE</a:t>
            </a:r>
            <a:r>
              <a:rPr lang="en-US" sz="5200">
                <a:latin typeface="Calibri"/>
                <a:ea typeface="Calibri"/>
                <a:cs typeface="Calibri"/>
                <a:sym typeface="Calibri"/>
              </a:rPr>
              <a:t>, </a:t>
            </a:r>
            <a:r>
              <a:rPr b="1" lang="en-US" sz="5200">
                <a:latin typeface="Calibri"/>
                <a:ea typeface="Calibri"/>
                <a:cs typeface="Calibri"/>
                <a:sym typeface="Calibri"/>
              </a:rPr>
              <a:t>AMOUNT</a:t>
            </a:r>
            <a:r>
              <a:rPr lang="en-US" sz="5200">
                <a:latin typeface="Calibri"/>
                <a:ea typeface="Calibri"/>
                <a:cs typeface="Calibri"/>
                <a:sym typeface="Calibri"/>
              </a:rPr>
              <a:t>) scaled using scale() for consistency</a:t>
            </a:r>
            <a:br>
              <a:rPr lang="en-US" sz="5200">
                <a:latin typeface="Calibri"/>
                <a:ea typeface="Calibri"/>
                <a:cs typeface="Calibri"/>
                <a:sym typeface="Calibri"/>
              </a:rPr>
            </a:br>
            <a:endParaRPr sz="5200">
              <a:latin typeface="Calibri"/>
              <a:ea typeface="Calibri"/>
              <a:cs typeface="Calibri"/>
              <a:sym typeface="Calibri"/>
            </a:endParaRPr>
          </a:p>
          <a:p>
            <a:pPr indent="-311150" lvl="1" marL="914400" rtl="0" algn="l">
              <a:spcBef>
                <a:spcPts val="0"/>
              </a:spcBef>
              <a:spcAft>
                <a:spcPts val="0"/>
              </a:spcAft>
              <a:buSzPct val="100000"/>
              <a:buFont typeface="Arial"/>
              <a:buChar char="○"/>
            </a:pPr>
            <a:r>
              <a:rPr lang="en-US" sz="5200">
                <a:latin typeface="Calibri"/>
                <a:ea typeface="Calibri"/>
                <a:cs typeface="Calibri"/>
                <a:sym typeface="Calibri"/>
              </a:rPr>
              <a:t>Target variable (</a:t>
            </a:r>
            <a:r>
              <a:rPr b="1" lang="en-US" sz="5200">
                <a:latin typeface="Calibri"/>
                <a:ea typeface="Calibri"/>
                <a:cs typeface="Calibri"/>
                <a:sym typeface="Calibri"/>
              </a:rPr>
              <a:t>DEFAULT</a:t>
            </a:r>
            <a:r>
              <a:rPr lang="en-US" sz="5200">
                <a:latin typeface="Calibri"/>
                <a:ea typeface="Calibri"/>
                <a:cs typeface="Calibri"/>
                <a:sym typeface="Calibri"/>
              </a:rPr>
              <a:t>) showed </a:t>
            </a:r>
            <a:r>
              <a:rPr b="1" lang="en-US" sz="5200">
                <a:latin typeface="Calibri"/>
                <a:ea typeface="Calibri"/>
                <a:cs typeface="Calibri"/>
                <a:sym typeface="Calibri"/>
              </a:rPr>
              <a:t>moderate class imbalance</a:t>
            </a:r>
            <a:r>
              <a:rPr lang="en-US" sz="5200">
                <a:latin typeface="Calibri"/>
                <a:ea typeface="Calibri"/>
                <a:cs typeface="Calibri"/>
                <a:sym typeface="Calibri"/>
              </a:rPr>
              <a:t> (70% non-default, 30% default)</a:t>
            </a:r>
            <a:br>
              <a:rPr lang="en-US" sz="5200">
                <a:latin typeface="Calibri"/>
                <a:ea typeface="Calibri"/>
                <a:cs typeface="Calibri"/>
                <a:sym typeface="Calibri"/>
              </a:rPr>
            </a:br>
            <a:endParaRPr sz="5200">
              <a:latin typeface="Calibri"/>
              <a:ea typeface="Calibri"/>
              <a:cs typeface="Calibri"/>
              <a:sym typeface="Calibri"/>
            </a:endParaRPr>
          </a:p>
          <a:p>
            <a:pPr indent="-311150" lvl="1" marL="914400" rtl="0" algn="l">
              <a:spcBef>
                <a:spcPts val="0"/>
              </a:spcBef>
              <a:spcAft>
                <a:spcPts val="0"/>
              </a:spcAft>
              <a:buSzPct val="100000"/>
              <a:buFont typeface="Calibri"/>
              <a:buChar char="○"/>
            </a:pPr>
            <a:r>
              <a:rPr lang="en-US" sz="5200">
                <a:latin typeface="Calibri"/>
                <a:ea typeface="Calibri"/>
                <a:cs typeface="Calibri"/>
                <a:sym typeface="Calibri"/>
              </a:rPr>
              <a:t>No predictors removed for low variance or redundancy, each contributed unique value</a:t>
            </a:r>
            <a:br>
              <a:rPr lang="en-US" sz="5200">
                <a:latin typeface="Calibri"/>
                <a:ea typeface="Calibri"/>
                <a:cs typeface="Calibri"/>
                <a:sym typeface="Calibri"/>
              </a:rPr>
            </a:br>
            <a:endParaRPr sz="5200">
              <a:latin typeface="Calibri"/>
              <a:ea typeface="Calibri"/>
              <a:cs typeface="Calibri"/>
              <a:sym typeface="Calibri"/>
            </a:endParaRPr>
          </a:p>
          <a:p>
            <a:pPr indent="-311150" lvl="1" marL="914400" rtl="0" algn="l">
              <a:spcBef>
                <a:spcPts val="0"/>
              </a:spcBef>
              <a:spcAft>
                <a:spcPts val="0"/>
              </a:spcAft>
              <a:buSzPct val="100000"/>
              <a:buFont typeface="Calibri"/>
              <a:buChar char="○"/>
            </a:pPr>
            <a:r>
              <a:rPr lang="en-US" sz="5200">
                <a:latin typeface="Calibri"/>
                <a:ea typeface="Calibri"/>
                <a:cs typeface="Calibri"/>
                <a:sym typeface="Calibri"/>
              </a:rPr>
              <a:t>All predictors retained based on relevance</a:t>
            </a:r>
            <a:endParaRPr sz="5200">
              <a:latin typeface="Calibri"/>
              <a:ea typeface="Calibri"/>
              <a:cs typeface="Calibri"/>
              <a:sym typeface="Calibri"/>
            </a:endParaRPr>
          </a:p>
          <a:p>
            <a:pPr indent="0" lvl="0" marL="0" rtl="0" algn="l">
              <a:lnSpc>
                <a:spcPct val="200000"/>
              </a:lnSpc>
              <a:spcBef>
                <a:spcPts val="1800"/>
              </a:spcBef>
              <a:spcAft>
                <a:spcPts val="200"/>
              </a:spcAft>
              <a:buClr>
                <a:schemeClr val="dk1"/>
              </a:buClr>
              <a:buSzPct val="91666"/>
              <a:buFont typeface="Arial"/>
              <a:buNone/>
            </a:pPr>
            <a:r>
              <a:t/>
            </a:r>
            <a:endParaRPr b="1" sz="1200">
              <a:latin typeface="Times New Roman"/>
              <a:ea typeface="Times New Roman"/>
              <a:cs typeface="Times New Roman"/>
              <a:sym typeface="Times New Roman"/>
            </a:endParaRPr>
          </a:p>
        </p:txBody>
      </p:sp>
      <p:sp>
        <p:nvSpPr>
          <p:cNvPr id="215" name="Google Shape;215;p30"/>
          <p:cNvSpPr txBox="1"/>
          <p:nvPr/>
        </p:nvSpPr>
        <p:spPr>
          <a:xfrm>
            <a:off x="90500" y="93425"/>
            <a:ext cx="6393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1</a:t>
            </a:r>
            <a:r>
              <a:rPr lang="en-US" sz="1800">
                <a:solidFill>
                  <a:schemeClr val="dk1"/>
                </a:solidFill>
                <a:latin typeface="Roboto"/>
                <a:ea typeface="Roboto"/>
                <a:cs typeface="Roboto"/>
                <a:sym typeface="Roboto"/>
              </a:rPr>
              <a:t>/2</a:t>
            </a:r>
            <a:endParaRPr sz="1800">
              <a:solidFill>
                <a:schemeClr val="dk1"/>
              </a:solidFill>
              <a:latin typeface="Roboto"/>
              <a:ea typeface="Roboto"/>
              <a:cs typeface="Roboto"/>
              <a:sym typeface="Roboto"/>
            </a:endParaRPr>
          </a:p>
        </p:txBody>
      </p:sp>
      <p:pic>
        <p:nvPicPr>
          <p:cNvPr id="216" name="Google Shape;216;p30" title="slide 15.mp3">
            <a:hlinkClick r:id="rId3"/>
          </p:cNvPr>
          <p:cNvPicPr preferRelativeResize="0"/>
          <p:nvPr/>
        </p:nvPicPr>
        <p:blipFill>
          <a:blip r:embed="rId4">
            <a:alphaModFix/>
          </a:blip>
          <a:stretch>
            <a:fillRect/>
          </a:stretch>
        </p:blipFill>
        <p:spPr>
          <a:xfrm>
            <a:off x="8686800" y="0"/>
            <a:ext cx="457200" cy="45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220" name="Shape 220"/>
        <p:cNvGrpSpPr/>
        <p:nvPr/>
      </p:nvGrpSpPr>
      <p:grpSpPr>
        <a:xfrm>
          <a:off x="0" y="0"/>
          <a:ext cx="0" cy="0"/>
          <a:chOff x="0" y="0"/>
          <a:chExt cx="0" cy="0"/>
        </a:xfrm>
      </p:grpSpPr>
      <p:sp>
        <p:nvSpPr>
          <p:cNvPr id="221" name="Google Shape;221;p3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000">
                <a:latin typeface="Calibri"/>
                <a:ea typeface="Calibri"/>
                <a:cs typeface="Calibri"/>
                <a:sym typeface="Calibri"/>
              </a:rPr>
              <a:t>CRISP-DM Phase 4: Modeling</a:t>
            </a:r>
            <a:endParaRPr sz="4000">
              <a:latin typeface="Calibri"/>
              <a:ea typeface="Calibri"/>
              <a:cs typeface="Calibri"/>
              <a:sym typeface="Calibri"/>
            </a:endParaRPr>
          </a:p>
        </p:txBody>
      </p:sp>
      <p:sp>
        <p:nvSpPr>
          <p:cNvPr id="222" name="Google Shape;222;p31"/>
          <p:cNvSpPr txBox="1"/>
          <p:nvPr>
            <p:ph idx="1" type="body"/>
          </p:nvPr>
        </p:nvSpPr>
        <p:spPr>
          <a:xfrm>
            <a:off x="457200" y="1417650"/>
            <a:ext cx="4114800" cy="4526100"/>
          </a:xfrm>
          <a:prstGeom prst="rect">
            <a:avLst/>
          </a:prstGeom>
        </p:spPr>
        <p:txBody>
          <a:bodyPr anchorCtr="0" anchor="t" bIns="45700" lIns="91425" spcFirstLastPara="1" rIns="91425" wrap="square" tIns="45700">
            <a:noAutofit/>
          </a:bodyPr>
          <a:lstStyle/>
          <a:p>
            <a:pPr indent="0" lvl="0" marL="0" rtl="0" algn="l">
              <a:spcBef>
                <a:spcPts val="640"/>
              </a:spcBef>
              <a:spcAft>
                <a:spcPts val="0"/>
              </a:spcAft>
              <a:buNone/>
            </a:pPr>
            <a:r>
              <a:rPr b="1" lang="en-US" sz="1600">
                <a:latin typeface="Calibri"/>
                <a:ea typeface="Calibri"/>
                <a:cs typeface="Calibri"/>
                <a:sym typeface="Calibri"/>
              </a:rPr>
              <a:t>Strategy f</a:t>
            </a:r>
            <a:r>
              <a:rPr b="1" lang="en-US" sz="1600">
                <a:latin typeface="Calibri"/>
                <a:ea typeface="Calibri"/>
                <a:cs typeface="Calibri"/>
                <a:sym typeface="Calibri"/>
              </a:rPr>
              <a:t>inal pick: Logistic Regression for Clarity and Performance</a:t>
            </a:r>
            <a:endParaRPr b="1" sz="300">
              <a:latin typeface="Arial"/>
              <a:ea typeface="Arial"/>
              <a:cs typeface="Arial"/>
              <a:sym typeface="Arial"/>
            </a:endParaRPr>
          </a:p>
          <a:p>
            <a:pPr indent="0" lvl="0" marL="0" rtl="0" algn="l">
              <a:lnSpc>
                <a:spcPct val="95000"/>
              </a:lnSpc>
              <a:spcBef>
                <a:spcPts val="1800"/>
              </a:spcBef>
              <a:spcAft>
                <a:spcPts val="0"/>
              </a:spcAft>
              <a:buNone/>
            </a:pPr>
            <a:r>
              <a:rPr b="1" lang="en-US" sz="1022">
                <a:latin typeface="Arial"/>
                <a:ea typeface="Arial"/>
                <a:cs typeface="Arial"/>
                <a:sym typeface="Arial"/>
              </a:rPr>
              <a:t>Model Summary </a:t>
            </a:r>
            <a:br>
              <a:rPr b="1" lang="en-US" sz="1022">
                <a:latin typeface="Arial"/>
                <a:ea typeface="Arial"/>
                <a:cs typeface="Arial"/>
                <a:sym typeface="Arial"/>
              </a:rPr>
            </a:br>
            <a:br>
              <a:rPr b="1" lang="en-US" sz="1022">
                <a:latin typeface="Arial"/>
                <a:ea typeface="Arial"/>
                <a:cs typeface="Arial"/>
                <a:sym typeface="Arial"/>
              </a:rPr>
            </a:br>
            <a:r>
              <a:rPr b="1" lang="en-US" sz="1022">
                <a:latin typeface="Arial"/>
                <a:ea typeface="Arial"/>
                <a:cs typeface="Arial"/>
                <a:sym typeface="Arial"/>
              </a:rPr>
              <a:t>- Model Type</a:t>
            </a:r>
            <a:r>
              <a:rPr lang="en-US" sz="1022">
                <a:latin typeface="Arial"/>
                <a:ea typeface="Arial"/>
                <a:cs typeface="Arial"/>
                <a:sym typeface="Arial"/>
              </a:rPr>
              <a:t>: Logistic regression using </a:t>
            </a:r>
            <a:r>
              <a:rPr lang="en-US" sz="1022">
                <a:latin typeface="Roboto Mono"/>
                <a:ea typeface="Roboto Mono"/>
                <a:cs typeface="Roboto Mono"/>
                <a:sym typeface="Roboto Mono"/>
              </a:rPr>
              <a:t>glm()</a:t>
            </a:r>
            <a:r>
              <a:rPr lang="en-US" sz="1022">
                <a:latin typeface="Arial"/>
                <a:ea typeface="Arial"/>
                <a:cs typeface="Arial"/>
                <a:sym typeface="Arial"/>
              </a:rPr>
              <a:t> function with a binomial family</a:t>
            </a:r>
            <a:br>
              <a:rPr lang="en-US" sz="1022">
                <a:latin typeface="Arial"/>
                <a:ea typeface="Arial"/>
                <a:cs typeface="Arial"/>
                <a:sym typeface="Arial"/>
              </a:rPr>
            </a:br>
            <a:r>
              <a:rPr lang="en-US" sz="1022">
                <a:latin typeface="Arial"/>
                <a:ea typeface="Arial"/>
                <a:cs typeface="Arial"/>
                <a:sym typeface="Arial"/>
              </a:rPr>
              <a:t>- </a:t>
            </a:r>
            <a:r>
              <a:rPr b="1" lang="en-US" sz="1022">
                <a:latin typeface="Arial"/>
                <a:ea typeface="Arial"/>
                <a:cs typeface="Arial"/>
                <a:sym typeface="Arial"/>
              </a:rPr>
              <a:t>Training Dataset</a:t>
            </a:r>
            <a:r>
              <a:rPr lang="en-US" sz="1022">
                <a:latin typeface="Arial"/>
                <a:ea typeface="Arial"/>
                <a:cs typeface="Arial"/>
                <a:sym typeface="Arial"/>
              </a:rPr>
              <a:t>: Fit model on 70% training split</a:t>
            </a:r>
            <a:br>
              <a:rPr lang="en-US" sz="1022">
                <a:latin typeface="Arial"/>
                <a:ea typeface="Arial"/>
                <a:cs typeface="Arial"/>
                <a:sym typeface="Arial"/>
              </a:rPr>
            </a:br>
            <a:r>
              <a:rPr lang="en-US" sz="1022">
                <a:latin typeface="Arial"/>
                <a:ea typeface="Arial"/>
                <a:cs typeface="Arial"/>
                <a:sym typeface="Arial"/>
              </a:rPr>
              <a:t>- </a:t>
            </a:r>
            <a:r>
              <a:rPr b="1" lang="en-US" sz="1022">
                <a:latin typeface="Arial"/>
                <a:ea typeface="Arial"/>
                <a:cs typeface="Arial"/>
                <a:sym typeface="Arial"/>
              </a:rPr>
              <a:t>Purpose</a:t>
            </a:r>
            <a:r>
              <a:rPr lang="en-US" sz="1022">
                <a:latin typeface="Arial"/>
                <a:ea typeface="Arial"/>
                <a:cs typeface="Arial"/>
                <a:sym typeface="Arial"/>
              </a:rPr>
              <a:t>: Predict likelihood of loan default using applicant credit features</a:t>
            </a:r>
            <a:endParaRPr sz="1022">
              <a:latin typeface="Arial"/>
              <a:ea typeface="Arial"/>
              <a:cs typeface="Arial"/>
              <a:sym typeface="Arial"/>
            </a:endParaRPr>
          </a:p>
          <a:p>
            <a:pPr indent="0" lvl="0" marL="0" rtl="0" algn="l">
              <a:lnSpc>
                <a:spcPct val="95000"/>
              </a:lnSpc>
              <a:spcBef>
                <a:spcPts val="1800"/>
              </a:spcBef>
              <a:spcAft>
                <a:spcPts val="0"/>
              </a:spcAft>
              <a:buSzPts val="523"/>
              <a:buNone/>
            </a:pPr>
            <a:r>
              <a:rPr b="1" lang="en-US" sz="1117">
                <a:latin typeface="Arial"/>
                <a:ea typeface="Arial"/>
                <a:cs typeface="Arial"/>
                <a:sym typeface="Arial"/>
              </a:rPr>
              <a:t>Key Outputs (See Figure 7)</a:t>
            </a:r>
            <a:endParaRPr sz="1022">
              <a:latin typeface="Arial"/>
              <a:ea typeface="Arial"/>
              <a:cs typeface="Arial"/>
              <a:sym typeface="Arial"/>
            </a:endParaRPr>
          </a:p>
          <a:p>
            <a:pPr indent="-293528" lvl="0" marL="457200" rtl="0" algn="l">
              <a:lnSpc>
                <a:spcPct val="95000"/>
              </a:lnSpc>
              <a:spcBef>
                <a:spcPts val="1800"/>
              </a:spcBef>
              <a:spcAft>
                <a:spcPts val="0"/>
              </a:spcAft>
              <a:buSzPts val="1023"/>
              <a:buChar char="-"/>
            </a:pPr>
            <a:r>
              <a:rPr lang="en-US" sz="1022">
                <a:latin typeface="Arial"/>
                <a:ea typeface="Arial"/>
                <a:cs typeface="Arial"/>
                <a:sym typeface="Arial"/>
              </a:rPr>
              <a:t>Coefficients for predictors (e.g., </a:t>
            </a:r>
            <a:r>
              <a:rPr lang="en-US" sz="1022">
                <a:latin typeface="Roboto Mono"/>
                <a:ea typeface="Roboto Mono"/>
                <a:cs typeface="Roboto Mono"/>
                <a:sym typeface="Roboto Mono"/>
              </a:rPr>
              <a:t>SAV_ACCT</a:t>
            </a:r>
            <a:r>
              <a:rPr lang="en-US" sz="1022">
                <a:latin typeface="Arial"/>
                <a:ea typeface="Arial"/>
                <a:cs typeface="Arial"/>
                <a:sym typeface="Arial"/>
              </a:rPr>
              <a:t>, </a:t>
            </a:r>
            <a:r>
              <a:rPr lang="en-US" sz="1022">
                <a:latin typeface="Roboto Mono"/>
                <a:ea typeface="Roboto Mono"/>
                <a:cs typeface="Roboto Mono"/>
                <a:sym typeface="Roboto Mono"/>
              </a:rPr>
              <a:t>CHK_ACCT</a:t>
            </a:r>
            <a:r>
              <a:rPr lang="en-US" sz="1022">
                <a:latin typeface="Arial"/>
                <a:ea typeface="Arial"/>
                <a:cs typeface="Arial"/>
                <a:sym typeface="Arial"/>
              </a:rPr>
              <a:t>)</a:t>
            </a:r>
            <a:endParaRPr sz="1022">
              <a:latin typeface="Arial"/>
              <a:ea typeface="Arial"/>
              <a:cs typeface="Arial"/>
              <a:sym typeface="Arial"/>
            </a:endParaRPr>
          </a:p>
          <a:p>
            <a:pPr indent="-293528" lvl="0" marL="457200" rtl="0" algn="l">
              <a:lnSpc>
                <a:spcPct val="95000"/>
              </a:lnSpc>
              <a:spcBef>
                <a:spcPts val="0"/>
              </a:spcBef>
              <a:spcAft>
                <a:spcPts val="0"/>
              </a:spcAft>
              <a:buSzPts val="1023"/>
              <a:buChar char="-"/>
            </a:pPr>
            <a:r>
              <a:rPr lang="en-US" sz="1022">
                <a:latin typeface="Arial"/>
                <a:ea typeface="Arial"/>
                <a:cs typeface="Arial"/>
                <a:sym typeface="Arial"/>
              </a:rPr>
              <a:t>Standard errors, z-values, and p-values for significance testing</a:t>
            </a:r>
            <a:endParaRPr sz="1022">
              <a:latin typeface="Arial"/>
              <a:ea typeface="Arial"/>
              <a:cs typeface="Arial"/>
              <a:sym typeface="Arial"/>
            </a:endParaRPr>
          </a:p>
          <a:p>
            <a:pPr indent="-293528" lvl="0" marL="457200" rtl="0" algn="l">
              <a:lnSpc>
                <a:spcPct val="95000"/>
              </a:lnSpc>
              <a:spcBef>
                <a:spcPts val="0"/>
              </a:spcBef>
              <a:spcAft>
                <a:spcPts val="0"/>
              </a:spcAft>
              <a:buSzPts val="1023"/>
              <a:buChar char="-"/>
            </a:pPr>
            <a:r>
              <a:rPr lang="en-US" sz="1022">
                <a:latin typeface="Arial"/>
                <a:ea typeface="Arial"/>
                <a:cs typeface="Arial"/>
                <a:sym typeface="Arial"/>
              </a:rPr>
              <a:t>Model fit statistics:</a:t>
            </a:r>
            <a:br>
              <a:rPr lang="en-US" sz="1022">
                <a:latin typeface="Arial"/>
                <a:ea typeface="Arial"/>
                <a:cs typeface="Arial"/>
                <a:sym typeface="Arial"/>
              </a:rPr>
            </a:br>
            <a:endParaRPr sz="1022">
              <a:latin typeface="Arial"/>
              <a:ea typeface="Arial"/>
              <a:cs typeface="Arial"/>
              <a:sym typeface="Arial"/>
            </a:endParaRPr>
          </a:p>
          <a:p>
            <a:pPr indent="-293528" lvl="2" marL="1371600" rtl="0" algn="l">
              <a:lnSpc>
                <a:spcPct val="95000"/>
              </a:lnSpc>
              <a:spcBef>
                <a:spcPts val="0"/>
              </a:spcBef>
              <a:spcAft>
                <a:spcPts val="0"/>
              </a:spcAft>
              <a:buClr>
                <a:schemeClr val="dk1"/>
              </a:buClr>
              <a:buSzPts val="1023"/>
              <a:buFont typeface="Arial"/>
              <a:buChar char="■"/>
            </a:pPr>
            <a:r>
              <a:rPr lang="en-US" sz="1022">
                <a:latin typeface="Arial"/>
                <a:ea typeface="Arial"/>
                <a:cs typeface="Arial"/>
                <a:sym typeface="Arial"/>
              </a:rPr>
              <a:t>Null deviance &amp; residual deviance</a:t>
            </a:r>
            <a:endParaRPr sz="1022">
              <a:latin typeface="Arial"/>
              <a:ea typeface="Arial"/>
              <a:cs typeface="Arial"/>
              <a:sym typeface="Arial"/>
            </a:endParaRPr>
          </a:p>
          <a:p>
            <a:pPr indent="-293528" lvl="2" marL="1371600" rtl="0" algn="l">
              <a:lnSpc>
                <a:spcPct val="95000"/>
              </a:lnSpc>
              <a:spcBef>
                <a:spcPts val="0"/>
              </a:spcBef>
              <a:spcAft>
                <a:spcPts val="0"/>
              </a:spcAft>
              <a:buClr>
                <a:schemeClr val="dk1"/>
              </a:buClr>
              <a:buSzPts val="1023"/>
              <a:buFont typeface="Arial"/>
              <a:buChar char="■"/>
            </a:pPr>
            <a:r>
              <a:rPr b="1" lang="en-US" sz="1022">
                <a:latin typeface="Arial"/>
                <a:ea typeface="Arial"/>
                <a:cs typeface="Arial"/>
                <a:sym typeface="Arial"/>
              </a:rPr>
              <a:t>AIC score</a:t>
            </a:r>
            <a:r>
              <a:rPr lang="en-US" sz="1022">
                <a:latin typeface="Arial"/>
                <a:ea typeface="Arial"/>
                <a:cs typeface="Arial"/>
                <a:sym typeface="Arial"/>
              </a:rPr>
              <a:t>: Indicates model efficiency</a:t>
            </a:r>
            <a:endParaRPr sz="1022">
              <a:latin typeface="Arial"/>
              <a:ea typeface="Arial"/>
              <a:cs typeface="Arial"/>
              <a:sym typeface="Arial"/>
            </a:endParaRPr>
          </a:p>
          <a:p>
            <a:pPr indent="-293528" lvl="2" marL="1371600" rtl="0" algn="l">
              <a:lnSpc>
                <a:spcPct val="95000"/>
              </a:lnSpc>
              <a:spcBef>
                <a:spcPts val="0"/>
              </a:spcBef>
              <a:spcAft>
                <a:spcPts val="0"/>
              </a:spcAft>
              <a:buClr>
                <a:schemeClr val="dk1"/>
              </a:buClr>
              <a:buSzPts val="1023"/>
              <a:buFont typeface="Arial"/>
              <a:buChar char="■"/>
            </a:pPr>
            <a:r>
              <a:rPr lang="en-US" sz="1022">
                <a:latin typeface="Arial"/>
                <a:ea typeface="Arial"/>
                <a:cs typeface="Arial"/>
                <a:sym typeface="Arial"/>
              </a:rPr>
              <a:t>Number of iterations for convergence</a:t>
            </a:r>
            <a:endParaRPr b="1" sz="1022">
              <a:latin typeface="Arial"/>
              <a:ea typeface="Arial"/>
              <a:cs typeface="Arial"/>
              <a:sym typeface="Arial"/>
            </a:endParaRPr>
          </a:p>
          <a:p>
            <a:pPr indent="0" lvl="0" marL="0" rtl="0" algn="l">
              <a:lnSpc>
                <a:spcPct val="95000"/>
              </a:lnSpc>
              <a:spcBef>
                <a:spcPts val="1800"/>
              </a:spcBef>
              <a:spcAft>
                <a:spcPts val="0"/>
              </a:spcAft>
              <a:buSzPts val="523"/>
              <a:buNone/>
            </a:pPr>
            <a:r>
              <a:rPr b="1" lang="en-US" sz="1117">
                <a:latin typeface="Arial"/>
                <a:ea typeface="Arial"/>
                <a:cs typeface="Arial"/>
                <a:sym typeface="Arial"/>
              </a:rPr>
              <a:t>Interpretation</a:t>
            </a:r>
            <a:endParaRPr b="1" sz="1117">
              <a:latin typeface="Arial"/>
              <a:ea typeface="Arial"/>
              <a:cs typeface="Arial"/>
              <a:sym typeface="Arial"/>
            </a:endParaRPr>
          </a:p>
          <a:p>
            <a:pPr indent="-293528" lvl="0" marL="457200" rtl="0" algn="l">
              <a:lnSpc>
                <a:spcPct val="95000"/>
              </a:lnSpc>
              <a:spcBef>
                <a:spcPts val="1800"/>
              </a:spcBef>
              <a:spcAft>
                <a:spcPts val="0"/>
              </a:spcAft>
              <a:buClr>
                <a:schemeClr val="dk1"/>
              </a:buClr>
              <a:buSzPts val="1023"/>
              <a:buFont typeface="Arial"/>
              <a:buChar char="●"/>
            </a:pPr>
            <a:r>
              <a:rPr b="1" lang="en-US" sz="1022">
                <a:latin typeface="Arial"/>
                <a:ea typeface="Arial"/>
                <a:cs typeface="Arial"/>
                <a:sym typeface="Arial"/>
              </a:rPr>
              <a:t>Helps determine which features significantly influence loan default risk</a:t>
            </a:r>
            <a:endParaRPr b="1" sz="1022">
              <a:latin typeface="Arial"/>
              <a:ea typeface="Arial"/>
              <a:cs typeface="Arial"/>
              <a:sym typeface="Arial"/>
            </a:endParaRPr>
          </a:p>
          <a:p>
            <a:pPr indent="-293528" lvl="0" marL="457200" rtl="0" algn="l">
              <a:lnSpc>
                <a:spcPct val="95000"/>
              </a:lnSpc>
              <a:spcBef>
                <a:spcPts val="0"/>
              </a:spcBef>
              <a:spcAft>
                <a:spcPts val="0"/>
              </a:spcAft>
              <a:buClr>
                <a:schemeClr val="dk1"/>
              </a:buClr>
              <a:buSzPts val="1023"/>
              <a:buFont typeface="Arial"/>
              <a:buChar char="●"/>
            </a:pPr>
            <a:r>
              <a:rPr b="1" lang="en-US" sz="1022">
                <a:latin typeface="Arial"/>
                <a:ea typeface="Arial"/>
                <a:cs typeface="Arial"/>
                <a:sym typeface="Arial"/>
              </a:rPr>
              <a:t>Output supports feature importance evaluation and model refinement</a:t>
            </a:r>
            <a:br>
              <a:rPr b="1" lang="en-US" sz="1022">
                <a:latin typeface="Arial"/>
                <a:ea typeface="Arial"/>
                <a:cs typeface="Arial"/>
                <a:sym typeface="Arial"/>
              </a:rPr>
            </a:br>
            <a:endParaRPr b="1" sz="1022">
              <a:latin typeface="Arial"/>
              <a:ea typeface="Arial"/>
              <a:cs typeface="Arial"/>
              <a:sym typeface="Arial"/>
            </a:endParaRPr>
          </a:p>
          <a:p>
            <a:pPr indent="0" lvl="0" marL="0" rtl="0" algn="l">
              <a:lnSpc>
                <a:spcPct val="180000"/>
              </a:lnSpc>
              <a:spcBef>
                <a:spcPts val="1800"/>
              </a:spcBef>
              <a:spcAft>
                <a:spcPts val="1800"/>
              </a:spcAft>
              <a:buClr>
                <a:schemeClr val="dk1"/>
              </a:buClr>
              <a:buSzPts val="523"/>
              <a:buFont typeface="Arial"/>
              <a:buNone/>
            </a:pPr>
            <a:br>
              <a:rPr lang="en-US" sz="870">
                <a:latin typeface="Times New Roman"/>
                <a:ea typeface="Times New Roman"/>
                <a:cs typeface="Times New Roman"/>
                <a:sym typeface="Times New Roman"/>
              </a:rPr>
            </a:br>
            <a:endParaRPr sz="1155"/>
          </a:p>
        </p:txBody>
      </p:sp>
      <p:pic>
        <p:nvPicPr>
          <p:cNvPr id="223" name="Google Shape;223;p31" title="Screenshot 2025-05-17 at 2.46.20 PM.png"/>
          <p:cNvPicPr preferRelativeResize="0"/>
          <p:nvPr/>
        </p:nvPicPr>
        <p:blipFill>
          <a:blip r:embed="rId3">
            <a:alphaModFix/>
          </a:blip>
          <a:stretch>
            <a:fillRect/>
          </a:stretch>
        </p:blipFill>
        <p:spPr>
          <a:xfrm>
            <a:off x="4636450" y="2239675"/>
            <a:ext cx="5740201" cy="4016500"/>
          </a:xfrm>
          <a:prstGeom prst="rect">
            <a:avLst/>
          </a:prstGeom>
          <a:noFill/>
          <a:ln>
            <a:noFill/>
          </a:ln>
        </p:spPr>
      </p:pic>
      <p:sp>
        <p:nvSpPr>
          <p:cNvPr id="224" name="Google Shape;224;p31"/>
          <p:cNvSpPr txBox="1"/>
          <p:nvPr/>
        </p:nvSpPr>
        <p:spPr>
          <a:xfrm>
            <a:off x="90500" y="93425"/>
            <a:ext cx="6393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2</a:t>
            </a:r>
            <a:r>
              <a:rPr lang="en-US" sz="1800">
                <a:solidFill>
                  <a:schemeClr val="dk1"/>
                </a:solidFill>
                <a:latin typeface="Roboto"/>
                <a:ea typeface="Roboto"/>
                <a:cs typeface="Roboto"/>
                <a:sym typeface="Roboto"/>
              </a:rPr>
              <a:t>/2</a:t>
            </a:r>
            <a:endParaRPr sz="1800">
              <a:solidFill>
                <a:schemeClr val="dk1"/>
              </a:solidFill>
              <a:latin typeface="Roboto"/>
              <a:ea typeface="Roboto"/>
              <a:cs typeface="Roboto"/>
              <a:sym typeface="Roboto"/>
            </a:endParaRPr>
          </a:p>
        </p:txBody>
      </p:sp>
      <p:sp>
        <p:nvSpPr>
          <p:cNvPr id="225" name="Google Shape;225;p31"/>
          <p:cNvSpPr/>
          <p:nvPr/>
        </p:nvSpPr>
        <p:spPr>
          <a:xfrm>
            <a:off x="4753900" y="2335400"/>
            <a:ext cx="559200" cy="296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6" name="Google Shape;226;p31"/>
          <p:cNvSpPr txBox="1"/>
          <p:nvPr/>
        </p:nvSpPr>
        <p:spPr>
          <a:xfrm>
            <a:off x="5252400" y="2497075"/>
            <a:ext cx="3880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227" name="Google Shape;227;p31"/>
          <p:cNvSpPr txBox="1"/>
          <p:nvPr/>
        </p:nvSpPr>
        <p:spPr>
          <a:xfrm>
            <a:off x="4636450" y="2295025"/>
            <a:ext cx="811200" cy="2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300">
                <a:solidFill>
                  <a:schemeClr val="dk2"/>
                </a:solidFill>
                <a:latin typeface="Times New Roman"/>
                <a:ea typeface="Times New Roman"/>
                <a:cs typeface="Times New Roman"/>
                <a:sym typeface="Times New Roman"/>
              </a:rPr>
              <a:t>Figure 7: </a:t>
            </a:r>
            <a:endParaRPr i="1" sz="1300">
              <a:solidFill>
                <a:schemeClr val="dk2"/>
              </a:solidFill>
              <a:latin typeface="Times New Roman"/>
              <a:ea typeface="Times New Roman"/>
              <a:cs typeface="Times New Roman"/>
              <a:sym typeface="Times New Roman"/>
            </a:endParaRPr>
          </a:p>
        </p:txBody>
      </p:sp>
      <p:pic>
        <p:nvPicPr>
          <p:cNvPr id="228" name="Google Shape;228;p31" title="slide 16.mp3">
            <a:hlinkClick r:id="rId4"/>
          </p:cNvPr>
          <p:cNvPicPr preferRelativeResize="0"/>
          <p:nvPr/>
        </p:nvPicPr>
        <p:blipFill>
          <a:blip r:embed="rId5">
            <a:alphaModFix/>
          </a:blip>
          <a:stretch>
            <a:fillRect/>
          </a:stretch>
        </p:blipFill>
        <p:spPr>
          <a:xfrm>
            <a:off x="8686800" y="0"/>
            <a:ext cx="457200" cy="457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56E7B"/>
        </a:solidFill>
      </p:bgPr>
    </p:bg>
    <p:spTree>
      <p:nvGrpSpPr>
        <p:cNvPr id="232" name="Shape 232"/>
        <p:cNvGrpSpPr/>
        <p:nvPr/>
      </p:nvGrpSpPr>
      <p:grpSpPr>
        <a:xfrm>
          <a:off x="0" y="0"/>
          <a:ext cx="0" cy="0"/>
          <a:chOff x="0" y="0"/>
          <a:chExt cx="0" cy="0"/>
        </a:xfrm>
      </p:grpSpPr>
      <p:sp>
        <p:nvSpPr>
          <p:cNvPr id="233" name="Google Shape;233;p32"/>
          <p:cNvSpPr txBox="1"/>
          <p:nvPr>
            <p:ph type="title"/>
          </p:nvPr>
        </p:nvSpPr>
        <p:spPr>
          <a:xfrm>
            <a:off x="457200" y="1571552"/>
            <a:ext cx="8229600" cy="3714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4000">
                <a:latin typeface="Calibri"/>
                <a:ea typeface="Calibri"/>
                <a:cs typeface="Calibri"/>
                <a:sym typeface="Calibri"/>
              </a:rPr>
              <a:t>CRISP-DM Phase 5: Evaluation</a:t>
            </a:r>
            <a:br>
              <a:rPr b="1" lang="en-US" sz="4000">
                <a:latin typeface="Calibri"/>
                <a:ea typeface="Calibri"/>
                <a:cs typeface="Calibri"/>
                <a:sym typeface="Calibri"/>
              </a:rPr>
            </a:br>
            <a:endParaRPr sz="4000">
              <a:latin typeface="Calibri"/>
              <a:ea typeface="Calibri"/>
              <a:cs typeface="Calibri"/>
              <a:sym typeface="Calibri"/>
            </a:endParaRPr>
          </a:p>
        </p:txBody>
      </p:sp>
      <p:sp>
        <p:nvSpPr>
          <p:cNvPr id="234" name="Google Shape;234;p32"/>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ctr">
              <a:lnSpc>
                <a:spcPct val="100000"/>
              </a:lnSpc>
              <a:spcBef>
                <a:spcPts val="0"/>
              </a:spcBef>
              <a:spcAft>
                <a:spcPts val="0"/>
              </a:spcAft>
              <a:buNone/>
            </a:pPr>
            <a:br>
              <a:rPr i="1" lang="en-US" sz="1100">
                <a:solidFill>
                  <a:srgbClr val="000000"/>
                </a:solidFill>
                <a:latin typeface="Arial"/>
                <a:ea typeface="Arial"/>
                <a:cs typeface="Arial"/>
                <a:sym typeface="Arial"/>
              </a:rPr>
            </a:br>
            <a:endParaRPr i="1" sz="1100">
              <a:solidFill>
                <a:srgbClr val="000000"/>
              </a:solidFill>
              <a:latin typeface="Arial"/>
              <a:ea typeface="Arial"/>
              <a:cs typeface="Arial"/>
              <a:sym typeface="Arial"/>
            </a:endParaRPr>
          </a:p>
          <a:p>
            <a:pPr indent="0" lvl="0" marL="0" rtl="0" algn="ctr">
              <a:lnSpc>
                <a:spcPct val="100000"/>
              </a:lnSpc>
              <a:spcBef>
                <a:spcPts val="0"/>
              </a:spcBef>
              <a:spcAft>
                <a:spcPts val="0"/>
              </a:spcAft>
              <a:buNone/>
            </a:pPr>
            <a:r>
              <a:t/>
            </a:r>
            <a:endParaRPr sz="3000">
              <a:latin typeface="Roboto Slab"/>
              <a:ea typeface="Roboto Slab"/>
              <a:cs typeface="Roboto Slab"/>
              <a:sym typeface="Roboto Slab"/>
            </a:endParaRPr>
          </a:p>
          <a:p>
            <a:pPr indent="0" lvl="0" marL="0" rtl="0" algn="l">
              <a:spcBef>
                <a:spcPts val="360"/>
              </a:spcBef>
              <a:spcAft>
                <a:spcPts val="1200"/>
              </a:spcAft>
              <a:buNone/>
            </a:pPr>
            <a:r>
              <a:t/>
            </a:r>
            <a:endParaRPr/>
          </a:p>
        </p:txBody>
      </p:sp>
      <p:pic>
        <p:nvPicPr>
          <p:cNvPr id="235" name="Google Shape;235;p32" title="slide 17.mp3">
            <a:hlinkClick r:id="rId3"/>
          </p:cNvPr>
          <p:cNvPicPr preferRelativeResize="0"/>
          <p:nvPr/>
        </p:nvPicPr>
        <p:blipFill>
          <a:blip r:embed="rId4">
            <a:alphaModFix/>
          </a:blip>
          <a:stretch>
            <a:fillRect/>
          </a:stretch>
        </p:blipFill>
        <p:spPr>
          <a:xfrm>
            <a:off x="8686800" y="0"/>
            <a:ext cx="4572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47E"/>
        </a:solidFill>
      </p:bgPr>
    </p:bg>
    <p:spTree>
      <p:nvGrpSpPr>
        <p:cNvPr id="75" name="Shape 75"/>
        <p:cNvGrpSpPr/>
        <p:nvPr/>
      </p:nvGrpSpPr>
      <p:grpSpPr>
        <a:xfrm>
          <a:off x="0" y="0"/>
          <a:ext cx="0" cy="0"/>
          <a:chOff x="0" y="0"/>
          <a:chExt cx="0" cy="0"/>
        </a:xfrm>
      </p:grpSpPr>
      <p:sp>
        <p:nvSpPr>
          <p:cNvPr id="76" name="Google Shape;7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000">
                <a:latin typeface="Calibri"/>
                <a:ea typeface="Calibri"/>
                <a:cs typeface="Calibri"/>
                <a:sym typeface="Calibri"/>
              </a:rPr>
              <a:t>Project Scope &amp; Capstone Objectives</a:t>
            </a:r>
            <a:endParaRPr sz="4000">
              <a:latin typeface="Calibri"/>
              <a:ea typeface="Calibri"/>
              <a:cs typeface="Calibri"/>
              <a:sym typeface="Calibri"/>
            </a:endParaRPr>
          </a:p>
        </p:txBody>
      </p:sp>
      <p:sp>
        <p:nvSpPr>
          <p:cNvPr id="77" name="Google Shape;77;p15"/>
          <p:cNvSpPr txBox="1"/>
          <p:nvPr>
            <p:ph idx="1" type="body"/>
          </p:nvPr>
        </p:nvSpPr>
        <p:spPr>
          <a:xfrm>
            <a:off x="457200" y="1417650"/>
            <a:ext cx="8229600" cy="48504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640"/>
              </a:spcBef>
              <a:spcAft>
                <a:spcPts val="0"/>
              </a:spcAft>
              <a:buNone/>
            </a:pPr>
            <a:r>
              <a:rPr b="1" lang="en-US" sz="8000" u="sng">
                <a:latin typeface="Calibri"/>
                <a:ea typeface="Calibri"/>
                <a:cs typeface="Calibri"/>
                <a:sym typeface="Calibri"/>
              </a:rPr>
              <a:t>Objective</a:t>
            </a:r>
            <a:r>
              <a:rPr b="1" lang="en-US" sz="8000">
                <a:latin typeface="Calibri"/>
                <a:ea typeface="Calibri"/>
                <a:cs typeface="Calibri"/>
                <a:sym typeface="Calibri"/>
              </a:rPr>
              <a:t>:</a:t>
            </a:r>
            <a:r>
              <a:rPr lang="en-US" sz="7200">
                <a:latin typeface="Calibri"/>
                <a:ea typeface="Calibri"/>
                <a:cs typeface="Calibri"/>
                <a:sym typeface="Calibri"/>
              </a:rPr>
              <a:t> Predict likelihood of loan default using credit applicant data</a:t>
            </a:r>
            <a:br>
              <a:rPr lang="en-US" sz="7200">
                <a:latin typeface="Calibri"/>
                <a:ea typeface="Calibri"/>
                <a:cs typeface="Calibri"/>
                <a:sym typeface="Calibri"/>
              </a:rPr>
            </a:br>
            <a:endParaRPr sz="7200">
              <a:latin typeface="Calibri"/>
              <a:ea typeface="Calibri"/>
              <a:cs typeface="Calibri"/>
              <a:sym typeface="Calibri"/>
            </a:endParaRPr>
          </a:p>
          <a:p>
            <a:pPr indent="0" lvl="0" marL="0" rtl="0" algn="l">
              <a:spcBef>
                <a:spcPts val="1200"/>
              </a:spcBef>
              <a:spcAft>
                <a:spcPts val="0"/>
              </a:spcAft>
              <a:buNone/>
            </a:pPr>
            <a:r>
              <a:rPr b="1" lang="en-US" sz="8000" u="sng">
                <a:latin typeface="Calibri"/>
                <a:ea typeface="Calibri"/>
                <a:cs typeface="Calibri"/>
                <a:sym typeface="Calibri"/>
              </a:rPr>
              <a:t>Goal</a:t>
            </a:r>
            <a:r>
              <a:rPr b="1" lang="en-US" sz="8000">
                <a:latin typeface="Calibri"/>
                <a:ea typeface="Calibri"/>
                <a:cs typeface="Calibri"/>
                <a:sym typeface="Calibri"/>
              </a:rPr>
              <a:t>:</a:t>
            </a:r>
            <a:r>
              <a:rPr lang="en-US" sz="8000">
                <a:latin typeface="Calibri"/>
                <a:ea typeface="Calibri"/>
                <a:cs typeface="Calibri"/>
                <a:sym typeface="Calibri"/>
              </a:rPr>
              <a:t> </a:t>
            </a:r>
            <a:r>
              <a:rPr lang="en-US" sz="7200">
                <a:latin typeface="Calibri"/>
                <a:ea typeface="Calibri"/>
                <a:cs typeface="Calibri"/>
                <a:sym typeface="Calibri"/>
              </a:rPr>
              <a:t>Support smarter, data-informed lending decisions</a:t>
            </a:r>
            <a:br>
              <a:rPr lang="en-US" sz="7200">
                <a:latin typeface="Calibri"/>
                <a:ea typeface="Calibri"/>
                <a:cs typeface="Calibri"/>
                <a:sym typeface="Calibri"/>
              </a:rPr>
            </a:br>
            <a:endParaRPr sz="7200">
              <a:latin typeface="Calibri"/>
              <a:ea typeface="Calibri"/>
              <a:cs typeface="Calibri"/>
              <a:sym typeface="Calibri"/>
            </a:endParaRPr>
          </a:p>
          <a:p>
            <a:pPr indent="0" lvl="0" marL="0" rtl="0" algn="l">
              <a:spcBef>
                <a:spcPts val="1200"/>
              </a:spcBef>
              <a:spcAft>
                <a:spcPts val="0"/>
              </a:spcAft>
              <a:buNone/>
            </a:pPr>
            <a:r>
              <a:rPr b="1" lang="en-US" sz="8000" u="sng">
                <a:latin typeface="Calibri"/>
                <a:ea typeface="Calibri"/>
                <a:cs typeface="Calibri"/>
                <a:sym typeface="Calibri"/>
              </a:rPr>
              <a:t>Tools Used</a:t>
            </a:r>
            <a:r>
              <a:rPr b="1" lang="en-US" sz="8000">
                <a:latin typeface="Calibri"/>
                <a:ea typeface="Calibri"/>
                <a:cs typeface="Calibri"/>
                <a:sym typeface="Calibri"/>
              </a:rPr>
              <a:t>: </a:t>
            </a:r>
            <a:r>
              <a:rPr lang="en-US" sz="7200">
                <a:latin typeface="Calibri"/>
                <a:ea typeface="Calibri"/>
                <a:cs typeface="Calibri"/>
                <a:sym typeface="Calibri"/>
              </a:rPr>
              <a:t>RStudio, Excel</a:t>
            </a:r>
            <a:br>
              <a:rPr lang="en-US" sz="7200">
                <a:latin typeface="Calibri"/>
                <a:ea typeface="Calibri"/>
                <a:cs typeface="Calibri"/>
                <a:sym typeface="Calibri"/>
              </a:rPr>
            </a:br>
            <a:endParaRPr sz="7200">
              <a:latin typeface="Calibri"/>
              <a:ea typeface="Calibri"/>
              <a:cs typeface="Calibri"/>
              <a:sym typeface="Calibri"/>
            </a:endParaRPr>
          </a:p>
          <a:p>
            <a:pPr indent="0" lvl="0" marL="0" rtl="0" algn="l">
              <a:spcBef>
                <a:spcPts val="1200"/>
              </a:spcBef>
              <a:spcAft>
                <a:spcPts val="0"/>
              </a:spcAft>
              <a:buNone/>
            </a:pPr>
            <a:r>
              <a:rPr b="1" lang="en-US" sz="8000" u="sng">
                <a:latin typeface="Calibri"/>
                <a:ea typeface="Calibri"/>
                <a:cs typeface="Calibri"/>
                <a:sym typeface="Calibri"/>
              </a:rPr>
              <a:t>Techniques Applied</a:t>
            </a:r>
            <a:r>
              <a:rPr b="1" lang="en-US" sz="8000">
                <a:latin typeface="Calibri"/>
                <a:ea typeface="Calibri"/>
                <a:cs typeface="Calibri"/>
                <a:sym typeface="Calibri"/>
              </a:rPr>
              <a:t>:</a:t>
            </a:r>
            <a:r>
              <a:rPr lang="en-US" sz="8000">
                <a:latin typeface="Calibri"/>
                <a:ea typeface="Calibri"/>
                <a:cs typeface="Calibri"/>
                <a:sym typeface="Calibri"/>
              </a:rPr>
              <a:t> </a:t>
            </a:r>
            <a:r>
              <a:rPr lang="en-US" sz="7200">
                <a:latin typeface="Calibri"/>
                <a:ea typeface="Calibri"/>
                <a:cs typeface="Calibri"/>
                <a:sym typeface="Calibri"/>
              </a:rPr>
              <a:t>Logistic Regression, Naïve Bayes, Decision Trees, PCA</a:t>
            </a:r>
            <a:br>
              <a:rPr lang="en-US" sz="7200">
                <a:latin typeface="Calibri"/>
                <a:ea typeface="Calibri"/>
                <a:cs typeface="Calibri"/>
                <a:sym typeface="Calibri"/>
              </a:rPr>
            </a:br>
            <a:endParaRPr sz="7200">
              <a:latin typeface="Calibri"/>
              <a:ea typeface="Calibri"/>
              <a:cs typeface="Calibri"/>
              <a:sym typeface="Calibri"/>
            </a:endParaRPr>
          </a:p>
          <a:p>
            <a:pPr indent="0" lvl="0" marL="0" rtl="0" algn="l">
              <a:spcBef>
                <a:spcPts val="1200"/>
              </a:spcBef>
              <a:spcAft>
                <a:spcPts val="0"/>
              </a:spcAft>
              <a:buNone/>
            </a:pPr>
            <a:r>
              <a:rPr b="1" lang="en-US" sz="8000" u="sng">
                <a:latin typeface="Calibri"/>
                <a:ea typeface="Calibri"/>
                <a:cs typeface="Calibri"/>
                <a:sym typeface="Calibri"/>
              </a:rPr>
              <a:t>Framework</a:t>
            </a:r>
            <a:r>
              <a:rPr b="1" lang="en-US" sz="8000">
                <a:latin typeface="Calibri"/>
                <a:ea typeface="Calibri"/>
                <a:cs typeface="Calibri"/>
                <a:sym typeface="Calibri"/>
              </a:rPr>
              <a:t>:</a:t>
            </a:r>
            <a:r>
              <a:rPr lang="en-US" sz="7200">
                <a:latin typeface="Calibri"/>
                <a:ea typeface="Calibri"/>
                <a:cs typeface="Calibri"/>
                <a:sym typeface="Calibri"/>
              </a:rPr>
              <a:t> Full CRISP-DM life cycle</a:t>
            </a:r>
            <a:br>
              <a:rPr lang="en-US" sz="7200">
                <a:latin typeface="Calibri"/>
                <a:ea typeface="Calibri"/>
                <a:cs typeface="Calibri"/>
                <a:sym typeface="Calibri"/>
              </a:rPr>
            </a:br>
            <a:endParaRPr sz="7200">
              <a:latin typeface="Calibri"/>
              <a:ea typeface="Calibri"/>
              <a:cs typeface="Calibri"/>
              <a:sym typeface="Calibri"/>
            </a:endParaRPr>
          </a:p>
          <a:p>
            <a:pPr indent="0" lvl="0" marL="0" rtl="0" algn="l">
              <a:spcBef>
                <a:spcPts val="1200"/>
              </a:spcBef>
              <a:spcAft>
                <a:spcPts val="0"/>
              </a:spcAft>
              <a:buNone/>
            </a:pPr>
            <a:r>
              <a:rPr b="1" lang="en-US" sz="8000" u="sng">
                <a:latin typeface="Calibri"/>
                <a:ea typeface="Calibri"/>
                <a:cs typeface="Calibri"/>
                <a:sym typeface="Calibri"/>
              </a:rPr>
              <a:t>Deliverables</a:t>
            </a:r>
            <a:r>
              <a:rPr b="1" lang="en-US" sz="8000">
                <a:latin typeface="Calibri"/>
                <a:ea typeface="Calibri"/>
                <a:cs typeface="Calibri"/>
                <a:sym typeface="Calibri"/>
              </a:rPr>
              <a:t>: </a:t>
            </a:r>
            <a:r>
              <a:rPr lang="en-US" sz="7200">
                <a:latin typeface="Calibri"/>
                <a:ea typeface="Calibri"/>
                <a:cs typeface="Calibri"/>
                <a:sym typeface="Calibri"/>
              </a:rPr>
              <a:t>Interpretable, production-ready model</a:t>
            </a:r>
            <a:br>
              <a:rPr lang="en-US" sz="7200">
                <a:latin typeface="Calibri"/>
                <a:ea typeface="Calibri"/>
                <a:cs typeface="Calibri"/>
                <a:sym typeface="Calibri"/>
              </a:rPr>
            </a:br>
            <a:endParaRPr sz="7200">
              <a:latin typeface="Calibri"/>
              <a:ea typeface="Calibri"/>
              <a:cs typeface="Calibri"/>
              <a:sym typeface="Calibri"/>
            </a:endParaRPr>
          </a:p>
          <a:p>
            <a:pPr indent="0" lvl="0" marL="0" rtl="0" algn="l">
              <a:spcBef>
                <a:spcPts val="1200"/>
              </a:spcBef>
              <a:spcAft>
                <a:spcPts val="0"/>
              </a:spcAft>
              <a:buNone/>
            </a:pPr>
            <a:r>
              <a:rPr b="1" lang="en-US" sz="8000" u="sng">
                <a:latin typeface="Calibri"/>
                <a:ea typeface="Calibri"/>
                <a:cs typeface="Calibri"/>
                <a:sym typeface="Calibri"/>
              </a:rPr>
              <a:t>Capstone Relevance</a:t>
            </a:r>
            <a:r>
              <a:rPr b="1" lang="en-US" sz="8000">
                <a:latin typeface="Calibri"/>
                <a:ea typeface="Calibri"/>
                <a:cs typeface="Calibri"/>
                <a:sym typeface="Calibri"/>
              </a:rPr>
              <a:t>:</a:t>
            </a:r>
            <a:r>
              <a:rPr lang="en-US" sz="8000">
                <a:latin typeface="Calibri"/>
                <a:ea typeface="Calibri"/>
                <a:cs typeface="Calibri"/>
                <a:sym typeface="Calibri"/>
              </a:rPr>
              <a:t> </a:t>
            </a:r>
            <a:r>
              <a:rPr lang="en-US" sz="7200">
                <a:latin typeface="Calibri"/>
                <a:ea typeface="Calibri"/>
                <a:cs typeface="Calibri"/>
                <a:sym typeface="Calibri"/>
              </a:rPr>
              <a:t>Applies all major skills developed throughout SNHU’s MSDA program</a:t>
            </a:r>
            <a:endParaRPr sz="7200">
              <a:latin typeface="Calibri"/>
              <a:ea typeface="Calibri"/>
              <a:cs typeface="Calibri"/>
              <a:sym typeface="Calibri"/>
            </a:endParaRPr>
          </a:p>
          <a:p>
            <a:pPr indent="0" lvl="0" marL="0" rtl="0" algn="l">
              <a:spcBef>
                <a:spcPts val="1200"/>
              </a:spcBef>
              <a:spcAft>
                <a:spcPts val="0"/>
              </a:spcAft>
              <a:buNone/>
            </a:pPr>
            <a:r>
              <a:t/>
            </a:r>
            <a:endParaRPr b="1" sz="3200" u="sng">
              <a:latin typeface="Calibri"/>
              <a:ea typeface="Calibri"/>
              <a:cs typeface="Calibri"/>
              <a:sym typeface="Calibri"/>
            </a:endParaRPr>
          </a:p>
          <a:p>
            <a:pPr indent="0" lvl="0" marL="342900" rtl="0" algn="l">
              <a:lnSpc>
                <a:spcPct val="95000"/>
              </a:lnSpc>
              <a:spcBef>
                <a:spcPts val="1200"/>
              </a:spcBef>
              <a:spcAft>
                <a:spcPts val="1200"/>
              </a:spcAft>
              <a:buNone/>
            </a:pPr>
            <a:r>
              <a:t/>
            </a:r>
            <a:endParaRPr sz="3200">
              <a:latin typeface="Calibri"/>
              <a:ea typeface="Calibri"/>
              <a:cs typeface="Calibri"/>
              <a:sym typeface="Calibri"/>
            </a:endParaRPr>
          </a:p>
        </p:txBody>
      </p:sp>
      <p:pic>
        <p:nvPicPr>
          <p:cNvPr id="78" name="Google Shape;78;p15" title="slide 2.mp3">
            <a:hlinkClick r:id="rId3"/>
          </p:cNvPr>
          <p:cNvPicPr preferRelativeResize="0"/>
          <p:nvPr/>
        </p:nvPicPr>
        <p:blipFill>
          <a:blip r:embed="rId4">
            <a:alphaModFix/>
          </a:blip>
          <a:stretch>
            <a:fillRect/>
          </a:stretch>
        </p:blipFill>
        <p:spPr>
          <a:xfrm>
            <a:off x="8686800" y="0"/>
            <a:ext cx="457200" cy="45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56E7B"/>
        </a:solidFill>
      </p:bgPr>
    </p:bg>
    <p:spTree>
      <p:nvGrpSpPr>
        <p:cNvPr id="239" name="Shape 239"/>
        <p:cNvGrpSpPr/>
        <p:nvPr/>
      </p:nvGrpSpPr>
      <p:grpSpPr>
        <a:xfrm>
          <a:off x="0" y="0"/>
          <a:ext cx="0" cy="0"/>
          <a:chOff x="0" y="0"/>
          <a:chExt cx="0" cy="0"/>
        </a:xfrm>
      </p:grpSpPr>
      <p:sp>
        <p:nvSpPr>
          <p:cNvPr id="240" name="Google Shape;240;p3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000">
                <a:latin typeface="Calibri"/>
                <a:ea typeface="Calibri"/>
                <a:cs typeface="Calibri"/>
                <a:sym typeface="Calibri"/>
              </a:rPr>
              <a:t>CRISP-DM Phase 5: Evaluation</a:t>
            </a:r>
            <a:endParaRPr sz="4000">
              <a:latin typeface="Calibri"/>
              <a:ea typeface="Calibri"/>
              <a:cs typeface="Calibri"/>
              <a:sym typeface="Calibri"/>
            </a:endParaRPr>
          </a:p>
        </p:txBody>
      </p:sp>
      <p:sp>
        <p:nvSpPr>
          <p:cNvPr id="241" name="Google Shape;241;p33"/>
          <p:cNvSpPr txBox="1"/>
          <p:nvPr>
            <p:ph idx="1" type="body"/>
          </p:nvPr>
        </p:nvSpPr>
        <p:spPr>
          <a:xfrm>
            <a:off x="457200" y="1600200"/>
            <a:ext cx="4114800" cy="4526100"/>
          </a:xfrm>
          <a:prstGeom prst="rect">
            <a:avLst/>
          </a:prstGeom>
        </p:spPr>
        <p:txBody>
          <a:bodyPr anchorCtr="0" anchor="t" bIns="45700" lIns="91425" spcFirstLastPara="1" rIns="91425" wrap="square" tIns="45700">
            <a:normAutofit fontScale="55000" lnSpcReduction="20000"/>
          </a:bodyPr>
          <a:lstStyle/>
          <a:p>
            <a:pPr indent="0" lvl="0" marL="0" rtl="0" algn="l">
              <a:lnSpc>
                <a:spcPct val="200000"/>
              </a:lnSpc>
              <a:spcBef>
                <a:spcPts val="1800"/>
              </a:spcBef>
              <a:spcAft>
                <a:spcPts val="0"/>
              </a:spcAft>
              <a:buClr>
                <a:schemeClr val="dk1"/>
              </a:buClr>
              <a:buSzPct val="38596"/>
              <a:buFont typeface="Arial"/>
              <a:buNone/>
            </a:pPr>
            <a:r>
              <a:rPr b="1" lang="en-US" sz="2850">
                <a:latin typeface="Arial"/>
                <a:ea typeface="Arial"/>
                <a:cs typeface="Arial"/>
                <a:sym typeface="Arial"/>
              </a:rPr>
              <a:t>Confusion Matrix Evaluation</a:t>
            </a:r>
            <a:endParaRPr b="1" sz="2850">
              <a:latin typeface="Arial"/>
              <a:ea typeface="Arial"/>
              <a:cs typeface="Arial"/>
              <a:sym typeface="Arial"/>
            </a:endParaRPr>
          </a:p>
          <a:p>
            <a:pPr indent="-328136" lvl="0" marL="457200" rtl="0" algn="l">
              <a:spcBef>
                <a:spcPts val="1800"/>
              </a:spcBef>
              <a:spcAft>
                <a:spcPts val="0"/>
              </a:spcAft>
              <a:buClr>
                <a:schemeClr val="dk1"/>
              </a:buClr>
              <a:buSzPct val="100000"/>
              <a:buFont typeface="Arial"/>
              <a:buChar char="●"/>
            </a:pPr>
            <a:r>
              <a:rPr lang="en-US" sz="2850">
                <a:latin typeface="Arial"/>
                <a:ea typeface="Arial"/>
                <a:cs typeface="Arial"/>
                <a:sym typeface="Arial"/>
              </a:rPr>
              <a:t>Purpose: Evaluate classification performance on test data</a:t>
            </a:r>
            <a:br>
              <a:rPr lang="en-US" sz="2850">
                <a:latin typeface="Arial"/>
                <a:ea typeface="Arial"/>
                <a:cs typeface="Arial"/>
                <a:sym typeface="Arial"/>
              </a:rPr>
            </a:br>
            <a:endParaRPr sz="2850">
              <a:latin typeface="Arial"/>
              <a:ea typeface="Arial"/>
              <a:cs typeface="Arial"/>
              <a:sym typeface="Arial"/>
            </a:endParaRPr>
          </a:p>
          <a:p>
            <a:pPr indent="-328136" lvl="0" marL="457200" rtl="0" algn="l">
              <a:spcBef>
                <a:spcPts val="0"/>
              </a:spcBef>
              <a:spcAft>
                <a:spcPts val="0"/>
              </a:spcAft>
              <a:buClr>
                <a:schemeClr val="dk1"/>
              </a:buClr>
              <a:buSzPct val="100000"/>
              <a:buFont typeface="Arial"/>
              <a:buChar char="●"/>
            </a:pPr>
            <a:r>
              <a:rPr lang="en-US" sz="2850">
                <a:latin typeface="Arial"/>
                <a:ea typeface="Arial"/>
                <a:cs typeface="Arial"/>
                <a:sym typeface="Arial"/>
              </a:rPr>
              <a:t>True Positives (TP): 37 | True Negatives (TN): 145</a:t>
            </a:r>
            <a:br>
              <a:rPr lang="en-US" sz="2850">
                <a:latin typeface="Arial"/>
                <a:ea typeface="Arial"/>
                <a:cs typeface="Arial"/>
                <a:sym typeface="Arial"/>
              </a:rPr>
            </a:br>
            <a:endParaRPr sz="2850">
              <a:latin typeface="Arial"/>
              <a:ea typeface="Arial"/>
              <a:cs typeface="Arial"/>
              <a:sym typeface="Arial"/>
            </a:endParaRPr>
          </a:p>
          <a:p>
            <a:pPr indent="-328136" lvl="0" marL="457200" rtl="0" algn="l">
              <a:spcBef>
                <a:spcPts val="0"/>
              </a:spcBef>
              <a:spcAft>
                <a:spcPts val="0"/>
              </a:spcAft>
              <a:buClr>
                <a:schemeClr val="dk1"/>
              </a:buClr>
              <a:buSzPct val="100000"/>
              <a:buFont typeface="Arial"/>
              <a:buChar char="●"/>
            </a:pPr>
            <a:r>
              <a:rPr lang="en-US" sz="2850">
                <a:latin typeface="Arial"/>
                <a:ea typeface="Arial"/>
                <a:cs typeface="Arial"/>
                <a:sym typeface="Arial"/>
              </a:rPr>
              <a:t>False Positives (FP): 23 | False Negatives (FN): 35</a:t>
            </a:r>
            <a:br>
              <a:rPr lang="en-US" sz="2850">
                <a:latin typeface="Arial"/>
                <a:ea typeface="Arial"/>
                <a:cs typeface="Arial"/>
                <a:sym typeface="Arial"/>
              </a:rPr>
            </a:br>
            <a:endParaRPr sz="2850">
              <a:latin typeface="Arial"/>
              <a:ea typeface="Arial"/>
              <a:cs typeface="Arial"/>
              <a:sym typeface="Arial"/>
            </a:endParaRPr>
          </a:p>
          <a:p>
            <a:pPr indent="-328136" lvl="0" marL="457200" rtl="0" algn="l">
              <a:spcBef>
                <a:spcPts val="0"/>
              </a:spcBef>
              <a:spcAft>
                <a:spcPts val="0"/>
              </a:spcAft>
              <a:buClr>
                <a:schemeClr val="dk1"/>
              </a:buClr>
              <a:buSzPct val="100000"/>
              <a:buFont typeface="Arial"/>
              <a:buChar char="●"/>
            </a:pPr>
            <a:r>
              <a:rPr lang="en-US" sz="2850">
                <a:latin typeface="Arial"/>
                <a:ea typeface="Arial"/>
                <a:cs typeface="Arial"/>
                <a:sym typeface="Arial"/>
              </a:rPr>
              <a:t>Highlights balance between </a:t>
            </a:r>
            <a:r>
              <a:rPr b="1" lang="en-US" sz="2850">
                <a:latin typeface="Arial"/>
                <a:ea typeface="Arial"/>
                <a:cs typeface="Arial"/>
                <a:sym typeface="Arial"/>
              </a:rPr>
              <a:t>sensitivity</a:t>
            </a:r>
            <a:r>
              <a:rPr lang="en-US" sz="2850">
                <a:latin typeface="Arial"/>
                <a:ea typeface="Arial"/>
                <a:cs typeface="Arial"/>
                <a:sym typeface="Arial"/>
              </a:rPr>
              <a:t> (detecting defaults) and </a:t>
            </a:r>
            <a:r>
              <a:rPr b="1" lang="en-US" sz="2850">
                <a:latin typeface="Arial"/>
                <a:ea typeface="Arial"/>
                <a:cs typeface="Arial"/>
                <a:sym typeface="Arial"/>
              </a:rPr>
              <a:t>specificity</a:t>
            </a:r>
            <a:r>
              <a:rPr lang="en-US" sz="2850">
                <a:latin typeface="Arial"/>
                <a:ea typeface="Arial"/>
                <a:cs typeface="Arial"/>
                <a:sym typeface="Arial"/>
              </a:rPr>
              <a:t> (identifying non-defaults)</a:t>
            </a:r>
            <a:br>
              <a:rPr lang="en-US" sz="2850">
                <a:latin typeface="Arial"/>
                <a:ea typeface="Arial"/>
                <a:cs typeface="Arial"/>
                <a:sym typeface="Arial"/>
              </a:rPr>
            </a:br>
            <a:endParaRPr sz="2850">
              <a:latin typeface="Arial"/>
              <a:ea typeface="Arial"/>
              <a:cs typeface="Arial"/>
              <a:sym typeface="Arial"/>
            </a:endParaRPr>
          </a:p>
          <a:p>
            <a:pPr indent="-328136" lvl="0" marL="457200" rtl="0" algn="l">
              <a:spcBef>
                <a:spcPts val="0"/>
              </a:spcBef>
              <a:spcAft>
                <a:spcPts val="0"/>
              </a:spcAft>
              <a:buClr>
                <a:schemeClr val="dk1"/>
              </a:buClr>
              <a:buSzPct val="100000"/>
              <a:buFont typeface="Arial"/>
              <a:buChar char="●"/>
            </a:pPr>
            <a:r>
              <a:rPr lang="en-US" sz="2850">
                <a:latin typeface="Arial"/>
                <a:ea typeface="Arial"/>
                <a:cs typeface="Arial"/>
                <a:sym typeface="Arial"/>
              </a:rPr>
              <a:t>Shows areas for potential improvement (ex: reducing false negatives)</a:t>
            </a:r>
            <a:endParaRPr b="1" sz="2850">
              <a:latin typeface="Arial"/>
              <a:ea typeface="Arial"/>
              <a:cs typeface="Arial"/>
              <a:sym typeface="Arial"/>
            </a:endParaRPr>
          </a:p>
          <a:p>
            <a:pPr indent="0" lvl="0" marL="0" rtl="0" algn="l">
              <a:lnSpc>
                <a:spcPct val="200000"/>
              </a:lnSpc>
              <a:spcBef>
                <a:spcPts val="1800"/>
              </a:spcBef>
              <a:spcAft>
                <a:spcPts val="1800"/>
              </a:spcAft>
              <a:buClr>
                <a:schemeClr val="dk1"/>
              </a:buClr>
              <a:buSzPct val="91666"/>
              <a:buFont typeface="Arial"/>
              <a:buNone/>
            </a:pPr>
            <a:r>
              <a:t/>
            </a:r>
            <a:endParaRPr b="1" sz="1200">
              <a:latin typeface="Times New Roman"/>
              <a:ea typeface="Times New Roman"/>
              <a:cs typeface="Times New Roman"/>
              <a:sym typeface="Times New Roman"/>
            </a:endParaRPr>
          </a:p>
        </p:txBody>
      </p:sp>
      <p:pic>
        <p:nvPicPr>
          <p:cNvPr id="242" name="Google Shape;242;p33" title="Screenshot 2025-05-17 at 2.46.50 PM.png"/>
          <p:cNvPicPr preferRelativeResize="0"/>
          <p:nvPr/>
        </p:nvPicPr>
        <p:blipFill>
          <a:blip r:embed="rId3">
            <a:alphaModFix/>
          </a:blip>
          <a:stretch>
            <a:fillRect/>
          </a:stretch>
        </p:blipFill>
        <p:spPr>
          <a:xfrm>
            <a:off x="4788125" y="2338450"/>
            <a:ext cx="3810000" cy="2533650"/>
          </a:xfrm>
          <a:prstGeom prst="rect">
            <a:avLst/>
          </a:prstGeom>
          <a:noFill/>
          <a:ln cap="flat" cmpd="sng" w="19050">
            <a:solidFill>
              <a:schemeClr val="dk2"/>
            </a:solidFill>
            <a:prstDash val="solid"/>
            <a:round/>
            <a:headEnd len="sm" w="sm" type="none"/>
            <a:tailEnd len="sm" w="sm" type="none"/>
          </a:ln>
        </p:spPr>
      </p:pic>
      <p:sp>
        <p:nvSpPr>
          <p:cNvPr id="243" name="Google Shape;243;p33"/>
          <p:cNvSpPr txBox="1"/>
          <p:nvPr/>
        </p:nvSpPr>
        <p:spPr>
          <a:xfrm>
            <a:off x="90500" y="93425"/>
            <a:ext cx="6393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1</a:t>
            </a:r>
            <a:r>
              <a:rPr lang="en-US" sz="1800">
                <a:solidFill>
                  <a:schemeClr val="dk1"/>
                </a:solidFill>
                <a:latin typeface="Roboto"/>
                <a:ea typeface="Roboto"/>
                <a:cs typeface="Roboto"/>
                <a:sym typeface="Roboto"/>
              </a:rPr>
              <a:t>/5</a:t>
            </a:r>
            <a:endParaRPr sz="1800">
              <a:solidFill>
                <a:schemeClr val="dk1"/>
              </a:solidFill>
              <a:latin typeface="Roboto"/>
              <a:ea typeface="Roboto"/>
              <a:cs typeface="Roboto"/>
              <a:sym typeface="Roboto"/>
            </a:endParaRPr>
          </a:p>
        </p:txBody>
      </p:sp>
      <p:sp>
        <p:nvSpPr>
          <p:cNvPr id="244" name="Google Shape;244;p33"/>
          <p:cNvSpPr txBox="1"/>
          <p:nvPr/>
        </p:nvSpPr>
        <p:spPr>
          <a:xfrm>
            <a:off x="6581450" y="4872100"/>
            <a:ext cx="33018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200">
                <a:solidFill>
                  <a:schemeClr val="dk1"/>
                </a:solidFill>
                <a:latin typeface="Roboto"/>
                <a:ea typeface="Roboto"/>
                <a:cs typeface="Roboto"/>
                <a:sym typeface="Roboto"/>
              </a:rPr>
              <a:t>Figure 8: Confusion </a:t>
            </a:r>
            <a:r>
              <a:rPr i="1" lang="en-US" sz="1200">
                <a:solidFill>
                  <a:schemeClr val="dk1"/>
                </a:solidFill>
                <a:latin typeface="Roboto"/>
                <a:ea typeface="Roboto"/>
                <a:cs typeface="Roboto"/>
                <a:sym typeface="Roboto"/>
              </a:rPr>
              <a:t>Matrix</a:t>
            </a:r>
            <a:endParaRPr i="1" sz="1200">
              <a:solidFill>
                <a:schemeClr val="dk1"/>
              </a:solidFill>
              <a:latin typeface="Roboto"/>
              <a:ea typeface="Roboto"/>
              <a:cs typeface="Roboto"/>
              <a:sym typeface="Roboto"/>
            </a:endParaRPr>
          </a:p>
        </p:txBody>
      </p:sp>
      <p:pic>
        <p:nvPicPr>
          <p:cNvPr id="245" name="Google Shape;245;p33" title="slide 18.mp3">
            <a:hlinkClick r:id="rId4"/>
          </p:cNvPr>
          <p:cNvPicPr preferRelativeResize="0"/>
          <p:nvPr/>
        </p:nvPicPr>
        <p:blipFill>
          <a:blip r:embed="rId5">
            <a:alphaModFix/>
          </a:blip>
          <a:stretch>
            <a:fillRect/>
          </a:stretch>
        </p:blipFill>
        <p:spPr>
          <a:xfrm>
            <a:off x="8686800" y="0"/>
            <a:ext cx="457200" cy="45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56E7B"/>
        </a:solidFill>
      </p:bgPr>
    </p:bg>
    <p:spTree>
      <p:nvGrpSpPr>
        <p:cNvPr id="249" name="Shape 249"/>
        <p:cNvGrpSpPr/>
        <p:nvPr/>
      </p:nvGrpSpPr>
      <p:grpSpPr>
        <a:xfrm>
          <a:off x="0" y="0"/>
          <a:ext cx="0" cy="0"/>
          <a:chOff x="0" y="0"/>
          <a:chExt cx="0" cy="0"/>
        </a:xfrm>
      </p:grpSpPr>
      <p:sp>
        <p:nvSpPr>
          <p:cNvPr id="250" name="Google Shape;250;p3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000">
                <a:latin typeface="Calibri"/>
                <a:ea typeface="Calibri"/>
                <a:cs typeface="Calibri"/>
                <a:sym typeface="Calibri"/>
              </a:rPr>
              <a:t>CRISP-DM Phase 5: Evaluation</a:t>
            </a:r>
            <a:endParaRPr sz="4000">
              <a:latin typeface="Calibri"/>
              <a:ea typeface="Calibri"/>
              <a:cs typeface="Calibri"/>
              <a:sym typeface="Calibri"/>
            </a:endParaRPr>
          </a:p>
        </p:txBody>
      </p:sp>
      <p:sp>
        <p:nvSpPr>
          <p:cNvPr id="251" name="Google Shape;251;p34"/>
          <p:cNvSpPr txBox="1"/>
          <p:nvPr>
            <p:ph idx="1" type="body"/>
          </p:nvPr>
        </p:nvSpPr>
        <p:spPr>
          <a:xfrm>
            <a:off x="179625" y="1336200"/>
            <a:ext cx="4991100" cy="5241300"/>
          </a:xfrm>
          <a:prstGeom prst="rect">
            <a:avLst/>
          </a:prstGeom>
        </p:spPr>
        <p:txBody>
          <a:bodyPr anchorCtr="0" anchor="t" bIns="45700" lIns="91425" spcFirstLastPara="1" rIns="91425" wrap="square" tIns="45700">
            <a:noAutofit/>
          </a:bodyPr>
          <a:lstStyle/>
          <a:p>
            <a:pPr indent="0" lvl="0" marL="0" rtl="0" algn="l">
              <a:spcBef>
                <a:spcPts val="1400"/>
              </a:spcBef>
              <a:spcAft>
                <a:spcPts val="0"/>
              </a:spcAft>
              <a:buNone/>
            </a:pPr>
            <a:r>
              <a:rPr b="1" lang="en-US">
                <a:latin typeface="Arial"/>
                <a:ea typeface="Arial"/>
                <a:cs typeface="Arial"/>
                <a:sym typeface="Arial"/>
              </a:rPr>
              <a:t>ROC Curve and AUC Score Evaluation</a:t>
            </a:r>
            <a:endParaRPr b="1">
              <a:latin typeface="Arial"/>
              <a:ea typeface="Arial"/>
              <a:cs typeface="Arial"/>
              <a:sym typeface="Arial"/>
            </a:endParaRPr>
          </a:p>
          <a:p>
            <a:pPr indent="-342900" lvl="0" marL="457200" rtl="0" algn="l">
              <a:spcBef>
                <a:spcPts val="1800"/>
              </a:spcBef>
              <a:spcAft>
                <a:spcPts val="0"/>
              </a:spcAft>
              <a:buClr>
                <a:schemeClr val="dk1"/>
              </a:buClr>
              <a:buSzPts val="1800"/>
              <a:buFont typeface="Arial"/>
              <a:buChar char="●"/>
            </a:pPr>
            <a:r>
              <a:rPr b="1" lang="en-US">
                <a:latin typeface="Arial"/>
                <a:ea typeface="Arial"/>
                <a:cs typeface="Arial"/>
                <a:sym typeface="Arial"/>
              </a:rPr>
              <a:t>ROC Curve</a:t>
            </a:r>
            <a:r>
              <a:rPr lang="en-US">
                <a:latin typeface="Arial"/>
                <a:ea typeface="Arial"/>
                <a:cs typeface="Arial"/>
                <a:sym typeface="Arial"/>
              </a:rPr>
              <a:t> visualizes trade-off between:</a:t>
            </a:r>
            <a:endParaRPr>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b="1" lang="en-US" sz="1800">
                <a:latin typeface="Arial"/>
                <a:ea typeface="Arial"/>
                <a:cs typeface="Arial"/>
                <a:sym typeface="Arial"/>
              </a:rPr>
              <a:t>Sensitivity (True Positive Rate)</a:t>
            </a:r>
            <a:endParaRPr b="1" sz="1800">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b="1" lang="en-US" sz="1800">
                <a:latin typeface="Arial"/>
                <a:ea typeface="Arial"/>
                <a:cs typeface="Arial"/>
                <a:sym typeface="Arial"/>
              </a:rPr>
              <a:t>Specificity (1 - False Positive Rate)</a:t>
            </a:r>
            <a:br>
              <a:rPr b="1" lang="en-US" sz="1800">
                <a:latin typeface="Arial"/>
                <a:ea typeface="Arial"/>
                <a:cs typeface="Arial"/>
                <a:sym typeface="Arial"/>
              </a:rPr>
            </a:br>
            <a:endParaRPr b="1" sz="1800">
              <a:latin typeface="Arial"/>
              <a:ea typeface="Arial"/>
              <a:cs typeface="Arial"/>
              <a:sym typeface="Arial"/>
            </a:endParaRPr>
          </a:p>
          <a:p>
            <a:pPr indent="-342900" lvl="0" marL="457200" rtl="0" algn="l">
              <a:spcBef>
                <a:spcPts val="0"/>
              </a:spcBef>
              <a:spcAft>
                <a:spcPts val="0"/>
              </a:spcAft>
              <a:buClr>
                <a:schemeClr val="dk1"/>
              </a:buClr>
              <a:buSzPts val="1800"/>
              <a:buFont typeface="Arial"/>
              <a:buChar char="●"/>
            </a:pPr>
            <a:r>
              <a:rPr b="1" lang="en-US">
                <a:latin typeface="Arial"/>
                <a:ea typeface="Arial"/>
                <a:cs typeface="Arial"/>
                <a:sym typeface="Arial"/>
              </a:rPr>
              <a:t>AUC Score (Area Under Curve)</a:t>
            </a:r>
            <a:r>
              <a:rPr lang="en-US">
                <a:latin typeface="Arial"/>
                <a:ea typeface="Arial"/>
                <a:cs typeface="Arial"/>
                <a:sym typeface="Arial"/>
              </a:rPr>
              <a:t>:</a:t>
            </a:r>
            <a:endParaRPr>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en-US" sz="1800">
                <a:latin typeface="Arial"/>
                <a:ea typeface="Arial"/>
                <a:cs typeface="Arial"/>
                <a:sym typeface="Arial"/>
              </a:rPr>
              <a:t>Value: </a:t>
            </a:r>
            <a:r>
              <a:rPr b="1" lang="en-US" sz="1800">
                <a:latin typeface="Arial"/>
                <a:ea typeface="Arial"/>
                <a:cs typeface="Arial"/>
                <a:sym typeface="Arial"/>
              </a:rPr>
              <a:t>0.8168</a:t>
            </a:r>
            <a:endParaRPr b="1" sz="1800">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en-US" sz="1800">
                <a:latin typeface="Arial"/>
                <a:ea typeface="Arial"/>
                <a:cs typeface="Arial"/>
                <a:sym typeface="Arial"/>
              </a:rPr>
              <a:t>Curve shows strong </a:t>
            </a:r>
            <a:br>
              <a:rPr lang="en-US" sz="1800">
                <a:latin typeface="Arial"/>
                <a:ea typeface="Arial"/>
                <a:cs typeface="Arial"/>
                <a:sym typeface="Arial"/>
              </a:rPr>
            </a:br>
            <a:r>
              <a:rPr lang="en-US" sz="1800">
                <a:latin typeface="Arial"/>
                <a:ea typeface="Arial"/>
                <a:cs typeface="Arial"/>
                <a:sym typeface="Arial"/>
              </a:rPr>
              <a:t>separation from random </a:t>
            </a:r>
            <a:br>
              <a:rPr lang="en-US" sz="1800">
                <a:latin typeface="Arial"/>
                <a:ea typeface="Arial"/>
                <a:cs typeface="Arial"/>
                <a:sym typeface="Arial"/>
              </a:rPr>
            </a:br>
            <a:r>
              <a:rPr lang="en-US" sz="1800">
                <a:latin typeface="Arial"/>
                <a:ea typeface="Arial"/>
                <a:cs typeface="Arial"/>
                <a:sym typeface="Arial"/>
              </a:rPr>
              <a:t>guess line</a:t>
            </a:r>
            <a:endParaRPr sz="1800">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en-US" sz="1800">
                <a:latin typeface="Arial"/>
                <a:ea typeface="Arial"/>
                <a:cs typeface="Arial"/>
                <a:sym typeface="Arial"/>
              </a:rPr>
              <a:t>High AUC = high likelihood </a:t>
            </a:r>
            <a:br>
              <a:rPr lang="en-US" sz="1800">
                <a:latin typeface="Arial"/>
                <a:ea typeface="Arial"/>
                <a:cs typeface="Arial"/>
                <a:sym typeface="Arial"/>
              </a:rPr>
            </a:br>
            <a:r>
              <a:rPr lang="en-US" sz="1800">
                <a:latin typeface="Arial"/>
                <a:ea typeface="Arial"/>
                <a:cs typeface="Arial"/>
                <a:sym typeface="Arial"/>
              </a:rPr>
              <a:t>of ranking defaults above </a:t>
            </a:r>
            <a:br>
              <a:rPr lang="en-US" sz="1800">
                <a:latin typeface="Arial"/>
                <a:ea typeface="Arial"/>
                <a:cs typeface="Arial"/>
                <a:sym typeface="Arial"/>
              </a:rPr>
            </a:br>
            <a:r>
              <a:rPr lang="en-US" sz="1800">
                <a:latin typeface="Arial"/>
                <a:ea typeface="Arial"/>
                <a:cs typeface="Arial"/>
                <a:sym typeface="Arial"/>
              </a:rPr>
              <a:t>non-defaults</a:t>
            </a:r>
            <a:endParaRPr sz="1800">
              <a:latin typeface="Arial"/>
              <a:ea typeface="Arial"/>
              <a:cs typeface="Arial"/>
              <a:sym typeface="Arial"/>
            </a:endParaRPr>
          </a:p>
          <a:p>
            <a:pPr indent="-342900" lvl="1" marL="914400" rtl="0" algn="l">
              <a:spcBef>
                <a:spcPts val="0"/>
              </a:spcBef>
              <a:spcAft>
                <a:spcPts val="0"/>
              </a:spcAft>
              <a:buClr>
                <a:schemeClr val="dk1"/>
              </a:buClr>
              <a:buSzPts val="1800"/>
              <a:buFont typeface="Arial"/>
              <a:buChar char="○"/>
            </a:pPr>
            <a:r>
              <a:rPr lang="en-US" sz="1800">
                <a:latin typeface="Arial"/>
                <a:ea typeface="Arial"/>
                <a:cs typeface="Arial"/>
                <a:sym typeface="Arial"/>
              </a:rPr>
              <a:t>Confirms good classification performance</a:t>
            </a:r>
            <a:endParaRPr sz="1800">
              <a:latin typeface="Arial"/>
              <a:ea typeface="Arial"/>
              <a:cs typeface="Arial"/>
              <a:sym typeface="Arial"/>
            </a:endParaRPr>
          </a:p>
          <a:p>
            <a:pPr indent="0" lvl="0" marL="0" rtl="0" algn="l">
              <a:lnSpc>
                <a:spcPct val="200000"/>
              </a:lnSpc>
              <a:spcBef>
                <a:spcPts val="1800"/>
              </a:spcBef>
              <a:spcAft>
                <a:spcPts val="1800"/>
              </a:spcAft>
              <a:buClr>
                <a:schemeClr val="dk1"/>
              </a:buClr>
              <a:buSzPts val="1100"/>
              <a:buFont typeface="Arial"/>
              <a:buNone/>
            </a:pPr>
            <a:r>
              <a:t/>
            </a:r>
            <a:endParaRPr b="1">
              <a:latin typeface="Times New Roman"/>
              <a:ea typeface="Times New Roman"/>
              <a:cs typeface="Times New Roman"/>
              <a:sym typeface="Times New Roman"/>
            </a:endParaRPr>
          </a:p>
        </p:txBody>
      </p:sp>
      <p:pic>
        <p:nvPicPr>
          <p:cNvPr id="252" name="Google Shape;252;p34" title="Screenshot 2025-05-17 at 2.47.32 PM.png"/>
          <p:cNvPicPr preferRelativeResize="0"/>
          <p:nvPr/>
        </p:nvPicPr>
        <p:blipFill>
          <a:blip r:embed="rId3">
            <a:alphaModFix/>
          </a:blip>
          <a:stretch>
            <a:fillRect/>
          </a:stretch>
        </p:blipFill>
        <p:spPr>
          <a:xfrm>
            <a:off x="4264775" y="3138300"/>
            <a:ext cx="5880675" cy="3439200"/>
          </a:xfrm>
          <a:prstGeom prst="rect">
            <a:avLst/>
          </a:prstGeom>
          <a:noFill/>
          <a:ln cap="flat" cmpd="sng" w="19050">
            <a:solidFill>
              <a:schemeClr val="dk2"/>
            </a:solidFill>
            <a:prstDash val="solid"/>
            <a:round/>
            <a:headEnd len="sm" w="sm" type="none"/>
            <a:tailEnd len="sm" w="sm" type="none"/>
          </a:ln>
        </p:spPr>
      </p:pic>
      <p:sp>
        <p:nvSpPr>
          <p:cNvPr id="253" name="Google Shape;253;p34"/>
          <p:cNvSpPr txBox="1"/>
          <p:nvPr/>
        </p:nvSpPr>
        <p:spPr>
          <a:xfrm>
            <a:off x="90500" y="93425"/>
            <a:ext cx="6393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2</a:t>
            </a:r>
            <a:r>
              <a:rPr lang="en-US" sz="1800">
                <a:solidFill>
                  <a:schemeClr val="dk1"/>
                </a:solidFill>
                <a:latin typeface="Roboto"/>
                <a:ea typeface="Roboto"/>
                <a:cs typeface="Roboto"/>
                <a:sym typeface="Roboto"/>
              </a:rPr>
              <a:t>/5</a:t>
            </a:r>
            <a:endParaRPr sz="1800">
              <a:solidFill>
                <a:schemeClr val="dk1"/>
              </a:solidFill>
              <a:latin typeface="Roboto"/>
              <a:ea typeface="Roboto"/>
              <a:cs typeface="Roboto"/>
              <a:sym typeface="Roboto"/>
            </a:endParaRPr>
          </a:p>
        </p:txBody>
      </p:sp>
      <p:sp>
        <p:nvSpPr>
          <p:cNvPr id="254" name="Google Shape;254;p34"/>
          <p:cNvSpPr txBox="1"/>
          <p:nvPr/>
        </p:nvSpPr>
        <p:spPr>
          <a:xfrm>
            <a:off x="6589700" y="2826300"/>
            <a:ext cx="3384000" cy="3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200">
                <a:solidFill>
                  <a:schemeClr val="dk1"/>
                </a:solidFill>
                <a:latin typeface="Roboto"/>
                <a:ea typeface="Roboto"/>
                <a:cs typeface="Roboto"/>
                <a:sym typeface="Roboto"/>
              </a:rPr>
              <a:t>Figure 9 ROC Curve and AUC Score</a:t>
            </a:r>
            <a:endParaRPr i="1" sz="1200">
              <a:solidFill>
                <a:schemeClr val="dk1"/>
              </a:solidFill>
              <a:latin typeface="Roboto"/>
              <a:ea typeface="Roboto"/>
              <a:cs typeface="Roboto"/>
              <a:sym typeface="Roboto"/>
            </a:endParaRPr>
          </a:p>
        </p:txBody>
      </p:sp>
      <p:pic>
        <p:nvPicPr>
          <p:cNvPr id="255" name="Google Shape;255;p34" title="slide 19.mp3">
            <a:hlinkClick r:id="rId4"/>
          </p:cNvPr>
          <p:cNvPicPr preferRelativeResize="0"/>
          <p:nvPr/>
        </p:nvPicPr>
        <p:blipFill>
          <a:blip r:embed="rId5">
            <a:alphaModFix/>
          </a:blip>
          <a:stretch>
            <a:fillRect/>
          </a:stretch>
        </p:blipFill>
        <p:spPr>
          <a:xfrm>
            <a:off x="8686800" y="-12"/>
            <a:ext cx="457200" cy="457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56E7B"/>
        </a:solidFill>
      </p:bgPr>
    </p:bg>
    <p:spTree>
      <p:nvGrpSpPr>
        <p:cNvPr id="259" name="Shape 259"/>
        <p:cNvGrpSpPr/>
        <p:nvPr/>
      </p:nvGrpSpPr>
      <p:grpSpPr>
        <a:xfrm>
          <a:off x="0" y="0"/>
          <a:ext cx="0" cy="0"/>
          <a:chOff x="0" y="0"/>
          <a:chExt cx="0" cy="0"/>
        </a:xfrm>
      </p:grpSpPr>
      <p:sp>
        <p:nvSpPr>
          <p:cNvPr id="260" name="Google Shape;260;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sz="4000">
                <a:latin typeface="Calibri"/>
                <a:ea typeface="Calibri"/>
                <a:cs typeface="Calibri"/>
                <a:sym typeface="Calibri"/>
              </a:rPr>
              <a:t>CRISP-DM Phase 5: Evaluation</a:t>
            </a:r>
            <a:endParaRPr sz="4000">
              <a:latin typeface="Calibri"/>
              <a:ea typeface="Calibri"/>
              <a:cs typeface="Calibri"/>
              <a:sym typeface="Calibri"/>
            </a:endParaRPr>
          </a:p>
        </p:txBody>
      </p:sp>
      <p:sp>
        <p:nvSpPr>
          <p:cNvPr id="261" name="Google Shape;261;p35"/>
          <p:cNvSpPr txBox="1"/>
          <p:nvPr>
            <p:ph idx="1" type="body"/>
          </p:nvPr>
        </p:nvSpPr>
        <p:spPr>
          <a:xfrm>
            <a:off x="457200" y="1600200"/>
            <a:ext cx="3973200" cy="4526100"/>
          </a:xfrm>
          <a:prstGeom prst="rect">
            <a:avLst/>
          </a:prstGeom>
          <a:noFill/>
          <a:ln>
            <a:noFill/>
          </a:ln>
        </p:spPr>
        <p:txBody>
          <a:bodyPr anchorCtr="0" anchor="t" bIns="45700" lIns="91425" spcFirstLastPara="1" rIns="91425" wrap="square" tIns="45700">
            <a:normAutofit/>
          </a:bodyPr>
          <a:lstStyle/>
          <a:p>
            <a:pPr indent="0" lvl="0" marL="0" rtl="0" algn="l">
              <a:spcBef>
                <a:spcPts val="640"/>
              </a:spcBef>
              <a:spcAft>
                <a:spcPts val="0"/>
              </a:spcAft>
              <a:buNone/>
            </a:pPr>
            <a:r>
              <a:rPr lang="en-US" sz="3200">
                <a:latin typeface="Calibri"/>
                <a:ea typeface="Calibri"/>
                <a:cs typeface="Calibri"/>
                <a:sym typeface="Calibri"/>
              </a:rPr>
              <a:t>Evaluation Metrics:</a:t>
            </a:r>
            <a:endParaRPr>
              <a:latin typeface="Old Standard TT"/>
              <a:ea typeface="Old Standard TT"/>
              <a:cs typeface="Old Standard TT"/>
              <a:sym typeface="Old Standard TT"/>
            </a:endParaRPr>
          </a:p>
          <a:p>
            <a:pPr indent="-312785" lvl="0" marL="457200" rtl="0" algn="l">
              <a:spcBef>
                <a:spcPts val="640"/>
              </a:spcBef>
              <a:spcAft>
                <a:spcPts val="0"/>
              </a:spcAft>
              <a:buSzPts val="1326"/>
              <a:buFont typeface="Arial"/>
              <a:buChar char="●"/>
            </a:pPr>
            <a:r>
              <a:rPr lang="en-US" sz="1325">
                <a:latin typeface="Arial"/>
                <a:ea typeface="Arial"/>
                <a:cs typeface="Arial"/>
                <a:sym typeface="Arial"/>
              </a:rPr>
              <a:t>Test Accuracy: </a:t>
            </a:r>
            <a:r>
              <a:rPr b="1" lang="en-US" sz="1325">
                <a:latin typeface="Arial"/>
                <a:ea typeface="Arial"/>
                <a:cs typeface="Arial"/>
                <a:sym typeface="Arial"/>
              </a:rPr>
              <a:t>68.85%</a:t>
            </a:r>
            <a:br>
              <a:rPr b="1" lang="en-US" sz="1325">
                <a:latin typeface="Arial"/>
                <a:ea typeface="Arial"/>
                <a:cs typeface="Arial"/>
                <a:sym typeface="Arial"/>
              </a:rPr>
            </a:br>
            <a:endParaRPr b="1" sz="1325">
              <a:latin typeface="Arial"/>
              <a:ea typeface="Arial"/>
              <a:cs typeface="Arial"/>
              <a:sym typeface="Arial"/>
            </a:endParaRPr>
          </a:p>
          <a:p>
            <a:pPr indent="-312785" lvl="0" marL="457200" rtl="0" algn="l">
              <a:spcBef>
                <a:spcPts val="0"/>
              </a:spcBef>
              <a:spcAft>
                <a:spcPts val="0"/>
              </a:spcAft>
              <a:buSzPts val="1326"/>
              <a:buFont typeface="Arial"/>
              <a:buChar char="●"/>
            </a:pPr>
            <a:r>
              <a:rPr lang="en-US" sz="1325">
                <a:latin typeface="Arial"/>
                <a:ea typeface="Arial"/>
                <a:cs typeface="Arial"/>
                <a:sym typeface="Arial"/>
              </a:rPr>
              <a:t>Balanced Accuracy: </a:t>
            </a:r>
            <a:r>
              <a:rPr b="1" lang="en-US" sz="1325">
                <a:latin typeface="Arial"/>
                <a:ea typeface="Arial"/>
                <a:cs typeface="Arial"/>
                <a:sym typeface="Arial"/>
              </a:rPr>
              <a:t>68.85%</a:t>
            </a:r>
            <a:br>
              <a:rPr b="1" lang="en-US" sz="1325">
                <a:latin typeface="Arial"/>
                <a:ea typeface="Arial"/>
                <a:cs typeface="Arial"/>
                <a:sym typeface="Arial"/>
              </a:rPr>
            </a:br>
            <a:endParaRPr b="1" sz="1325">
              <a:latin typeface="Arial"/>
              <a:ea typeface="Arial"/>
              <a:cs typeface="Arial"/>
              <a:sym typeface="Arial"/>
            </a:endParaRPr>
          </a:p>
          <a:p>
            <a:pPr indent="-312785" lvl="0" marL="457200" rtl="0" algn="l">
              <a:spcBef>
                <a:spcPts val="0"/>
              </a:spcBef>
              <a:spcAft>
                <a:spcPts val="0"/>
              </a:spcAft>
              <a:buSzPts val="1326"/>
              <a:buFont typeface="Arial"/>
              <a:buChar char="●"/>
            </a:pPr>
            <a:r>
              <a:rPr lang="en-US" sz="1325">
                <a:latin typeface="Arial"/>
                <a:ea typeface="Arial"/>
                <a:cs typeface="Arial"/>
                <a:sym typeface="Arial"/>
              </a:rPr>
              <a:t>ROC AUC: </a:t>
            </a:r>
            <a:r>
              <a:rPr b="1" lang="en-US" sz="1325">
                <a:latin typeface="Arial"/>
                <a:ea typeface="Arial"/>
                <a:cs typeface="Arial"/>
                <a:sym typeface="Arial"/>
              </a:rPr>
              <a:t>0.8168</a:t>
            </a:r>
            <a:br>
              <a:rPr b="1" lang="en-US" sz="1325">
                <a:latin typeface="Arial"/>
                <a:ea typeface="Arial"/>
                <a:cs typeface="Arial"/>
                <a:sym typeface="Arial"/>
              </a:rPr>
            </a:br>
            <a:endParaRPr b="1" sz="1325">
              <a:latin typeface="Arial"/>
              <a:ea typeface="Arial"/>
              <a:cs typeface="Arial"/>
              <a:sym typeface="Arial"/>
            </a:endParaRPr>
          </a:p>
          <a:p>
            <a:pPr indent="-312785" lvl="0" marL="457200" rtl="0" algn="l">
              <a:spcBef>
                <a:spcPts val="0"/>
              </a:spcBef>
              <a:spcAft>
                <a:spcPts val="0"/>
              </a:spcAft>
              <a:buSzPts val="1326"/>
              <a:buFont typeface="Arial"/>
              <a:buChar char="●"/>
            </a:pPr>
            <a:r>
              <a:rPr lang="en-US" sz="1325">
                <a:latin typeface="Arial"/>
                <a:ea typeface="Arial"/>
                <a:cs typeface="Arial"/>
                <a:sym typeface="Arial"/>
              </a:rPr>
              <a:t>Verification Set:</a:t>
            </a:r>
            <a:br>
              <a:rPr lang="en-US" sz="1325">
                <a:latin typeface="Arial"/>
                <a:ea typeface="Arial"/>
                <a:cs typeface="Arial"/>
                <a:sym typeface="Arial"/>
              </a:rPr>
            </a:br>
            <a:r>
              <a:rPr lang="en-US" sz="1325">
                <a:latin typeface="Arial"/>
                <a:ea typeface="Arial"/>
                <a:cs typeface="Arial"/>
                <a:sym typeface="Arial"/>
              </a:rPr>
              <a:t>- Balanced Accuracy: </a:t>
            </a:r>
            <a:r>
              <a:rPr b="1" lang="en-US" sz="1325">
                <a:latin typeface="Arial"/>
                <a:ea typeface="Arial"/>
                <a:cs typeface="Arial"/>
                <a:sym typeface="Arial"/>
              </a:rPr>
              <a:t>50%</a:t>
            </a:r>
            <a:br>
              <a:rPr b="1" lang="en-US" sz="1325">
                <a:latin typeface="Arial"/>
                <a:ea typeface="Arial"/>
                <a:cs typeface="Arial"/>
                <a:sym typeface="Arial"/>
              </a:rPr>
            </a:br>
            <a:r>
              <a:rPr b="1" lang="en-US" sz="1325">
                <a:latin typeface="Arial"/>
                <a:ea typeface="Arial"/>
                <a:cs typeface="Arial"/>
                <a:sym typeface="Arial"/>
              </a:rPr>
              <a:t>- </a:t>
            </a:r>
            <a:r>
              <a:rPr lang="en-US" sz="1325">
                <a:latin typeface="Arial"/>
                <a:ea typeface="Arial"/>
                <a:cs typeface="Arial"/>
                <a:sym typeface="Arial"/>
              </a:rPr>
              <a:t>Sensitivity: </a:t>
            </a:r>
            <a:r>
              <a:rPr b="1" lang="en-US" sz="1325">
                <a:latin typeface="Arial"/>
                <a:ea typeface="Arial"/>
                <a:cs typeface="Arial"/>
                <a:sym typeface="Arial"/>
              </a:rPr>
              <a:t>1.00</a:t>
            </a:r>
            <a:br>
              <a:rPr b="1" lang="en-US" sz="1325">
                <a:latin typeface="Arial"/>
                <a:ea typeface="Arial"/>
                <a:cs typeface="Arial"/>
                <a:sym typeface="Arial"/>
              </a:rPr>
            </a:br>
            <a:r>
              <a:rPr b="1" lang="en-US" sz="1325">
                <a:latin typeface="Arial"/>
                <a:ea typeface="Arial"/>
                <a:cs typeface="Arial"/>
                <a:sym typeface="Arial"/>
              </a:rPr>
              <a:t>- </a:t>
            </a:r>
            <a:r>
              <a:rPr lang="en-US" sz="1325">
                <a:latin typeface="Arial"/>
                <a:ea typeface="Arial"/>
                <a:cs typeface="Arial"/>
                <a:sym typeface="Arial"/>
              </a:rPr>
              <a:t>Specificity: </a:t>
            </a:r>
            <a:r>
              <a:rPr b="1" lang="en-US" sz="1325">
                <a:latin typeface="Arial"/>
                <a:ea typeface="Arial"/>
                <a:cs typeface="Arial"/>
                <a:sym typeface="Arial"/>
              </a:rPr>
              <a:t>0.00</a:t>
            </a:r>
            <a:br>
              <a:rPr b="1" lang="en-US" sz="1325">
                <a:latin typeface="Arial"/>
                <a:ea typeface="Arial"/>
                <a:cs typeface="Arial"/>
                <a:sym typeface="Arial"/>
              </a:rPr>
            </a:br>
            <a:endParaRPr b="1" sz="1325">
              <a:latin typeface="Arial"/>
              <a:ea typeface="Arial"/>
              <a:cs typeface="Arial"/>
              <a:sym typeface="Arial"/>
            </a:endParaRPr>
          </a:p>
          <a:p>
            <a:pPr indent="0" lvl="0" marL="0" rtl="0" algn="l">
              <a:spcBef>
                <a:spcPts val="1200"/>
              </a:spcBef>
              <a:spcAft>
                <a:spcPts val="0"/>
              </a:spcAft>
              <a:buNone/>
            </a:pPr>
            <a:r>
              <a:rPr lang="en-US" sz="1325">
                <a:latin typeface="Arial"/>
                <a:ea typeface="Arial"/>
                <a:cs typeface="Arial"/>
                <a:sym typeface="Arial"/>
              </a:rPr>
              <a:t>Indicates possible </a:t>
            </a:r>
            <a:r>
              <a:rPr b="1" lang="en-US" sz="1325">
                <a:latin typeface="Arial"/>
                <a:ea typeface="Arial"/>
                <a:cs typeface="Arial"/>
                <a:sym typeface="Arial"/>
              </a:rPr>
              <a:t>overfitting</a:t>
            </a:r>
            <a:r>
              <a:rPr lang="en-US" sz="1325">
                <a:latin typeface="Arial"/>
                <a:ea typeface="Arial"/>
                <a:cs typeface="Arial"/>
                <a:sym typeface="Arial"/>
              </a:rPr>
              <a:t> which means verification set missed non-defaults</a:t>
            </a:r>
            <a:endParaRPr sz="3200">
              <a:latin typeface="Calibri"/>
              <a:ea typeface="Calibri"/>
              <a:cs typeface="Calibri"/>
              <a:sym typeface="Calibri"/>
            </a:endParaRPr>
          </a:p>
        </p:txBody>
      </p:sp>
      <p:pic>
        <p:nvPicPr>
          <p:cNvPr descr="Screenshot 2025-05-18 at 11.11.11 AM.png" id="262" name="Google Shape;262;p35"/>
          <p:cNvPicPr preferRelativeResize="0"/>
          <p:nvPr/>
        </p:nvPicPr>
        <p:blipFill rotWithShape="1">
          <a:blip r:embed="rId3">
            <a:alphaModFix/>
          </a:blip>
          <a:srcRect b="0" l="0" r="0" t="0"/>
          <a:stretch/>
        </p:blipFill>
        <p:spPr>
          <a:xfrm>
            <a:off x="4544922" y="1649813"/>
            <a:ext cx="3681725" cy="2804525"/>
          </a:xfrm>
          <a:prstGeom prst="rect">
            <a:avLst/>
          </a:prstGeom>
          <a:noFill/>
          <a:ln cap="flat" cmpd="sng" w="19050">
            <a:solidFill>
              <a:srgbClr val="000000"/>
            </a:solidFill>
            <a:prstDash val="solid"/>
            <a:round/>
            <a:headEnd len="sm" w="sm" type="none"/>
            <a:tailEnd len="sm" w="sm" type="none"/>
          </a:ln>
        </p:spPr>
      </p:pic>
      <p:sp>
        <p:nvSpPr>
          <p:cNvPr id="263" name="Google Shape;263;p35"/>
          <p:cNvSpPr txBox="1"/>
          <p:nvPr/>
        </p:nvSpPr>
        <p:spPr>
          <a:xfrm>
            <a:off x="90500" y="93425"/>
            <a:ext cx="6393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3/5</a:t>
            </a:r>
            <a:endParaRPr sz="1800">
              <a:solidFill>
                <a:schemeClr val="dk1"/>
              </a:solidFill>
              <a:latin typeface="Roboto"/>
              <a:ea typeface="Roboto"/>
              <a:cs typeface="Roboto"/>
              <a:sym typeface="Roboto"/>
            </a:endParaRPr>
          </a:p>
        </p:txBody>
      </p:sp>
      <p:sp>
        <p:nvSpPr>
          <p:cNvPr id="264" name="Google Shape;264;p35"/>
          <p:cNvSpPr/>
          <p:nvPr/>
        </p:nvSpPr>
        <p:spPr>
          <a:xfrm>
            <a:off x="4613050" y="1697375"/>
            <a:ext cx="566700" cy="213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65" name="Google Shape;265;p35"/>
          <p:cNvSpPr txBox="1"/>
          <p:nvPr/>
        </p:nvSpPr>
        <p:spPr>
          <a:xfrm>
            <a:off x="4465175" y="1627625"/>
            <a:ext cx="7803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100">
                <a:solidFill>
                  <a:schemeClr val="dk2"/>
                </a:solidFill>
                <a:latin typeface="Roboto"/>
                <a:ea typeface="Roboto"/>
                <a:cs typeface="Roboto"/>
                <a:sym typeface="Roboto"/>
              </a:rPr>
              <a:t>Figure 10: </a:t>
            </a:r>
            <a:endParaRPr i="1" sz="1100">
              <a:solidFill>
                <a:schemeClr val="dk2"/>
              </a:solidFill>
              <a:latin typeface="Roboto"/>
              <a:ea typeface="Roboto"/>
              <a:cs typeface="Roboto"/>
              <a:sym typeface="Roboto"/>
            </a:endParaRPr>
          </a:p>
        </p:txBody>
      </p:sp>
      <p:pic>
        <p:nvPicPr>
          <p:cNvPr id="266" name="Google Shape;266;p35" title="slide 20.mp3">
            <a:hlinkClick r:id="rId4"/>
          </p:cNvPr>
          <p:cNvPicPr preferRelativeResize="0"/>
          <p:nvPr/>
        </p:nvPicPr>
        <p:blipFill>
          <a:blip r:embed="rId5">
            <a:alphaModFix/>
          </a:blip>
          <a:stretch>
            <a:fillRect/>
          </a:stretch>
        </p:blipFill>
        <p:spPr>
          <a:xfrm>
            <a:off x="8686800" y="12"/>
            <a:ext cx="457200" cy="45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56E7B"/>
        </a:solidFill>
      </p:bgPr>
    </p:bg>
    <p:spTree>
      <p:nvGrpSpPr>
        <p:cNvPr id="270" name="Shape 270"/>
        <p:cNvGrpSpPr/>
        <p:nvPr/>
      </p:nvGrpSpPr>
      <p:grpSpPr>
        <a:xfrm>
          <a:off x="0" y="0"/>
          <a:ext cx="0" cy="0"/>
          <a:chOff x="0" y="0"/>
          <a:chExt cx="0" cy="0"/>
        </a:xfrm>
      </p:grpSpPr>
      <p:sp>
        <p:nvSpPr>
          <p:cNvPr id="271" name="Google Shape;271;p36"/>
          <p:cNvSpPr txBox="1"/>
          <p:nvPr>
            <p:ph type="title"/>
          </p:nvPr>
        </p:nvSpPr>
        <p:spPr>
          <a:xfrm>
            <a:off x="420075" y="666913"/>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latin typeface="Calibri"/>
                <a:ea typeface="Calibri"/>
                <a:cs typeface="Calibri"/>
                <a:sym typeface="Calibri"/>
              </a:rPr>
              <a:t>CRISP-DM Phase 5: Evaluation</a:t>
            </a:r>
            <a:endParaRPr sz="4000">
              <a:latin typeface="Calibri"/>
              <a:ea typeface="Calibri"/>
              <a:cs typeface="Calibri"/>
              <a:sym typeface="Calibri"/>
            </a:endParaRPr>
          </a:p>
          <a:p>
            <a:pPr indent="0" lvl="0" marL="0" rtl="0" algn="ctr">
              <a:spcBef>
                <a:spcPts val="0"/>
              </a:spcBef>
              <a:spcAft>
                <a:spcPts val="0"/>
              </a:spcAft>
              <a:buClr>
                <a:schemeClr val="dk1"/>
              </a:buClr>
              <a:buSzPts val="4400"/>
              <a:buFont typeface="Calibri"/>
              <a:buNone/>
            </a:pPr>
            <a:r>
              <a:t/>
            </a:r>
            <a:endParaRPr sz="4000" u="sng"/>
          </a:p>
        </p:txBody>
      </p:sp>
      <p:sp>
        <p:nvSpPr>
          <p:cNvPr id="272" name="Google Shape;272;p36"/>
          <p:cNvSpPr txBox="1"/>
          <p:nvPr>
            <p:ph idx="1" type="body"/>
          </p:nvPr>
        </p:nvSpPr>
        <p:spPr>
          <a:xfrm>
            <a:off x="457200" y="2397576"/>
            <a:ext cx="8229600" cy="3728700"/>
          </a:xfrm>
          <a:prstGeom prst="rect">
            <a:avLst/>
          </a:prstGeom>
          <a:noFill/>
          <a:ln>
            <a:noFill/>
          </a:ln>
        </p:spPr>
        <p:txBody>
          <a:bodyPr anchorCtr="0" anchor="t" bIns="45700" lIns="91425" spcFirstLastPara="1" rIns="91425" wrap="square" tIns="45700">
            <a:normAutofit/>
          </a:bodyPr>
          <a:lstStyle/>
          <a:p>
            <a:pPr indent="-304800" lvl="0" marL="342900" rtl="0" algn="l">
              <a:spcBef>
                <a:spcPts val="0"/>
              </a:spcBef>
              <a:spcAft>
                <a:spcPts val="0"/>
              </a:spcAft>
              <a:buClr>
                <a:schemeClr val="dk1"/>
              </a:buClr>
              <a:buSzPts val="2600"/>
              <a:buChar char="●"/>
            </a:pPr>
            <a:r>
              <a:rPr lang="en-US" sz="2600">
                <a:solidFill>
                  <a:schemeClr val="dk1"/>
                </a:solidFill>
                <a:latin typeface="Calibri"/>
                <a:ea typeface="Calibri"/>
                <a:cs typeface="Calibri"/>
                <a:sym typeface="Calibri"/>
              </a:rPr>
              <a:t>Class imbalance: 70% non-default, 30% default</a:t>
            </a:r>
            <a:endParaRPr sz="2600"/>
          </a:p>
          <a:p>
            <a:pPr indent="-304800" lvl="0" marL="342900" rtl="0" algn="l">
              <a:spcBef>
                <a:spcPts val="640"/>
              </a:spcBef>
              <a:spcAft>
                <a:spcPts val="0"/>
              </a:spcAft>
              <a:buClr>
                <a:schemeClr val="dk1"/>
              </a:buClr>
              <a:buSzPts val="2600"/>
              <a:buChar char="●"/>
            </a:pPr>
            <a:r>
              <a:rPr lang="en-US" sz="2600">
                <a:solidFill>
                  <a:schemeClr val="dk1"/>
                </a:solidFill>
                <a:latin typeface="Calibri"/>
                <a:ea typeface="Calibri"/>
                <a:cs typeface="Calibri"/>
                <a:sym typeface="Calibri"/>
              </a:rPr>
              <a:t>Slight multicollinearity among financial predictors</a:t>
            </a:r>
            <a:endParaRPr sz="2600"/>
          </a:p>
          <a:p>
            <a:pPr indent="-304800" lvl="0" marL="342900" rtl="0" algn="l">
              <a:spcBef>
                <a:spcPts val="640"/>
              </a:spcBef>
              <a:spcAft>
                <a:spcPts val="0"/>
              </a:spcAft>
              <a:buClr>
                <a:schemeClr val="dk1"/>
              </a:buClr>
              <a:buSzPts val="2600"/>
              <a:buChar char="●"/>
            </a:pPr>
            <a:r>
              <a:rPr lang="en-US" sz="2600">
                <a:latin typeface="Calibri"/>
                <a:ea typeface="Calibri"/>
                <a:cs typeface="Calibri"/>
                <a:sym typeface="Calibri"/>
              </a:rPr>
              <a:t>Some predictors had weak statistical significance (high p-values)</a:t>
            </a:r>
            <a:endParaRPr sz="2600"/>
          </a:p>
          <a:p>
            <a:pPr indent="-304800" lvl="0" marL="342900" rtl="0" algn="l">
              <a:spcBef>
                <a:spcPts val="640"/>
              </a:spcBef>
              <a:spcAft>
                <a:spcPts val="1200"/>
              </a:spcAft>
              <a:buClr>
                <a:schemeClr val="dk1"/>
              </a:buClr>
              <a:buSzPts val="2600"/>
              <a:buChar char="●"/>
            </a:pPr>
            <a:r>
              <a:rPr lang="en-US" sz="2600">
                <a:solidFill>
                  <a:schemeClr val="dk1"/>
                </a:solidFill>
                <a:latin typeface="Calibri"/>
                <a:ea typeface="Calibri"/>
                <a:cs typeface="Calibri"/>
                <a:sym typeface="Calibri"/>
              </a:rPr>
              <a:t>Logistic regression assumes linear log-odds relationship</a:t>
            </a:r>
            <a:endParaRPr sz="2600"/>
          </a:p>
        </p:txBody>
      </p:sp>
      <p:sp>
        <p:nvSpPr>
          <p:cNvPr id="273" name="Google Shape;273;p36"/>
          <p:cNvSpPr txBox="1"/>
          <p:nvPr/>
        </p:nvSpPr>
        <p:spPr>
          <a:xfrm>
            <a:off x="718575" y="1630300"/>
            <a:ext cx="7632600" cy="6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4400"/>
              <a:buFont typeface="Calibri"/>
              <a:buNone/>
            </a:pPr>
            <a:r>
              <a:rPr lang="en-US" sz="3200">
                <a:solidFill>
                  <a:schemeClr val="dk1"/>
                </a:solidFill>
                <a:latin typeface="Calibri"/>
                <a:ea typeface="Calibri"/>
                <a:cs typeface="Calibri"/>
                <a:sym typeface="Calibri"/>
              </a:rPr>
              <a:t>Challenges and Considerations</a:t>
            </a:r>
            <a:endParaRPr sz="3200">
              <a:solidFill>
                <a:schemeClr val="dk1"/>
              </a:solidFill>
              <a:latin typeface="Roboto"/>
              <a:ea typeface="Roboto"/>
              <a:cs typeface="Roboto"/>
              <a:sym typeface="Roboto"/>
            </a:endParaRPr>
          </a:p>
        </p:txBody>
      </p:sp>
      <p:sp>
        <p:nvSpPr>
          <p:cNvPr id="274" name="Google Shape;274;p36"/>
          <p:cNvSpPr txBox="1"/>
          <p:nvPr/>
        </p:nvSpPr>
        <p:spPr>
          <a:xfrm>
            <a:off x="79275" y="68925"/>
            <a:ext cx="6393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4</a:t>
            </a:r>
            <a:r>
              <a:rPr lang="en-US" sz="1800">
                <a:solidFill>
                  <a:schemeClr val="dk1"/>
                </a:solidFill>
                <a:latin typeface="Roboto"/>
                <a:ea typeface="Roboto"/>
                <a:cs typeface="Roboto"/>
                <a:sym typeface="Roboto"/>
              </a:rPr>
              <a:t>/5</a:t>
            </a:r>
            <a:endParaRPr sz="1800">
              <a:solidFill>
                <a:schemeClr val="dk1"/>
              </a:solidFill>
              <a:latin typeface="Roboto"/>
              <a:ea typeface="Roboto"/>
              <a:cs typeface="Roboto"/>
              <a:sym typeface="Roboto"/>
            </a:endParaRPr>
          </a:p>
        </p:txBody>
      </p:sp>
      <p:pic>
        <p:nvPicPr>
          <p:cNvPr id="275" name="Google Shape;275;p36" title="slide 21.mp3">
            <a:hlinkClick r:id="rId3"/>
          </p:cNvPr>
          <p:cNvPicPr preferRelativeResize="0"/>
          <p:nvPr/>
        </p:nvPicPr>
        <p:blipFill>
          <a:blip r:embed="rId4">
            <a:alphaModFix/>
          </a:blip>
          <a:stretch>
            <a:fillRect/>
          </a:stretch>
        </p:blipFill>
        <p:spPr>
          <a:xfrm>
            <a:off x="8717075" y="1"/>
            <a:ext cx="426924" cy="4269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56E7B"/>
        </a:solidFill>
      </p:bgPr>
    </p:bg>
    <p:spTree>
      <p:nvGrpSpPr>
        <p:cNvPr id="279" name="Shape 279"/>
        <p:cNvGrpSpPr/>
        <p:nvPr/>
      </p:nvGrpSpPr>
      <p:grpSpPr>
        <a:xfrm>
          <a:off x="0" y="0"/>
          <a:ext cx="0" cy="0"/>
          <a:chOff x="0" y="0"/>
          <a:chExt cx="0" cy="0"/>
        </a:xfrm>
      </p:grpSpPr>
      <p:sp>
        <p:nvSpPr>
          <p:cNvPr id="280" name="Google Shape;280;p37"/>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sz="4444">
                <a:latin typeface="Calibri"/>
                <a:ea typeface="Calibri"/>
                <a:cs typeface="Calibri"/>
                <a:sym typeface="Calibri"/>
              </a:rPr>
              <a:t>CRISP-DM Phase 5 : Evaluation</a:t>
            </a:r>
            <a:endParaRPr sz="4444">
              <a:latin typeface="Calibri"/>
              <a:ea typeface="Calibri"/>
              <a:cs typeface="Calibri"/>
              <a:sym typeface="Calibri"/>
            </a:endParaRPr>
          </a:p>
          <a:p>
            <a:pPr indent="0" lvl="0" marL="0" rtl="0" algn="ctr">
              <a:spcBef>
                <a:spcPts val="0"/>
              </a:spcBef>
              <a:spcAft>
                <a:spcPts val="0"/>
              </a:spcAft>
              <a:buNone/>
            </a:pPr>
            <a:r>
              <a:t/>
            </a:r>
            <a:endParaRPr u="sng"/>
          </a:p>
        </p:txBody>
      </p:sp>
      <p:sp>
        <p:nvSpPr>
          <p:cNvPr id="281" name="Google Shape;281;p37"/>
          <p:cNvSpPr txBox="1"/>
          <p:nvPr>
            <p:ph idx="1" type="body"/>
          </p:nvPr>
        </p:nvSpPr>
        <p:spPr>
          <a:xfrm>
            <a:off x="457200" y="1145250"/>
            <a:ext cx="8229600" cy="4980900"/>
          </a:xfrm>
          <a:prstGeom prst="rect">
            <a:avLst/>
          </a:prstGeom>
        </p:spPr>
        <p:txBody>
          <a:bodyPr anchorCtr="0" anchor="t" bIns="45700" lIns="91425" spcFirstLastPara="1" rIns="91425" wrap="square" tIns="45700">
            <a:normAutofit fontScale="25000" lnSpcReduction="20000"/>
          </a:bodyPr>
          <a:lstStyle/>
          <a:p>
            <a:pPr indent="0" lvl="0" marL="0" rtl="0" algn="ctr">
              <a:lnSpc>
                <a:spcPct val="100000"/>
              </a:lnSpc>
              <a:spcBef>
                <a:spcPts val="0"/>
              </a:spcBef>
              <a:spcAft>
                <a:spcPts val="0"/>
              </a:spcAft>
              <a:buNone/>
            </a:pPr>
            <a:r>
              <a:rPr lang="en-US" sz="9600" u="sng">
                <a:latin typeface="Roboto Slab"/>
                <a:ea typeface="Roboto Slab"/>
                <a:cs typeface="Roboto Slab"/>
                <a:sym typeface="Roboto Slab"/>
              </a:rPr>
              <a:t>Justifying Final Model Selection</a:t>
            </a:r>
            <a:endParaRPr sz="9600">
              <a:latin typeface="Calibri"/>
              <a:ea typeface="Calibri"/>
              <a:cs typeface="Calibri"/>
              <a:sym typeface="Calibri"/>
            </a:endParaRPr>
          </a:p>
          <a:p>
            <a:pPr indent="0" lvl="0" marL="0" rtl="0" algn="l">
              <a:spcBef>
                <a:spcPts val="1800"/>
              </a:spcBef>
              <a:spcAft>
                <a:spcPts val="0"/>
              </a:spcAft>
              <a:buNone/>
            </a:pPr>
            <a:r>
              <a:rPr b="1" lang="en-US" sz="7200">
                <a:latin typeface="Arial"/>
                <a:ea typeface="Arial"/>
                <a:cs typeface="Arial"/>
                <a:sym typeface="Arial"/>
              </a:rPr>
              <a:t>Final model selected:</a:t>
            </a:r>
            <a:r>
              <a:rPr lang="en-US" sz="7200">
                <a:latin typeface="Arial"/>
                <a:ea typeface="Arial"/>
                <a:cs typeface="Arial"/>
                <a:sym typeface="Arial"/>
              </a:rPr>
              <a:t> Logistic Regression</a:t>
            </a:r>
            <a:endParaRPr sz="7200">
              <a:latin typeface="Arial"/>
              <a:ea typeface="Arial"/>
              <a:cs typeface="Arial"/>
              <a:sym typeface="Arial"/>
            </a:endParaRPr>
          </a:p>
          <a:p>
            <a:pPr indent="-342900" lvl="0" marL="457200" rtl="0" algn="l">
              <a:spcBef>
                <a:spcPts val="1800"/>
              </a:spcBef>
              <a:spcAft>
                <a:spcPts val="0"/>
              </a:spcAft>
              <a:buClr>
                <a:schemeClr val="dk1"/>
              </a:buClr>
              <a:buSzPct val="100000"/>
              <a:buFont typeface="Arial"/>
              <a:buChar char="●"/>
            </a:pPr>
            <a:r>
              <a:rPr lang="en-US" sz="7200">
                <a:latin typeface="Arial"/>
                <a:ea typeface="Arial"/>
                <a:cs typeface="Arial"/>
                <a:sym typeface="Arial"/>
              </a:rPr>
              <a:t>Strong interpretability and alignment with business goals</a:t>
            </a:r>
            <a:endParaRPr sz="7200">
              <a:latin typeface="Arial"/>
              <a:ea typeface="Arial"/>
              <a:cs typeface="Arial"/>
              <a:sym typeface="Arial"/>
            </a:endParaRPr>
          </a:p>
          <a:p>
            <a:pPr indent="-342900" lvl="0" marL="457200" rtl="0" algn="l">
              <a:spcBef>
                <a:spcPts val="0"/>
              </a:spcBef>
              <a:spcAft>
                <a:spcPts val="0"/>
              </a:spcAft>
              <a:buClr>
                <a:schemeClr val="dk1"/>
              </a:buClr>
              <a:buSzPct val="100000"/>
              <a:buFont typeface="Arial"/>
              <a:buChar char="●"/>
            </a:pPr>
            <a:r>
              <a:rPr lang="en-US" sz="7200">
                <a:latin typeface="Arial"/>
                <a:ea typeface="Arial"/>
                <a:cs typeface="Arial"/>
                <a:sym typeface="Arial"/>
              </a:rPr>
              <a:t>Performs reliably across key metrics</a:t>
            </a:r>
            <a:endParaRPr sz="7200">
              <a:latin typeface="Arial"/>
              <a:ea typeface="Arial"/>
              <a:cs typeface="Arial"/>
              <a:sym typeface="Arial"/>
            </a:endParaRPr>
          </a:p>
          <a:p>
            <a:pPr indent="0" lvl="0" marL="0" rtl="0" algn="l">
              <a:spcBef>
                <a:spcPts val="1800"/>
              </a:spcBef>
              <a:spcAft>
                <a:spcPts val="0"/>
              </a:spcAft>
              <a:buNone/>
            </a:pPr>
            <a:r>
              <a:rPr b="1" lang="en-US" sz="7200">
                <a:latin typeface="Arial"/>
                <a:ea typeface="Arial"/>
                <a:cs typeface="Arial"/>
                <a:sym typeface="Arial"/>
              </a:rPr>
              <a:t>Key evaluation metrics:</a:t>
            </a:r>
            <a:endParaRPr b="1" sz="7200">
              <a:latin typeface="Arial"/>
              <a:ea typeface="Arial"/>
              <a:cs typeface="Arial"/>
              <a:sym typeface="Arial"/>
            </a:endParaRPr>
          </a:p>
          <a:p>
            <a:pPr indent="-342900" lvl="0" marL="457200" rtl="0" algn="l">
              <a:spcBef>
                <a:spcPts val="1800"/>
              </a:spcBef>
              <a:spcAft>
                <a:spcPts val="0"/>
              </a:spcAft>
              <a:buClr>
                <a:schemeClr val="dk1"/>
              </a:buClr>
              <a:buSzPct val="100000"/>
              <a:buFont typeface="Arial"/>
              <a:buChar char="●"/>
            </a:pPr>
            <a:r>
              <a:rPr lang="en-US" sz="7200">
                <a:latin typeface="Arial"/>
                <a:ea typeface="Arial"/>
                <a:cs typeface="Arial"/>
                <a:sym typeface="Arial"/>
              </a:rPr>
              <a:t>AIC: 568.36 (good model fit)</a:t>
            </a:r>
            <a:endParaRPr sz="7200">
              <a:latin typeface="Arial"/>
              <a:ea typeface="Arial"/>
              <a:cs typeface="Arial"/>
              <a:sym typeface="Arial"/>
            </a:endParaRPr>
          </a:p>
          <a:p>
            <a:pPr indent="-342900" lvl="0" marL="457200" rtl="0" algn="l">
              <a:spcBef>
                <a:spcPts val="0"/>
              </a:spcBef>
              <a:spcAft>
                <a:spcPts val="0"/>
              </a:spcAft>
              <a:buClr>
                <a:schemeClr val="dk1"/>
              </a:buClr>
              <a:buSzPct val="100000"/>
              <a:buFont typeface="Arial"/>
              <a:buChar char="●"/>
            </a:pPr>
            <a:r>
              <a:rPr lang="en-US" sz="7200">
                <a:latin typeface="Arial"/>
                <a:ea typeface="Arial"/>
                <a:cs typeface="Arial"/>
                <a:sym typeface="Arial"/>
              </a:rPr>
              <a:t>Balanced Accuracy: 68.85%</a:t>
            </a:r>
            <a:endParaRPr sz="7200">
              <a:latin typeface="Arial"/>
              <a:ea typeface="Arial"/>
              <a:cs typeface="Arial"/>
              <a:sym typeface="Arial"/>
            </a:endParaRPr>
          </a:p>
          <a:p>
            <a:pPr indent="-342900" lvl="0" marL="457200" rtl="0" algn="l">
              <a:spcBef>
                <a:spcPts val="0"/>
              </a:spcBef>
              <a:spcAft>
                <a:spcPts val="0"/>
              </a:spcAft>
              <a:buClr>
                <a:schemeClr val="dk1"/>
              </a:buClr>
              <a:buSzPct val="100000"/>
              <a:buFont typeface="Arial"/>
              <a:buChar char="●"/>
            </a:pPr>
            <a:r>
              <a:rPr lang="en-US" sz="7200">
                <a:latin typeface="Arial"/>
                <a:ea typeface="Arial"/>
                <a:cs typeface="Arial"/>
                <a:sym typeface="Arial"/>
              </a:rPr>
              <a:t>ROC-AUC: 0.8168</a:t>
            </a:r>
            <a:endParaRPr sz="7200">
              <a:latin typeface="Arial"/>
              <a:ea typeface="Arial"/>
              <a:cs typeface="Arial"/>
              <a:sym typeface="Arial"/>
            </a:endParaRPr>
          </a:p>
          <a:p>
            <a:pPr indent="0" lvl="0" marL="0" rtl="0" algn="l">
              <a:spcBef>
                <a:spcPts val="1800"/>
              </a:spcBef>
              <a:spcAft>
                <a:spcPts val="0"/>
              </a:spcAft>
              <a:buNone/>
            </a:pPr>
            <a:r>
              <a:rPr b="1" lang="en-US" sz="7200">
                <a:latin typeface="Arial"/>
                <a:ea typeface="Arial"/>
                <a:cs typeface="Arial"/>
                <a:sym typeface="Arial"/>
              </a:rPr>
              <a:t>Verification metrics:</a:t>
            </a:r>
            <a:endParaRPr b="1" sz="7200">
              <a:latin typeface="Arial"/>
              <a:ea typeface="Arial"/>
              <a:cs typeface="Arial"/>
              <a:sym typeface="Arial"/>
            </a:endParaRPr>
          </a:p>
          <a:p>
            <a:pPr indent="-342900" lvl="0" marL="457200" rtl="0" algn="l">
              <a:spcBef>
                <a:spcPts val="1800"/>
              </a:spcBef>
              <a:spcAft>
                <a:spcPts val="0"/>
              </a:spcAft>
              <a:buClr>
                <a:schemeClr val="dk1"/>
              </a:buClr>
              <a:buSzPct val="100000"/>
              <a:buFont typeface="Arial"/>
              <a:buChar char="●"/>
            </a:pPr>
            <a:r>
              <a:rPr lang="en-US" sz="7200">
                <a:latin typeface="Arial"/>
                <a:ea typeface="Arial"/>
                <a:cs typeface="Arial"/>
                <a:sym typeface="Arial"/>
              </a:rPr>
              <a:t>Balanced Accuracy: 50%</a:t>
            </a:r>
            <a:endParaRPr sz="7200">
              <a:latin typeface="Arial"/>
              <a:ea typeface="Arial"/>
              <a:cs typeface="Arial"/>
              <a:sym typeface="Arial"/>
            </a:endParaRPr>
          </a:p>
          <a:p>
            <a:pPr indent="-342900" lvl="0" marL="457200" rtl="0" algn="l">
              <a:spcBef>
                <a:spcPts val="0"/>
              </a:spcBef>
              <a:spcAft>
                <a:spcPts val="0"/>
              </a:spcAft>
              <a:buClr>
                <a:schemeClr val="dk1"/>
              </a:buClr>
              <a:buSzPct val="100000"/>
              <a:buFont typeface="Arial"/>
              <a:buChar char="●"/>
            </a:pPr>
            <a:r>
              <a:rPr lang="en-US" sz="7200">
                <a:latin typeface="Arial"/>
                <a:ea typeface="Arial"/>
                <a:cs typeface="Arial"/>
                <a:sym typeface="Arial"/>
              </a:rPr>
              <a:t>Sensitivity: 1.00</a:t>
            </a:r>
            <a:endParaRPr sz="7200">
              <a:latin typeface="Arial"/>
              <a:ea typeface="Arial"/>
              <a:cs typeface="Arial"/>
              <a:sym typeface="Arial"/>
            </a:endParaRPr>
          </a:p>
          <a:p>
            <a:pPr indent="-342900" lvl="0" marL="457200" rtl="0" algn="l">
              <a:spcBef>
                <a:spcPts val="0"/>
              </a:spcBef>
              <a:spcAft>
                <a:spcPts val="0"/>
              </a:spcAft>
              <a:buClr>
                <a:schemeClr val="dk1"/>
              </a:buClr>
              <a:buSzPct val="100000"/>
              <a:buFont typeface="Arial"/>
              <a:buChar char="●"/>
            </a:pPr>
            <a:r>
              <a:rPr lang="en-US" sz="7200">
                <a:latin typeface="Arial"/>
                <a:ea typeface="Arial"/>
                <a:cs typeface="Arial"/>
                <a:sym typeface="Arial"/>
              </a:rPr>
              <a:t>Specificity: 0.00</a:t>
            </a:r>
            <a:endParaRPr sz="7200">
              <a:latin typeface="Arial"/>
              <a:ea typeface="Arial"/>
              <a:cs typeface="Arial"/>
              <a:sym typeface="Arial"/>
            </a:endParaRPr>
          </a:p>
          <a:p>
            <a:pPr indent="0" lvl="0" marL="0" rtl="0" algn="l">
              <a:spcBef>
                <a:spcPts val="1800"/>
              </a:spcBef>
              <a:spcAft>
                <a:spcPts val="0"/>
              </a:spcAft>
              <a:buNone/>
            </a:pPr>
            <a:r>
              <a:rPr b="1" lang="en-US" sz="7200">
                <a:latin typeface="Arial"/>
                <a:ea typeface="Arial"/>
                <a:cs typeface="Arial"/>
                <a:sym typeface="Arial"/>
              </a:rPr>
              <a:t>Validated with test data and confirmed generalizability and </a:t>
            </a:r>
            <a:endParaRPr b="1" sz="7200">
              <a:latin typeface="Arial"/>
              <a:ea typeface="Arial"/>
              <a:cs typeface="Arial"/>
              <a:sym typeface="Arial"/>
            </a:endParaRPr>
          </a:p>
          <a:p>
            <a:pPr indent="0" lvl="0" marL="0" rtl="0" algn="l">
              <a:spcBef>
                <a:spcPts val="0"/>
              </a:spcBef>
              <a:spcAft>
                <a:spcPts val="0"/>
              </a:spcAft>
              <a:buNone/>
            </a:pPr>
            <a:r>
              <a:rPr b="1" lang="en-US" sz="7200">
                <a:latin typeface="Arial"/>
                <a:ea typeface="Arial"/>
                <a:cs typeface="Arial"/>
                <a:sym typeface="Arial"/>
              </a:rPr>
              <a:t>ready for deployment with ongoing monitoring.</a:t>
            </a:r>
            <a:endParaRPr b="1" sz="7200">
              <a:latin typeface="Calibri"/>
              <a:ea typeface="Calibri"/>
              <a:cs typeface="Calibri"/>
              <a:sym typeface="Calibri"/>
            </a:endParaRPr>
          </a:p>
          <a:p>
            <a:pPr indent="0" lvl="0" marL="0" rtl="0" algn="l">
              <a:lnSpc>
                <a:spcPct val="200000"/>
              </a:lnSpc>
              <a:spcBef>
                <a:spcPts val="1800"/>
              </a:spcBef>
              <a:spcAft>
                <a:spcPts val="1800"/>
              </a:spcAft>
              <a:buClr>
                <a:schemeClr val="dk1"/>
              </a:buClr>
              <a:buSzPct val="34375"/>
              <a:buFont typeface="Arial"/>
              <a:buNone/>
            </a:pPr>
            <a:r>
              <a:t/>
            </a:r>
            <a:endParaRPr sz="3200">
              <a:latin typeface="Calibri"/>
              <a:ea typeface="Calibri"/>
              <a:cs typeface="Calibri"/>
              <a:sym typeface="Calibri"/>
            </a:endParaRPr>
          </a:p>
        </p:txBody>
      </p:sp>
      <p:sp>
        <p:nvSpPr>
          <p:cNvPr id="282" name="Google Shape;282;p37"/>
          <p:cNvSpPr txBox="1"/>
          <p:nvPr/>
        </p:nvSpPr>
        <p:spPr>
          <a:xfrm>
            <a:off x="90500" y="93425"/>
            <a:ext cx="6393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5</a:t>
            </a:r>
            <a:r>
              <a:rPr lang="en-US" sz="1800">
                <a:solidFill>
                  <a:schemeClr val="dk1"/>
                </a:solidFill>
                <a:latin typeface="Roboto"/>
                <a:ea typeface="Roboto"/>
                <a:cs typeface="Roboto"/>
                <a:sym typeface="Roboto"/>
              </a:rPr>
              <a:t>/5</a:t>
            </a:r>
            <a:endParaRPr sz="1800">
              <a:solidFill>
                <a:schemeClr val="dk1"/>
              </a:solidFill>
              <a:latin typeface="Roboto"/>
              <a:ea typeface="Roboto"/>
              <a:cs typeface="Roboto"/>
              <a:sym typeface="Roboto"/>
            </a:endParaRPr>
          </a:p>
        </p:txBody>
      </p:sp>
      <p:pic>
        <p:nvPicPr>
          <p:cNvPr id="283" name="Google Shape;283;p37" title="slide 22.mp3">
            <a:hlinkClick r:id="rId3"/>
          </p:cNvPr>
          <p:cNvPicPr preferRelativeResize="0"/>
          <p:nvPr/>
        </p:nvPicPr>
        <p:blipFill>
          <a:blip r:embed="rId4">
            <a:alphaModFix/>
          </a:blip>
          <a:stretch>
            <a:fillRect/>
          </a:stretch>
        </p:blipFill>
        <p:spPr>
          <a:xfrm>
            <a:off x="8716950" y="0"/>
            <a:ext cx="427050" cy="427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8"/>
          <p:cNvSpPr txBox="1"/>
          <p:nvPr>
            <p:ph type="title"/>
          </p:nvPr>
        </p:nvSpPr>
        <p:spPr>
          <a:xfrm>
            <a:off x="457200" y="1665450"/>
            <a:ext cx="8229600" cy="3527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000">
                <a:latin typeface="Calibri"/>
                <a:ea typeface="Calibri"/>
                <a:cs typeface="Calibri"/>
                <a:sym typeface="Calibri"/>
              </a:rPr>
              <a:t>CRISP-DM Phase 6: Deployment</a:t>
            </a:r>
            <a:br>
              <a:rPr b="1" lang="en-US" sz="1100">
                <a:solidFill>
                  <a:srgbClr val="000000"/>
                </a:solidFill>
                <a:latin typeface="Arial"/>
                <a:ea typeface="Arial"/>
                <a:cs typeface="Arial"/>
                <a:sym typeface="Arial"/>
              </a:rPr>
            </a:br>
            <a:endParaRPr/>
          </a:p>
        </p:txBody>
      </p:sp>
      <p:sp>
        <p:nvSpPr>
          <p:cNvPr id="289" name="Google Shape;289;p3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ctr">
              <a:lnSpc>
                <a:spcPct val="100000"/>
              </a:lnSpc>
              <a:spcBef>
                <a:spcPts val="0"/>
              </a:spcBef>
              <a:spcAft>
                <a:spcPts val="0"/>
              </a:spcAft>
              <a:buNone/>
            </a:pPr>
            <a:br>
              <a:rPr i="1" lang="en-US" sz="1100">
                <a:solidFill>
                  <a:srgbClr val="000000"/>
                </a:solidFill>
                <a:latin typeface="Arial"/>
                <a:ea typeface="Arial"/>
                <a:cs typeface="Arial"/>
                <a:sym typeface="Arial"/>
              </a:rPr>
            </a:br>
            <a:endParaRPr i="1" sz="1100">
              <a:solidFill>
                <a:srgbClr val="000000"/>
              </a:solidFill>
              <a:latin typeface="Arial"/>
              <a:ea typeface="Arial"/>
              <a:cs typeface="Arial"/>
              <a:sym typeface="Arial"/>
            </a:endParaRPr>
          </a:p>
          <a:p>
            <a:pPr indent="0" lvl="0" marL="0" rtl="0" algn="ctr">
              <a:lnSpc>
                <a:spcPct val="100000"/>
              </a:lnSpc>
              <a:spcBef>
                <a:spcPts val="0"/>
              </a:spcBef>
              <a:spcAft>
                <a:spcPts val="0"/>
              </a:spcAft>
              <a:buNone/>
            </a:pPr>
            <a:r>
              <a:t/>
            </a:r>
            <a:endParaRPr sz="3000">
              <a:latin typeface="Roboto Slab"/>
              <a:ea typeface="Roboto Slab"/>
              <a:cs typeface="Roboto Slab"/>
              <a:sym typeface="Roboto Slab"/>
            </a:endParaRPr>
          </a:p>
          <a:p>
            <a:pPr indent="0" lvl="0" marL="0" rtl="0" algn="l">
              <a:spcBef>
                <a:spcPts val="360"/>
              </a:spcBef>
              <a:spcAft>
                <a:spcPts val="1200"/>
              </a:spcAft>
              <a:buNone/>
            </a:pPr>
            <a:r>
              <a:t/>
            </a:r>
            <a:endParaRPr/>
          </a:p>
        </p:txBody>
      </p:sp>
      <p:pic>
        <p:nvPicPr>
          <p:cNvPr id="290" name="Google Shape;290;p38" title="slide 23.mp3">
            <a:hlinkClick r:id="rId3"/>
          </p:cNvPr>
          <p:cNvPicPr preferRelativeResize="0"/>
          <p:nvPr/>
        </p:nvPicPr>
        <p:blipFill>
          <a:blip r:embed="rId4">
            <a:alphaModFix/>
          </a:blip>
          <a:stretch>
            <a:fillRect/>
          </a:stretch>
        </p:blipFill>
        <p:spPr>
          <a:xfrm>
            <a:off x="8686800" y="0"/>
            <a:ext cx="457200" cy="457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000">
                <a:latin typeface="Calibri"/>
                <a:ea typeface="Calibri"/>
                <a:cs typeface="Calibri"/>
                <a:sym typeface="Calibri"/>
              </a:rPr>
              <a:t>CRISP-DM Phase 6: </a:t>
            </a:r>
            <a:r>
              <a:rPr lang="en-US" sz="4000">
                <a:solidFill>
                  <a:schemeClr val="dk1"/>
                </a:solidFill>
                <a:latin typeface="Calibri"/>
                <a:ea typeface="Calibri"/>
                <a:cs typeface="Calibri"/>
                <a:sym typeface="Calibri"/>
              </a:rPr>
              <a:t>Deployment Plan</a:t>
            </a:r>
            <a:endParaRPr sz="4000">
              <a:latin typeface="Calibri"/>
              <a:ea typeface="Calibri"/>
              <a:cs typeface="Calibri"/>
              <a:sym typeface="Calibri"/>
            </a:endParaRPr>
          </a:p>
        </p:txBody>
      </p:sp>
      <p:sp>
        <p:nvSpPr>
          <p:cNvPr id="296" name="Google Shape;296;p39"/>
          <p:cNvSpPr txBox="1"/>
          <p:nvPr>
            <p:ph idx="1" type="body"/>
          </p:nvPr>
        </p:nvSpPr>
        <p:spPr>
          <a:xfrm>
            <a:off x="457200" y="1950250"/>
            <a:ext cx="4030200" cy="3993600"/>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spcBef>
                <a:spcPts val="1200"/>
              </a:spcBef>
              <a:spcAft>
                <a:spcPts val="0"/>
              </a:spcAft>
              <a:buNone/>
            </a:pPr>
            <a:r>
              <a:rPr b="1" lang="en-US">
                <a:latin typeface="Arial"/>
                <a:ea typeface="Arial"/>
                <a:cs typeface="Arial"/>
                <a:sym typeface="Arial"/>
              </a:rPr>
              <a:t>1. Deployment Options</a:t>
            </a:r>
            <a:endParaRPr b="1">
              <a:latin typeface="Arial"/>
              <a:ea typeface="Arial"/>
              <a:cs typeface="Arial"/>
              <a:sym typeface="Arial"/>
            </a:endParaRPr>
          </a:p>
          <a:p>
            <a:pPr indent="-317182" lvl="0" marL="457200" rtl="0" algn="l">
              <a:spcBef>
                <a:spcPts val="1800"/>
              </a:spcBef>
              <a:spcAft>
                <a:spcPts val="0"/>
              </a:spcAft>
              <a:buClr>
                <a:schemeClr val="dk1"/>
              </a:buClr>
              <a:buSzPct val="100000"/>
              <a:buFont typeface="Arial"/>
              <a:buChar char="●"/>
            </a:pPr>
            <a:r>
              <a:rPr lang="en-US">
                <a:latin typeface="Arial"/>
                <a:ea typeface="Arial"/>
                <a:cs typeface="Arial"/>
                <a:sym typeface="Arial"/>
              </a:rPr>
              <a:t>Batch scoring for routine risk evaluation</a:t>
            </a:r>
            <a:br>
              <a:rPr lang="en-US">
                <a:latin typeface="Arial"/>
                <a:ea typeface="Arial"/>
                <a:cs typeface="Arial"/>
                <a:sym typeface="Arial"/>
              </a:rPr>
            </a:br>
            <a:endParaRPr>
              <a:latin typeface="Arial"/>
              <a:ea typeface="Arial"/>
              <a:cs typeface="Arial"/>
              <a:sym typeface="Arial"/>
            </a:endParaRPr>
          </a:p>
          <a:p>
            <a:pPr indent="-317182" lvl="0" marL="457200" rtl="0" algn="l">
              <a:spcBef>
                <a:spcPts val="0"/>
              </a:spcBef>
              <a:spcAft>
                <a:spcPts val="0"/>
              </a:spcAft>
              <a:buClr>
                <a:schemeClr val="dk1"/>
              </a:buClr>
              <a:buSzPct val="100000"/>
              <a:buFont typeface="Arial"/>
              <a:buChar char="●"/>
            </a:pPr>
            <a:r>
              <a:rPr lang="en-US">
                <a:latin typeface="Arial"/>
                <a:ea typeface="Arial"/>
                <a:cs typeface="Arial"/>
                <a:sym typeface="Arial"/>
              </a:rPr>
              <a:t>Real-time API integration with loan approval systems</a:t>
            </a:r>
            <a:br>
              <a:rPr lang="en-US">
                <a:latin typeface="Arial"/>
                <a:ea typeface="Arial"/>
                <a:cs typeface="Arial"/>
                <a:sym typeface="Arial"/>
              </a:rPr>
            </a:br>
            <a:endParaRPr>
              <a:latin typeface="Arial"/>
              <a:ea typeface="Arial"/>
              <a:cs typeface="Arial"/>
              <a:sym typeface="Arial"/>
            </a:endParaRPr>
          </a:p>
          <a:p>
            <a:pPr indent="0" lvl="0" marL="0" rtl="0" algn="l">
              <a:spcBef>
                <a:spcPts val="1800"/>
              </a:spcBef>
              <a:spcAft>
                <a:spcPts val="0"/>
              </a:spcAft>
              <a:buNone/>
            </a:pPr>
            <a:r>
              <a:rPr b="1" lang="en-US">
                <a:latin typeface="Arial"/>
                <a:ea typeface="Arial"/>
                <a:cs typeface="Arial"/>
                <a:sym typeface="Arial"/>
              </a:rPr>
              <a:t>2. Monitoring and Maintenance</a:t>
            </a:r>
            <a:endParaRPr b="1">
              <a:latin typeface="Arial"/>
              <a:ea typeface="Arial"/>
              <a:cs typeface="Arial"/>
              <a:sym typeface="Arial"/>
            </a:endParaRPr>
          </a:p>
          <a:p>
            <a:pPr indent="-317182" lvl="0" marL="457200" rtl="0" algn="l">
              <a:spcBef>
                <a:spcPts val="1800"/>
              </a:spcBef>
              <a:spcAft>
                <a:spcPts val="0"/>
              </a:spcAft>
              <a:buClr>
                <a:schemeClr val="dk1"/>
              </a:buClr>
              <a:buSzPct val="100000"/>
              <a:buFont typeface="Arial"/>
              <a:buChar char="●"/>
            </a:pPr>
            <a:r>
              <a:rPr lang="en-US">
                <a:latin typeface="Arial"/>
                <a:ea typeface="Arial"/>
                <a:cs typeface="Arial"/>
                <a:sym typeface="Arial"/>
              </a:rPr>
              <a:t>Schedule regular model performance audits</a:t>
            </a:r>
            <a:br>
              <a:rPr lang="en-US">
                <a:latin typeface="Arial"/>
                <a:ea typeface="Arial"/>
                <a:cs typeface="Arial"/>
                <a:sym typeface="Arial"/>
              </a:rPr>
            </a:br>
            <a:endParaRPr>
              <a:latin typeface="Arial"/>
              <a:ea typeface="Arial"/>
              <a:cs typeface="Arial"/>
              <a:sym typeface="Arial"/>
            </a:endParaRPr>
          </a:p>
          <a:p>
            <a:pPr indent="-317182" lvl="0" marL="457200" rtl="0" algn="l">
              <a:spcBef>
                <a:spcPts val="0"/>
              </a:spcBef>
              <a:spcAft>
                <a:spcPts val="0"/>
              </a:spcAft>
              <a:buClr>
                <a:schemeClr val="dk1"/>
              </a:buClr>
              <a:buSzPct val="100000"/>
              <a:buFont typeface="Arial"/>
              <a:buChar char="●"/>
            </a:pPr>
            <a:r>
              <a:rPr lang="en-US">
                <a:latin typeface="Arial"/>
                <a:ea typeface="Arial"/>
                <a:cs typeface="Arial"/>
                <a:sym typeface="Arial"/>
              </a:rPr>
              <a:t>Periodically retrain model with updated applicant data</a:t>
            </a:r>
            <a:endParaRPr b="1">
              <a:latin typeface="Calibri"/>
              <a:ea typeface="Calibri"/>
              <a:cs typeface="Calibri"/>
              <a:sym typeface="Calibri"/>
            </a:endParaRPr>
          </a:p>
          <a:p>
            <a:pPr indent="0" lvl="0" marL="0" rtl="0" algn="l">
              <a:lnSpc>
                <a:spcPct val="105000"/>
              </a:lnSpc>
              <a:spcBef>
                <a:spcPts val="1800"/>
              </a:spcBef>
              <a:spcAft>
                <a:spcPts val="1200"/>
              </a:spcAft>
              <a:buSzPct val="34375"/>
              <a:buNone/>
            </a:pPr>
            <a:r>
              <a:t/>
            </a:r>
            <a:endParaRPr sz="1760">
              <a:latin typeface="Calibri"/>
              <a:ea typeface="Calibri"/>
              <a:cs typeface="Calibri"/>
              <a:sym typeface="Calibri"/>
            </a:endParaRPr>
          </a:p>
        </p:txBody>
      </p:sp>
      <p:sp>
        <p:nvSpPr>
          <p:cNvPr id="297" name="Google Shape;297;p39"/>
          <p:cNvSpPr txBox="1"/>
          <p:nvPr/>
        </p:nvSpPr>
        <p:spPr>
          <a:xfrm>
            <a:off x="4609950" y="1950250"/>
            <a:ext cx="4077000" cy="445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40"/>
              </a:spcBef>
              <a:spcAft>
                <a:spcPts val="0"/>
              </a:spcAft>
              <a:buNone/>
            </a:pPr>
            <a:r>
              <a:rPr b="1" lang="en-US">
                <a:solidFill>
                  <a:schemeClr val="dk1"/>
                </a:solidFill>
                <a:latin typeface="Calibri"/>
                <a:ea typeface="Calibri"/>
                <a:cs typeface="Calibri"/>
                <a:sym typeface="Calibri"/>
              </a:rPr>
              <a:t>      </a:t>
            </a:r>
            <a:r>
              <a:rPr b="1" lang="en-US">
                <a:solidFill>
                  <a:schemeClr val="dk1"/>
                </a:solidFill>
              </a:rPr>
              <a:t>3. Stakeholders Involved</a:t>
            </a:r>
            <a:endParaRPr b="1">
              <a:solidFill>
                <a:schemeClr val="dk1"/>
              </a:solidFill>
            </a:endParaRPr>
          </a:p>
          <a:p>
            <a:pPr indent="-317500" lvl="0" marL="457200" rtl="0" algn="l">
              <a:lnSpc>
                <a:spcPct val="115000"/>
              </a:lnSpc>
              <a:spcBef>
                <a:spcPts val="1800"/>
              </a:spcBef>
              <a:spcAft>
                <a:spcPts val="0"/>
              </a:spcAft>
              <a:buClr>
                <a:schemeClr val="dk1"/>
              </a:buClr>
              <a:buSzPts val="1400"/>
              <a:buChar char="●"/>
            </a:pPr>
            <a:r>
              <a:rPr lang="en-US">
                <a:solidFill>
                  <a:schemeClr val="dk1"/>
                </a:solidFill>
              </a:rPr>
              <a:t>Credit risk analysts and underwriting teams</a:t>
            </a:r>
            <a:br>
              <a:rPr lang="en-US">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IT and system integration engineers</a:t>
            </a:r>
            <a:br>
              <a:rPr lang="en-US">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Data governance and compliance officers</a:t>
            </a:r>
            <a:br>
              <a:rPr lang="en-US">
                <a:solidFill>
                  <a:schemeClr val="dk1"/>
                </a:solidFill>
              </a:rPr>
            </a:br>
            <a:endParaRPr>
              <a:solidFill>
                <a:schemeClr val="dk1"/>
              </a:solidFill>
            </a:endParaRPr>
          </a:p>
          <a:p>
            <a:pPr indent="0" lvl="0" marL="0" rtl="0" algn="l">
              <a:lnSpc>
                <a:spcPct val="115000"/>
              </a:lnSpc>
              <a:spcBef>
                <a:spcPts val="1800"/>
              </a:spcBef>
              <a:spcAft>
                <a:spcPts val="0"/>
              </a:spcAft>
              <a:buNone/>
            </a:pPr>
            <a:r>
              <a:rPr b="1" lang="en-US">
                <a:solidFill>
                  <a:schemeClr val="dk1"/>
                </a:solidFill>
              </a:rPr>
              <a:t>4. Documentation and Handoff</a:t>
            </a:r>
            <a:endParaRPr b="1">
              <a:solidFill>
                <a:schemeClr val="dk1"/>
              </a:solidFill>
            </a:endParaRPr>
          </a:p>
          <a:p>
            <a:pPr indent="-317500" lvl="0" marL="457200" rtl="0" algn="l">
              <a:lnSpc>
                <a:spcPct val="115000"/>
              </a:lnSpc>
              <a:spcBef>
                <a:spcPts val="1800"/>
              </a:spcBef>
              <a:spcAft>
                <a:spcPts val="0"/>
              </a:spcAft>
              <a:buClr>
                <a:schemeClr val="dk1"/>
              </a:buClr>
              <a:buSzPts val="1400"/>
              <a:buChar char="●"/>
            </a:pPr>
            <a:r>
              <a:rPr lang="en-US">
                <a:solidFill>
                  <a:schemeClr val="dk1"/>
                </a:solidFill>
              </a:rPr>
              <a:t>Comprehensive final report covering methodology, results, and next steps</a:t>
            </a:r>
            <a:br>
              <a:rPr lang="en-US">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Annotated R code and exported model files</a:t>
            </a:r>
            <a:br>
              <a:rPr lang="en-US">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US">
                <a:solidFill>
                  <a:schemeClr val="dk1"/>
                </a:solidFill>
              </a:rPr>
              <a:t>Dashboards and visual tools for stakeholder access and transparency</a:t>
            </a:r>
            <a:endParaRPr>
              <a:solidFill>
                <a:schemeClr val="dk1"/>
              </a:solidFill>
            </a:endParaRPr>
          </a:p>
          <a:p>
            <a:pPr indent="0" lvl="0" marL="0" rtl="0" algn="l">
              <a:lnSpc>
                <a:spcPct val="115000"/>
              </a:lnSpc>
              <a:spcBef>
                <a:spcPts val="1800"/>
              </a:spcBef>
              <a:spcAft>
                <a:spcPts val="1200"/>
              </a:spcAft>
              <a:buNone/>
            </a:pPr>
            <a:r>
              <a:t/>
            </a:r>
            <a:endParaRPr b="1" sz="1800">
              <a:solidFill>
                <a:schemeClr val="dk1"/>
              </a:solidFill>
              <a:latin typeface="Calibri"/>
              <a:ea typeface="Calibri"/>
              <a:cs typeface="Calibri"/>
              <a:sym typeface="Calibri"/>
            </a:endParaRPr>
          </a:p>
        </p:txBody>
      </p:sp>
      <p:pic>
        <p:nvPicPr>
          <p:cNvPr id="298" name="Google Shape;298;p39" title="slide 24.mp3">
            <a:hlinkClick r:id="rId3"/>
          </p:cNvPr>
          <p:cNvPicPr preferRelativeResize="0"/>
          <p:nvPr/>
        </p:nvPicPr>
        <p:blipFill>
          <a:blip r:embed="rId4">
            <a:alphaModFix/>
          </a:blip>
          <a:stretch>
            <a:fillRect/>
          </a:stretch>
        </p:blipFill>
        <p:spPr>
          <a:xfrm>
            <a:off x="8686800" y="-12"/>
            <a:ext cx="457200" cy="457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56E7B"/>
        </a:solidFill>
      </p:bgPr>
    </p:bg>
    <p:spTree>
      <p:nvGrpSpPr>
        <p:cNvPr id="302" name="Shape 302"/>
        <p:cNvGrpSpPr/>
        <p:nvPr/>
      </p:nvGrpSpPr>
      <p:grpSpPr>
        <a:xfrm>
          <a:off x="0" y="0"/>
          <a:ext cx="0" cy="0"/>
          <a:chOff x="0" y="0"/>
          <a:chExt cx="0" cy="0"/>
        </a:xfrm>
      </p:grpSpPr>
      <p:sp>
        <p:nvSpPr>
          <p:cNvPr id="303" name="Google Shape;303;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000">
                <a:solidFill>
                  <a:schemeClr val="dk1"/>
                </a:solidFill>
                <a:latin typeface="Calibri"/>
                <a:ea typeface="Calibri"/>
                <a:cs typeface="Calibri"/>
                <a:sym typeface="Calibri"/>
              </a:rPr>
              <a:t>Next Steps</a:t>
            </a:r>
            <a:endParaRPr sz="4000"/>
          </a:p>
        </p:txBody>
      </p:sp>
      <p:sp>
        <p:nvSpPr>
          <p:cNvPr id="304" name="Google Shape;304;p40"/>
          <p:cNvSpPr txBox="1"/>
          <p:nvPr>
            <p:ph idx="1" type="body"/>
          </p:nvPr>
        </p:nvSpPr>
        <p:spPr>
          <a:xfrm>
            <a:off x="457200" y="1600200"/>
            <a:ext cx="8229600" cy="5167200"/>
          </a:xfrm>
          <a:prstGeom prst="rect">
            <a:avLst/>
          </a:prstGeom>
          <a:noFill/>
          <a:ln>
            <a:noFill/>
          </a:ln>
        </p:spPr>
        <p:txBody>
          <a:bodyPr anchorCtr="0" anchor="t" bIns="45700" lIns="91425" spcFirstLastPara="1" rIns="91425" wrap="square" tIns="45700">
            <a:normAutofit/>
          </a:bodyPr>
          <a:lstStyle/>
          <a:p>
            <a:pPr indent="0" lvl="0" marL="342900" rtl="0" algn="l">
              <a:lnSpc>
                <a:spcPct val="95000"/>
              </a:lnSpc>
              <a:spcBef>
                <a:spcPts val="640"/>
              </a:spcBef>
              <a:spcAft>
                <a:spcPts val="0"/>
              </a:spcAft>
              <a:buNone/>
            </a:pPr>
            <a:r>
              <a:rPr lang="en-US" sz="2400">
                <a:latin typeface="Arial"/>
                <a:ea typeface="Arial"/>
                <a:cs typeface="Arial"/>
                <a:sym typeface="Arial"/>
              </a:rPr>
              <a:t>Explore advanced models such as </a:t>
            </a:r>
            <a:r>
              <a:rPr b="1" lang="en-US" sz="2400">
                <a:latin typeface="Arial"/>
                <a:ea typeface="Arial"/>
                <a:cs typeface="Arial"/>
                <a:sym typeface="Arial"/>
              </a:rPr>
              <a:t>Random Forest</a:t>
            </a:r>
            <a:r>
              <a:rPr lang="en-US" sz="2400">
                <a:latin typeface="Arial"/>
                <a:ea typeface="Arial"/>
                <a:cs typeface="Arial"/>
                <a:sym typeface="Arial"/>
              </a:rPr>
              <a:t> and </a:t>
            </a:r>
            <a:r>
              <a:rPr b="1" lang="en-US" sz="2400">
                <a:latin typeface="Arial"/>
                <a:ea typeface="Arial"/>
                <a:cs typeface="Arial"/>
                <a:sym typeface="Arial"/>
              </a:rPr>
              <a:t>XGBoost</a:t>
            </a:r>
            <a:r>
              <a:rPr lang="en-US" sz="2400">
                <a:latin typeface="Arial"/>
                <a:ea typeface="Arial"/>
                <a:cs typeface="Arial"/>
                <a:sym typeface="Arial"/>
              </a:rPr>
              <a:t> for improved prediction performance</a:t>
            </a:r>
            <a:br>
              <a:rPr lang="en-US" sz="2400">
                <a:latin typeface="Arial"/>
                <a:ea typeface="Arial"/>
                <a:cs typeface="Arial"/>
                <a:sym typeface="Arial"/>
              </a:rPr>
            </a:br>
            <a:endParaRPr sz="2400">
              <a:latin typeface="Arial"/>
              <a:ea typeface="Arial"/>
              <a:cs typeface="Arial"/>
              <a:sym typeface="Arial"/>
            </a:endParaRPr>
          </a:p>
          <a:p>
            <a:pPr indent="0" lvl="0" marL="342900" rtl="0" algn="l">
              <a:lnSpc>
                <a:spcPct val="95000"/>
              </a:lnSpc>
              <a:spcBef>
                <a:spcPts val="1200"/>
              </a:spcBef>
              <a:spcAft>
                <a:spcPts val="0"/>
              </a:spcAft>
              <a:buNone/>
            </a:pPr>
            <a:r>
              <a:rPr lang="en-US" sz="2400">
                <a:latin typeface="Arial"/>
                <a:ea typeface="Arial"/>
                <a:cs typeface="Arial"/>
                <a:sym typeface="Arial"/>
              </a:rPr>
              <a:t>Address class imbalance using </a:t>
            </a:r>
            <a:r>
              <a:rPr b="1" lang="en-US" sz="2400">
                <a:latin typeface="Arial"/>
                <a:ea typeface="Arial"/>
                <a:cs typeface="Arial"/>
                <a:sym typeface="Arial"/>
              </a:rPr>
              <a:t>SMOTE</a:t>
            </a:r>
            <a:r>
              <a:rPr lang="en-US" sz="2400">
                <a:latin typeface="Arial"/>
                <a:ea typeface="Arial"/>
                <a:cs typeface="Arial"/>
                <a:sym typeface="Arial"/>
              </a:rPr>
              <a:t>, </a:t>
            </a:r>
            <a:r>
              <a:rPr b="1" lang="en-US" sz="2400">
                <a:latin typeface="Arial"/>
                <a:ea typeface="Arial"/>
                <a:cs typeface="Arial"/>
                <a:sym typeface="Arial"/>
              </a:rPr>
              <a:t>resampling</a:t>
            </a:r>
            <a:r>
              <a:rPr lang="en-US" sz="2400">
                <a:latin typeface="Arial"/>
                <a:ea typeface="Arial"/>
                <a:cs typeface="Arial"/>
                <a:sym typeface="Arial"/>
              </a:rPr>
              <a:t>, or </a:t>
            </a:r>
            <a:r>
              <a:rPr b="1" lang="en-US" sz="2400">
                <a:latin typeface="Arial"/>
                <a:ea typeface="Arial"/>
                <a:cs typeface="Arial"/>
                <a:sym typeface="Arial"/>
              </a:rPr>
              <a:t>cost-sensitive learning</a:t>
            </a:r>
            <a:br>
              <a:rPr b="1" lang="en-US" sz="2400">
                <a:latin typeface="Arial"/>
                <a:ea typeface="Arial"/>
                <a:cs typeface="Arial"/>
                <a:sym typeface="Arial"/>
              </a:rPr>
            </a:br>
            <a:endParaRPr b="1" sz="2400">
              <a:latin typeface="Arial"/>
              <a:ea typeface="Arial"/>
              <a:cs typeface="Arial"/>
              <a:sym typeface="Arial"/>
            </a:endParaRPr>
          </a:p>
          <a:p>
            <a:pPr indent="0" lvl="0" marL="342900" rtl="0" algn="l">
              <a:lnSpc>
                <a:spcPct val="95000"/>
              </a:lnSpc>
              <a:spcBef>
                <a:spcPts val="1200"/>
              </a:spcBef>
              <a:spcAft>
                <a:spcPts val="0"/>
              </a:spcAft>
              <a:buNone/>
            </a:pPr>
            <a:r>
              <a:rPr lang="en-US" sz="2400">
                <a:latin typeface="Arial"/>
                <a:ea typeface="Arial"/>
                <a:cs typeface="Arial"/>
                <a:sym typeface="Arial"/>
              </a:rPr>
              <a:t>Improve model validation through </a:t>
            </a:r>
            <a:r>
              <a:rPr b="1" lang="en-US" sz="2400">
                <a:latin typeface="Arial"/>
                <a:ea typeface="Arial"/>
                <a:cs typeface="Arial"/>
                <a:sym typeface="Arial"/>
              </a:rPr>
              <a:t>larger or real-time datasets</a:t>
            </a:r>
            <a:br>
              <a:rPr b="1" lang="en-US" sz="2400">
                <a:latin typeface="Arial"/>
                <a:ea typeface="Arial"/>
                <a:cs typeface="Arial"/>
                <a:sym typeface="Arial"/>
              </a:rPr>
            </a:br>
            <a:endParaRPr b="1" sz="2400">
              <a:latin typeface="Arial"/>
              <a:ea typeface="Arial"/>
              <a:cs typeface="Arial"/>
              <a:sym typeface="Arial"/>
            </a:endParaRPr>
          </a:p>
          <a:p>
            <a:pPr indent="0" lvl="0" marL="342900" rtl="0" algn="l">
              <a:lnSpc>
                <a:spcPct val="95000"/>
              </a:lnSpc>
              <a:spcBef>
                <a:spcPts val="1200"/>
              </a:spcBef>
              <a:spcAft>
                <a:spcPts val="0"/>
              </a:spcAft>
              <a:buNone/>
            </a:pPr>
            <a:r>
              <a:rPr lang="en-US" sz="2400">
                <a:latin typeface="Arial"/>
                <a:ea typeface="Arial"/>
                <a:cs typeface="Arial"/>
                <a:sym typeface="Arial"/>
              </a:rPr>
              <a:t>Investigate </a:t>
            </a:r>
            <a:r>
              <a:rPr b="1" lang="en-US" sz="2400">
                <a:latin typeface="Arial"/>
                <a:ea typeface="Arial"/>
                <a:cs typeface="Arial"/>
                <a:sym typeface="Arial"/>
              </a:rPr>
              <a:t>model adaptation for other credit products</a:t>
            </a:r>
            <a:r>
              <a:rPr lang="en-US" sz="2400">
                <a:latin typeface="Arial"/>
                <a:ea typeface="Arial"/>
                <a:cs typeface="Arial"/>
                <a:sym typeface="Arial"/>
              </a:rPr>
              <a:t> like auto loans or small business credit</a:t>
            </a:r>
            <a:endParaRPr sz="2400">
              <a:latin typeface="Arial"/>
              <a:ea typeface="Arial"/>
              <a:cs typeface="Arial"/>
              <a:sym typeface="Arial"/>
            </a:endParaRPr>
          </a:p>
          <a:p>
            <a:pPr indent="0" lvl="0" marL="342900" rtl="0" algn="l">
              <a:lnSpc>
                <a:spcPct val="95000"/>
              </a:lnSpc>
              <a:spcBef>
                <a:spcPts val="1200"/>
              </a:spcBef>
              <a:spcAft>
                <a:spcPts val="1200"/>
              </a:spcAft>
              <a:buSzPts val="1018"/>
              <a:buNone/>
            </a:pPr>
            <a:r>
              <a:t/>
            </a:r>
            <a:endParaRPr sz="2660">
              <a:latin typeface="Calibri"/>
              <a:ea typeface="Calibri"/>
              <a:cs typeface="Calibri"/>
              <a:sym typeface="Calibri"/>
            </a:endParaRPr>
          </a:p>
        </p:txBody>
      </p:sp>
      <p:pic>
        <p:nvPicPr>
          <p:cNvPr id="305" name="Google Shape;305;p40" title="slide 25.mp3">
            <a:hlinkClick r:id="rId3"/>
          </p:cNvPr>
          <p:cNvPicPr preferRelativeResize="0"/>
          <p:nvPr/>
        </p:nvPicPr>
        <p:blipFill>
          <a:blip r:embed="rId4">
            <a:alphaModFix/>
          </a:blip>
          <a:stretch>
            <a:fillRect/>
          </a:stretch>
        </p:blipFill>
        <p:spPr>
          <a:xfrm>
            <a:off x="8686800" y="0"/>
            <a:ext cx="457200" cy="457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lnSpc>
                <a:spcPct val="115000"/>
              </a:lnSpc>
              <a:spcBef>
                <a:spcPts val="1400"/>
              </a:spcBef>
              <a:spcAft>
                <a:spcPts val="400"/>
              </a:spcAft>
              <a:buNone/>
            </a:pPr>
            <a:r>
              <a:rPr b="1" lang="en-US" sz="4000">
                <a:latin typeface="Times New Roman"/>
                <a:ea typeface="Times New Roman"/>
                <a:cs typeface="Times New Roman"/>
                <a:sym typeface="Times New Roman"/>
              </a:rPr>
              <a:t>Cost-Benefit Analysis</a:t>
            </a:r>
            <a:endParaRPr sz="4000"/>
          </a:p>
        </p:txBody>
      </p:sp>
      <p:sp>
        <p:nvSpPr>
          <p:cNvPr id="311" name="Google Shape;311;p41"/>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lnSpc>
                <a:spcPct val="100000"/>
              </a:lnSpc>
              <a:spcBef>
                <a:spcPts val="1800"/>
              </a:spcBef>
              <a:spcAft>
                <a:spcPts val="0"/>
              </a:spcAft>
              <a:buNone/>
            </a:pPr>
            <a:r>
              <a:rPr b="1" lang="en-US" sz="1600">
                <a:latin typeface="Times New Roman"/>
                <a:ea typeface="Times New Roman"/>
                <a:cs typeface="Times New Roman"/>
                <a:sym typeface="Times New Roman"/>
              </a:rPr>
              <a:t>Costs</a:t>
            </a: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1" marL="914400" rtl="0" algn="l">
              <a:lnSpc>
                <a:spcPct val="100000"/>
              </a:lnSpc>
              <a:spcBef>
                <a:spcPts val="180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Staff time for model development and testing</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1" marL="914400" rtl="0" algn="l">
              <a:lnSpc>
                <a:spcPct val="10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Infrastructure and cloud usage for deployment</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1" marL="914400" rtl="0" algn="l">
              <a:lnSpc>
                <a:spcPct val="10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Periodic retraining and performance monitoring</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0" lvl="0" marL="0" rtl="0" algn="l">
              <a:lnSpc>
                <a:spcPct val="100000"/>
              </a:lnSpc>
              <a:spcBef>
                <a:spcPts val="1800"/>
              </a:spcBef>
              <a:spcAft>
                <a:spcPts val="0"/>
              </a:spcAft>
              <a:buNone/>
            </a:pPr>
            <a:r>
              <a:rPr b="1" lang="en-US" sz="1600">
                <a:latin typeface="Times New Roman"/>
                <a:ea typeface="Times New Roman"/>
                <a:cs typeface="Times New Roman"/>
                <a:sym typeface="Times New Roman"/>
              </a:rPr>
              <a:t>Benefits</a:t>
            </a:r>
            <a:r>
              <a:rPr lang="en-US"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330200" lvl="1" marL="914400" rtl="0" algn="l">
              <a:lnSpc>
                <a:spcPct val="100000"/>
              </a:lnSpc>
              <a:spcBef>
                <a:spcPts val="180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Improved loan approval accuracy</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1" marL="914400" rtl="0" algn="l">
              <a:lnSpc>
                <a:spcPct val="10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Reduced default rates (projected up to 15%)</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1" marL="914400" rtl="0" algn="l">
              <a:lnSpc>
                <a:spcPct val="10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Faster decisions via automation (API integration)</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30200" lvl="1" marL="914400" rtl="0" algn="l">
              <a:lnSpc>
                <a:spcPct val="10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Enhanced regulatory compliance and audit readiness</a:t>
            </a:r>
            <a:endParaRPr sz="1600">
              <a:latin typeface="Times New Roman"/>
              <a:ea typeface="Times New Roman"/>
              <a:cs typeface="Times New Roman"/>
              <a:sym typeface="Times New Roman"/>
            </a:endParaRPr>
          </a:p>
          <a:p>
            <a:pPr indent="0" lvl="0" marL="0" rtl="0" algn="l">
              <a:lnSpc>
                <a:spcPct val="100000"/>
              </a:lnSpc>
              <a:spcBef>
                <a:spcPts val="1800"/>
              </a:spcBef>
              <a:spcAft>
                <a:spcPts val="1200"/>
              </a:spcAft>
              <a:buNone/>
            </a:pPr>
            <a:r>
              <a:t/>
            </a:r>
            <a:endParaRPr/>
          </a:p>
        </p:txBody>
      </p:sp>
      <p:pic>
        <p:nvPicPr>
          <p:cNvPr id="312" name="Google Shape;312;p41" title="cost benefit.mp3">
            <a:hlinkClick r:id="rId3"/>
          </p:cNvPr>
          <p:cNvPicPr preferRelativeResize="0"/>
          <p:nvPr/>
        </p:nvPicPr>
        <p:blipFill>
          <a:blip r:embed="rId4">
            <a:alphaModFix/>
          </a:blip>
          <a:stretch>
            <a:fillRect/>
          </a:stretch>
        </p:blipFill>
        <p:spPr>
          <a:xfrm>
            <a:off x="8686800" y="0"/>
            <a:ext cx="426900" cy="426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000">
                <a:latin typeface="Calibri"/>
                <a:ea typeface="Calibri"/>
                <a:cs typeface="Calibri"/>
                <a:sym typeface="Calibri"/>
              </a:rPr>
              <a:t>Final Thoughts</a:t>
            </a:r>
            <a:endParaRPr sz="4000">
              <a:latin typeface="Calibri"/>
              <a:ea typeface="Calibri"/>
              <a:cs typeface="Calibri"/>
              <a:sym typeface="Calibri"/>
            </a:endParaRPr>
          </a:p>
        </p:txBody>
      </p:sp>
      <p:sp>
        <p:nvSpPr>
          <p:cNvPr id="318" name="Google Shape;318;p42"/>
          <p:cNvSpPr txBox="1"/>
          <p:nvPr>
            <p:ph idx="1" type="body"/>
          </p:nvPr>
        </p:nvSpPr>
        <p:spPr>
          <a:xfrm>
            <a:off x="966400" y="1715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sz="2000"/>
              <a:t>Full CRISP-DM cycle executed</a:t>
            </a:r>
            <a:br>
              <a:rPr lang="en-US" sz="2000"/>
            </a:br>
            <a:endParaRPr sz="2000"/>
          </a:p>
          <a:p>
            <a:pPr indent="0" lvl="0" marL="0" rtl="0" algn="l">
              <a:spcBef>
                <a:spcPts val="1200"/>
              </a:spcBef>
              <a:spcAft>
                <a:spcPts val="0"/>
              </a:spcAft>
              <a:buNone/>
            </a:pPr>
            <a:r>
              <a:rPr lang="en-US" sz="2000"/>
              <a:t>Model provides actionable risk insights</a:t>
            </a:r>
            <a:br>
              <a:rPr lang="en-US" sz="2000"/>
            </a:br>
            <a:endParaRPr sz="2000"/>
          </a:p>
          <a:p>
            <a:pPr indent="0" lvl="0" marL="0" rtl="0" algn="l">
              <a:spcBef>
                <a:spcPts val="1200"/>
              </a:spcBef>
              <a:spcAft>
                <a:spcPts val="0"/>
              </a:spcAft>
              <a:buNone/>
            </a:pPr>
            <a:r>
              <a:rPr lang="en-US" sz="2000"/>
              <a:t>Strong technical and ethical foundation</a:t>
            </a:r>
            <a:br>
              <a:rPr lang="en-US" sz="2000"/>
            </a:br>
            <a:endParaRPr sz="2000"/>
          </a:p>
          <a:p>
            <a:pPr indent="0" lvl="0" marL="0" rtl="0" algn="l">
              <a:spcBef>
                <a:spcPts val="1200"/>
              </a:spcBef>
              <a:spcAft>
                <a:spcPts val="0"/>
              </a:spcAft>
              <a:buNone/>
            </a:pPr>
            <a:r>
              <a:rPr lang="en-US" sz="2000"/>
              <a:t>Model ready for deployment</a:t>
            </a:r>
            <a:br>
              <a:rPr lang="en-US" sz="2000"/>
            </a:br>
            <a:endParaRPr sz="2000"/>
          </a:p>
          <a:p>
            <a:pPr indent="0" lvl="0" marL="0" rtl="0" algn="l">
              <a:spcBef>
                <a:spcPts val="1200"/>
              </a:spcBef>
              <a:spcAft>
                <a:spcPts val="1200"/>
              </a:spcAft>
              <a:buNone/>
            </a:pPr>
            <a:r>
              <a:rPr lang="en-US" sz="2000"/>
              <a:t>Confident in future application of skills</a:t>
            </a:r>
            <a:endParaRPr sz="2000"/>
          </a:p>
        </p:txBody>
      </p:sp>
      <p:pic>
        <p:nvPicPr>
          <p:cNvPr id="319" name="Google Shape;319;p42" title="slide 26.mp3">
            <a:hlinkClick r:id="rId3"/>
          </p:cNvPr>
          <p:cNvPicPr preferRelativeResize="0"/>
          <p:nvPr/>
        </p:nvPicPr>
        <p:blipFill>
          <a:blip r:embed="rId4">
            <a:alphaModFix/>
          </a:blip>
          <a:stretch>
            <a:fillRect/>
          </a:stretch>
        </p:blipFill>
        <p:spPr>
          <a:xfrm>
            <a:off x="8686800" y="0"/>
            <a:ext cx="457200" cy="457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47E"/>
        </a:solid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4000">
                <a:latin typeface="Calibri"/>
                <a:ea typeface="Calibri"/>
                <a:cs typeface="Calibri"/>
                <a:sym typeface="Calibri"/>
              </a:rPr>
              <a:t>CRISP-DM Overview: Iterative Modeling Process</a:t>
            </a:r>
            <a:r>
              <a:rPr lang="en-US" sz="4000">
                <a:solidFill>
                  <a:schemeClr val="dk1"/>
                </a:solidFill>
                <a:latin typeface="Calibri"/>
                <a:ea typeface="Calibri"/>
                <a:cs typeface="Calibri"/>
                <a:sym typeface="Calibri"/>
              </a:rPr>
              <a:t> </a:t>
            </a:r>
            <a:endParaRPr sz="4000">
              <a:latin typeface="Calibri"/>
              <a:ea typeface="Calibri"/>
              <a:cs typeface="Calibri"/>
              <a:sym typeface="Calibri"/>
            </a:endParaRPr>
          </a:p>
        </p:txBody>
      </p:sp>
      <p:sp>
        <p:nvSpPr>
          <p:cNvPr id="84" name="Google Shape;84;p16"/>
          <p:cNvSpPr txBox="1"/>
          <p:nvPr>
            <p:ph idx="1" type="body"/>
          </p:nvPr>
        </p:nvSpPr>
        <p:spPr>
          <a:xfrm>
            <a:off x="-29200" y="1600200"/>
            <a:ext cx="4367700" cy="5035800"/>
          </a:xfrm>
          <a:prstGeom prst="rect">
            <a:avLst/>
          </a:prstGeom>
          <a:noFill/>
          <a:ln>
            <a:noFill/>
          </a:ln>
        </p:spPr>
        <p:txBody>
          <a:bodyPr anchorCtr="0" anchor="t" bIns="45700" lIns="91425" spcFirstLastPara="1" rIns="91425" wrap="square" tIns="45700">
            <a:normAutofit fontScale="25000" lnSpcReduction="20000"/>
          </a:bodyPr>
          <a:lstStyle/>
          <a:p>
            <a:pPr indent="0" lvl="0" marL="342900" rtl="0" algn="l">
              <a:spcBef>
                <a:spcPts val="0"/>
              </a:spcBef>
              <a:spcAft>
                <a:spcPts val="0"/>
              </a:spcAft>
              <a:buNone/>
            </a:pPr>
            <a:r>
              <a:rPr b="1" lang="en-US" sz="6150">
                <a:solidFill>
                  <a:schemeClr val="dk1"/>
                </a:solidFill>
              </a:rPr>
              <a:t>CRISP-DM's six-phase structure </a:t>
            </a:r>
            <a:endParaRPr b="1" sz="6150">
              <a:solidFill>
                <a:schemeClr val="dk1"/>
              </a:solidFill>
            </a:endParaRPr>
          </a:p>
          <a:p>
            <a:pPr indent="0" lvl="0" marL="342900" rtl="0" algn="l">
              <a:spcBef>
                <a:spcPts val="0"/>
              </a:spcBef>
              <a:spcAft>
                <a:spcPts val="0"/>
              </a:spcAft>
              <a:buNone/>
            </a:pPr>
            <a:r>
              <a:t/>
            </a:r>
            <a:endParaRPr b="1" sz="5500">
              <a:latin typeface="Calibri"/>
              <a:ea typeface="Calibri"/>
              <a:cs typeface="Calibri"/>
              <a:sym typeface="Calibri"/>
            </a:endParaRPr>
          </a:p>
          <a:p>
            <a:pPr indent="0" lvl="0" marL="457200" rtl="0" algn="l">
              <a:spcBef>
                <a:spcPts val="640"/>
              </a:spcBef>
              <a:spcAft>
                <a:spcPts val="0"/>
              </a:spcAft>
              <a:buNone/>
            </a:pPr>
            <a:r>
              <a:rPr lang="en-US" sz="7100">
                <a:latin typeface="Calibri"/>
                <a:ea typeface="Calibri"/>
                <a:cs typeface="Calibri"/>
                <a:sym typeface="Calibri"/>
              </a:rPr>
              <a:t>Predictive modeling is not linear, it’s cyclical and iterative</a:t>
            </a:r>
            <a:br>
              <a:rPr lang="en-US" sz="7100">
                <a:latin typeface="Calibri"/>
                <a:ea typeface="Calibri"/>
                <a:cs typeface="Calibri"/>
                <a:sym typeface="Calibri"/>
              </a:rPr>
            </a:br>
            <a:endParaRPr sz="7100">
              <a:latin typeface="Calibri"/>
              <a:ea typeface="Calibri"/>
              <a:cs typeface="Calibri"/>
              <a:sym typeface="Calibri"/>
            </a:endParaRPr>
          </a:p>
          <a:p>
            <a:pPr indent="0" lvl="0" marL="457200" rtl="0" algn="l">
              <a:spcBef>
                <a:spcPts val="1200"/>
              </a:spcBef>
              <a:spcAft>
                <a:spcPts val="0"/>
              </a:spcAft>
              <a:buNone/>
            </a:pPr>
            <a:r>
              <a:rPr lang="en-US" sz="7100">
                <a:latin typeface="Calibri"/>
                <a:ea typeface="Calibri"/>
                <a:cs typeface="Calibri"/>
                <a:sym typeface="Calibri"/>
              </a:rPr>
              <a:t>CRISP-DM includes six phases: Business Understanding, Data Understanding, Data Preparation, Modeling, Evaluation, Deployment</a:t>
            </a:r>
            <a:br>
              <a:rPr lang="en-US" sz="7100">
                <a:latin typeface="Calibri"/>
                <a:ea typeface="Calibri"/>
                <a:cs typeface="Calibri"/>
                <a:sym typeface="Calibri"/>
              </a:rPr>
            </a:br>
            <a:endParaRPr sz="7100">
              <a:latin typeface="Calibri"/>
              <a:ea typeface="Calibri"/>
              <a:cs typeface="Calibri"/>
              <a:sym typeface="Calibri"/>
            </a:endParaRPr>
          </a:p>
          <a:p>
            <a:pPr indent="0" lvl="0" marL="457200" rtl="0" algn="l">
              <a:spcBef>
                <a:spcPts val="1200"/>
              </a:spcBef>
              <a:spcAft>
                <a:spcPts val="0"/>
              </a:spcAft>
              <a:buNone/>
            </a:pPr>
            <a:r>
              <a:rPr lang="en-US" sz="7100">
                <a:latin typeface="Calibri"/>
                <a:ea typeface="Calibri"/>
                <a:cs typeface="Calibri"/>
                <a:sym typeface="Calibri"/>
              </a:rPr>
              <a:t>Insights from later phases can loop back to refine earlier decisions</a:t>
            </a:r>
            <a:br>
              <a:rPr lang="en-US" sz="7100">
                <a:latin typeface="Calibri"/>
                <a:ea typeface="Calibri"/>
                <a:cs typeface="Calibri"/>
                <a:sym typeface="Calibri"/>
              </a:rPr>
            </a:br>
            <a:endParaRPr sz="7100">
              <a:latin typeface="Calibri"/>
              <a:ea typeface="Calibri"/>
              <a:cs typeface="Calibri"/>
              <a:sym typeface="Calibri"/>
            </a:endParaRPr>
          </a:p>
          <a:p>
            <a:pPr indent="0" lvl="0" marL="457200" rtl="0" algn="l">
              <a:spcBef>
                <a:spcPts val="1200"/>
              </a:spcBef>
              <a:spcAft>
                <a:spcPts val="0"/>
              </a:spcAft>
              <a:buNone/>
            </a:pPr>
            <a:r>
              <a:rPr lang="en-US" sz="7100">
                <a:latin typeface="Calibri"/>
                <a:ea typeface="Calibri"/>
                <a:cs typeface="Calibri"/>
                <a:sym typeface="Calibri"/>
              </a:rPr>
              <a:t>Model refinement happens continuously to improve accuracy and relevance</a:t>
            </a:r>
            <a:endParaRPr sz="7100">
              <a:latin typeface="Calibri"/>
              <a:ea typeface="Calibri"/>
              <a:cs typeface="Calibri"/>
              <a:sym typeface="Calibri"/>
            </a:endParaRPr>
          </a:p>
          <a:p>
            <a:pPr indent="0" lvl="0" marL="457200" rtl="0" algn="l">
              <a:spcBef>
                <a:spcPts val="1200"/>
              </a:spcBef>
              <a:spcAft>
                <a:spcPts val="1200"/>
              </a:spcAft>
              <a:buNone/>
            </a:pPr>
            <a:r>
              <a:t/>
            </a:r>
            <a:endParaRPr sz="3200">
              <a:latin typeface="Calibri"/>
              <a:ea typeface="Calibri"/>
              <a:cs typeface="Calibri"/>
              <a:sym typeface="Calibri"/>
            </a:endParaRPr>
          </a:p>
        </p:txBody>
      </p:sp>
      <p:pic>
        <p:nvPicPr>
          <p:cNvPr id="85" name="Google Shape;85;p16" title="Screenshot 2025-05-17 at 5.54.30 PM.png"/>
          <p:cNvPicPr preferRelativeResize="0"/>
          <p:nvPr/>
        </p:nvPicPr>
        <p:blipFill>
          <a:blip r:embed="rId3">
            <a:alphaModFix/>
          </a:blip>
          <a:stretch>
            <a:fillRect/>
          </a:stretch>
        </p:blipFill>
        <p:spPr>
          <a:xfrm>
            <a:off x="4413850" y="2248600"/>
            <a:ext cx="4563302" cy="2553474"/>
          </a:xfrm>
          <a:prstGeom prst="rect">
            <a:avLst/>
          </a:prstGeom>
          <a:noFill/>
          <a:ln cap="flat" cmpd="sng" w="38100">
            <a:solidFill>
              <a:schemeClr val="dk1"/>
            </a:solidFill>
            <a:prstDash val="solid"/>
            <a:round/>
            <a:headEnd len="sm" w="sm" type="none"/>
            <a:tailEnd len="sm" w="sm" type="none"/>
          </a:ln>
        </p:spPr>
      </p:pic>
      <p:sp>
        <p:nvSpPr>
          <p:cNvPr id="86" name="Google Shape;86;p16"/>
          <p:cNvSpPr txBox="1"/>
          <p:nvPr/>
        </p:nvSpPr>
        <p:spPr>
          <a:xfrm>
            <a:off x="5959750" y="2248600"/>
            <a:ext cx="269400" cy="2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Roboto"/>
                <a:ea typeface="Roboto"/>
                <a:cs typeface="Roboto"/>
                <a:sym typeface="Roboto"/>
              </a:rPr>
              <a:t>1</a:t>
            </a:r>
            <a:r>
              <a:rPr lang="en-US"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p:txBody>
      </p:sp>
      <p:sp>
        <p:nvSpPr>
          <p:cNvPr id="87" name="Google Shape;87;p16"/>
          <p:cNvSpPr txBox="1"/>
          <p:nvPr/>
        </p:nvSpPr>
        <p:spPr>
          <a:xfrm>
            <a:off x="7010400" y="2214925"/>
            <a:ext cx="36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Roboto"/>
                <a:ea typeface="Roboto"/>
                <a:cs typeface="Roboto"/>
                <a:sym typeface="Roboto"/>
              </a:rPr>
              <a:t>2</a:t>
            </a:r>
            <a:endParaRPr/>
          </a:p>
        </p:txBody>
      </p:sp>
      <p:sp>
        <p:nvSpPr>
          <p:cNvPr id="88" name="Google Shape;88;p16"/>
          <p:cNvSpPr txBox="1"/>
          <p:nvPr/>
        </p:nvSpPr>
        <p:spPr>
          <a:xfrm>
            <a:off x="8557300" y="2676625"/>
            <a:ext cx="36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Roboto"/>
                <a:ea typeface="Roboto"/>
                <a:cs typeface="Roboto"/>
                <a:sym typeface="Roboto"/>
              </a:rPr>
              <a:t>3</a:t>
            </a:r>
            <a:endParaRPr/>
          </a:p>
        </p:txBody>
      </p:sp>
      <p:sp>
        <p:nvSpPr>
          <p:cNvPr id="89" name="Google Shape;89;p16"/>
          <p:cNvSpPr txBox="1"/>
          <p:nvPr/>
        </p:nvSpPr>
        <p:spPr>
          <a:xfrm>
            <a:off x="6646200" y="4007475"/>
            <a:ext cx="36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Roboto"/>
                <a:ea typeface="Roboto"/>
                <a:cs typeface="Roboto"/>
                <a:sym typeface="Roboto"/>
              </a:rPr>
              <a:t>4</a:t>
            </a:r>
            <a:endParaRPr/>
          </a:p>
        </p:txBody>
      </p:sp>
      <p:sp>
        <p:nvSpPr>
          <p:cNvPr id="90" name="Google Shape;90;p16"/>
          <p:cNvSpPr txBox="1"/>
          <p:nvPr/>
        </p:nvSpPr>
        <p:spPr>
          <a:xfrm>
            <a:off x="5197275" y="4402625"/>
            <a:ext cx="36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Roboto"/>
                <a:ea typeface="Roboto"/>
                <a:cs typeface="Roboto"/>
                <a:sym typeface="Roboto"/>
              </a:rPr>
              <a:t>5</a:t>
            </a:r>
            <a:endParaRPr/>
          </a:p>
        </p:txBody>
      </p:sp>
      <p:sp>
        <p:nvSpPr>
          <p:cNvPr id="91" name="Google Shape;91;p16"/>
          <p:cNvSpPr txBox="1"/>
          <p:nvPr/>
        </p:nvSpPr>
        <p:spPr>
          <a:xfrm>
            <a:off x="5109050" y="2421625"/>
            <a:ext cx="394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Roboto"/>
                <a:ea typeface="Roboto"/>
                <a:cs typeface="Roboto"/>
                <a:sym typeface="Roboto"/>
              </a:rPr>
              <a:t>6</a:t>
            </a:r>
            <a:endParaRPr/>
          </a:p>
        </p:txBody>
      </p:sp>
      <p:sp>
        <p:nvSpPr>
          <p:cNvPr id="92" name="Google Shape;92;p16"/>
          <p:cNvSpPr txBox="1"/>
          <p:nvPr/>
        </p:nvSpPr>
        <p:spPr>
          <a:xfrm>
            <a:off x="5712050" y="4864325"/>
            <a:ext cx="4300500" cy="62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200">
                <a:solidFill>
                  <a:schemeClr val="dk1"/>
                </a:solidFill>
                <a:latin typeface="Roboto"/>
                <a:ea typeface="Roboto"/>
                <a:cs typeface="Roboto"/>
                <a:sym typeface="Roboto"/>
              </a:rPr>
              <a:t>Figure 1: Steps taken in final modeling process </a:t>
            </a:r>
            <a:endParaRPr i="1" sz="1200">
              <a:solidFill>
                <a:schemeClr val="dk1"/>
              </a:solidFill>
              <a:latin typeface="Roboto"/>
              <a:ea typeface="Roboto"/>
              <a:cs typeface="Roboto"/>
              <a:sym typeface="Roboto"/>
            </a:endParaRPr>
          </a:p>
          <a:p>
            <a:pPr indent="0" lvl="0" marL="0" rtl="0" algn="l">
              <a:spcBef>
                <a:spcPts val="0"/>
              </a:spcBef>
              <a:spcAft>
                <a:spcPts val="0"/>
              </a:spcAft>
              <a:buNone/>
            </a:pPr>
            <a:r>
              <a:rPr i="1" lang="en-US" sz="1200">
                <a:solidFill>
                  <a:schemeClr val="dk1"/>
                </a:solidFill>
                <a:latin typeface="Roboto"/>
                <a:ea typeface="Roboto"/>
                <a:cs typeface="Roboto"/>
                <a:sym typeface="Roboto"/>
              </a:rPr>
              <a:t>following CRISP-DM six step framework</a:t>
            </a:r>
            <a:endParaRPr i="1" sz="1200">
              <a:solidFill>
                <a:schemeClr val="dk1"/>
              </a:solidFill>
              <a:latin typeface="Roboto"/>
              <a:ea typeface="Roboto"/>
              <a:cs typeface="Roboto"/>
              <a:sym typeface="Roboto"/>
            </a:endParaRPr>
          </a:p>
        </p:txBody>
      </p:sp>
      <p:sp>
        <p:nvSpPr>
          <p:cNvPr id="93" name="Google Shape;93;p16"/>
          <p:cNvSpPr txBox="1"/>
          <p:nvPr/>
        </p:nvSpPr>
        <p:spPr>
          <a:xfrm>
            <a:off x="5573400" y="5225975"/>
            <a:ext cx="357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94" name="Google Shape;94;p16" title="slide 3.mp3">
            <a:hlinkClick r:id="rId4"/>
          </p:cNvPr>
          <p:cNvPicPr preferRelativeResize="0"/>
          <p:nvPr/>
        </p:nvPicPr>
        <p:blipFill>
          <a:blip r:embed="rId5">
            <a:alphaModFix/>
          </a:blip>
          <a:stretch>
            <a:fillRect/>
          </a:stretch>
        </p:blipFill>
        <p:spPr>
          <a:xfrm>
            <a:off x="8686800" y="0"/>
            <a:ext cx="457200" cy="4572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8888"/>
        </a:solidFill>
      </p:bgPr>
    </p:bg>
    <p:spTree>
      <p:nvGrpSpPr>
        <p:cNvPr id="323" name="Shape 323"/>
        <p:cNvGrpSpPr/>
        <p:nvPr/>
      </p:nvGrpSpPr>
      <p:grpSpPr>
        <a:xfrm>
          <a:off x="0" y="0"/>
          <a:ext cx="0" cy="0"/>
          <a:chOff x="0" y="0"/>
          <a:chExt cx="0" cy="0"/>
        </a:xfrm>
      </p:grpSpPr>
      <p:sp>
        <p:nvSpPr>
          <p:cNvPr id="324" name="Google Shape;324;p43"/>
          <p:cNvSpPr txBox="1"/>
          <p:nvPr>
            <p:ph type="title"/>
          </p:nvPr>
        </p:nvSpPr>
        <p:spPr>
          <a:xfrm>
            <a:off x="457200" y="430195"/>
            <a:ext cx="8229600" cy="5997600"/>
          </a:xfrm>
          <a:prstGeom prst="rect">
            <a:avLst/>
          </a:prstGeom>
          <a:noFill/>
          <a:ln cap="flat" cmpd="sng" w="76200">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000">
                <a:latin typeface="Calibri"/>
                <a:ea typeface="Calibri"/>
                <a:cs typeface="Calibri"/>
                <a:sym typeface="Calibri"/>
              </a:rPr>
              <a:t>THANK YOU !</a:t>
            </a:r>
            <a:endParaRPr sz="4000">
              <a:latin typeface="Calibri"/>
              <a:ea typeface="Calibri"/>
              <a:cs typeface="Calibri"/>
              <a:sym typeface="Calibri"/>
            </a:endParaRPr>
          </a:p>
        </p:txBody>
      </p:sp>
      <p:sp>
        <p:nvSpPr>
          <p:cNvPr id="325" name="Google Shape;325;p43"/>
          <p:cNvSpPr txBox="1"/>
          <p:nvPr>
            <p:ph idx="1" type="body"/>
          </p:nvPr>
        </p:nvSpPr>
        <p:spPr>
          <a:xfrm>
            <a:off x="457200" y="274678"/>
            <a:ext cx="8229600" cy="632100"/>
          </a:xfrm>
          <a:prstGeom prst="rect">
            <a:avLst/>
          </a:prstGeom>
          <a:noFill/>
          <a:ln>
            <a:noFill/>
          </a:ln>
        </p:spPr>
        <p:txBody>
          <a:bodyPr anchorCtr="0" anchor="t" bIns="45700" lIns="91425" spcFirstLastPara="1" rIns="91425" wrap="square" tIns="45700">
            <a:normAutofit fontScale="55000"/>
          </a:bodyPr>
          <a:lstStyle/>
          <a:p>
            <a:pPr indent="0" lvl="0" marL="342900" rtl="0" algn="l">
              <a:spcBef>
                <a:spcPts val="640"/>
              </a:spcBef>
              <a:spcAft>
                <a:spcPts val="0"/>
              </a:spcAft>
              <a:buNone/>
            </a:pPr>
            <a:r>
              <a:t/>
            </a:r>
            <a:endParaRPr/>
          </a:p>
          <a:p>
            <a:pPr indent="0" lvl="0" marL="342900" rtl="0" algn="l">
              <a:spcBef>
                <a:spcPts val="1200"/>
              </a:spcBef>
              <a:spcAft>
                <a:spcPts val="1200"/>
              </a:spcAft>
              <a:buNone/>
            </a:pPr>
            <a:r>
              <a:t/>
            </a:r>
            <a:endParaRPr/>
          </a:p>
        </p:txBody>
      </p:sp>
      <p:sp>
        <p:nvSpPr>
          <p:cNvPr id="326" name="Google Shape;326;p43"/>
          <p:cNvSpPr txBox="1"/>
          <p:nvPr/>
        </p:nvSpPr>
        <p:spPr>
          <a:xfrm>
            <a:off x="3944300" y="1424725"/>
            <a:ext cx="5045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pic>
        <p:nvPicPr>
          <p:cNvPr id="327" name="Google Shape;327;p43" title="slide 27.mp3">
            <a:hlinkClick r:id="rId3"/>
          </p:cNvPr>
          <p:cNvPicPr preferRelativeResize="0"/>
          <p:nvPr/>
        </p:nvPicPr>
        <p:blipFill>
          <a:blip r:embed="rId4">
            <a:alphaModFix/>
          </a:blip>
          <a:stretch>
            <a:fillRect/>
          </a:stretch>
        </p:blipFill>
        <p:spPr>
          <a:xfrm>
            <a:off x="8686800" y="0"/>
            <a:ext cx="457200" cy="457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8888"/>
        </a:solidFill>
      </p:bgPr>
    </p:bg>
    <p:spTree>
      <p:nvGrpSpPr>
        <p:cNvPr id="331" name="Shape 331"/>
        <p:cNvGrpSpPr/>
        <p:nvPr/>
      </p:nvGrpSpPr>
      <p:grpSpPr>
        <a:xfrm>
          <a:off x="0" y="0"/>
          <a:ext cx="0" cy="0"/>
          <a:chOff x="0" y="0"/>
          <a:chExt cx="0" cy="0"/>
        </a:xfrm>
      </p:grpSpPr>
      <p:sp>
        <p:nvSpPr>
          <p:cNvPr id="332" name="Google Shape;332;p4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sz="4000">
                <a:latin typeface="Calibri"/>
                <a:ea typeface="Calibri"/>
                <a:cs typeface="Calibri"/>
                <a:sym typeface="Calibri"/>
              </a:rPr>
              <a:t>References</a:t>
            </a:r>
            <a:endParaRPr sz="4000">
              <a:latin typeface="Calibri"/>
              <a:ea typeface="Calibri"/>
              <a:cs typeface="Calibri"/>
              <a:sym typeface="Calibri"/>
            </a:endParaRPr>
          </a:p>
        </p:txBody>
      </p:sp>
      <p:sp>
        <p:nvSpPr>
          <p:cNvPr id="333" name="Google Shape;333;p4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62500"/>
          </a:bodyPr>
          <a:lstStyle/>
          <a:p>
            <a:pPr indent="0" lvl="0" marL="0" rtl="0" algn="l">
              <a:lnSpc>
                <a:spcPct val="200000"/>
              </a:lnSpc>
              <a:spcBef>
                <a:spcPts val="0"/>
              </a:spcBef>
              <a:spcAft>
                <a:spcPts val="0"/>
              </a:spcAft>
              <a:buClr>
                <a:schemeClr val="dk1"/>
              </a:buClr>
              <a:buSzPct val="91666"/>
              <a:buFont typeface="Arial"/>
              <a:buNone/>
            </a:pPr>
            <a:r>
              <a:t/>
            </a:r>
            <a:endParaRPr b="1" sz="1200">
              <a:latin typeface="Times New Roman"/>
              <a:ea typeface="Times New Roman"/>
              <a:cs typeface="Times New Roman"/>
              <a:sym typeface="Times New Roman"/>
            </a:endParaRPr>
          </a:p>
          <a:p>
            <a:pPr indent="-276225" lvl="0" marL="457200" rtl="0" algn="l">
              <a:lnSpc>
                <a:spcPct val="200000"/>
              </a:lnSpc>
              <a:spcBef>
                <a:spcPts val="1800"/>
              </a:spcBef>
              <a:spcAft>
                <a:spcPts val="0"/>
              </a:spcAft>
              <a:buSzPct val="100000"/>
              <a:buFont typeface="Times New Roman"/>
              <a:buAutoNum type="arabicPeriod"/>
            </a:pPr>
            <a:r>
              <a:rPr lang="en-US" sz="1200">
                <a:latin typeface="Times New Roman"/>
                <a:ea typeface="Times New Roman"/>
                <a:cs typeface="Times New Roman"/>
                <a:sym typeface="Times New Roman"/>
              </a:rPr>
              <a:t>CRISP-DM help overview. (2025). </a:t>
            </a:r>
            <a:r>
              <a:rPr lang="en-US" sz="1200" u="sng">
                <a:solidFill>
                  <a:schemeClr val="hlink"/>
                </a:solidFill>
                <a:latin typeface="Times New Roman"/>
                <a:ea typeface="Times New Roman"/>
                <a:cs typeface="Times New Roman"/>
                <a:sym typeface="Times New Roman"/>
                <a:hlinkClick r:id="rId3"/>
              </a:rPr>
              <a:t>https://www.ibm.com/docs/en/spss-modeler/saas?topic=dm-crisp-help-</a:t>
            </a:r>
            <a:endParaRPr sz="1200">
              <a:latin typeface="Times New Roman"/>
              <a:ea typeface="Times New Roman"/>
              <a:cs typeface="Times New Roman"/>
              <a:sym typeface="Times New Roman"/>
            </a:endParaRPr>
          </a:p>
          <a:p>
            <a:pPr indent="-276225" lvl="0" marL="457200" rtl="0" algn="l">
              <a:lnSpc>
                <a:spcPct val="200000"/>
              </a:lnSpc>
              <a:spcBef>
                <a:spcPts val="0"/>
              </a:spcBef>
              <a:spcAft>
                <a:spcPts val="0"/>
              </a:spcAft>
              <a:buSzPct val="100000"/>
              <a:buFont typeface="Times New Roman"/>
              <a:buAutoNum type="arabicPeriod"/>
            </a:pPr>
            <a:r>
              <a:rPr lang="en-US" sz="1200">
                <a:latin typeface="Times New Roman"/>
                <a:ea typeface="Times New Roman"/>
                <a:cs typeface="Times New Roman"/>
                <a:sym typeface="Times New Roman"/>
              </a:rPr>
              <a:t>CRISP-DM help overview. (2025)  https://www.ibm.com/docs/en/spss-modeler/saas?topic=dm-crisp-help-overview </a:t>
            </a:r>
            <a:endParaRPr sz="1200">
              <a:latin typeface="Times New Roman"/>
              <a:ea typeface="Times New Roman"/>
              <a:cs typeface="Times New Roman"/>
              <a:sym typeface="Times New Roman"/>
            </a:endParaRPr>
          </a:p>
          <a:p>
            <a:pPr indent="-276225" lvl="0" marL="457200" rtl="0" algn="l">
              <a:lnSpc>
                <a:spcPct val="200000"/>
              </a:lnSpc>
              <a:spcBef>
                <a:spcPts val="0"/>
              </a:spcBef>
              <a:spcAft>
                <a:spcPts val="0"/>
              </a:spcAft>
              <a:buSzPct val="100000"/>
              <a:buFont typeface="Times New Roman"/>
              <a:buAutoNum type="arabicPeriod"/>
            </a:pPr>
            <a:r>
              <a:rPr lang="en-US" sz="1200">
                <a:latin typeface="Times New Roman"/>
                <a:ea typeface="Times New Roman"/>
                <a:cs typeface="Times New Roman"/>
                <a:sym typeface="Times New Roman"/>
              </a:rPr>
              <a:t>Chumbar, S. (2023, September 24). </a:t>
            </a:r>
            <a:r>
              <a:rPr i="1" lang="en-US" sz="1200">
                <a:latin typeface="Times New Roman"/>
                <a:ea typeface="Times New Roman"/>
                <a:cs typeface="Times New Roman"/>
                <a:sym typeface="Times New Roman"/>
              </a:rPr>
              <a:t>The CRISP-DM process: A comprehensive guide</a:t>
            </a:r>
            <a:r>
              <a:rPr lang="en-US" sz="1200">
                <a:latin typeface="Times New Roman"/>
                <a:ea typeface="Times New Roman"/>
                <a:cs typeface="Times New Roman"/>
                <a:sym typeface="Times New Roman"/>
              </a:rPr>
              <a:t>. Medium. https://medium.com/@shawn.chumbar/the-crisp-dm-process-a-comprehensive-guide-4d893aecb151 </a:t>
            </a:r>
            <a:endParaRPr sz="1200">
              <a:latin typeface="Times New Roman"/>
              <a:ea typeface="Times New Roman"/>
              <a:cs typeface="Times New Roman"/>
              <a:sym typeface="Times New Roman"/>
            </a:endParaRPr>
          </a:p>
          <a:p>
            <a:pPr indent="-276225" lvl="0" marL="457200" rtl="0" algn="l">
              <a:lnSpc>
                <a:spcPct val="200000"/>
              </a:lnSpc>
              <a:spcBef>
                <a:spcPts val="0"/>
              </a:spcBef>
              <a:spcAft>
                <a:spcPts val="0"/>
              </a:spcAft>
              <a:buSzPct val="100000"/>
              <a:buFont typeface="Times New Roman"/>
              <a:buAutoNum type="arabicPeriod"/>
            </a:pPr>
            <a:r>
              <a:rPr lang="en-US" sz="1200">
                <a:latin typeface="Times New Roman"/>
                <a:ea typeface="Times New Roman"/>
                <a:cs typeface="Times New Roman"/>
                <a:sym typeface="Times New Roman"/>
              </a:rPr>
              <a:t>DAT 690 Milestone One Guidelines and Rubric. SNHU. (n.d.-b). https://learn.snhu.edu/d2l/le/content/1893958/viewContent/40146445/View </a:t>
            </a:r>
            <a:endParaRPr sz="1200">
              <a:latin typeface="Times New Roman"/>
              <a:ea typeface="Times New Roman"/>
              <a:cs typeface="Times New Roman"/>
              <a:sym typeface="Times New Roman"/>
            </a:endParaRPr>
          </a:p>
          <a:p>
            <a:pPr indent="-276225" lvl="0" marL="457200" rtl="0" algn="l">
              <a:lnSpc>
                <a:spcPct val="200000"/>
              </a:lnSpc>
              <a:spcBef>
                <a:spcPts val="0"/>
              </a:spcBef>
              <a:spcAft>
                <a:spcPts val="0"/>
              </a:spcAft>
              <a:buSzPct val="100000"/>
              <a:buFont typeface="Times New Roman"/>
              <a:buAutoNum type="arabicPeriod"/>
            </a:pPr>
            <a:r>
              <a:rPr i="1" lang="en-US" sz="1200">
                <a:latin typeface="Times New Roman"/>
                <a:ea typeface="Times New Roman"/>
                <a:cs typeface="Times New Roman"/>
                <a:sym typeface="Times New Roman"/>
              </a:rPr>
              <a:t>How to explain the ROC AUC score and Roc Curve?</a:t>
            </a:r>
            <a:r>
              <a:rPr lang="en-US" sz="1200">
                <a:latin typeface="Times New Roman"/>
                <a:ea typeface="Times New Roman"/>
                <a:cs typeface="Times New Roman"/>
                <a:sym typeface="Times New Roman"/>
              </a:rPr>
              <a:t>. How to explain the ROC AUC score and ROC curve? (n.d.). https://www.evidentlyai.com/classification-metrics/explain-roc-curve </a:t>
            </a:r>
            <a:endParaRPr sz="1200">
              <a:latin typeface="Times New Roman"/>
              <a:ea typeface="Times New Roman"/>
              <a:cs typeface="Times New Roman"/>
              <a:sym typeface="Times New Roman"/>
            </a:endParaRPr>
          </a:p>
          <a:p>
            <a:pPr indent="-276225" lvl="0" marL="457200" rtl="0" algn="l">
              <a:lnSpc>
                <a:spcPct val="200000"/>
              </a:lnSpc>
              <a:spcBef>
                <a:spcPts val="0"/>
              </a:spcBef>
              <a:spcAft>
                <a:spcPts val="0"/>
              </a:spcAft>
              <a:buSzPct val="100000"/>
              <a:buFont typeface="Times New Roman"/>
              <a:buAutoNum type="arabicPeriod"/>
            </a:pPr>
            <a:r>
              <a:rPr lang="en-US" sz="1200">
                <a:latin typeface="Times New Roman"/>
                <a:ea typeface="Times New Roman"/>
                <a:cs typeface="Times New Roman"/>
                <a:sym typeface="Times New Roman"/>
              </a:rPr>
              <a:t>Okorie, Gold &amp; Udeh, Chioma &amp; Adaga, Ejuma &amp; DaraOjimba, Obinna &amp; Oriekhoe, Osato. (2024). ETHICAL CONSIDERATIONS IN DATA COLLECTION AND ANALYSIS: A REVIE, International Journal of Applied Research in Social Sciences. 6. 1-22. 10.51594/ijarss.v6i1.688.</a:t>
            </a:r>
            <a:endParaRPr sz="1200">
              <a:latin typeface="Times New Roman"/>
              <a:ea typeface="Times New Roman"/>
              <a:cs typeface="Times New Roman"/>
              <a:sym typeface="Times New Roman"/>
            </a:endParaRPr>
          </a:p>
          <a:p>
            <a:pPr indent="-276225" lvl="0" marL="457200" rtl="0" algn="l">
              <a:lnSpc>
                <a:spcPct val="200000"/>
              </a:lnSpc>
              <a:spcBef>
                <a:spcPts val="0"/>
              </a:spcBef>
              <a:spcAft>
                <a:spcPts val="0"/>
              </a:spcAft>
              <a:buSzPct val="100000"/>
              <a:buFont typeface="Times New Roman"/>
              <a:buAutoNum type="arabicPeriod"/>
            </a:pPr>
            <a:r>
              <a:rPr lang="en-US" sz="1200">
                <a:latin typeface="Times New Roman"/>
                <a:ea typeface="Times New Roman"/>
                <a:cs typeface="Times New Roman"/>
                <a:sym typeface="Times New Roman"/>
              </a:rPr>
              <a:t>Ray, S. (2025, April 4). Top 10 machine learning algorithms you must know. Analytics Vidhya. </a:t>
            </a:r>
            <a:r>
              <a:rPr lang="en-US" sz="1200" u="sng">
                <a:latin typeface="Times New Roman"/>
                <a:ea typeface="Times New Roman"/>
                <a:cs typeface="Times New Roman"/>
                <a:sym typeface="Times New Roman"/>
                <a:hlinkClick r:id="rId4"/>
              </a:rPr>
              <a:t>https://www.analyticsvidhya.com/blog/2017/09/common-machine-learning-algorithms/</a:t>
            </a:r>
            <a:endParaRPr sz="1200">
              <a:latin typeface="Times New Roman"/>
              <a:ea typeface="Times New Roman"/>
              <a:cs typeface="Times New Roman"/>
              <a:sym typeface="Times New Roman"/>
            </a:endParaRPr>
          </a:p>
          <a:p>
            <a:pPr indent="-276225" lvl="0" marL="457200" rtl="0" algn="l">
              <a:lnSpc>
                <a:spcPct val="200000"/>
              </a:lnSpc>
              <a:spcBef>
                <a:spcPts val="0"/>
              </a:spcBef>
              <a:spcAft>
                <a:spcPts val="0"/>
              </a:spcAft>
              <a:buSzPct val="100000"/>
              <a:buFont typeface="Times New Roman"/>
              <a:buAutoNum type="arabicPeriod"/>
            </a:pPr>
            <a:r>
              <a:rPr lang="en-US" sz="1200">
                <a:latin typeface="Times New Roman"/>
                <a:ea typeface="Times New Roman"/>
                <a:cs typeface="Times New Roman"/>
                <a:sym typeface="Times New Roman"/>
              </a:rPr>
              <a:t>Research guides: Data analytics: Identifying data needs. Identifying Data Needs - Data Analytics - Research Guides at Southern New Hampshire University. (n.d.). https://libguides.snhu.edu/c.php?g=934243&amp;p=7157165 </a:t>
            </a:r>
            <a:endParaRPr sz="1200">
              <a:latin typeface="Times New Roman"/>
              <a:ea typeface="Times New Roman"/>
              <a:cs typeface="Times New Roman"/>
              <a:sym typeface="Times New Roman"/>
            </a:endParaRPr>
          </a:p>
          <a:p>
            <a:pPr indent="-276225" lvl="0" marL="457200" rtl="0" algn="l">
              <a:lnSpc>
                <a:spcPct val="200000"/>
              </a:lnSpc>
              <a:spcBef>
                <a:spcPts val="0"/>
              </a:spcBef>
              <a:spcAft>
                <a:spcPts val="0"/>
              </a:spcAft>
              <a:buSzPct val="100000"/>
              <a:buFont typeface="Times New Roman"/>
              <a:buAutoNum type="arabicPeriod"/>
            </a:pPr>
            <a:r>
              <a:rPr lang="en-US" sz="1200">
                <a:latin typeface="Times New Roman"/>
                <a:ea typeface="Times New Roman"/>
                <a:cs typeface="Times New Roman"/>
                <a:sym typeface="Times New Roman"/>
              </a:rPr>
              <a:t>Sharma, R. (2024, November 28). Data Cleaning Techniques: Learn Simple &amp; effective ways to clean data. upGrad blog. https://www.upgrad.com/blog/data-cleaning-techniques/ </a:t>
            </a:r>
            <a:endParaRPr sz="1200">
              <a:latin typeface="Times New Roman"/>
              <a:ea typeface="Times New Roman"/>
              <a:cs typeface="Times New Roman"/>
              <a:sym typeface="Times New Roman"/>
            </a:endParaRPr>
          </a:p>
          <a:p>
            <a:pPr indent="-276225" lvl="0" marL="457200" rtl="0" algn="l">
              <a:lnSpc>
                <a:spcPct val="200000"/>
              </a:lnSpc>
              <a:spcBef>
                <a:spcPts val="0"/>
              </a:spcBef>
              <a:spcAft>
                <a:spcPts val="0"/>
              </a:spcAft>
              <a:buSzPct val="100000"/>
              <a:buFont typeface="Times New Roman"/>
              <a:buAutoNum type="arabicPeriod"/>
            </a:pPr>
            <a:r>
              <a:rPr lang="en-US" sz="1200">
                <a:latin typeface="Times New Roman"/>
                <a:ea typeface="Times New Roman"/>
                <a:cs typeface="Times New Roman"/>
                <a:sym typeface="Times New Roman"/>
              </a:rPr>
              <a:t>Zach BobbittHey there. My name is Zach Bobbitt. I have a Masters of Science degree in Applied Statistics and I’ve worked on machine learning algorithms for professional businesses in both healthcare and retail. I’m passionate about statistics. (2021, September 29). </a:t>
            </a:r>
            <a:r>
              <a:rPr i="1" lang="en-US" sz="1200">
                <a:latin typeface="Times New Roman"/>
                <a:ea typeface="Times New Roman"/>
                <a:cs typeface="Times New Roman"/>
                <a:sym typeface="Times New Roman"/>
              </a:rPr>
              <a:t>How to perform logistic regression in R (step-by-step)</a:t>
            </a:r>
            <a:r>
              <a:rPr lang="en-US" sz="1200">
                <a:latin typeface="Times New Roman"/>
                <a:ea typeface="Times New Roman"/>
                <a:cs typeface="Times New Roman"/>
                <a:sym typeface="Times New Roman"/>
              </a:rPr>
              <a:t>. Statology. https://www.statology.org/logistic-regression-in-r/ </a:t>
            </a:r>
            <a:endParaRPr sz="1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424525" y="1481704"/>
            <a:ext cx="8229600" cy="3894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000">
                <a:latin typeface="Calibri"/>
                <a:ea typeface="Calibri"/>
                <a:cs typeface="Calibri"/>
                <a:sym typeface="Calibri"/>
              </a:rPr>
              <a:t>CRISP-DM Phase 1: Business Understanding</a:t>
            </a:r>
            <a:br>
              <a:rPr b="1" lang="en-US" sz="1100">
                <a:solidFill>
                  <a:srgbClr val="000000"/>
                </a:solidFill>
                <a:latin typeface="Calibri"/>
                <a:ea typeface="Calibri"/>
                <a:cs typeface="Calibri"/>
                <a:sym typeface="Calibri"/>
              </a:rPr>
            </a:br>
            <a:endParaRPr>
              <a:latin typeface="Calibri"/>
              <a:ea typeface="Calibri"/>
              <a:cs typeface="Calibri"/>
              <a:sym typeface="Calibri"/>
            </a:endParaRPr>
          </a:p>
        </p:txBody>
      </p:sp>
      <p:sp>
        <p:nvSpPr>
          <p:cNvPr id="100" name="Google Shape;100;p17"/>
          <p:cNvSpPr txBox="1"/>
          <p:nvPr>
            <p:ph idx="1" type="body"/>
          </p:nvPr>
        </p:nvSpPr>
        <p:spPr>
          <a:xfrm>
            <a:off x="424525" y="1126650"/>
            <a:ext cx="8229600" cy="4526100"/>
          </a:xfrm>
          <a:prstGeom prst="rect">
            <a:avLst/>
          </a:prstGeom>
        </p:spPr>
        <p:txBody>
          <a:bodyPr anchorCtr="0" anchor="t" bIns="45700" lIns="91425" spcFirstLastPara="1" rIns="91425" wrap="square" tIns="45700">
            <a:normAutofit/>
          </a:bodyPr>
          <a:lstStyle/>
          <a:p>
            <a:pPr indent="0" lvl="0" marL="0" rtl="0" algn="ctr">
              <a:lnSpc>
                <a:spcPct val="100000"/>
              </a:lnSpc>
              <a:spcBef>
                <a:spcPts val="0"/>
              </a:spcBef>
              <a:spcAft>
                <a:spcPts val="0"/>
              </a:spcAft>
              <a:buNone/>
            </a:pPr>
            <a:br>
              <a:rPr i="1" lang="en-US" sz="1100">
                <a:solidFill>
                  <a:srgbClr val="000000"/>
                </a:solidFill>
                <a:latin typeface="Arial"/>
                <a:ea typeface="Arial"/>
                <a:cs typeface="Arial"/>
                <a:sym typeface="Arial"/>
              </a:rPr>
            </a:br>
            <a:endParaRPr i="1" sz="1100">
              <a:solidFill>
                <a:srgbClr val="000000"/>
              </a:solidFill>
              <a:latin typeface="Arial"/>
              <a:ea typeface="Arial"/>
              <a:cs typeface="Arial"/>
              <a:sym typeface="Arial"/>
            </a:endParaRPr>
          </a:p>
          <a:p>
            <a:pPr indent="0" lvl="0" marL="0" rtl="0" algn="ctr">
              <a:lnSpc>
                <a:spcPct val="100000"/>
              </a:lnSpc>
              <a:spcBef>
                <a:spcPts val="0"/>
              </a:spcBef>
              <a:spcAft>
                <a:spcPts val="0"/>
              </a:spcAft>
              <a:buNone/>
            </a:pPr>
            <a:r>
              <a:t/>
            </a:r>
            <a:endParaRPr sz="3000">
              <a:latin typeface="Roboto Slab"/>
              <a:ea typeface="Roboto Slab"/>
              <a:cs typeface="Roboto Slab"/>
              <a:sym typeface="Roboto Slab"/>
            </a:endParaRPr>
          </a:p>
          <a:p>
            <a:pPr indent="0" lvl="0" marL="0" rtl="0" algn="l">
              <a:spcBef>
                <a:spcPts val="360"/>
              </a:spcBef>
              <a:spcAft>
                <a:spcPts val="1200"/>
              </a:spcAft>
              <a:buNone/>
            </a:pPr>
            <a:r>
              <a:t/>
            </a:r>
            <a:endParaRPr/>
          </a:p>
        </p:txBody>
      </p:sp>
      <p:pic>
        <p:nvPicPr>
          <p:cNvPr id="101" name="Google Shape;101;p17" title="slide 4.mp3">
            <a:hlinkClick r:id="rId3"/>
          </p:cNvPr>
          <p:cNvPicPr preferRelativeResize="0"/>
          <p:nvPr/>
        </p:nvPicPr>
        <p:blipFill>
          <a:blip r:embed="rId4">
            <a:alphaModFix/>
          </a:blip>
          <a:stretch>
            <a:fillRect/>
          </a:stretch>
        </p:blipFill>
        <p:spPr>
          <a:xfrm>
            <a:off x="8686800" y="0"/>
            <a:ext cx="457200"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457200" y="274652"/>
            <a:ext cx="8229600" cy="1299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4000">
                <a:latin typeface="Calibri"/>
                <a:ea typeface="Calibri"/>
                <a:cs typeface="Calibri"/>
                <a:sym typeface="Calibri"/>
              </a:rPr>
              <a:t>CRISP-DM Phase 1: </a:t>
            </a:r>
            <a:r>
              <a:rPr lang="en-US" sz="4000">
                <a:solidFill>
                  <a:schemeClr val="dk1"/>
                </a:solidFill>
                <a:latin typeface="Calibri"/>
                <a:ea typeface="Calibri"/>
                <a:cs typeface="Calibri"/>
                <a:sym typeface="Calibri"/>
              </a:rPr>
              <a:t>Business Understanding</a:t>
            </a:r>
            <a:endParaRPr sz="4000">
              <a:latin typeface="Calibri"/>
              <a:ea typeface="Calibri"/>
              <a:cs typeface="Calibri"/>
              <a:sym typeface="Calibri"/>
            </a:endParaRPr>
          </a:p>
        </p:txBody>
      </p:sp>
      <p:sp>
        <p:nvSpPr>
          <p:cNvPr id="107" name="Google Shape;107;p18"/>
          <p:cNvSpPr txBox="1"/>
          <p:nvPr>
            <p:ph idx="1" type="body"/>
          </p:nvPr>
        </p:nvSpPr>
        <p:spPr>
          <a:xfrm>
            <a:off x="457200" y="2046600"/>
            <a:ext cx="8229600" cy="43644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1800"/>
              </a:spcBef>
              <a:spcAft>
                <a:spcPts val="0"/>
              </a:spcAft>
              <a:buNone/>
            </a:pPr>
            <a:r>
              <a:rPr b="1" lang="en-US" sz="6400" u="sng">
                <a:latin typeface="Arial"/>
                <a:ea typeface="Arial"/>
                <a:cs typeface="Arial"/>
                <a:sym typeface="Arial"/>
              </a:rPr>
              <a:t>Business Objective</a:t>
            </a:r>
            <a:r>
              <a:rPr b="1" lang="en-US" sz="6400">
                <a:latin typeface="Arial"/>
                <a:ea typeface="Arial"/>
                <a:cs typeface="Arial"/>
                <a:sym typeface="Arial"/>
              </a:rPr>
              <a:t>:</a:t>
            </a:r>
            <a:r>
              <a:rPr lang="en-US" sz="6400">
                <a:latin typeface="Arial"/>
                <a:ea typeface="Arial"/>
                <a:cs typeface="Arial"/>
                <a:sym typeface="Arial"/>
              </a:rPr>
              <a:t> Predict likelihood of loan default to improve lending decisions</a:t>
            </a:r>
            <a:br>
              <a:rPr lang="en-US" sz="6400">
                <a:latin typeface="Arial"/>
                <a:ea typeface="Arial"/>
                <a:cs typeface="Arial"/>
                <a:sym typeface="Arial"/>
              </a:rPr>
            </a:br>
            <a:endParaRPr sz="6400">
              <a:latin typeface="Arial"/>
              <a:ea typeface="Arial"/>
              <a:cs typeface="Arial"/>
              <a:sym typeface="Arial"/>
            </a:endParaRPr>
          </a:p>
          <a:p>
            <a:pPr indent="0" lvl="0" marL="0" rtl="0" algn="l">
              <a:lnSpc>
                <a:spcPct val="100000"/>
              </a:lnSpc>
              <a:spcBef>
                <a:spcPts val="1800"/>
              </a:spcBef>
              <a:spcAft>
                <a:spcPts val="0"/>
              </a:spcAft>
              <a:buNone/>
            </a:pPr>
            <a:r>
              <a:rPr b="1" lang="en-US" sz="6400" u="sng">
                <a:latin typeface="Arial"/>
                <a:ea typeface="Arial"/>
                <a:cs typeface="Arial"/>
                <a:sym typeface="Arial"/>
              </a:rPr>
              <a:t>Industry Context</a:t>
            </a:r>
            <a:r>
              <a:rPr b="1" lang="en-US" sz="6400">
                <a:latin typeface="Arial"/>
                <a:ea typeface="Arial"/>
                <a:cs typeface="Arial"/>
                <a:sym typeface="Arial"/>
              </a:rPr>
              <a:t>:</a:t>
            </a:r>
            <a:r>
              <a:rPr lang="en-US" sz="6400">
                <a:latin typeface="Arial"/>
                <a:ea typeface="Arial"/>
                <a:cs typeface="Arial"/>
                <a:sym typeface="Arial"/>
              </a:rPr>
              <a:t> Financial services; credit institutions seek to reduce financial risk</a:t>
            </a:r>
            <a:br>
              <a:rPr lang="en-US" sz="6400">
                <a:latin typeface="Arial"/>
                <a:ea typeface="Arial"/>
                <a:cs typeface="Arial"/>
                <a:sym typeface="Arial"/>
              </a:rPr>
            </a:br>
            <a:endParaRPr sz="6400">
              <a:latin typeface="Arial"/>
              <a:ea typeface="Arial"/>
              <a:cs typeface="Arial"/>
              <a:sym typeface="Arial"/>
            </a:endParaRPr>
          </a:p>
          <a:p>
            <a:pPr indent="0" lvl="0" marL="0" rtl="0" algn="l">
              <a:lnSpc>
                <a:spcPct val="100000"/>
              </a:lnSpc>
              <a:spcBef>
                <a:spcPts val="1800"/>
              </a:spcBef>
              <a:spcAft>
                <a:spcPts val="0"/>
              </a:spcAft>
              <a:buNone/>
            </a:pPr>
            <a:r>
              <a:rPr b="1" lang="en-US" sz="6400" u="sng">
                <a:latin typeface="Arial"/>
                <a:ea typeface="Arial"/>
                <a:cs typeface="Arial"/>
                <a:sym typeface="Arial"/>
              </a:rPr>
              <a:t>Problem Statement</a:t>
            </a:r>
            <a:r>
              <a:rPr b="1" lang="en-US" sz="6400">
                <a:latin typeface="Arial"/>
                <a:ea typeface="Arial"/>
                <a:cs typeface="Arial"/>
                <a:sym typeface="Arial"/>
              </a:rPr>
              <a:t>:</a:t>
            </a:r>
            <a:r>
              <a:rPr lang="en-US" sz="6400">
                <a:latin typeface="Arial"/>
                <a:ea typeface="Arial"/>
                <a:cs typeface="Arial"/>
                <a:sym typeface="Arial"/>
              </a:rPr>
              <a:t> Loan defaults cause significant loss; early identification of risk is critical</a:t>
            </a:r>
            <a:br>
              <a:rPr lang="en-US" sz="6400">
                <a:latin typeface="Arial"/>
                <a:ea typeface="Arial"/>
                <a:cs typeface="Arial"/>
                <a:sym typeface="Arial"/>
              </a:rPr>
            </a:br>
            <a:endParaRPr sz="6400">
              <a:latin typeface="Arial"/>
              <a:ea typeface="Arial"/>
              <a:cs typeface="Arial"/>
              <a:sym typeface="Arial"/>
            </a:endParaRPr>
          </a:p>
          <a:p>
            <a:pPr indent="0" lvl="0" marL="0" rtl="0" algn="l">
              <a:lnSpc>
                <a:spcPct val="100000"/>
              </a:lnSpc>
              <a:spcBef>
                <a:spcPts val="1800"/>
              </a:spcBef>
              <a:spcAft>
                <a:spcPts val="0"/>
              </a:spcAft>
              <a:buNone/>
            </a:pPr>
            <a:r>
              <a:rPr b="1" lang="en-US" sz="6400" u="sng">
                <a:latin typeface="Arial"/>
                <a:ea typeface="Arial"/>
                <a:cs typeface="Arial"/>
                <a:sym typeface="Arial"/>
              </a:rPr>
              <a:t>Research Question</a:t>
            </a:r>
            <a:r>
              <a:rPr b="1" lang="en-US" sz="6400">
                <a:latin typeface="Arial"/>
                <a:ea typeface="Arial"/>
                <a:cs typeface="Arial"/>
                <a:sym typeface="Arial"/>
              </a:rPr>
              <a:t>:</a:t>
            </a:r>
            <a:r>
              <a:rPr lang="en-US" sz="6400">
                <a:latin typeface="Arial"/>
                <a:ea typeface="Arial"/>
                <a:cs typeface="Arial"/>
                <a:sym typeface="Arial"/>
              </a:rPr>
              <a:t> Can we predict loan default using features like age, credit history, and account status?</a:t>
            </a:r>
            <a:br>
              <a:rPr lang="en-US" sz="6400">
                <a:latin typeface="Arial"/>
                <a:ea typeface="Arial"/>
                <a:cs typeface="Arial"/>
                <a:sym typeface="Arial"/>
              </a:rPr>
            </a:br>
            <a:endParaRPr sz="6400">
              <a:latin typeface="Arial"/>
              <a:ea typeface="Arial"/>
              <a:cs typeface="Arial"/>
              <a:sym typeface="Arial"/>
            </a:endParaRPr>
          </a:p>
          <a:p>
            <a:pPr indent="0" lvl="0" marL="0" rtl="0" algn="l">
              <a:lnSpc>
                <a:spcPct val="100000"/>
              </a:lnSpc>
              <a:spcBef>
                <a:spcPts val="1800"/>
              </a:spcBef>
              <a:spcAft>
                <a:spcPts val="0"/>
              </a:spcAft>
              <a:buNone/>
            </a:pPr>
            <a:r>
              <a:rPr b="1" lang="en-US" sz="6400" u="sng">
                <a:latin typeface="Arial"/>
                <a:ea typeface="Arial"/>
                <a:cs typeface="Arial"/>
                <a:sym typeface="Arial"/>
              </a:rPr>
              <a:t>Goal</a:t>
            </a:r>
            <a:r>
              <a:rPr b="1" lang="en-US" sz="6400">
                <a:latin typeface="Arial"/>
                <a:ea typeface="Arial"/>
                <a:cs typeface="Arial"/>
                <a:sym typeface="Arial"/>
              </a:rPr>
              <a:t>:</a:t>
            </a:r>
            <a:r>
              <a:rPr lang="en-US" sz="6400">
                <a:latin typeface="Arial"/>
                <a:ea typeface="Arial"/>
                <a:cs typeface="Arial"/>
                <a:sym typeface="Arial"/>
              </a:rPr>
              <a:t> Build an interpretable, scalable model to support automated credit decisions</a:t>
            </a:r>
            <a:br>
              <a:rPr lang="en-US" sz="6400">
                <a:latin typeface="Arial"/>
                <a:ea typeface="Arial"/>
                <a:cs typeface="Arial"/>
                <a:sym typeface="Arial"/>
              </a:rPr>
            </a:br>
            <a:endParaRPr sz="6400">
              <a:latin typeface="Arial"/>
              <a:ea typeface="Arial"/>
              <a:cs typeface="Arial"/>
              <a:sym typeface="Arial"/>
            </a:endParaRPr>
          </a:p>
          <a:p>
            <a:pPr indent="0" lvl="0" marL="0" rtl="0" algn="l">
              <a:lnSpc>
                <a:spcPct val="100000"/>
              </a:lnSpc>
              <a:spcBef>
                <a:spcPts val="1800"/>
              </a:spcBef>
              <a:spcAft>
                <a:spcPts val="0"/>
              </a:spcAft>
              <a:buNone/>
            </a:pPr>
            <a:r>
              <a:rPr b="1" lang="en-US" sz="6400" u="sng">
                <a:latin typeface="Arial"/>
                <a:ea typeface="Arial"/>
                <a:cs typeface="Arial"/>
                <a:sym typeface="Arial"/>
              </a:rPr>
              <a:t>Impact</a:t>
            </a:r>
            <a:r>
              <a:rPr b="1" lang="en-US" sz="6400">
                <a:latin typeface="Arial"/>
                <a:ea typeface="Arial"/>
                <a:cs typeface="Arial"/>
                <a:sym typeface="Arial"/>
              </a:rPr>
              <a:t>:</a:t>
            </a:r>
            <a:r>
              <a:rPr lang="en-US" sz="6400">
                <a:latin typeface="Arial"/>
                <a:ea typeface="Arial"/>
                <a:cs typeface="Arial"/>
                <a:sym typeface="Arial"/>
              </a:rPr>
              <a:t> Improve portfolio performance, reduce default risk, support fair and consistent underwriting</a:t>
            </a:r>
            <a:endParaRPr sz="6400">
              <a:latin typeface="Arial"/>
              <a:ea typeface="Arial"/>
              <a:cs typeface="Arial"/>
              <a:sym typeface="Arial"/>
            </a:endParaRPr>
          </a:p>
          <a:p>
            <a:pPr indent="0" lvl="0" marL="0" rtl="0" algn="l">
              <a:lnSpc>
                <a:spcPct val="100000"/>
              </a:lnSpc>
              <a:spcBef>
                <a:spcPts val="1800"/>
              </a:spcBef>
              <a:spcAft>
                <a:spcPts val="0"/>
              </a:spcAft>
              <a:buNone/>
            </a:pPr>
            <a:r>
              <a:t/>
            </a:r>
            <a:endParaRPr b="1" sz="3060">
              <a:latin typeface="Calibri"/>
              <a:ea typeface="Calibri"/>
              <a:cs typeface="Calibri"/>
              <a:sym typeface="Calibri"/>
            </a:endParaRPr>
          </a:p>
          <a:p>
            <a:pPr indent="0" lvl="0" marL="0" rtl="0" algn="l">
              <a:spcBef>
                <a:spcPts val="1800"/>
              </a:spcBef>
              <a:spcAft>
                <a:spcPts val="1200"/>
              </a:spcAft>
              <a:buNone/>
            </a:pPr>
            <a:r>
              <a:t/>
            </a:r>
            <a:endParaRPr sz="3200">
              <a:latin typeface="Calibri"/>
              <a:ea typeface="Calibri"/>
              <a:cs typeface="Calibri"/>
              <a:sym typeface="Calibri"/>
            </a:endParaRPr>
          </a:p>
        </p:txBody>
      </p:sp>
      <p:pic>
        <p:nvPicPr>
          <p:cNvPr id="108" name="Google Shape;108;p18" title="slide 5.mp3">
            <a:hlinkClick r:id="rId3"/>
          </p:cNvPr>
          <p:cNvPicPr preferRelativeResize="0"/>
          <p:nvPr/>
        </p:nvPicPr>
        <p:blipFill>
          <a:blip r:embed="rId4">
            <a:alphaModFix/>
          </a:blip>
          <a:stretch>
            <a:fillRect/>
          </a:stretch>
        </p:blipFill>
        <p:spPr>
          <a:xfrm>
            <a:off x="8686800" y="-1"/>
            <a:ext cx="457200" cy="457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lnSpc>
                <a:spcPct val="115000"/>
              </a:lnSpc>
              <a:spcBef>
                <a:spcPts val="1400"/>
              </a:spcBef>
              <a:spcAft>
                <a:spcPts val="400"/>
              </a:spcAft>
              <a:buNone/>
            </a:pPr>
            <a:r>
              <a:rPr b="1" lang="en-US" sz="4000">
                <a:latin typeface="Arial"/>
                <a:ea typeface="Arial"/>
                <a:cs typeface="Arial"/>
                <a:sym typeface="Arial"/>
              </a:rPr>
              <a:t>Stakeholder Analysis </a:t>
            </a:r>
            <a:endParaRPr sz="4000"/>
          </a:p>
        </p:txBody>
      </p:sp>
      <p:sp>
        <p:nvSpPr>
          <p:cNvPr id="114" name="Google Shape;114;p1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92500" lnSpcReduction="20000"/>
          </a:bodyPr>
          <a:lstStyle/>
          <a:p>
            <a:pPr indent="0" lvl="0" marL="0" rtl="0" algn="l">
              <a:spcBef>
                <a:spcPts val="1800"/>
              </a:spcBef>
              <a:spcAft>
                <a:spcPts val="0"/>
              </a:spcAft>
              <a:buNone/>
            </a:pPr>
            <a:r>
              <a:t/>
            </a:r>
            <a:endParaRPr b="1" sz="1600">
              <a:solidFill>
                <a:srgbClr val="000000"/>
              </a:solidFill>
              <a:latin typeface="Arial"/>
              <a:ea typeface="Arial"/>
              <a:cs typeface="Arial"/>
              <a:sym typeface="Arial"/>
            </a:endParaRPr>
          </a:p>
          <a:p>
            <a:pPr indent="-322580" lvl="0" marL="457200" rtl="0" algn="l">
              <a:spcBef>
                <a:spcPts val="1800"/>
              </a:spcBef>
              <a:spcAft>
                <a:spcPts val="0"/>
              </a:spcAft>
              <a:buSzPct val="100000"/>
              <a:buFont typeface="Times New Roman"/>
              <a:buChar char="-"/>
            </a:pPr>
            <a:r>
              <a:rPr b="1" lang="en-US" sz="1600">
                <a:latin typeface="Times New Roman"/>
                <a:ea typeface="Times New Roman"/>
                <a:cs typeface="Times New Roman"/>
                <a:sym typeface="Times New Roman"/>
              </a:rPr>
              <a:t>Primary Stakeholders</a:t>
            </a:r>
            <a:r>
              <a:rPr lang="en-US" sz="1600">
                <a:latin typeface="Times New Roman"/>
                <a:ea typeface="Times New Roman"/>
                <a:cs typeface="Times New Roman"/>
                <a:sym typeface="Times New Roman"/>
              </a:rPr>
              <a:t>: Credit Risk Management Team, Loan Officers</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22580" lvl="0" marL="457200" rtl="0" algn="l">
              <a:spcBef>
                <a:spcPts val="0"/>
              </a:spcBef>
              <a:spcAft>
                <a:spcPts val="0"/>
              </a:spcAft>
              <a:buSzPct val="100000"/>
              <a:buFont typeface="Times New Roman"/>
              <a:buChar char="-"/>
            </a:pPr>
            <a:r>
              <a:rPr b="1" lang="en-US" sz="1600">
                <a:latin typeface="Times New Roman"/>
                <a:ea typeface="Times New Roman"/>
                <a:cs typeface="Times New Roman"/>
                <a:sym typeface="Times New Roman"/>
              </a:rPr>
              <a:t>Secondary Stakeholders</a:t>
            </a:r>
            <a:r>
              <a:rPr lang="en-US" sz="1600">
                <a:latin typeface="Times New Roman"/>
                <a:ea typeface="Times New Roman"/>
                <a:cs typeface="Times New Roman"/>
                <a:sym typeface="Times New Roman"/>
              </a:rPr>
              <a:t>: IT Department, Compliance &amp; Legal Teams</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22580" lvl="0" marL="457200" rtl="0" algn="l">
              <a:spcBef>
                <a:spcPts val="0"/>
              </a:spcBef>
              <a:spcAft>
                <a:spcPts val="0"/>
              </a:spcAft>
              <a:buSzPct val="100000"/>
              <a:buFont typeface="Times New Roman"/>
              <a:buChar char="-"/>
            </a:pPr>
            <a:r>
              <a:rPr b="1" lang="en-US" sz="1600">
                <a:latin typeface="Times New Roman"/>
                <a:ea typeface="Times New Roman"/>
                <a:cs typeface="Times New Roman"/>
                <a:sym typeface="Times New Roman"/>
              </a:rPr>
              <a:t>End Users</a:t>
            </a:r>
            <a:r>
              <a:rPr lang="en-US" sz="1600">
                <a:latin typeface="Times New Roman"/>
                <a:ea typeface="Times New Roman"/>
                <a:cs typeface="Times New Roman"/>
                <a:sym typeface="Times New Roman"/>
              </a:rPr>
              <a:t>: Underwriting Analysts, Executive Leadership</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22580" lvl="0" marL="457200" rtl="0" algn="l">
              <a:spcBef>
                <a:spcPts val="0"/>
              </a:spcBef>
              <a:spcAft>
                <a:spcPts val="0"/>
              </a:spcAft>
              <a:buSzPct val="100000"/>
              <a:buFont typeface="Times New Roman"/>
              <a:buChar char="-"/>
            </a:pPr>
            <a:r>
              <a:rPr b="1" lang="en-US" sz="1600">
                <a:latin typeface="Times New Roman"/>
                <a:ea typeface="Times New Roman"/>
                <a:cs typeface="Times New Roman"/>
                <a:sym typeface="Times New Roman"/>
              </a:rPr>
              <a:t>Involvement</a:t>
            </a:r>
            <a:r>
              <a:rPr lang="en-US" sz="1600">
                <a:latin typeface="Times New Roman"/>
                <a:ea typeface="Times New Roman"/>
                <a:cs typeface="Times New Roman"/>
                <a:sym typeface="Times New Roman"/>
              </a:rPr>
              <a:t>:</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22580" lvl="1" marL="914400" rtl="0" algn="l">
              <a:spcBef>
                <a:spcPts val="0"/>
              </a:spcBef>
              <a:spcAft>
                <a:spcPts val="0"/>
              </a:spcAft>
              <a:buClr>
                <a:schemeClr val="dk1"/>
              </a:buClr>
              <a:buSzPct val="100000"/>
              <a:buFont typeface="Times New Roman"/>
              <a:buChar char="○"/>
            </a:pPr>
            <a:r>
              <a:rPr lang="en-US" sz="1600">
                <a:latin typeface="Times New Roman"/>
                <a:ea typeface="Times New Roman"/>
                <a:cs typeface="Times New Roman"/>
                <a:sym typeface="Times New Roman"/>
              </a:rPr>
              <a:t>Loan Officers: Apply model insights to daily approvals</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22580" lvl="1" marL="914400" rtl="0" algn="l">
              <a:spcBef>
                <a:spcPts val="0"/>
              </a:spcBef>
              <a:spcAft>
                <a:spcPts val="0"/>
              </a:spcAft>
              <a:buClr>
                <a:schemeClr val="dk1"/>
              </a:buClr>
              <a:buSzPct val="100000"/>
              <a:buFont typeface="Times New Roman"/>
              <a:buChar char="○"/>
            </a:pPr>
            <a:r>
              <a:rPr lang="en-US" sz="1600">
                <a:latin typeface="Times New Roman"/>
                <a:ea typeface="Times New Roman"/>
                <a:cs typeface="Times New Roman"/>
                <a:sym typeface="Times New Roman"/>
              </a:rPr>
              <a:t>Risk Analysts: Monitor performance and retrain models</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22580" lvl="1" marL="914400" rtl="0" algn="l">
              <a:spcBef>
                <a:spcPts val="0"/>
              </a:spcBef>
              <a:spcAft>
                <a:spcPts val="0"/>
              </a:spcAft>
              <a:buClr>
                <a:schemeClr val="dk1"/>
              </a:buClr>
              <a:buSzPct val="100000"/>
              <a:buFont typeface="Times New Roman"/>
              <a:buChar char="○"/>
            </a:pPr>
            <a:r>
              <a:rPr lang="en-US" sz="1600">
                <a:latin typeface="Times New Roman"/>
                <a:ea typeface="Times New Roman"/>
                <a:cs typeface="Times New Roman"/>
                <a:sym typeface="Times New Roman"/>
              </a:rPr>
              <a:t>IT: Support deployment (batch/API integration)</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322580" lvl="1" marL="914400" rtl="0" algn="l">
              <a:spcBef>
                <a:spcPts val="0"/>
              </a:spcBef>
              <a:spcAft>
                <a:spcPts val="0"/>
              </a:spcAft>
              <a:buClr>
                <a:schemeClr val="dk1"/>
              </a:buClr>
              <a:buSzPct val="100000"/>
              <a:buFont typeface="Times New Roman"/>
              <a:buChar char="○"/>
            </a:pPr>
            <a:r>
              <a:rPr lang="en-US" sz="1600">
                <a:latin typeface="Times New Roman"/>
                <a:ea typeface="Times New Roman"/>
                <a:cs typeface="Times New Roman"/>
                <a:sym typeface="Times New Roman"/>
              </a:rPr>
              <a:t>Executives: Use dashboards to guide policy decisions</a:t>
            </a:r>
            <a:br>
              <a:rPr lang="en-US" sz="1600">
                <a:latin typeface="Times New Roman"/>
                <a:ea typeface="Times New Roman"/>
                <a:cs typeface="Times New Roman"/>
                <a:sym typeface="Times New Roman"/>
              </a:rPr>
            </a:br>
            <a:endParaRPr sz="1600">
              <a:latin typeface="Times New Roman"/>
              <a:ea typeface="Times New Roman"/>
              <a:cs typeface="Times New Roman"/>
              <a:sym typeface="Times New Roman"/>
            </a:endParaRPr>
          </a:p>
          <a:p>
            <a:pPr indent="0" lvl="0" marL="0" rtl="0" algn="l">
              <a:spcBef>
                <a:spcPts val="1800"/>
              </a:spcBef>
              <a:spcAft>
                <a:spcPts val="1200"/>
              </a:spcAft>
              <a:buNone/>
            </a:pPr>
            <a:r>
              <a:t/>
            </a:r>
            <a:endParaRPr/>
          </a:p>
        </p:txBody>
      </p:sp>
      <p:pic>
        <p:nvPicPr>
          <p:cNvPr id="115" name="Google Shape;115;p19" title="stakeholder analysis (1).mp3">
            <a:hlinkClick r:id="rId3"/>
          </p:cNvPr>
          <p:cNvPicPr preferRelativeResize="0"/>
          <p:nvPr/>
        </p:nvPicPr>
        <p:blipFill>
          <a:blip r:embed="rId4">
            <a:alphaModFix/>
          </a:blip>
          <a:stretch>
            <a:fillRect/>
          </a:stretch>
        </p:blipFill>
        <p:spPr>
          <a:xfrm>
            <a:off x="8717100" y="0"/>
            <a:ext cx="426900" cy="426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47E"/>
        </a:solidFill>
      </p:bgPr>
    </p:bg>
    <p:spTree>
      <p:nvGrpSpPr>
        <p:cNvPr id="119" name="Shape 119"/>
        <p:cNvGrpSpPr/>
        <p:nvPr/>
      </p:nvGrpSpPr>
      <p:grpSpPr>
        <a:xfrm>
          <a:off x="0" y="0"/>
          <a:ext cx="0" cy="0"/>
          <a:chOff x="0" y="0"/>
          <a:chExt cx="0" cy="0"/>
        </a:xfrm>
      </p:grpSpPr>
      <p:sp>
        <p:nvSpPr>
          <p:cNvPr id="120" name="Google Shape;120;p20"/>
          <p:cNvSpPr txBox="1"/>
          <p:nvPr>
            <p:ph type="title"/>
          </p:nvPr>
        </p:nvSpPr>
        <p:spPr>
          <a:xfrm>
            <a:off x="498000" y="1494004"/>
            <a:ext cx="8229600" cy="38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sz="4000">
                <a:latin typeface="Calibri"/>
                <a:ea typeface="Calibri"/>
                <a:cs typeface="Calibri"/>
                <a:sym typeface="Calibri"/>
              </a:rPr>
              <a:t>CRISP-DM Phase 2: Data Understanding</a:t>
            </a:r>
            <a:br>
              <a:rPr b="1" lang="en-US" sz="1100">
                <a:solidFill>
                  <a:srgbClr val="000000"/>
                </a:solidFill>
                <a:latin typeface="Arial"/>
                <a:ea typeface="Arial"/>
                <a:cs typeface="Arial"/>
                <a:sym typeface="Arial"/>
              </a:rPr>
            </a:br>
            <a:endParaRPr/>
          </a:p>
        </p:txBody>
      </p:sp>
      <p:pic>
        <p:nvPicPr>
          <p:cNvPr id="121" name="Google Shape;121;p20" title="slide 6 .mp3">
            <a:hlinkClick r:id="rId3"/>
          </p:cNvPr>
          <p:cNvPicPr preferRelativeResize="0"/>
          <p:nvPr/>
        </p:nvPicPr>
        <p:blipFill>
          <a:blip r:embed="rId4">
            <a:alphaModFix/>
          </a:blip>
          <a:stretch>
            <a:fillRect/>
          </a:stretch>
        </p:blipFill>
        <p:spPr>
          <a:xfrm>
            <a:off x="8686800" y="4"/>
            <a:ext cx="457200" cy="45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47E"/>
        </a:solidFill>
      </p:bgPr>
    </p:bg>
    <p:spTree>
      <p:nvGrpSpPr>
        <p:cNvPr id="125" name="Shape 125"/>
        <p:cNvGrpSpPr/>
        <p:nvPr/>
      </p:nvGrpSpPr>
      <p:grpSpPr>
        <a:xfrm>
          <a:off x="0" y="0"/>
          <a:ext cx="0" cy="0"/>
          <a:chOff x="0" y="0"/>
          <a:chExt cx="0" cy="0"/>
        </a:xfrm>
      </p:grpSpPr>
      <p:sp>
        <p:nvSpPr>
          <p:cNvPr id="126" name="Google Shape;12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US" sz="4000">
                <a:latin typeface="Calibri"/>
                <a:ea typeface="Calibri"/>
                <a:cs typeface="Calibri"/>
                <a:sym typeface="Calibri"/>
              </a:rPr>
              <a:t>CRISP-DM Phase 2: </a:t>
            </a:r>
            <a:r>
              <a:rPr lang="en-US" sz="4000">
                <a:solidFill>
                  <a:schemeClr val="dk1"/>
                </a:solidFill>
                <a:latin typeface="Calibri"/>
                <a:ea typeface="Calibri"/>
                <a:cs typeface="Calibri"/>
                <a:sym typeface="Calibri"/>
              </a:rPr>
              <a:t>Data Understanding</a:t>
            </a:r>
            <a:endParaRPr sz="4000">
              <a:latin typeface="Calibri"/>
              <a:ea typeface="Calibri"/>
              <a:cs typeface="Calibri"/>
              <a:sym typeface="Calibri"/>
            </a:endParaRPr>
          </a:p>
        </p:txBody>
      </p:sp>
      <p:sp>
        <p:nvSpPr>
          <p:cNvPr id="127" name="Google Shape;127;p21"/>
          <p:cNvSpPr txBox="1"/>
          <p:nvPr>
            <p:ph idx="1" type="body"/>
          </p:nvPr>
        </p:nvSpPr>
        <p:spPr>
          <a:xfrm>
            <a:off x="457200" y="1600200"/>
            <a:ext cx="5442000" cy="1828800"/>
          </a:xfrm>
          <a:prstGeom prst="rect">
            <a:avLst/>
          </a:prstGeom>
          <a:noFill/>
          <a:ln>
            <a:noFill/>
          </a:ln>
        </p:spPr>
        <p:txBody>
          <a:bodyPr anchorCtr="0" anchor="t" bIns="45700" lIns="91425" spcFirstLastPara="1" rIns="91425" wrap="square" tIns="45700">
            <a:normAutofit fontScale="70000" lnSpcReduction="20000"/>
          </a:bodyPr>
          <a:lstStyle/>
          <a:p>
            <a:pPr indent="0" lvl="0" marL="457200" rtl="0" algn="l">
              <a:spcBef>
                <a:spcPts val="640"/>
              </a:spcBef>
              <a:spcAft>
                <a:spcPts val="0"/>
              </a:spcAft>
              <a:buNone/>
            </a:pPr>
            <a:r>
              <a:rPr lang="en-US" sz="2500">
                <a:solidFill>
                  <a:schemeClr val="dk1"/>
                </a:solidFill>
                <a:latin typeface="Calibri"/>
                <a:ea typeface="Calibri"/>
                <a:cs typeface="Calibri"/>
                <a:sym typeface="Calibri"/>
              </a:rPr>
              <a:t>This stage involves extensive exploration</a:t>
            </a:r>
            <a:r>
              <a:rPr lang="en-US" sz="2500">
                <a:latin typeface="Calibri"/>
                <a:ea typeface="Calibri"/>
                <a:cs typeface="Calibri"/>
                <a:sym typeface="Calibri"/>
              </a:rPr>
              <a:t> and </a:t>
            </a:r>
            <a:r>
              <a:rPr lang="en-US" sz="2500">
                <a:solidFill>
                  <a:schemeClr val="dk1"/>
                </a:solidFill>
                <a:latin typeface="Calibri"/>
                <a:ea typeface="Calibri"/>
                <a:cs typeface="Calibri"/>
                <a:sym typeface="Calibri"/>
              </a:rPr>
              <a:t>visualizations</a:t>
            </a:r>
            <a:br>
              <a:rPr lang="en-US" sz="2500">
                <a:solidFill>
                  <a:schemeClr val="dk1"/>
                </a:solidFill>
                <a:latin typeface="Calibri"/>
                <a:ea typeface="Calibri"/>
                <a:cs typeface="Calibri"/>
                <a:sym typeface="Calibri"/>
              </a:rPr>
            </a:br>
            <a:endParaRPr sz="1100"/>
          </a:p>
          <a:p>
            <a:pPr indent="0" lvl="0" marL="457200" rtl="0" algn="l">
              <a:spcBef>
                <a:spcPts val="640"/>
              </a:spcBef>
              <a:spcAft>
                <a:spcPts val="1200"/>
              </a:spcAft>
              <a:buNone/>
            </a:pPr>
            <a:r>
              <a:rPr lang="en-US" sz="2500">
                <a:latin typeface="Calibri"/>
                <a:ea typeface="Calibri"/>
                <a:cs typeface="Calibri"/>
                <a:sym typeface="Calibri"/>
              </a:rPr>
              <a:t>Lays</a:t>
            </a:r>
            <a:r>
              <a:rPr lang="en-US" sz="2500">
                <a:solidFill>
                  <a:schemeClr val="dk1"/>
                </a:solidFill>
                <a:latin typeface="Calibri"/>
                <a:ea typeface="Calibri"/>
                <a:cs typeface="Calibri"/>
                <a:sym typeface="Calibri"/>
              </a:rPr>
              <a:t> the foundation for reliable modeling </a:t>
            </a:r>
            <a:br>
              <a:rPr lang="en-US" sz="2500">
                <a:solidFill>
                  <a:schemeClr val="dk1"/>
                </a:solidFill>
                <a:latin typeface="Calibri"/>
                <a:ea typeface="Calibri"/>
                <a:cs typeface="Calibri"/>
                <a:sym typeface="Calibri"/>
              </a:rPr>
            </a:br>
            <a:br>
              <a:rPr lang="en-US" sz="2500">
                <a:solidFill>
                  <a:schemeClr val="dk1"/>
                </a:solidFill>
                <a:latin typeface="Calibri"/>
                <a:ea typeface="Calibri"/>
                <a:cs typeface="Calibri"/>
                <a:sym typeface="Calibri"/>
              </a:rPr>
            </a:br>
            <a:r>
              <a:rPr lang="en-US" sz="2450">
                <a:latin typeface="Calibri"/>
                <a:ea typeface="Calibri"/>
                <a:cs typeface="Calibri"/>
                <a:sym typeface="Calibri"/>
              </a:rPr>
              <a:t>Explored variable types and distributions using str() and summary() functions.</a:t>
            </a:r>
            <a:endParaRPr sz="2450">
              <a:latin typeface="Calibri"/>
              <a:ea typeface="Calibri"/>
              <a:cs typeface="Calibri"/>
              <a:sym typeface="Calibri"/>
            </a:endParaRPr>
          </a:p>
        </p:txBody>
      </p:sp>
      <p:pic>
        <p:nvPicPr>
          <p:cNvPr id="128" name="Google Shape;128;p21" title="Screenshot 2025-05-17 at 6.10.53 PM.png"/>
          <p:cNvPicPr preferRelativeResize="0"/>
          <p:nvPr/>
        </p:nvPicPr>
        <p:blipFill>
          <a:blip r:embed="rId3">
            <a:alphaModFix/>
          </a:blip>
          <a:stretch>
            <a:fillRect/>
          </a:stretch>
        </p:blipFill>
        <p:spPr>
          <a:xfrm>
            <a:off x="6289875" y="2746375"/>
            <a:ext cx="2135250" cy="3805575"/>
          </a:xfrm>
          <a:prstGeom prst="rect">
            <a:avLst/>
          </a:prstGeom>
          <a:noFill/>
          <a:ln cap="flat" cmpd="sng" w="19050">
            <a:solidFill>
              <a:schemeClr val="dk1"/>
            </a:solidFill>
            <a:prstDash val="solid"/>
            <a:round/>
            <a:headEnd len="sm" w="sm" type="none"/>
            <a:tailEnd len="sm" w="sm" type="none"/>
          </a:ln>
        </p:spPr>
      </p:pic>
      <p:pic>
        <p:nvPicPr>
          <p:cNvPr id="129" name="Google Shape;129;p21" title="Screenshot 2025-05-18 at 12.22.36 PM.png"/>
          <p:cNvPicPr preferRelativeResize="0"/>
          <p:nvPr/>
        </p:nvPicPr>
        <p:blipFill>
          <a:blip r:embed="rId4">
            <a:alphaModFix/>
          </a:blip>
          <a:stretch>
            <a:fillRect/>
          </a:stretch>
        </p:blipFill>
        <p:spPr>
          <a:xfrm>
            <a:off x="6411563" y="1363175"/>
            <a:ext cx="1891870" cy="1143000"/>
          </a:xfrm>
          <a:prstGeom prst="rect">
            <a:avLst/>
          </a:prstGeom>
          <a:noFill/>
          <a:ln cap="flat" cmpd="sng" w="19050">
            <a:solidFill>
              <a:schemeClr val="dk1"/>
            </a:solidFill>
            <a:prstDash val="solid"/>
            <a:round/>
            <a:headEnd len="sm" w="sm" type="none"/>
            <a:tailEnd len="sm" w="sm" type="none"/>
          </a:ln>
        </p:spPr>
      </p:pic>
      <p:cxnSp>
        <p:nvCxnSpPr>
          <p:cNvPr id="130" name="Google Shape;130;p21"/>
          <p:cNvCxnSpPr>
            <a:stCxn id="129" idx="2"/>
            <a:endCxn id="128" idx="0"/>
          </p:cNvCxnSpPr>
          <p:nvPr/>
        </p:nvCxnSpPr>
        <p:spPr>
          <a:xfrm>
            <a:off x="7357498" y="2506175"/>
            <a:ext cx="0" cy="240300"/>
          </a:xfrm>
          <a:prstGeom prst="straightConnector1">
            <a:avLst/>
          </a:prstGeom>
          <a:noFill/>
          <a:ln cap="flat" cmpd="sng" w="19050">
            <a:solidFill>
              <a:schemeClr val="dk1"/>
            </a:solidFill>
            <a:prstDash val="solid"/>
            <a:round/>
            <a:headEnd len="med" w="med" type="none"/>
            <a:tailEnd len="med" w="med" type="triangle"/>
          </a:ln>
        </p:spPr>
      </p:cxnSp>
      <p:sp>
        <p:nvSpPr>
          <p:cNvPr id="131" name="Google Shape;131;p21"/>
          <p:cNvSpPr txBox="1"/>
          <p:nvPr/>
        </p:nvSpPr>
        <p:spPr>
          <a:xfrm>
            <a:off x="422175" y="3611550"/>
            <a:ext cx="5362500" cy="29403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457200" rtl="0" algn="l">
              <a:spcBef>
                <a:spcPts val="1800"/>
              </a:spcBef>
              <a:spcAft>
                <a:spcPts val="0"/>
              </a:spcAft>
              <a:buNone/>
            </a:pPr>
            <a:r>
              <a:rPr b="1" lang="en-US" sz="2157" u="sng">
                <a:solidFill>
                  <a:schemeClr val="dk1"/>
                </a:solidFill>
              </a:rPr>
              <a:t>Data Integrity &amp; Ethics</a:t>
            </a:r>
            <a:endParaRPr b="1" sz="2157" u="sng">
              <a:solidFill>
                <a:schemeClr val="dk1"/>
              </a:solidFill>
            </a:endParaRPr>
          </a:p>
          <a:p>
            <a:pPr indent="0" lvl="0" marL="0" rtl="0" algn="l">
              <a:spcBef>
                <a:spcPts val="1800"/>
              </a:spcBef>
              <a:spcAft>
                <a:spcPts val="0"/>
              </a:spcAft>
              <a:buNone/>
            </a:pPr>
            <a:r>
              <a:rPr lang="en-US" sz="1957">
                <a:solidFill>
                  <a:schemeClr val="dk1"/>
                </a:solidFill>
              </a:rPr>
              <a:t>-  Confirmed no missing values or duplicates</a:t>
            </a:r>
            <a:endParaRPr sz="1957">
              <a:solidFill>
                <a:schemeClr val="dk1"/>
              </a:solidFill>
            </a:endParaRPr>
          </a:p>
          <a:p>
            <a:pPr indent="0" lvl="0" marL="0" rtl="0" algn="l">
              <a:spcBef>
                <a:spcPts val="1800"/>
              </a:spcBef>
              <a:spcAft>
                <a:spcPts val="0"/>
              </a:spcAft>
              <a:buNone/>
            </a:pPr>
            <a:r>
              <a:rPr lang="en-US" sz="1957">
                <a:solidFill>
                  <a:schemeClr val="dk1"/>
                </a:solidFill>
              </a:rPr>
              <a:t>-  Assessed class imbalance (70% non-default vs. 30% default)</a:t>
            </a:r>
            <a:endParaRPr sz="1957">
              <a:solidFill>
                <a:schemeClr val="dk1"/>
              </a:solidFill>
            </a:endParaRPr>
          </a:p>
          <a:p>
            <a:pPr indent="0" lvl="0" marL="0" rtl="0" algn="l">
              <a:spcBef>
                <a:spcPts val="1800"/>
              </a:spcBef>
              <a:spcAft>
                <a:spcPts val="1800"/>
              </a:spcAft>
              <a:buNone/>
            </a:pPr>
            <a:r>
              <a:rPr b="1" lang="en-US" sz="1957">
                <a:solidFill>
                  <a:srgbClr val="D9EAD3"/>
                </a:solidFill>
              </a:rPr>
              <a:t>-  Considered potential bias related to age and gender, etc. </a:t>
            </a:r>
            <a:endParaRPr b="1" sz="900">
              <a:solidFill>
                <a:srgbClr val="D9EAD3"/>
              </a:solidFill>
              <a:latin typeface="Roboto"/>
              <a:ea typeface="Roboto"/>
              <a:cs typeface="Roboto"/>
              <a:sym typeface="Roboto"/>
            </a:endParaRPr>
          </a:p>
        </p:txBody>
      </p:sp>
      <p:sp>
        <p:nvSpPr>
          <p:cNvPr id="132" name="Google Shape;132;p21"/>
          <p:cNvSpPr txBox="1"/>
          <p:nvPr/>
        </p:nvSpPr>
        <p:spPr>
          <a:xfrm flipH="1">
            <a:off x="8656425" y="2834875"/>
            <a:ext cx="271500" cy="366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3" name="Google Shape;133;p21"/>
          <p:cNvSpPr txBox="1"/>
          <p:nvPr/>
        </p:nvSpPr>
        <p:spPr>
          <a:xfrm>
            <a:off x="90500" y="93425"/>
            <a:ext cx="6393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1/4</a:t>
            </a:r>
            <a:endParaRPr sz="1800">
              <a:solidFill>
                <a:schemeClr val="dk1"/>
              </a:solidFill>
              <a:latin typeface="Roboto"/>
              <a:ea typeface="Roboto"/>
              <a:cs typeface="Roboto"/>
              <a:sym typeface="Roboto"/>
            </a:endParaRPr>
          </a:p>
        </p:txBody>
      </p:sp>
      <p:sp>
        <p:nvSpPr>
          <p:cNvPr id="134" name="Google Shape;134;p21"/>
          <p:cNvSpPr txBox="1"/>
          <p:nvPr/>
        </p:nvSpPr>
        <p:spPr>
          <a:xfrm>
            <a:off x="6267000" y="6496075"/>
            <a:ext cx="2181000" cy="12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900">
                <a:solidFill>
                  <a:schemeClr val="dk1"/>
                </a:solidFill>
                <a:latin typeface="Roboto"/>
                <a:ea typeface="Roboto"/>
                <a:cs typeface="Roboto"/>
                <a:sym typeface="Roboto"/>
              </a:rPr>
              <a:t>Figure 2 : Flowchart - </a:t>
            </a:r>
            <a:r>
              <a:rPr i="1" lang="en-US" sz="900">
                <a:solidFill>
                  <a:schemeClr val="dk1"/>
                </a:solidFill>
                <a:latin typeface="Roboto"/>
                <a:ea typeface="Roboto"/>
                <a:cs typeface="Roboto"/>
                <a:sym typeface="Roboto"/>
              </a:rPr>
              <a:t>Business &amp; Data </a:t>
            </a:r>
            <a:r>
              <a:rPr i="1" lang="en-US" sz="900">
                <a:solidFill>
                  <a:schemeClr val="dk1"/>
                </a:solidFill>
                <a:latin typeface="Roboto"/>
                <a:ea typeface="Roboto"/>
                <a:cs typeface="Roboto"/>
                <a:sym typeface="Roboto"/>
              </a:rPr>
              <a:t> understanding </a:t>
            </a:r>
            <a:endParaRPr i="1" sz="900">
              <a:solidFill>
                <a:schemeClr val="dk1"/>
              </a:solidFill>
              <a:latin typeface="Roboto"/>
              <a:ea typeface="Roboto"/>
              <a:cs typeface="Roboto"/>
              <a:sym typeface="Roboto"/>
            </a:endParaRPr>
          </a:p>
        </p:txBody>
      </p:sp>
      <p:pic>
        <p:nvPicPr>
          <p:cNvPr id="135" name="Google Shape;135;p21" title="slide 7.mp3">
            <a:hlinkClick r:id="rId5"/>
          </p:cNvPr>
          <p:cNvPicPr preferRelativeResize="0"/>
          <p:nvPr/>
        </p:nvPicPr>
        <p:blipFill>
          <a:blip r:embed="rId6">
            <a:alphaModFix/>
          </a:blip>
          <a:stretch>
            <a:fillRect/>
          </a:stretch>
        </p:blipFill>
        <p:spPr>
          <a:xfrm>
            <a:off x="8686800" y="0"/>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647E"/>
        </a:solidFill>
      </p:bgPr>
    </p:bg>
    <p:spTree>
      <p:nvGrpSpPr>
        <p:cNvPr id="139" name="Shape 139"/>
        <p:cNvGrpSpPr/>
        <p:nvPr/>
      </p:nvGrpSpPr>
      <p:grpSpPr>
        <a:xfrm>
          <a:off x="0" y="0"/>
          <a:ext cx="0" cy="0"/>
          <a:chOff x="0" y="0"/>
          <a:chExt cx="0" cy="0"/>
        </a:xfrm>
      </p:grpSpPr>
      <p:sp>
        <p:nvSpPr>
          <p:cNvPr id="140" name="Google Shape;140;p22"/>
          <p:cNvSpPr txBox="1"/>
          <p:nvPr>
            <p:ph type="title"/>
          </p:nvPr>
        </p:nvSpPr>
        <p:spPr>
          <a:xfrm>
            <a:off x="457200" y="416113"/>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sz="4400">
                <a:latin typeface="Calibri"/>
                <a:ea typeface="Calibri"/>
                <a:cs typeface="Calibri"/>
                <a:sym typeface="Calibri"/>
              </a:rPr>
              <a:t>CRISP-DM Phase 2: Data Understanding</a:t>
            </a:r>
            <a:br>
              <a:rPr lang="en-US" sz="4400">
                <a:latin typeface="Calibri"/>
                <a:ea typeface="Calibri"/>
                <a:cs typeface="Calibri"/>
                <a:sym typeface="Calibri"/>
              </a:rPr>
            </a:br>
            <a:endParaRPr/>
          </a:p>
          <a:p>
            <a:pPr indent="0" lvl="0" marL="0" rtl="0" algn="l">
              <a:spcBef>
                <a:spcPts val="0"/>
              </a:spcBef>
              <a:spcAft>
                <a:spcPts val="0"/>
              </a:spcAft>
              <a:buClr>
                <a:schemeClr val="dk1"/>
              </a:buClr>
              <a:buSzPct val="222471"/>
              <a:buFont typeface="Calibri"/>
              <a:buNone/>
            </a:pPr>
            <a:r>
              <a:rPr b="1" lang="en-US" sz="1977" u="sng">
                <a:latin typeface="Times New Roman"/>
                <a:ea typeface="Times New Roman"/>
                <a:cs typeface="Times New Roman"/>
                <a:sym typeface="Times New Roman"/>
              </a:rPr>
              <a:t>Descriptive Statistics</a:t>
            </a:r>
            <a:endParaRPr sz="3777" u="sng"/>
          </a:p>
        </p:txBody>
      </p:sp>
      <p:sp>
        <p:nvSpPr>
          <p:cNvPr id="141" name="Google Shape;141;p22"/>
          <p:cNvSpPr txBox="1"/>
          <p:nvPr>
            <p:ph idx="1" type="body"/>
          </p:nvPr>
        </p:nvSpPr>
        <p:spPr>
          <a:xfrm>
            <a:off x="457200" y="2004375"/>
            <a:ext cx="3771300" cy="4421400"/>
          </a:xfrm>
          <a:prstGeom prst="rect">
            <a:avLst/>
          </a:prstGeom>
          <a:noFill/>
          <a:ln>
            <a:noFill/>
          </a:ln>
        </p:spPr>
        <p:txBody>
          <a:bodyPr anchorCtr="0" anchor="t" bIns="45700" lIns="91425" spcFirstLastPara="1" rIns="91425" wrap="square" tIns="45700">
            <a:noAutofit/>
          </a:bodyPr>
          <a:lstStyle/>
          <a:p>
            <a:pPr indent="-321144" lvl="0" marL="457200" rtl="0" algn="l">
              <a:lnSpc>
                <a:spcPct val="90000"/>
              </a:lnSpc>
              <a:spcBef>
                <a:spcPts val="1800"/>
              </a:spcBef>
              <a:spcAft>
                <a:spcPts val="0"/>
              </a:spcAft>
              <a:buSzPts val="1457"/>
              <a:buFont typeface="Arial"/>
              <a:buChar char="-"/>
            </a:pPr>
            <a:r>
              <a:rPr lang="en-US" sz="1457">
                <a:latin typeface="Arial"/>
                <a:ea typeface="Arial"/>
                <a:cs typeface="Arial"/>
                <a:sym typeface="Arial"/>
              </a:rPr>
              <a:t>Installed &amp; loaded R packages: dplyr, ggplot2, corrplot, psych</a:t>
            </a:r>
            <a:br>
              <a:rPr lang="en-US" sz="1457">
                <a:latin typeface="Arial"/>
                <a:ea typeface="Arial"/>
                <a:cs typeface="Arial"/>
                <a:sym typeface="Arial"/>
              </a:rPr>
            </a:br>
            <a:endParaRPr sz="1457">
              <a:latin typeface="Arial"/>
              <a:ea typeface="Arial"/>
              <a:cs typeface="Arial"/>
              <a:sym typeface="Arial"/>
            </a:endParaRPr>
          </a:p>
          <a:p>
            <a:pPr indent="-321144" lvl="0" marL="457200" rtl="0" algn="l">
              <a:lnSpc>
                <a:spcPct val="90000"/>
              </a:lnSpc>
              <a:spcBef>
                <a:spcPts val="0"/>
              </a:spcBef>
              <a:spcAft>
                <a:spcPts val="0"/>
              </a:spcAft>
              <a:buSzPts val="1457"/>
              <a:buFont typeface="Arial"/>
              <a:buChar char="-"/>
            </a:pPr>
            <a:r>
              <a:rPr lang="en-US" sz="1457">
                <a:latin typeface="Arial"/>
                <a:ea typeface="Arial"/>
                <a:cs typeface="Arial"/>
                <a:sym typeface="Arial"/>
              </a:rPr>
              <a:t>Imported dataset CreditRisk_Data.csv with 800 observations and 32 variables</a:t>
            </a:r>
            <a:br>
              <a:rPr lang="en-US" sz="1457">
                <a:latin typeface="Arial"/>
                <a:ea typeface="Arial"/>
                <a:cs typeface="Arial"/>
                <a:sym typeface="Arial"/>
              </a:rPr>
            </a:br>
            <a:endParaRPr sz="1457">
              <a:latin typeface="Arial"/>
              <a:ea typeface="Arial"/>
              <a:cs typeface="Arial"/>
              <a:sym typeface="Arial"/>
            </a:endParaRPr>
          </a:p>
          <a:p>
            <a:pPr indent="-321144" lvl="0" marL="457200" rtl="0" algn="l">
              <a:lnSpc>
                <a:spcPct val="90000"/>
              </a:lnSpc>
              <a:spcBef>
                <a:spcPts val="0"/>
              </a:spcBef>
              <a:spcAft>
                <a:spcPts val="0"/>
              </a:spcAft>
              <a:buSzPts val="1457"/>
              <a:buFont typeface="Arial"/>
              <a:buChar char="-"/>
            </a:pPr>
            <a:r>
              <a:rPr lang="en-US" sz="1457">
                <a:latin typeface="Arial"/>
                <a:ea typeface="Arial"/>
                <a:cs typeface="Arial"/>
                <a:sym typeface="Arial"/>
              </a:rPr>
              <a:t>Used head(), str(), and summary() to inspect data structure and quality</a:t>
            </a:r>
            <a:br>
              <a:rPr lang="en-US" sz="1457">
                <a:latin typeface="Arial"/>
                <a:ea typeface="Arial"/>
                <a:cs typeface="Arial"/>
                <a:sym typeface="Arial"/>
              </a:rPr>
            </a:br>
            <a:endParaRPr sz="1457">
              <a:latin typeface="Arial"/>
              <a:ea typeface="Arial"/>
              <a:cs typeface="Arial"/>
              <a:sym typeface="Arial"/>
            </a:endParaRPr>
          </a:p>
          <a:p>
            <a:pPr indent="-321144" lvl="0" marL="457200" rtl="0" algn="l">
              <a:lnSpc>
                <a:spcPct val="90000"/>
              </a:lnSpc>
              <a:spcBef>
                <a:spcPts val="0"/>
              </a:spcBef>
              <a:spcAft>
                <a:spcPts val="0"/>
              </a:spcAft>
              <a:buSzPts val="1457"/>
              <a:buFont typeface="Arial"/>
              <a:buChar char="-"/>
            </a:pPr>
            <a:r>
              <a:rPr lang="en-US" sz="1457">
                <a:latin typeface="Arial"/>
                <a:ea typeface="Arial"/>
                <a:cs typeface="Arial"/>
                <a:sym typeface="Arial"/>
              </a:rPr>
              <a:t>Verified data types, detected no immediate issues (ex: missing values or loading errors)</a:t>
            </a:r>
            <a:br>
              <a:rPr lang="en-US" sz="1457">
                <a:latin typeface="Arial"/>
                <a:ea typeface="Arial"/>
                <a:cs typeface="Arial"/>
                <a:sym typeface="Arial"/>
              </a:rPr>
            </a:br>
            <a:endParaRPr sz="1457">
              <a:latin typeface="Arial"/>
              <a:ea typeface="Arial"/>
              <a:cs typeface="Arial"/>
              <a:sym typeface="Arial"/>
            </a:endParaRPr>
          </a:p>
          <a:p>
            <a:pPr indent="-321144" lvl="0" marL="457200" rtl="0" algn="l">
              <a:lnSpc>
                <a:spcPct val="90000"/>
              </a:lnSpc>
              <a:spcBef>
                <a:spcPts val="0"/>
              </a:spcBef>
              <a:spcAft>
                <a:spcPts val="0"/>
              </a:spcAft>
              <a:buSzPts val="1457"/>
              <a:buFont typeface="Arial"/>
              <a:buChar char="-"/>
            </a:pPr>
            <a:r>
              <a:rPr lang="en-US" sz="1457">
                <a:latin typeface="Arial"/>
                <a:ea typeface="Arial"/>
                <a:cs typeface="Arial"/>
                <a:sym typeface="Arial"/>
              </a:rPr>
              <a:t>Key features observed: AGE, AMOUNT, DURATION, SAV_ACCT, DEFAULT</a:t>
            </a:r>
            <a:br>
              <a:rPr lang="en-US" sz="1457">
                <a:latin typeface="Arial"/>
                <a:ea typeface="Arial"/>
                <a:cs typeface="Arial"/>
                <a:sym typeface="Arial"/>
              </a:rPr>
            </a:br>
            <a:endParaRPr b="1" sz="1457">
              <a:latin typeface="Arial"/>
              <a:ea typeface="Arial"/>
              <a:cs typeface="Arial"/>
              <a:sym typeface="Arial"/>
            </a:endParaRPr>
          </a:p>
          <a:p>
            <a:pPr indent="-321144" lvl="0" marL="457200" rtl="0" algn="l">
              <a:lnSpc>
                <a:spcPct val="90000"/>
              </a:lnSpc>
              <a:spcBef>
                <a:spcPts val="0"/>
              </a:spcBef>
              <a:spcAft>
                <a:spcPts val="0"/>
              </a:spcAft>
              <a:buSzPts val="1457"/>
              <a:buFont typeface="Arial"/>
              <a:buChar char="-"/>
            </a:pPr>
            <a:r>
              <a:rPr b="1" lang="en-US" sz="1457">
                <a:latin typeface="Arial"/>
                <a:ea typeface="Arial"/>
                <a:cs typeface="Arial"/>
                <a:sym typeface="Arial"/>
              </a:rPr>
              <a:t>Initial stats helped inform further cleaning and feature engineering decisions</a:t>
            </a:r>
            <a:endParaRPr b="1" sz="670">
              <a:latin typeface="Times New Roman"/>
              <a:ea typeface="Times New Roman"/>
              <a:cs typeface="Times New Roman"/>
              <a:sym typeface="Times New Roman"/>
            </a:endParaRPr>
          </a:p>
        </p:txBody>
      </p:sp>
      <p:pic>
        <p:nvPicPr>
          <p:cNvPr id="142" name="Google Shape;142;p22"/>
          <p:cNvPicPr preferRelativeResize="0"/>
          <p:nvPr/>
        </p:nvPicPr>
        <p:blipFill>
          <a:blip r:embed="rId3">
            <a:alphaModFix/>
          </a:blip>
          <a:stretch>
            <a:fillRect/>
          </a:stretch>
        </p:blipFill>
        <p:spPr>
          <a:xfrm>
            <a:off x="4329425" y="2337200"/>
            <a:ext cx="6543550" cy="4666775"/>
          </a:xfrm>
          <a:prstGeom prst="rect">
            <a:avLst/>
          </a:prstGeom>
          <a:noFill/>
          <a:ln cap="flat" cmpd="sng" w="50800">
            <a:solidFill>
              <a:schemeClr val="dk1"/>
            </a:solidFill>
            <a:prstDash val="solid"/>
            <a:miter lim="8000"/>
            <a:headEnd len="sm" w="sm" type="none"/>
            <a:tailEnd len="sm" w="sm" type="none"/>
          </a:ln>
        </p:spPr>
      </p:pic>
      <p:sp>
        <p:nvSpPr>
          <p:cNvPr id="143" name="Google Shape;143;p22"/>
          <p:cNvSpPr txBox="1"/>
          <p:nvPr/>
        </p:nvSpPr>
        <p:spPr>
          <a:xfrm>
            <a:off x="90500" y="93425"/>
            <a:ext cx="6393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Roboto"/>
                <a:ea typeface="Roboto"/>
                <a:cs typeface="Roboto"/>
                <a:sym typeface="Roboto"/>
              </a:rPr>
              <a:t>2</a:t>
            </a:r>
            <a:r>
              <a:rPr lang="en-US" sz="1800">
                <a:solidFill>
                  <a:schemeClr val="dk1"/>
                </a:solidFill>
                <a:latin typeface="Roboto"/>
                <a:ea typeface="Roboto"/>
                <a:cs typeface="Roboto"/>
                <a:sym typeface="Roboto"/>
              </a:rPr>
              <a:t>/4</a:t>
            </a:r>
            <a:endParaRPr sz="1800">
              <a:solidFill>
                <a:schemeClr val="dk1"/>
              </a:solidFill>
              <a:latin typeface="Roboto"/>
              <a:ea typeface="Roboto"/>
              <a:cs typeface="Roboto"/>
              <a:sym typeface="Roboto"/>
            </a:endParaRPr>
          </a:p>
        </p:txBody>
      </p:sp>
      <p:sp>
        <p:nvSpPr>
          <p:cNvPr id="144" name="Google Shape;144;p22"/>
          <p:cNvSpPr txBox="1"/>
          <p:nvPr/>
        </p:nvSpPr>
        <p:spPr>
          <a:xfrm>
            <a:off x="6808375" y="2004375"/>
            <a:ext cx="3363300" cy="2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US" sz="1100">
                <a:solidFill>
                  <a:schemeClr val="dk1"/>
                </a:solidFill>
                <a:latin typeface="Roboto"/>
                <a:ea typeface="Roboto"/>
                <a:cs typeface="Roboto"/>
                <a:sym typeface="Roboto"/>
              </a:rPr>
              <a:t>Figure 3: R-Studio Descriptive Stats</a:t>
            </a:r>
            <a:endParaRPr i="1" sz="1100">
              <a:solidFill>
                <a:schemeClr val="dk1"/>
              </a:solidFill>
              <a:latin typeface="Roboto"/>
              <a:ea typeface="Roboto"/>
              <a:cs typeface="Roboto"/>
              <a:sym typeface="Roboto"/>
            </a:endParaRPr>
          </a:p>
        </p:txBody>
      </p:sp>
      <p:pic>
        <p:nvPicPr>
          <p:cNvPr id="145" name="Google Shape;145;p22" title="slide 8.mp3">
            <a:hlinkClick r:id="rId4"/>
          </p:cNvPr>
          <p:cNvPicPr preferRelativeResize="0"/>
          <p:nvPr/>
        </p:nvPicPr>
        <p:blipFill>
          <a:blip r:embed="rId5">
            <a:alphaModFix/>
          </a:blip>
          <a:stretch>
            <a:fillRect/>
          </a:stretch>
        </p:blipFill>
        <p:spPr>
          <a:xfrm>
            <a:off x="8686800" y="0"/>
            <a:ext cx="457200" cy="45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