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56" r:id="rId3"/>
    <p:sldId id="267" r:id="rId4"/>
    <p:sldId id="257" r:id="rId5"/>
    <p:sldId id="263" r:id="rId6"/>
    <p:sldId id="268" r:id="rId7"/>
    <p:sldId id="264" r:id="rId8"/>
    <p:sldId id="260" r:id="rId9"/>
    <p:sldId id="259" r:id="rId10"/>
    <p:sldId id="261" r:id="rId11"/>
    <p:sldId id="265" r:id="rId12"/>
    <p:sldId id="273" r:id="rId13"/>
    <p:sldId id="270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33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3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37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155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811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963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54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7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89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995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715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2661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623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408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840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012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959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49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88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2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328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3016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177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60324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40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1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6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09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9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52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8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35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55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player.info/44961542-Penggunaan-algoritma-greedy-dalam-penentuan-rute-wis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FBD-7D5E-43B2-AA29-DDC5852E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0" y="1212935"/>
            <a:ext cx="6020177" cy="44321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Greedy Algorithm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C6640-389D-4BD7-9C85-51F8C513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315" y="2716531"/>
            <a:ext cx="3679421" cy="2007869"/>
          </a:xfrm>
        </p:spPr>
        <p:txBody>
          <a:bodyPr anchor="ctr">
            <a:normAutofit/>
          </a:bodyPr>
          <a:lstStyle/>
          <a:p>
            <a:pPr algn="l"/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Oleh :</a:t>
            </a:r>
          </a:p>
          <a:p>
            <a:pPr algn="l"/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Kelompok r6</a:t>
            </a:r>
          </a:p>
          <a:p>
            <a:pPr algn="l"/>
            <a:br>
              <a:rPr lang="en-ID" sz="1700"/>
            </a:br>
            <a:endParaRPr lang="en-ID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EF84A-5482-429F-9691-E58730DE4AFC}"/>
              </a:ext>
            </a:extLst>
          </p:cNvPr>
          <p:cNvCxnSpPr/>
          <p:nvPr/>
        </p:nvCxnSpPr>
        <p:spPr>
          <a:xfrm>
            <a:off x="7361531" y="1212935"/>
            <a:ext cx="0" cy="45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8A3CADB-3002-4A31-B51C-912EA0AA4BD4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7CB39-CC54-4A9B-A9E5-B642F766335B}"/>
              </a:ext>
            </a:extLst>
          </p:cNvPr>
          <p:cNvCxnSpPr/>
          <p:nvPr/>
        </p:nvCxnSpPr>
        <p:spPr>
          <a:xfrm>
            <a:off x="7513931" y="1212935"/>
            <a:ext cx="0" cy="45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5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3F64C-CA74-4412-9740-163CC916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010572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Hasil </a:t>
            </a:r>
            <a:r>
              <a:rPr lang="en-US" sz="4800" dirty="0" err="1"/>
              <a:t>eksperimental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C2836-C2D9-4A84-8859-7D499221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969916"/>
            <a:ext cx="5471927" cy="29138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462EBC4-AC45-4878-BDC4-B99C675F826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5845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436A4-A71C-4134-8E13-0F72EB7A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Grafik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perbandingan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8.png">
            <a:extLst>
              <a:ext uri="{FF2B5EF4-FFF2-40B4-BE49-F238E27FC236}">
                <a16:creationId xmlns:a16="http://schemas.microsoft.com/office/drawing/2014/main" id="{4C1A250F-5B72-47B6-9E26-B54FB19B34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8228" y="2233375"/>
            <a:ext cx="5124328" cy="3078858"/>
          </a:xfrm>
          <a:prstGeom prst="rect">
            <a:avLst/>
          </a:prstGeom>
        </p:spPr>
      </p:pic>
      <p:sp>
        <p:nvSpPr>
          <p:cNvPr id="191" name="Subtitle 2">
            <a:extLst>
              <a:ext uri="{FF2B5EF4-FFF2-40B4-BE49-F238E27FC236}">
                <a16:creationId xmlns:a16="http://schemas.microsoft.com/office/drawing/2014/main" id="{DD73A943-CEA0-4FA5-B2CF-60FE99CACCCE}"/>
              </a:ext>
            </a:extLst>
          </p:cNvPr>
          <p:cNvSpPr txBox="1">
            <a:spLocks/>
          </p:cNvSpPr>
          <p:nvPr/>
        </p:nvSpPr>
        <p:spPr>
          <a:xfrm>
            <a:off x="7756642" y="6502792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177318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0ECD-F5C3-475D-99F2-06E00C4B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17" y="1626916"/>
            <a:ext cx="7197726" cy="2421464"/>
          </a:xfrm>
        </p:spPr>
        <p:txBody>
          <a:bodyPr>
            <a:normAutofit/>
          </a:bodyPr>
          <a:lstStyle/>
          <a:p>
            <a:r>
              <a:rPr lang="en-US" sz="8800" dirty="0" err="1"/>
              <a:t>kesimpulan</a:t>
            </a:r>
            <a:endParaRPr lang="en-ID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75A8-0B40-4BF0-8BBC-FB2F7B7E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790F75-F717-43E6-87D8-FD4E05F9FC5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58594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2B-3F40-4F3D-B85B-9D19EE87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9802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err="1"/>
              <a:t>Referensi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80F9-1BA3-4F84-A115-47EED47F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D" sz="2400" dirty="0" err="1"/>
              <a:t>Hayati</a:t>
            </a:r>
            <a:r>
              <a:rPr lang="en-ID" sz="2400" dirty="0"/>
              <a:t>, E. N., &amp; </a:t>
            </a:r>
            <a:r>
              <a:rPr lang="en-ID" sz="2400" dirty="0" err="1"/>
              <a:t>Yohanes</a:t>
            </a:r>
            <a:r>
              <a:rPr lang="en-ID" sz="2400" dirty="0"/>
              <a:t>, A. (2014). </a:t>
            </a:r>
            <a:r>
              <a:rPr lang="en-ID" sz="2400" dirty="0" err="1"/>
              <a:t>Pencarian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  Greedy.</a:t>
            </a:r>
          </a:p>
          <a:p>
            <a:pPr fontAlgn="base"/>
            <a:r>
              <a:rPr lang="en-ID" sz="2400" dirty="0"/>
              <a:t>Docplayer.info (2013, 20 </a:t>
            </a:r>
            <a:r>
              <a:rPr lang="en-ID" sz="2400" dirty="0" err="1"/>
              <a:t>Desember</a:t>
            </a:r>
            <a:r>
              <a:rPr lang="en-ID" sz="2400" dirty="0"/>
              <a:t>). </a:t>
            </a: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Greedy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Penentuan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Wisata</a:t>
            </a:r>
            <a:r>
              <a:rPr lang="en-ID" sz="2400" dirty="0"/>
              <a:t>. </a:t>
            </a:r>
            <a:r>
              <a:rPr lang="en-ID" sz="2400" dirty="0" err="1"/>
              <a:t>Diakses</a:t>
            </a:r>
            <a:r>
              <a:rPr lang="en-ID" sz="2400" dirty="0"/>
              <a:t> pada 03 Mei 2020,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u="sng" dirty="0">
                <a:hlinkClick r:id="rId2"/>
              </a:rPr>
              <a:t>https://docplayer.info/44961542-Penggunaan-algoritma-greedy-dalam-penentuan-rute-wisata.html</a:t>
            </a:r>
            <a:r>
              <a:rPr lang="en-ID" sz="2400" dirty="0"/>
              <a:t> </a:t>
            </a:r>
          </a:p>
          <a:p>
            <a:r>
              <a:rPr lang="en-ID" sz="2400" dirty="0" err="1"/>
              <a:t>Lubis</a:t>
            </a:r>
            <a:r>
              <a:rPr lang="en-ID" sz="2400" dirty="0"/>
              <a:t>, H. S. (2009). </a:t>
            </a:r>
            <a:r>
              <a:rPr lang="en-ID" sz="2400" dirty="0" err="1"/>
              <a:t>Perbandingan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Greedy dan Dijkstra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menentukan</a:t>
            </a:r>
            <a:r>
              <a:rPr lang="en-ID" sz="2400" dirty="0"/>
              <a:t> </a:t>
            </a:r>
            <a:r>
              <a:rPr lang="en-ID" sz="2400" dirty="0" err="1"/>
              <a:t>lintasan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FCDEEC-0787-4E7B-B20A-1F6CD736F01F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44183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6A3F1D4-DEF1-47DE-A12A-4C1B3F3BA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588008">
            <a:off x="-1106136" y="1065026"/>
            <a:ext cx="6011451" cy="5224230"/>
            <a:chOff x="5281603" y="104898"/>
            <a:chExt cx="6910438" cy="6005491"/>
          </a:xfrm>
        </p:grpSpPr>
        <p:sp>
          <p:nvSpPr>
            <p:cNvPr id="78" name="Freeform 270">
              <a:extLst>
                <a:ext uri="{FF2B5EF4-FFF2-40B4-BE49-F238E27FC236}">
                  <a16:creationId xmlns:a16="http://schemas.microsoft.com/office/drawing/2014/main" id="{E2E8FF96-97BA-454F-AA5D-5E7A4930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8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FE51DAE-C187-4524-BFE4-2FA20A12D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37" y="331503"/>
              <a:ext cx="6676004" cy="5235372"/>
              <a:chOff x="5516006" y="331455"/>
              <a:chExt cx="6676004" cy="523537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4650558-19C1-4312-A6B0-F0CE493A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7" y="3314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E0D69AA-43C3-45CD-906F-2966EA72A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9" y="33827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6CD6ED4-9C15-4E3B-9A49-4ED5FD389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8" y="347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6567160-597C-49C7-87FA-D4BE8650B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56" y="3680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29C9F29-E6B9-408B-97AF-86819559F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74" y="38916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6FA11DF-7FE8-4741-BAC0-9AF415A63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76" y="4174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FAE1D27-80BB-4F13-90E9-EEC930CE5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33" y="44580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CF56FBA-051E-4549-86A3-4B33A77C61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21" y="47941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F2C49A1-67CC-4710-9B7C-CB80BEF65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91" y="52427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AF9D302-E5F1-44D8-93F1-358261234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41" y="57054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66723A2-4849-46BA-B503-984740D77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91" y="6212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B0CAE57-FFB4-43A7-99E2-81C5B5CFF5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75" y="6903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88CC0C-6FC4-448F-A395-E295A70AA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9001" y="75498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CBDE23-8B3A-444A-B31C-BA26E754F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202" y="81962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B0A9BBC-9F8C-4D53-9CB7-D1460936C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23" y="8955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09C763-07CB-4E83-B4C0-B7077C73D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81" y="96795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17C9D17-C51D-48FC-8395-8D765B7A3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85" y="10479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1062495-0566-4C29-BDBD-0B717D268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68" y="113136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B71EE13-CCB1-425D-8C39-690452A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13" y="122161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C51C0F4-08A1-4771-9CE6-E54FE2F5B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54" y="1321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65D41C0-DC38-4625-9A1B-3A853DEA8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14" y="141742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174BFD9-4AE7-4956-B935-23A0E1245D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69" y="151770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F5FBD61-C4D0-4879-AE01-02530C9D8A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63" y="162719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C0D2F64-664F-4AB8-8CFD-4AE423E3B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27" y="173575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646F3B3-5B9F-42A8-BBBE-3520A088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90" y="1909979"/>
                <a:ext cx="117320" cy="8290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E63B2AA-3CB5-49A4-8A39-F578840AD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52" y="2083300"/>
                <a:ext cx="39677" cy="2143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6982DD0-0A68-4949-82D2-EF9EA2C51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20000" flipH="1">
                <a:off x="9127996" y="33420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50AB0F4-F8E8-4CD9-A875-0471ED91B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00000" flipH="1">
                <a:off x="8987583" y="33658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F9CE4DC-D0A9-4D32-95DA-5DBADC9D5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0000" flipH="1">
                <a:off x="8844865" y="35112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5EB0F7-C93A-4BBD-A4C4-7B656048E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0000" flipH="1">
                <a:off x="8706910" y="36566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A9D5E87-498B-41BF-8992-19C1AF51A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80000" flipH="1">
                <a:off x="8568015" y="38783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4D3644-1E08-414D-A6DD-6462F4BB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760000" flipH="1">
                <a:off x="8429119" y="4100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54C51F5-5C6C-486D-BA4B-9D0BF5FEF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0000" flipH="1">
                <a:off x="8294976" y="4461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00E976F-532C-4A3D-967E-B63323068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0000" flipH="1">
                <a:off x="8160831" y="4823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2134B01-0AAE-406B-8EF2-7E80DE7A5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340000" flipH="1">
                <a:off x="8027695" y="53177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38C6A49-6E42-4159-B96A-4794972F8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20000" flipH="1">
                <a:off x="7894560" y="5812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D18AE19-1192-4233-8B1D-BDA94EA78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0000" flipH="1">
                <a:off x="7761424" y="6307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843AB93-A7A2-4866-874C-88AAE01B7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0000" flipH="1">
                <a:off x="7636651" y="6897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1F72998-6259-433F-A3EC-2478DEB05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0" flipH="1">
                <a:off x="7511876" y="7510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BD2D18E-14F2-4F7D-A450-2843EE452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680000" flipH="1">
                <a:off x="7387903" y="8196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EE16539-1E6D-4EDC-B6AE-E8A481570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0000" flipH="1">
                <a:off x="7268535" y="89303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FC1ED3E-1DE1-4359-B29F-F8063823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0000" flipH="1">
                <a:off x="7152033" y="97644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AA10AE8-2DA5-42FF-9047-51CF58067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60000" flipH="1">
                <a:off x="7041697" y="105987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D831F2D-75A5-4C34-8E05-60329D414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40000" flipH="1">
                <a:off x="6931361" y="114330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FF682BA-A723-4AF6-8885-D62B19CDC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20000" flipH="1">
                <a:off x="6819072" y="1235691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F369DC7-CA5A-4A8E-9F45-1DFCD8D209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900000" flipH="1">
                <a:off x="6721362" y="13325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EB36D4B-B427-4B20-93E4-5EBB216A2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20000" flipH="1">
                <a:off x="6617467" y="142921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FA26BC5-9591-4DEB-AF9B-87519E8DB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0" flipH="1">
                <a:off x="6520030" y="15270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6160C5-35E0-4560-90E3-B04690C41E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480000" flipH="1">
                <a:off x="6429573" y="164136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0F25BE-81EA-4B2E-807F-32D6532A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60000" flipH="1">
                <a:off x="6340531" y="175016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F45AAE-D664-4B0F-AE81-8003260BE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80000" flipH="1">
                <a:off x="6261752" y="185990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9117F9-A32E-4584-87C9-553B5B0E2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060000" flipH="1">
                <a:off x="6184139" y="19793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B304953-E67B-4A7C-9B6C-C82C57D04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40000" flipH="1">
                <a:off x="6106524" y="209875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0E47B5-33C1-4A9E-A992-54B6B561E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20000" flipH="1">
                <a:off x="6043200" y="222223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93CCC8-EA62-4172-8E02-A5399EA1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40000" flipH="1">
                <a:off x="5978905" y="234396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58479F-E818-4029-8615-72C422537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20000" flipH="1">
                <a:off x="5912430" y="247032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C97C7F6-0AB1-4301-8F57-0ED70216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0" flipH="1">
                <a:off x="5858867" y="260054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25F55A2-73EF-4F9D-9591-876C88883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80000" flipH="1">
                <a:off x="5808174" y="27336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B3C0E72-51AB-4211-8F79-9E318C54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00000" flipH="1">
                <a:off x="5773255" y="286644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9AE6894-05AC-48E8-B4A5-D9D79B1C5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80000" flipH="1">
                <a:off x="5735956" y="30016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1779B3F-3B2F-4919-862E-B5B643A98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60000" flipH="1">
                <a:off x="5700097" y="31384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511FFE1-234F-45CB-92DF-BC737C9F7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40000" flipH="1">
                <a:off x="5665931" y="32750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0F4717B-868F-45B6-B17A-22D9C8E8DE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560000" flipH="1">
                <a:off x="5644468" y="341376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F064AC9-B2F5-447B-BFE7-75CDFCBDF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40000" flipH="1">
                <a:off x="5626522" y="35541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4AC90A0-49D3-42E6-8554-9D127B431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20000" flipH="1">
                <a:off x="5616421" y="369130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E87C403-11F4-41FD-98E6-32F2DA7496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 flipH="1">
                <a:off x="5611311" y="383482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67E3667-DCEC-4E2E-BA92-7E2C4A593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20000" flipH="1">
                <a:off x="5608533" y="397515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BF2DE5-4238-4352-8ECB-4214CE58C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00000" flipH="1">
                <a:off x="5605749" y="411548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A614181-98EA-4D12-A70C-8A02EDCF8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80000" flipH="1">
                <a:off x="5624187" y="425361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7407CA6-1E32-49D3-BCCC-D7E2132BB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60000" flipH="1">
                <a:off x="5642615" y="439173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B566D03-C62E-478D-8B5C-31A8C3C60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80000" flipH="1">
                <a:off x="5654803" y="453574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913D97-AA52-423C-9DAF-0FA803B4E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360000" flipH="1">
                <a:off x="5684436" y="467070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D5BBE04-1A5D-40EF-8CF1-8235B0E44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40000" flipH="1">
                <a:off x="5714065" y="480804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69C5861-E4E8-4C08-A584-94AA37B1F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20000" flipH="1">
                <a:off x="5748457" y="494777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92E22AE-0811-4577-AA13-B7F5636F59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40000" flipH="1">
                <a:off x="5792089" y="50768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CB39E0-25C6-486D-85A5-FB67FA40A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20000" flipH="1">
                <a:off x="5847437" y="52104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996AA2F-EDC0-4A25-A87C-F389979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00000" flipH="1">
                <a:off x="5900407" y="534172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B829D2-BB4C-400A-B4C4-1FBDB97B6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80000" flipH="1">
                <a:off x="5955761" y="547369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EB1C1D6-0E65-4622-A4D5-393D73B3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1089" y="40090"/>
            <a:ext cx="1139692" cy="4028867"/>
            <a:chOff x="8591089" y="40090"/>
            <a:chExt cx="1139692" cy="4028867"/>
          </a:xfrm>
        </p:grpSpPr>
        <p:sp>
          <p:nvSpPr>
            <p:cNvPr id="160" name="Freeform 435">
              <a:extLst>
                <a:ext uri="{FF2B5EF4-FFF2-40B4-BE49-F238E27FC236}">
                  <a16:creationId xmlns:a16="http://schemas.microsoft.com/office/drawing/2014/main" id="{8F0B0269-5E47-42B2-8748-B3D08D86C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273242">
              <a:off x="8591089" y="40090"/>
              <a:ext cx="1051990" cy="4028867"/>
            </a:xfrm>
            <a:custGeom>
              <a:avLst/>
              <a:gdLst>
                <a:gd name="connsiteX0" fmla="*/ 1026114 w 1051990"/>
                <a:gd name="connsiteY0" fmla="*/ 0 h 4028867"/>
                <a:gd name="connsiteX1" fmla="*/ 1051990 w 1051990"/>
                <a:gd name="connsiteY1" fmla="*/ 10514 h 4028867"/>
                <a:gd name="connsiteX2" fmla="*/ 947223 w 1051990"/>
                <a:gd name="connsiteY2" fmla="*/ 105732 h 4028867"/>
                <a:gd name="connsiteX3" fmla="*/ 25213 w 1051990"/>
                <a:gd name="connsiteY3" fmla="*/ 2331661 h 4028867"/>
                <a:gd name="connsiteX4" fmla="*/ 480951 w 1051990"/>
                <a:gd name="connsiteY4" fmla="*/ 3963982 h 4028867"/>
                <a:gd name="connsiteX5" fmla="*/ 514062 w 1051990"/>
                <a:gd name="connsiteY5" fmla="*/ 4015630 h 4028867"/>
                <a:gd name="connsiteX6" fmla="*/ 492604 w 1051990"/>
                <a:gd name="connsiteY6" fmla="*/ 4028867 h 4028867"/>
                <a:gd name="connsiteX7" fmla="*/ 459388 w 1051990"/>
                <a:gd name="connsiteY7" fmla="*/ 3977055 h 4028867"/>
                <a:gd name="connsiteX8" fmla="*/ 0 w 1051990"/>
                <a:gd name="connsiteY8" fmla="*/ 2331661 h 4028867"/>
                <a:gd name="connsiteX9" fmla="*/ 929395 w 1051990"/>
                <a:gd name="connsiteY9" fmla="*/ 87904 h 40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990" h="4028867">
                  <a:moveTo>
                    <a:pt x="1026114" y="0"/>
                  </a:moveTo>
                  <a:lnTo>
                    <a:pt x="1051990" y="10514"/>
                  </a:lnTo>
                  <a:lnTo>
                    <a:pt x="947223" y="105732"/>
                  </a:lnTo>
                  <a:cubicBezTo>
                    <a:pt x="377558" y="675396"/>
                    <a:pt x="25213" y="1462381"/>
                    <a:pt x="25213" y="2331661"/>
                  </a:cubicBezTo>
                  <a:cubicBezTo>
                    <a:pt x="25212" y="2929290"/>
                    <a:pt x="191751" y="3488023"/>
                    <a:pt x="480951" y="3963982"/>
                  </a:cubicBezTo>
                  <a:lnTo>
                    <a:pt x="514062" y="4015630"/>
                  </a:lnTo>
                  <a:lnTo>
                    <a:pt x="492604" y="4028867"/>
                  </a:lnTo>
                  <a:lnTo>
                    <a:pt x="459388" y="3977055"/>
                  </a:lnTo>
                  <a:cubicBezTo>
                    <a:pt x="167872" y="3497285"/>
                    <a:pt x="0" y="2934077"/>
                    <a:pt x="0" y="2331661"/>
                  </a:cubicBezTo>
                  <a:cubicBezTo>
                    <a:pt x="0" y="1455419"/>
                    <a:pt x="355167" y="662131"/>
                    <a:pt x="929395" y="87904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F8EC3A7-71C8-4492-A948-E96271A7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705463" y="53848"/>
              <a:ext cx="1025318" cy="3523101"/>
              <a:chOff x="8705463" y="53848"/>
              <a:chExt cx="1025318" cy="3523101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B12C727-45C3-4899-9881-69ED4E8A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3242" flipH="1">
                <a:off x="9082948" y="-1893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C879399-9859-47DA-A906-6DBD4DEEF2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3242" flipH="1">
                <a:off x="9039111" y="8368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9C9659A-1759-4860-94DC-D1CF02A7B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393242" flipH="1">
                <a:off x="8990567" y="18804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0C76547-B070-4F64-BEC8-BEFBF03D5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3242" flipH="1">
                <a:off x="8947236" y="29131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4E6801B-5BD1-449E-9134-6B687673C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3242" flipH="1">
                <a:off x="8914176" y="40482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1E568C2-8448-4FA5-A216-0669A959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3242" flipH="1">
                <a:off x="8880490" y="51375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52C1A8F-2D2F-4AF3-9399-EB3611EB2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53242" flipH="1">
                <a:off x="8854810" y="62027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B8813C4-A851-495E-B914-7DAD5286C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3242" flipH="1">
                <a:off x="8832959" y="73370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6A11785-5A81-4C38-B731-6BA65A48C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3242" flipH="1">
                <a:off x="8811109" y="84713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9575197C-AF10-4DC7-87EC-D73F7F45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3242" flipH="1">
                <a:off x="8801231" y="9592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288669B-8936-411A-8417-689736FEB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13242" flipH="1">
                <a:off x="8790092" y="107035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E18ED0B-14B5-4646-9F76-10ED1F10C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3242" flipH="1">
                <a:off x="8778727" y="11855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CACE36E-7999-464F-AF18-499B74912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3242" flipH="1">
                <a:off x="8778244" y="129980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E32A79E-F275-494E-BF7D-366273BF3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3242" flipH="1">
                <a:off x="8780794" y="14152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FB82425-6AF7-4F51-B9ED-616D0731D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73242" flipH="1">
                <a:off x="8795106" y="152575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B108817-61D4-4148-BDA6-7B8815C1D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3242" flipH="1">
                <a:off x="8808355" y="163871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9197DE7-0A55-4F23-8E08-B1B007F0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3242" flipH="1">
                <a:off x="8823190" y="175248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C06078C-0E6D-40BB-A616-693FE32E4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3242" flipH="1">
                <a:off x="8839215" y="186553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AB7721E-7A3E-414E-9092-EB20271BE9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33242" flipH="1">
                <a:off x="8865450" y="197633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5C7249C-C793-4CD9-9DDE-5DE9B2A77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3242" flipH="1">
                <a:off x="8894820" y="20872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DF4730-402B-40B0-ACE5-AE777CEDF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3242" flipH="1">
                <a:off x="8929116" y="21934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C6829AC-DF8A-4623-8C08-AB4DBB8D0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3242" flipH="1">
                <a:off x="8969097" y="230286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0BCB273-B75E-4FBD-965C-54E2DFEC91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693242" flipH="1">
                <a:off x="9009856" y="240916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695DA63-646F-4E57-82F4-F1B35C2FE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3242" flipH="1">
                <a:off x="9050614" y="251546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D9609E0-655F-44B2-9A7E-40EBC5E63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3242" flipH="1">
                <a:off x="9106635" y="261362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F5A12B1-A906-47E4-B512-426D9B36B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3242" flipH="1">
                <a:off x="9162656" y="27117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DFAC3CF-9627-471E-BFE7-DD2DCC39FD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153242" flipH="1">
                <a:off x="9215782" y="281627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FAEBB74-1690-46D8-88A9-6E32CB292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3242" flipH="1">
                <a:off x="9279250" y="290864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4FB41D8-7DEE-46B5-9264-9C243AD49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3242" flipH="1">
                <a:off x="9343444" y="300280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92B03A7-9340-4043-81A9-684988F3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3242" flipH="1">
                <a:off x="9411943" y="309730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4B1507A-A11D-4A38-8163-0C859507B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13242" flipH="1">
                <a:off x="9484143" y="318100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5293184-4AF0-4088-816E-185F172A5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3242" flipH="1">
                <a:off x="9566519" y="326450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2675846-D213-41A4-846D-230E9A4199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3242" flipH="1">
                <a:off x="9646380" y="334693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14682B6-77B2-4A3A-984F-A463269FC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3242" flipH="1">
                <a:off x="9728029" y="342863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4DB6086-E2C5-44C8-997F-B4DF964F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632934">
            <a:off x="4374451" y="372150"/>
            <a:ext cx="3775939" cy="3281485"/>
            <a:chOff x="5281603" y="104899"/>
            <a:chExt cx="6910397" cy="6005491"/>
          </a:xfrm>
        </p:grpSpPr>
        <p:sp>
          <p:nvSpPr>
            <p:cNvPr id="198" name="Freeform 472">
              <a:extLst>
                <a:ext uri="{FF2B5EF4-FFF2-40B4-BE49-F238E27FC236}">
                  <a16:creationId xmlns:a16="http://schemas.microsoft.com/office/drawing/2014/main" id="{52D6084D-B8D2-4126-8105-3278854A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70C8A93-37F7-4F97-8135-15D73B285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3C984B3-233F-478C-B4D6-816E60A84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7CA10A-A373-485C-8C08-FED590CD7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176DC65-ED65-4CC1-9385-67A510A49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86112CC-CEB2-4690-B3C6-B887D9DB2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486CF3F-6C58-4E66-AABD-FCE5FDBEE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EE6C3E4-ABF3-48E7-9BEF-6B9F24B86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362DF61-1523-4B9F-B799-9ECB08143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4A9795A-2957-40C8-9B48-F4DAB77BB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EFC4F03-B3A6-4934-8A5D-784612248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4515F2B-6262-4D33-9347-975B490BA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92DCE23-26DF-4970-9AA6-6D5C8D438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B5FA3181-C98C-465B-84D6-E28910005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817CAA4-C432-4775-A103-2DDE6F9A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C4FDC1D-2EB8-4CFE-87BA-6246977A6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73D770C-217A-4C82-861B-01F7D66F0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16E80CA-8D69-4A05-8FE3-978694EF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0D1A02D-8D59-4614-BE57-2ADD4716A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98FF5ED-CE29-4136-B97A-A24B0F05F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58F14B1-7D3B-4553-AB98-AF6257B4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06F48D93-1218-40F5-8096-56E5BF479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9B07C3D-837B-42ED-9068-82EB62D8D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3FC55E1-6658-472B-9FFD-AFA0FB8ED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B9AF5AC-26FD-4F36-9AB9-5F5DC3401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CBA105D-4C27-4DD1-82B6-24B9C98DD2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584084-293B-42F6-A13F-B1BFF4BDD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7F01F2D-75C1-49F5-B9DB-8F339EAF0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2EF05FF-9695-4224-A3B6-7DFDA2EEC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EAAAF3E-BB77-468E-B991-93B7B7FE6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4680EBC-58BC-41D1-B7AD-3728DDBD6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B87FAFB-7FFB-4D00-918E-CE3C5FCB3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4DD0C5D-AD75-49D2-A14C-EA3AE7915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C75CB66-59D6-4695-8E12-37673384A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34E503C-31A5-4B57-A4AD-BCF66D3FF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C56BEA3-10A1-4F5E-BD6C-FECA05A7D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3B5ECE6-43C8-406D-B7CB-0A883C53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842887-DBFC-4DB8-BE48-CE5676A56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61AA208-F378-4E15-85AD-E5DA36CC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7C1D268-F6FF-48B2-BE03-9E899566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3C3D4BFE-A81E-42F2-AD8F-D4422C1C5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5BBA168-76FC-4A64-9175-76E63DE81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7AAFE27-E046-45CD-AC49-76643DC05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0978F47-E61B-4DF7-8D83-97C17667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C63C87A-C883-4AEF-89DB-BC642530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9DC31C0-D014-43BC-ABBD-8A12C864D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445671-2B75-4DC1-B4D3-EFB349473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A0F2BB3-5EC9-48FF-B543-FF4A7F60C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0ED6236-7FC1-461D-B5C6-07524882E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F09C31-58A6-48A3-9A7F-C191BECA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1B27542-B963-4676-BEC8-19D0205E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A8660C-6FB1-4EB5-9FE3-980C7BCFB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B548321-7A54-4330-B558-B36E3342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2B09DEEB-B8B6-4090-8F20-27D0A0243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2A7F140-A45A-4E52-97BB-6A5F00281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11ADE4F-E157-41F5-AC0E-48DDFADCD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DEEA2AC-D4DF-4A19-9CBA-83D93AFD1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8BBFA55-0D07-4946-97C5-DB93A684C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6F66E5F-5541-4C49-A417-E17453508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C5CF534-8173-4F73-9FBD-3EE5D31A5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C007B8E-4AD9-405A-AAD7-E25D60964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C0A106E7-4842-411B-BA2D-BFA71348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BF0AF7C7-BDF9-413B-AD79-D11D0C3FB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1E3F3D4-DBC3-4F66-A81C-689EB1E18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CA85ABBD-8955-4383-B272-80294145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0354136-E28B-4627-A758-608A27196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9234F5A-C499-4A94-93C6-DAC8C65AB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351F694-067B-4739-B2EF-5033846B8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462F2D2-EE8B-4BBE-B242-7C4167E8B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E6C4D0-0340-404C-972C-A46207B9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7E338321-4BC9-4902-BE62-2D649695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0523178-6303-47A7-8504-B447F781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DFFEDD8-B34A-4E01-8B4A-9C1DDD5D7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32F03313-3378-4737-9FFA-54989FDD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14535F6-5BA6-42A3-83F1-2489A583E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CCBD965-0A72-4597-8960-104E0B4B8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38CD687B-30DC-4561-9CF5-6A260BDC2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23E690B1-82CC-44B1-B715-DC0B5CB3E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B7A1267B-4A65-4786-9F5E-821D8275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5244EF3A-1B4A-461D-92EA-40CCAF40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4654D1C-116A-4370-A6FB-B8141B3A4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1" b="1"/>
          <a:stretch/>
        </p:blipFill>
        <p:spPr bwMode="auto">
          <a:xfrm>
            <a:off x="-219" y="293834"/>
            <a:ext cx="4091483" cy="5992766"/>
          </a:xfrm>
          <a:custGeom>
            <a:avLst/>
            <a:gdLst/>
            <a:ahLst/>
            <a:cxnLst/>
            <a:rect l="l" t="t" r="r" b="b"/>
            <a:pathLst>
              <a:path w="4091483" h="5992766">
                <a:moveTo>
                  <a:pt x="1162381" y="781"/>
                </a:moveTo>
                <a:cubicBezTo>
                  <a:pt x="2329452" y="27509"/>
                  <a:pt x="3422973" y="739362"/>
                  <a:pt x="3880041" y="1892923"/>
                </a:cubicBezTo>
                <a:cubicBezTo>
                  <a:pt x="4489466" y="3431003"/>
                  <a:pt x="3736642" y="5171899"/>
                  <a:pt x="2198562" y="5781324"/>
                </a:cubicBezTo>
                <a:cubicBezTo>
                  <a:pt x="1525652" y="6047947"/>
                  <a:pt x="813921" y="6053827"/>
                  <a:pt x="175104" y="5847282"/>
                </a:cubicBezTo>
                <a:lnTo>
                  <a:pt x="0" y="5781284"/>
                </a:lnTo>
                <a:lnTo>
                  <a:pt x="0" y="208610"/>
                </a:lnTo>
                <a:lnTo>
                  <a:pt x="282082" y="112999"/>
                </a:lnTo>
                <a:cubicBezTo>
                  <a:pt x="574248" y="30237"/>
                  <a:pt x="870613" y="-5902"/>
                  <a:pt x="1162381" y="7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1007BE7D-41DF-4956-8C06-CC35BD85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r="-2" b="29873"/>
          <a:stretch/>
        </p:blipFill>
        <p:spPr bwMode="auto">
          <a:xfrm>
            <a:off x="4591378" y="1"/>
            <a:ext cx="3743179" cy="3343808"/>
          </a:xfrm>
          <a:custGeom>
            <a:avLst/>
            <a:gdLst/>
            <a:ahLst/>
            <a:cxnLst/>
            <a:rect l="l" t="t" r="r" b="b"/>
            <a:pathLst>
              <a:path w="3743179" h="3343808">
                <a:moveTo>
                  <a:pt x="717059" y="0"/>
                </a:moveTo>
                <a:lnTo>
                  <a:pt x="3026814" y="0"/>
                </a:lnTo>
                <a:lnTo>
                  <a:pt x="3029747" y="2108"/>
                </a:lnTo>
                <a:cubicBezTo>
                  <a:pt x="3841667" y="641741"/>
                  <a:pt x="3981333" y="1818456"/>
                  <a:pt x="3341701" y="2630376"/>
                </a:cubicBezTo>
                <a:cubicBezTo>
                  <a:pt x="2702068" y="3442296"/>
                  <a:pt x="1525353" y="3581962"/>
                  <a:pt x="713433" y="2942330"/>
                </a:cubicBezTo>
                <a:cubicBezTo>
                  <a:pt x="-98487" y="2302697"/>
                  <a:pt x="-238153" y="1125982"/>
                  <a:pt x="401479" y="314062"/>
                </a:cubicBezTo>
                <a:cubicBezTo>
                  <a:pt x="491428" y="199886"/>
                  <a:pt x="591997" y="99004"/>
                  <a:pt x="700680" y="117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7C06BA-5AA2-46FE-878D-9C7246714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490"/>
          <a:stretch/>
        </p:blipFill>
        <p:spPr bwMode="auto">
          <a:xfrm>
            <a:off x="8935026" y="-1"/>
            <a:ext cx="3256974" cy="4147796"/>
          </a:xfrm>
          <a:custGeom>
            <a:avLst/>
            <a:gdLst/>
            <a:ahLst/>
            <a:cxnLst/>
            <a:rect l="l" t="t" r="r" b="b"/>
            <a:pathLst>
              <a:path w="3256974" h="4147796">
                <a:moveTo>
                  <a:pt x="363121" y="0"/>
                </a:moveTo>
                <a:lnTo>
                  <a:pt x="3256974" y="0"/>
                </a:lnTo>
                <a:lnTo>
                  <a:pt x="3256974" y="4105401"/>
                </a:lnTo>
                <a:lnTo>
                  <a:pt x="3224373" y="4112046"/>
                </a:lnTo>
                <a:cubicBezTo>
                  <a:pt x="2137480" y="4288566"/>
                  <a:pt x="1003120" y="3804950"/>
                  <a:pt x="399585" y="2804344"/>
                </a:cubicBezTo>
                <a:cubicBezTo>
                  <a:pt x="-120383" y="1942283"/>
                  <a:pt x="-117130" y="910716"/>
                  <a:pt x="317807" y="794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432042-F3E4-4EE6-A341-C1D74B76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004" y="3997089"/>
            <a:ext cx="7346132" cy="1600741"/>
          </a:xfrm>
        </p:spPr>
        <p:txBody>
          <a:bodyPr>
            <a:normAutofit/>
          </a:bodyPr>
          <a:lstStyle/>
          <a:p>
            <a:r>
              <a:rPr lang="en-US" sz="8800" dirty="0" err="1">
                <a:latin typeface="Candara" panose="020E0502030303020204" pitchFamily="34" charset="0"/>
              </a:rPr>
              <a:t>Terima</a:t>
            </a:r>
            <a:r>
              <a:rPr lang="en-US" sz="8800" dirty="0">
                <a:latin typeface="Candara" panose="020E0502030303020204" pitchFamily="34" charset="0"/>
              </a:rPr>
              <a:t> Kasih</a:t>
            </a:r>
            <a:endParaRPr lang="en-ID" sz="8800" dirty="0">
              <a:latin typeface="Candara" panose="020E0502030303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B3C8DA-EE94-4D66-8D71-7C948DE2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665" y="5555331"/>
            <a:ext cx="2850901" cy="740237"/>
          </a:xfrm>
        </p:spPr>
        <p:txBody>
          <a:bodyPr>
            <a:normAutofit/>
          </a:bodyPr>
          <a:lstStyle/>
          <a:p>
            <a:r>
              <a:rPr lang="en-US" sz="3200" dirty="0" err="1"/>
              <a:t>Hatur</a:t>
            </a:r>
            <a:r>
              <a:rPr lang="en-US" sz="3200" dirty="0"/>
              <a:t> </a:t>
            </a:r>
            <a:r>
              <a:rPr lang="en-US" sz="3200" dirty="0" err="1"/>
              <a:t>Nuhun</a:t>
            </a:r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8A66B3-EC4E-4C48-9309-9C6017B5657C}"/>
              </a:ext>
            </a:extLst>
          </p:cNvPr>
          <p:cNvSpPr txBox="1">
            <a:spLocks/>
          </p:cNvSpPr>
          <p:nvPr/>
        </p:nvSpPr>
        <p:spPr>
          <a:xfrm>
            <a:off x="8656272" y="6450814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27B9C05-5D5E-4C1E-9E5F-A7ADCD768BDE}"/>
              </a:ext>
            </a:extLst>
          </p:cNvPr>
          <p:cNvSpPr txBox="1">
            <a:spLocks/>
          </p:cNvSpPr>
          <p:nvPr/>
        </p:nvSpPr>
        <p:spPr>
          <a:xfrm>
            <a:off x="3761932" y="5862310"/>
            <a:ext cx="3464664" cy="608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 err="1"/>
              <a:t>Matur</a:t>
            </a:r>
            <a:r>
              <a:rPr lang="en-US" sz="3200" dirty="0"/>
              <a:t> </a:t>
            </a:r>
            <a:r>
              <a:rPr lang="en-US" sz="3200" dirty="0" err="1"/>
              <a:t>Suksma</a:t>
            </a:r>
            <a:endParaRPr lang="en-US" sz="32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B5BB2187-B244-4942-9727-DFAAA086866F}"/>
              </a:ext>
            </a:extLst>
          </p:cNvPr>
          <p:cNvSpPr txBox="1">
            <a:spLocks/>
          </p:cNvSpPr>
          <p:nvPr/>
        </p:nvSpPr>
        <p:spPr>
          <a:xfrm>
            <a:off x="4193844" y="3591744"/>
            <a:ext cx="3841339" cy="619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Kurru</a:t>
            </a:r>
            <a:r>
              <a:rPr lang="en-US" sz="3200" dirty="0"/>
              <a:t> </a:t>
            </a:r>
            <a:r>
              <a:rPr lang="en-US" sz="3200" dirty="0" err="1"/>
              <a:t>Sumanga</a:t>
            </a:r>
            <a:r>
              <a:rPr lang="en-US" sz="3200" dirty="0"/>
              <a:t>’</a:t>
            </a:r>
          </a:p>
        </p:txBody>
      </p:sp>
      <p:sp>
        <p:nvSpPr>
          <p:cNvPr id="278" name="Subtitle 2">
            <a:extLst>
              <a:ext uri="{FF2B5EF4-FFF2-40B4-BE49-F238E27FC236}">
                <a16:creationId xmlns:a16="http://schemas.microsoft.com/office/drawing/2014/main" id="{DEBF7A91-6923-4A7E-9B14-56118E0B0BAE}"/>
              </a:ext>
            </a:extLst>
          </p:cNvPr>
          <p:cNvSpPr txBox="1">
            <a:spLocks/>
          </p:cNvSpPr>
          <p:nvPr/>
        </p:nvSpPr>
        <p:spPr>
          <a:xfrm rot="16200000">
            <a:off x="-773440" y="1316603"/>
            <a:ext cx="2968908" cy="123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Rizal Muhammad </a:t>
            </a: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Fauzan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(1301180150)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279" name="Subtitle 2">
            <a:extLst>
              <a:ext uri="{FF2B5EF4-FFF2-40B4-BE49-F238E27FC236}">
                <a16:creationId xmlns:a16="http://schemas.microsoft.com/office/drawing/2014/main" id="{F55A9AF7-D5FB-4CCD-9E8C-00A8EAD5A015}"/>
              </a:ext>
            </a:extLst>
          </p:cNvPr>
          <p:cNvSpPr txBox="1">
            <a:spLocks/>
          </p:cNvSpPr>
          <p:nvPr/>
        </p:nvSpPr>
        <p:spPr>
          <a:xfrm>
            <a:off x="4689020" y="1214310"/>
            <a:ext cx="2554517" cy="94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Rachmat</a:t>
            </a: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Putra</a:t>
            </a:r>
          </a:p>
          <a:p>
            <a:pPr algn="l">
              <a:lnSpc>
                <a:spcPct val="90000"/>
              </a:lnSpc>
            </a:pP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(1301180201)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281" name="Subtitle 2">
            <a:extLst>
              <a:ext uri="{FF2B5EF4-FFF2-40B4-BE49-F238E27FC236}">
                <a16:creationId xmlns:a16="http://schemas.microsoft.com/office/drawing/2014/main" id="{073123FE-7F37-4D95-B919-F42CEF7D2767}"/>
              </a:ext>
            </a:extLst>
          </p:cNvPr>
          <p:cNvSpPr txBox="1">
            <a:spLocks/>
          </p:cNvSpPr>
          <p:nvPr/>
        </p:nvSpPr>
        <p:spPr>
          <a:xfrm>
            <a:off x="9164032" y="3138436"/>
            <a:ext cx="2968908" cy="103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Delvanita</a:t>
            </a: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</a:t>
            </a: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Wahyuni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(1301184014)</a:t>
            </a:r>
          </a:p>
          <a:p>
            <a:pPr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5152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6DA8-247C-4CD3-BD71-A2BA0895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8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dirty="0"/>
              <a:t>Desain dan </a:t>
            </a:r>
            <a:r>
              <a:rPr lang="en-US" sz="5400" dirty="0" err="1"/>
              <a:t>Analisis</a:t>
            </a:r>
            <a:r>
              <a:rPr lang="en-US" sz="5400" dirty="0"/>
              <a:t> </a:t>
            </a:r>
            <a:r>
              <a:rPr lang="en-US" sz="5400" dirty="0" err="1"/>
              <a:t>Algoritma</a:t>
            </a:r>
            <a:r>
              <a:rPr lang="en-US" sz="5400" dirty="0"/>
              <a:t> (csh2g3)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C512F-2987-499B-B676-84389448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: Dr. putu harry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S.Si</a:t>
            </a:r>
            <a:r>
              <a:rPr lang="en-US" dirty="0"/>
              <a:t>, </a:t>
            </a:r>
            <a:r>
              <a:rPr lang="en-US" dirty="0" err="1"/>
              <a:t>m.Si</a:t>
            </a:r>
            <a:r>
              <a:rPr lang="en-US" dirty="0"/>
              <a:t>, M.Sc.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7E4E0-197F-4B9D-87ED-12B9F9EF0B2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FC17D0-ED6E-463A-B9A7-2853BACE26B3}"/>
              </a:ext>
            </a:extLst>
          </p:cNvPr>
          <p:cNvSpPr txBox="1">
            <a:spLocks/>
          </p:cNvSpPr>
          <p:nvPr/>
        </p:nvSpPr>
        <p:spPr>
          <a:xfrm>
            <a:off x="3962399" y="2285605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9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124" y="1892568"/>
            <a:ext cx="7022637" cy="2617289"/>
          </a:xfrm>
        </p:spPr>
        <p:txBody>
          <a:bodyPr>
            <a:noAutofit/>
          </a:bodyPr>
          <a:lstStyle/>
          <a:p>
            <a:r>
              <a:rPr lang="en-US" sz="12400" dirty="0" err="1"/>
              <a:t>Abstrak</a:t>
            </a:r>
            <a:endParaRPr lang="en-ID" sz="149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B8E5922-81FE-4D89-9382-8704D4E8144A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8139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379" y="1269507"/>
            <a:ext cx="8204200" cy="3994951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Latar</a:t>
            </a:r>
            <a:r>
              <a:rPr lang="en-US" sz="13800" dirty="0"/>
              <a:t> </a:t>
            </a:r>
            <a:r>
              <a:rPr lang="en-US" sz="13800" dirty="0" err="1"/>
              <a:t>Belakang</a:t>
            </a:r>
            <a:endParaRPr lang="en-ID" sz="13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B8E5922-81FE-4D89-9382-8704D4E8144A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1341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527" y="1158536"/>
            <a:ext cx="7197726" cy="3668487"/>
          </a:xfrm>
        </p:spPr>
        <p:txBody>
          <a:bodyPr>
            <a:normAutofit/>
          </a:bodyPr>
          <a:lstStyle/>
          <a:p>
            <a:r>
              <a:rPr lang="en-US" sz="8800" dirty="0" err="1"/>
              <a:t>Analisis</a:t>
            </a:r>
            <a:r>
              <a:rPr lang="en-US" sz="8800" dirty="0"/>
              <a:t> </a:t>
            </a:r>
            <a:r>
              <a:rPr lang="en-US" sz="8800" dirty="0" err="1"/>
              <a:t>algoritma</a:t>
            </a:r>
            <a:endParaRPr lang="en-ID" sz="8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ACC7A5-3BC0-467B-BADB-38D90B9DC06D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87013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590-806A-4B19-BB27-D2F3E0CA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84" y="1770191"/>
            <a:ext cx="8760040" cy="2252298"/>
          </a:xfrm>
        </p:spPr>
        <p:txBody>
          <a:bodyPr>
            <a:normAutofit/>
          </a:bodyPr>
          <a:lstStyle/>
          <a:p>
            <a:r>
              <a:rPr lang="en-US" sz="8000" dirty="0" err="1"/>
              <a:t>Algoritma</a:t>
            </a:r>
            <a:r>
              <a:rPr lang="en-US" sz="8000" dirty="0"/>
              <a:t> Greedy</a:t>
            </a:r>
            <a:endParaRPr lang="en-ID" sz="8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295887-93B1-473B-8579-6A4ED4AA117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CB7FD5-3821-411A-B1B3-72E085EFE853}"/>
              </a:ext>
            </a:extLst>
          </p:cNvPr>
          <p:cNvSpPr txBox="1">
            <a:spLocks/>
          </p:cNvSpPr>
          <p:nvPr/>
        </p:nvSpPr>
        <p:spPr>
          <a:xfrm>
            <a:off x="3208539" y="4097620"/>
            <a:ext cx="4000129" cy="669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Greedy (</a:t>
            </a:r>
            <a:r>
              <a:rPr lang="en-US" sz="2800" dirty="0" err="1"/>
              <a:t>En</a:t>
            </a:r>
            <a:r>
              <a:rPr lang="en-US" sz="2800" dirty="0"/>
              <a:t>) = </a:t>
            </a:r>
            <a:r>
              <a:rPr lang="en-US" sz="2800" dirty="0" err="1"/>
              <a:t>Rakus</a:t>
            </a:r>
            <a:r>
              <a:rPr lang="en-US" sz="2800" dirty="0"/>
              <a:t> (ID)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36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B99D-1A06-4108-A408-564517B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err="1"/>
              <a:t>Algoritma</a:t>
            </a:r>
            <a:r>
              <a:rPr lang="en-US" sz="6000" dirty="0"/>
              <a:t> greedy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6F82-5038-4CA0-AD4F-962F4CEA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2168"/>
            <a:ext cx="10131425" cy="3649133"/>
          </a:xfrm>
        </p:spPr>
        <p:txBody>
          <a:bodyPr/>
          <a:lstStyle/>
          <a:p>
            <a:pPr algn="ctr"/>
            <a:r>
              <a:rPr lang="en-ID" sz="2400" dirty="0" err="1"/>
              <a:t>Rumus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:</a:t>
            </a:r>
          </a:p>
          <a:p>
            <a:pPr marL="0" indent="0" algn="ctr">
              <a:buNone/>
            </a:pPr>
            <a:r>
              <a:rPr lang="en-ID" sz="2400" dirty="0"/>
              <a:t>	D(</a:t>
            </a:r>
            <a:r>
              <a:rPr lang="en-ID" sz="2400" dirty="0" err="1"/>
              <a:t>i</a:t>
            </a:r>
            <a:r>
              <a:rPr lang="en-ID" sz="2400" dirty="0"/>
              <a:t>) = L1 + </a:t>
            </a:r>
            <a:r>
              <a:rPr lang="en-ID" sz="2400" dirty="0" err="1"/>
              <a:t>bobot</a:t>
            </a:r>
            <a:r>
              <a:rPr lang="en-ID" sz="2400" dirty="0"/>
              <a:t> </a:t>
            </a:r>
            <a:r>
              <a:rPr lang="en-ID" sz="2400" dirty="0" err="1"/>
              <a:t>berikutnya</a:t>
            </a:r>
            <a:endParaRPr lang="en-ID" sz="2400" dirty="0"/>
          </a:p>
          <a:p>
            <a:pPr marL="0" indent="0" algn="ctr">
              <a:buNone/>
            </a:pPr>
            <a:endParaRPr lang="en-ID" sz="2400" dirty="0"/>
          </a:p>
          <a:p>
            <a:pPr marL="0" indent="0" algn="ctr">
              <a:buNone/>
            </a:pPr>
            <a:r>
              <a:rPr lang="en-ID" sz="2400" dirty="0"/>
              <a:t>	</a:t>
            </a:r>
            <a:r>
              <a:rPr lang="en-ID" sz="2400" dirty="0" err="1"/>
              <a:t>keterangan</a:t>
            </a:r>
            <a:r>
              <a:rPr lang="en-ID" sz="2400" dirty="0"/>
              <a:t> :</a:t>
            </a:r>
          </a:p>
          <a:p>
            <a:pPr marL="0" indent="0" algn="ctr">
              <a:buNone/>
            </a:pPr>
            <a:r>
              <a:rPr lang="en-ID" sz="2400" dirty="0"/>
              <a:t>	D(</a:t>
            </a:r>
            <a:r>
              <a:rPr lang="en-ID" sz="2400" dirty="0" err="1"/>
              <a:t>i</a:t>
            </a:r>
            <a:r>
              <a:rPr lang="en-ID" sz="2400" dirty="0"/>
              <a:t>) :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inisial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jarak</a:t>
            </a:r>
            <a:r>
              <a:rPr lang="en-ID" sz="2400" dirty="0"/>
              <a:t> </a:t>
            </a:r>
            <a:r>
              <a:rPr lang="en-ID" sz="2400" dirty="0" err="1"/>
              <a:t>terkecil</a:t>
            </a:r>
            <a:endParaRPr lang="en-ID" sz="2400" dirty="0"/>
          </a:p>
          <a:p>
            <a:pPr marL="0" indent="0" algn="ctr">
              <a:buNone/>
            </a:pPr>
            <a:r>
              <a:rPr lang="en-ID" sz="2400" dirty="0"/>
              <a:t>	L1 :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endParaRPr lang="en-ID" sz="2400" dirty="0"/>
          </a:p>
          <a:p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1F8D22-42EB-4A7E-9702-9173F5AAEBBD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603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730-827A-4AF3-8232-5CDEB240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9" y="147961"/>
            <a:ext cx="10131425" cy="1456267"/>
          </a:xfrm>
        </p:spPr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Wisata</a:t>
            </a:r>
            <a:endParaRPr lang="en-ID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D33965-889C-4480-8523-18511055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34" y="1473346"/>
            <a:ext cx="5506600" cy="4997587"/>
          </a:xfr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580F566-E2EE-4F92-B848-99342687084C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83518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A30F-07C6-40EF-8DEC-D326D7AC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7" y="-14287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Hasil </a:t>
            </a:r>
            <a:r>
              <a:rPr lang="en-US" sz="4400" dirty="0" err="1"/>
              <a:t>Eksperimental</a:t>
            </a:r>
            <a:endParaRPr lang="en-ID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462395-6835-4580-9292-15C7B30E108B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6371-70D2-41A6-86B0-3FF7A5D0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0" y="1182446"/>
            <a:ext cx="4084674" cy="393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3E115-5C2C-4438-B206-9C86DD57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20" y="2404770"/>
            <a:ext cx="4054191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616BFE-B85D-4F7B-91A3-C77477CEEF88}">
  <we:reference id="22ff87a5-132f-4d52-9e97-94d888e4dd91" version="3.0.0.0" store="EXCatalog" storeType="EXCatalog"/>
  <we:alternateReferences>
    <we:reference id="WA104380050" version="3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Times New Roman</vt:lpstr>
      <vt:lpstr>Celestial</vt:lpstr>
      <vt:lpstr>1_Celestial</vt:lpstr>
      <vt:lpstr>Penentuan  Rute Wisata Menggunakan Greedy Algorithm</vt:lpstr>
      <vt:lpstr>Desain dan Analisis Algoritma (csh2g3)</vt:lpstr>
      <vt:lpstr>Abstrak</vt:lpstr>
      <vt:lpstr>Latar Belakang</vt:lpstr>
      <vt:lpstr>Analisis algoritma</vt:lpstr>
      <vt:lpstr>Algoritma Greedy</vt:lpstr>
      <vt:lpstr>Algoritma greedy</vt:lpstr>
      <vt:lpstr>Graf Rute Wisata</vt:lpstr>
      <vt:lpstr>Hasil Eksperimental</vt:lpstr>
      <vt:lpstr>Hasil eksperimental (lanjutan)</vt:lpstr>
      <vt:lpstr>Grafik perbandingan</vt:lpstr>
      <vt:lpstr>kesimpulan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 Rute Wisata Menggunakan Greedy Algorithm</dc:title>
  <dc:creator>RACHMAT</dc:creator>
  <cp:lastModifiedBy>RACHMAT</cp:lastModifiedBy>
  <cp:revision>3</cp:revision>
  <dcterms:created xsi:type="dcterms:W3CDTF">2020-05-04T15:20:20Z</dcterms:created>
  <dcterms:modified xsi:type="dcterms:W3CDTF">2020-05-04T15:26:37Z</dcterms:modified>
</cp:coreProperties>
</file>