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527" r:id="rId2"/>
    <p:sldId id="541" r:id="rId3"/>
    <p:sldId id="529" r:id="rId4"/>
    <p:sldId id="544" r:id="rId5"/>
    <p:sldId id="444" r:id="rId6"/>
    <p:sldId id="542" r:id="rId7"/>
    <p:sldId id="543" r:id="rId8"/>
    <p:sldId id="540" r:id="rId9"/>
    <p:sldId id="522" r:id="rId10"/>
    <p:sldId id="537" r:id="rId11"/>
    <p:sldId id="530" r:id="rId12"/>
    <p:sldId id="533" r:id="rId13"/>
    <p:sldId id="534" r:id="rId14"/>
    <p:sldId id="535" r:id="rId15"/>
    <p:sldId id="536" r:id="rId16"/>
    <p:sldId id="273" r:id="rId17"/>
    <p:sldId id="538" r:id="rId18"/>
    <p:sldId id="539" r:id="rId19"/>
    <p:sldId id="53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832"/>
    <a:srgbClr val="FF733C"/>
    <a:srgbClr val="E18300"/>
    <a:srgbClr val="FFDA70"/>
    <a:srgbClr val="FFC800"/>
    <a:srgbClr val="FFAA00"/>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p:cViewPr varScale="1">
        <p:scale>
          <a:sx n="62" d="100"/>
          <a:sy n="62" d="100"/>
        </p:scale>
        <p:origin x="832" y="5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814589-EB89-4CA7-A4A1-01BA642FF85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933E670-51C2-40BC-A954-D8C53B7735DD}">
      <dgm:prSet/>
      <dgm:spPr/>
      <dgm:t>
        <a:bodyPr/>
        <a:lstStyle/>
        <a:p>
          <a:r>
            <a:rPr lang="en-US" b="0" i="0"/>
            <a:t>Sales decreased by more than 10%</a:t>
          </a:r>
          <a:endParaRPr lang="en-US"/>
        </a:p>
      </dgm:t>
    </dgm:pt>
    <dgm:pt modelId="{E33849D8-BE4D-47A4-B23D-A4BEFCD65D0E}" type="parTrans" cxnId="{0013E4F3-820D-4129-B5FE-50BD2A0BFB97}">
      <dgm:prSet/>
      <dgm:spPr/>
      <dgm:t>
        <a:bodyPr/>
        <a:lstStyle/>
        <a:p>
          <a:endParaRPr lang="en-US"/>
        </a:p>
      </dgm:t>
    </dgm:pt>
    <dgm:pt modelId="{B4B4F4D0-678B-4018-B432-B93CCC2BFCC5}" type="sibTrans" cxnId="{0013E4F3-820D-4129-B5FE-50BD2A0BFB97}">
      <dgm:prSet phldrT="01"/>
      <dgm:spPr/>
      <dgm:t>
        <a:bodyPr/>
        <a:lstStyle/>
        <a:p>
          <a:r>
            <a:rPr lang="en-US"/>
            <a:t>01</a:t>
          </a:r>
        </a:p>
      </dgm:t>
    </dgm:pt>
    <dgm:pt modelId="{DE68F5E0-DEFF-4DBF-88DF-260126338D1B}">
      <dgm:prSet/>
      <dgm:spPr/>
      <dgm:t>
        <a:bodyPr/>
        <a:lstStyle/>
        <a:p>
          <a:r>
            <a:rPr lang="en-US" b="0" i="0"/>
            <a:t>There is a drop in sales of all the top 7 Products</a:t>
          </a:r>
          <a:endParaRPr lang="en-US"/>
        </a:p>
      </dgm:t>
    </dgm:pt>
    <dgm:pt modelId="{DBA2E869-B168-4AF9-942C-07564AF40749}" type="parTrans" cxnId="{F3D505C7-C341-4724-974E-374011F4539A}">
      <dgm:prSet/>
      <dgm:spPr/>
      <dgm:t>
        <a:bodyPr/>
        <a:lstStyle/>
        <a:p>
          <a:endParaRPr lang="en-US"/>
        </a:p>
      </dgm:t>
    </dgm:pt>
    <dgm:pt modelId="{1F401E97-0BC9-4523-A811-963EAA0F67BD}" type="sibTrans" cxnId="{F3D505C7-C341-4724-974E-374011F4539A}">
      <dgm:prSet phldrT="02"/>
      <dgm:spPr/>
      <dgm:t>
        <a:bodyPr/>
        <a:lstStyle/>
        <a:p>
          <a:r>
            <a:rPr lang="en-US"/>
            <a:t>02</a:t>
          </a:r>
        </a:p>
      </dgm:t>
    </dgm:pt>
    <dgm:pt modelId="{F2A8DFA7-6CB5-49B2-935D-BC169AC62941}">
      <dgm:prSet/>
      <dgm:spPr/>
      <dgm:t>
        <a:bodyPr/>
        <a:lstStyle/>
        <a:p>
          <a:r>
            <a:rPr lang="en-US" b="0" i="0"/>
            <a:t>4 Customers are leading to a drop in sales</a:t>
          </a:r>
          <a:endParaRPr lang="en-US"/>
        </a:p>
      </dgm:t>
    </dgm:pt>
    <dgm:pt modelId="{A30AC285-8EAD-4F70-8047-FC6FBD9AA63E}" type="parTrans" cxnId="{8C425BD9-F43E-4BF6-80E2-44B2CCA9DD5C}">
      <dgm:prSet/>
      <dgm:spPr/>
      <dgm:t>
        <a:bodyPr/>
        <a:lstStyle/>
        <a:p>
          <a:endParaRPr lang="en-US"/>
        </a:p>
      </dgm:t>
    </dgm:pt>
    <dgm:pt modelId="{E0B8F5C9-9531-40ED-932F-7C948F6FDF84}" type="sibTrans" cxnId="{8C425BD9-F43E-4BF6-80E2-44B2CCA9DD5C}">
      <dgm:prSet phldrT="03"/>
      <dgm:spPr/>
      <dgm:t>
        <a:bodyPr/>
        <a:lstStyle/>
        <a:p>
          <a:r>
            <a:rPr lang="en-US"/>
            <a:t>03</a:t>
          </a:r>
        </a:p>
      </dgm:t>
    </dgm:pt>
    <dgm:pt modelId="{35585A91-1C0B-460A-8837-2067AC70BB4B}">
      <dgm:prSet/>
      <dgm:spPr/>
      <dgm:t>
        <a:bodyPr/>
        <a:lstStyle/>
        <a:p>
          <a:r>
            <a:rPr lang="en-US" b="0" i="0"/>
            <a:t>The profit margin in the Export channel is higher</a:t>
          </a:r>
          <a:endParaRPr lang="en-US"/>
        </a:p>
      </dgm:t>
    </dgm:pt>
    <dgm:pt modelId="{6C465AF2-5CDE-4FE2-9926-283CC91D6558}" type="parTrans" cxnId="{AAACA09E-E712-4760-AD51-63CB67C98024}">
      <dgm:prSet/>
      <dgm:spPr/>
      <dgm:t>
        <a:bodyPr/>
        <a:lstStyle/>
        <a:p>
          <a:endParaRPr lang="en-US"/>
        </a:p>
      </dgm:t>
    </dgm:pt>
    <dgm:pt modelId="{B443C3CF-87C8-4E1D-BE5E-98575D291A04}" type="sibTrans" cxnId="{AAACA09E-E712-4760-AD51-63CB67C98024}">
      <dgm:prSet phldrT="04"/>
      <dgm:spPr/>
      <dgm:t>
        <a:bodyPr/>
        <a:lstStyle/>
        <a:p>
          <a:endParaRPr lang="en-US"/>
        </a:p>
      </dgm:t>
    </dgm:pt>
    <dgm:pt modelId="{F3564B2D-76FA-48E7-B3FB-95DD837CA54D}" type="pres">
      <dgm:prSet presAssocID="{07814589-EB89-4CA7-A4A1-01BA642FF850}" presName="outerComposite" presStyleCnt="0">
        <dgm:presLayoutVars>
          <dgm:chMax val="5"/>
          <dgm:dir/>
          <dgm:resizeHandles val="exact"/>
        </dgm:presLayoutVars>
      </dgm:prSet>
      <dgm:spPr/>
    </dgm:pt>
    <dgm:pt modelId="{0B355F9D-3F89-4BAC-8F62-28180F125626}" type="pres">
      <dgm:prSet presAssocID="{07814589-EB89-4CA7-A4A1-01BA642FF850}" presName="dummyMaxCanvas" presStyleCnt="0">
        <dgm:presLayoutVars/>
      </dgm:prSet>
      <dgm:spPr/>
    </dgm:pt>
    <dgm:pt modelId="{87804F98-133C-4CD8-929A-7BF8328F385D}" type="pres">
      <dgm:prSet presAssocID="{07814589-EB89-4CA7-A4A1-01BA642FF850}" presName="FourNodes_1" presStyleLbl="node1" presStyleIdx="0" presStyleCnt="4">
        <dgm:presLayoutVars>
          <dgm:bulletEnabled val="1"/>
        </dgm:presLayoutVars>
      </dgm:prSet>
      <dgm:spPr/>
    </dgm:pt>
    <dgm:pt modelId="{87227D2F-3B7F-404C-B391-E79DBDBA686C}" type="pres">
      <dgm:prSet presAssocID="{07814589-EB89-4CA7-A4A1-01BA642FF850}" presName="FourNodes_2" presStyleLbl="node1" presStyleIdx="1" presStyleCnt="4">
        <dgm:presLayoutVars>
          <dgm:bulletEnabled val="1"/>
        </dgm:presLayoutVars>
      </dgm:prSet>
      <dgm:spPr/>
    </dgm:pt>
    <dgm:pt modelId="{A9A7B235-8092-4B2D-A3CF-FEE00522E64A}" type="pres">
      <dgm:prSet presAssocID="{07814589-EB89-4CA7-A4A1-01BA642FF850}" presName="FourNodes_3" presStyleLbl="node1" presStyleIdx="2" presStyleCnt="4">
        <dgm:presLayoutVars>
          <dgm:bulletEnabled val="1"/>
        </dgm:presLayoutVars>
      </dgm:prSet>
      <dgm:spPr/>
    </dgm:pt>
    <dgm:pt modelId="{57357D6C-ABD7-4AE6-B757-C626E4747396}" type="pres">
      <dgm:prSet presAssocID="{07814589-EB89-4CA7-A4A1-01BA642FF850}" presName="FourNodes_4" presStyleLbl="node1" presStyleIdx="3" presStyleCnt="4">
        <dgm:presLayoutVars>
          <dgm:bulletEnabled val="1"/>
        </dgm:presLayoutVars>
      </dgm:prSet>
      <dgm:spPr/>
    </dgm:pt>
    <dgm:pt modelId="{F1498C3A-B41F-4059-97EF-EEE0D5452DF1}" type="pres">
      <dgm:prSet presAssocID="{07814589-EB89-4CA7-A4A1-01BA642FF850}" presName="FourConn_1-2" presStyleLbl="fgAccFollowNode1" presStyleIdx="0" presStyleCnt="3">
        <dgm:presLayoutVars>
          <dgm:bulletEnabled val="1"/>
        </dgm:presLayoutVars>
      </dgm:prSet>
      <dgm:spPr/>
    </dgm:pt>
    <dgm:pt modelId="{7E642C52-2D95-44D7-9FCD-B38047CCBF2F}" type="pres">
      <dgm:prSet presAssocID="{07814589-EB89-4CA7-A4A1-01BA642FF850}" presName="FourConn_2-3" presStyleLbl="fgAccFollowNode1" presStyleIdx="1" presStyleCnt="3">
        <dgm:presLayoutVars>
          <dgm:bulletEnabled val="1"/>
        </dgm:presLayoutVars>
      </dgm:prSet>
      <dgm:spPr/>
    </dgm:pt>
    <dgm:pt modelId="{959625F8-80EA-49B0-BB07-E6FB57673F65}" type="pres">
      <dgm:prSet presAssocID="{07814589-EB89-4CA7-A4A1-01BA642FF850}" presName="FourConn_3-4" presStyleLbl="fgAccFollowNode1" presStyleIdx="2" presStyleCnt="3">
        <dgm:presLayoutVars>
          <dgm:bulletEnabled val="1"/>
        </dgm:presLayoutVars>
      </dgm:prSet>
      <dgm:spPr/>
    </dgm:pt>
    <dgm:pt modelId="{C8545A04-EF79-4C50-84DF-AFE123378DDE}" type="pres">
      <dgm:prSet presAssocID="{07814589-EB89-4CA7-A4A1-01BA642FF850}" presName="FourNodes_1_text" presStyleLbl="node1" presStyleIdx="3" presStyleCnt="4">
        <dgm:presLayoutVars>
          <dgm:bulletEnabled val="1"/>
        </dgm:presLayoutVars>
      </dgm:prSet>
      <dgm:spPr/>
    </dgm:pt>
    <dgm:pt modelId="{631667F6-615D-4C19-A324-9ED70E8F1F62}" type="pres">
      <dgm:prSet presAssocID="{07814589-EB89-4CA7-A4A1-01BA642FF850}" presName="FourNodes_2_text" presStyleLbl="node1" presStyleIdx="3" presStyleCnt="4">
        <dgm:presLayoutVars>
          <dgm:bulletEnabled val="1"/>
        </dgm:presLayoutVars>
      </dgm:prSet>
      <dgm:spPr/>
    </dgm:pt>
    <dgm:pt modelId="{591D01FD-6BD1-4835-A6B0-21ACE100656E}" type="pres">
      <dgm:prSet presAssocID="{07814589-EB89-4CA7-A4A1-01BA642FF850}" presName="FourNodes_3_text" presStyleLbl="node1" presStyleIdx="3" presStyleCnt="4">
        <dgm:presLayoutVars>
          <dgm:bulletEnabled val="1"/>
        </dgm:presLayoutVars>
      </dgm:prSet>
      <dgm:spPr/>
    </dgm:pt>
    <dgm:pt modelId="{20F8AD18-2ABB-456E-AC20-5E561E00D578}" type="pres">
      <dgm:prSet presAssocID="{07814589-EB89-4CA7-A4A1-01BA642FF850}" presName="FourNodes_4_text" presStyleLbl="node1" presStyleIdx="3" presStyleCnt="4">
        <dgm:presLayoutVars>
          <dgm:bulletEnabled val="1"/>
        </dgm:presLayoutVars>
      </dgm:prSet>
      <dgm:spPr/>
    </dgm:pt>
  </dgm:ptLst>
  <dgm:cxnLst>
    <dgm:cxn modelId="{82F2C01F-FDFF-48E0-BD40-338F47A82EC2}" type="presOf" srcId="{DE68F5E0-DEFF-4DBF-88DF-260126338D1B}" destId="{631667F6-615D-4C19-A324-9ED70E8F1F62}" srcOrd="1" destOrd="0" presId="urn:microsoft.com/office/officeart/2005/8/layout/vProcess5"/>
    <dgm:cxn modelId="{0B43B15C-91FC-4CB6-BA29-BDEADDEFE52F}" type="presOf" srcId="{1F401E97-0BC9-4523-A811-963EAA0F67BD}" destId="{7E642C52-2D95-44D7-9FCD-B38047CCBF2F}" srcOrd="0" destOrd="0" presId="urn:microsoft.com/office/officeart/2005/8/layout/vProcess5"/>
    <dgm:cxn modelId="{B0464C61-A1F3-4DC5-AFAF-65A21EEF2352}" type="presOf" srcId="{2933E670-51C2-40BC-A954-D8C53B7735DD}" destId="{87804F98-133C-4CD8-929A-7BF8328F385D}" srcOrd="0" destOrd="0" presId="urn:microsoft.com/office/officeart/2005/8/layout/vProcess5"/>
    <dgm:cxn modelId="{250B0A5A-A3ED-47F7-ACE9-01CA821D8EAC}" type="presOf" srcId="{B4B4F4D0-678B-4018-B432-B93CCC2BFCC5}" destId="{F1498C3A-B41F-4059-97EF-EEE0D5452DF1}" srcOrd="0" destOrd="0" presId="urn:microsoft.com/office/officeart/2005/8/layout/vProcess5"/>
    <dgm:cxn modelId="{169F7581-2388-4F63-94BB-A0A19061C0B5}" type="presOf" srcId="{F2A8DFA7-6CB5-49B2-935D-BC169AC62941}" destId="{A9A7B235-8092-4B2D-A3CF-FEE00522E64A}" srcOrd="0" destOrd="0" presId="urn:microsoft.com/office/officeart/2005/8/layout/vProcess5"/>
    <dgm:cxn modelId="{AAACA09E-E712-4760-AD51-63CB67C98024}" srcId="{07814589-EB89-4CA7-A4A1-01BA642FF850}" destId="{35585A91-1C0B-460A-8837-2067AC70BB4B}" srcOrd="3" destOrd="0" parTransId="{6C465AF2-5CDE-4FE2-9926-283CC91D6558}" sibTransId="{B443C3CF-87C8-4E1D-BE5E-98575D291A04}"/>
    <dgm:cxn modelId="{1DF53BB2-AB88-4FFF-9C38-698387BAB8C4}" type="presOf" srcId="{2933E670-51C2-40BC-A954-D8C53B7735DD}" destId="{C8545A04-EF79-4C50-84DF-AFE123378DDE}" srcOrd="1" destOrd="0" presId="urn:microsoft.com/office/officeart/2005/8/layout/vProcess5"/>
    <dgm:cxn modelId="{11E907B3-5EF8-42BE-963A-B1BAB0249F27}" type="presOf" srcId="{E0B8F5C9-9531-40ED-932F-7C948F6FDF84}" destId="{959625F8-80EA-49B0-BB07-E6FB57673F65}" srcOrd="0" destOrd="0" presId="urn:microsoft.com/office/officeart/2005/8/layout/vProcess5"/>
    <dgm:cxn modelId="{BEA043BB-6310-4C0F-8D8F-319BB32164B5}" type="presOf" srcId="{DE68F5E0-DEFF-4DBF-88DF-260126338D1B}" destId="{87227D2F-3B7F-404C-B391-E79DBDBA686C}" srcOrd="0" destOrd="0" presId="urn:microsoft.com/office/officeart/2005/8/layout/vProcess5"/>
    <dgm:cxn modelId="{F3D505C7-C341-4724-974E-374011F4539A}" srcId="{07814589-EB89-4CA7-A4A1-01BA642FF850}" destId="{DE68F5E0-DEFF-4DBF-88DF-260126338D1B}" srcOrd="1" destOrd="0" parTransId="{DBA2E869-B168-4AF9-942C-07564AF40749}" sibTransId="{1F401E97-0BC9-4523-A811-963EAA0F67BD}"/>
    <dgm:cxn modelId="{333411CE-2E55-46DC-A0A0-1BB92D68BE77}" type="presOf" srcId="{F2A8DFA7-6CB5-49B2-935D-BC169AC62941}" destId="{591D01FD-6BD1-4835-A6B0-21ACE100656E}" srcOrd="1" destOrd="0" presId="urn:microsoft.com/office/officeart/2005/8/layout/vProcess5"/>
    <dgm:cxn modelId="{8C425BD9-F43E-4BF6-80E2-44B2CCA9DD5C}" srcId="{07814589-EB89-4CA7-A4A1-01BA642FF850}" destId="{F2A8DFA7-6CB5-49B2-935D-BC169AC62941}" srcOrd="2" destOrd="0" parTransId="{A30AC285-8EAD-4F70-8047-FC6FBD9AA63E}" sibTransId="{E0B8F5C9-9531-40ED-932F-7C948F6FDF84}"/>
    <dgm:cxn modelId="{D0C47EF0-8CE1-4ADE-B763-40E4F2F58556}" type="presOf" srcId="{35585A91-1C0B-460A-8837-2067AC70BB4B}" destId="{57357D6C-ABD7-4AE6-B757-C626E4747396}" srcOrd="0" destOrd="0" presId="urn:microsoft.com/office/officeart/2005/8/layout/vProcess5"/>
    <dgm:cxn modelId="{096484F2-3B3A-4C8F-A765-B7AB0693A48C}" type="presOf" srcId="{35585A91-1C0B-460A-8837-2067AC70BB4B}" destId="{20F8AD18-2ABB-456E-AC20-5E561E00D578}" srcOrd="1" destOrd="0" presId="urn:microsoft.com/office/officeart/2005/8/layout/vProcess5"/>
    <dgm:cxn modelId="{0013E4F3-820D-4129-B5FE-50BD2A0BFB97}" srcId="{07814589-EB89-4CA7-A4A1-01BA642FF850}" destId="{2933E670-51C2-40BC-A954-D8C53B7735DD}" srcOrd="0" destOrd="0" parTransId="{E33849D8-BE4D-47A4-B23D-A4BEFCD65D0E}" sibTransId="{B4B4F4D0-678B-4018-B432-B93CCC2BFCC5}"/>
    <dgm:cxn modelId="{FC677EFE-7B1F-4EE3-8182-A952366F9D74}" type="presOf" srcId="{07814589-EB89-4CA7-A4A1-01BA642FF850}" destId="{F3564B2D-76FA-48E7-B3FB-95DD837CA54D}" srcOrd="0" destOrd="0" presId="urn:microsoft.com/office/officeart/2005/8/layout/vProcess5"/>
    <dgm:cxn modelId="{8F5CF18B-9C7B-44C9-B95F-3058713C1253}" type="presParOf" srcId="{F3564B2D-76FA-48E7-B3FB-95DD837CA54D}" destId="{0B355F9D-3F89-4BAC-8F62-28180F125626}" srcOrd="0" destOrd="0" presId="urn:microsoft.com/office/officeart/2005/8/layout/vProcess5"/>
    <dgm:cxn modelId="{69C805F8-EF88-4334-B0A2-D0C0F34BD713}" type="presParOf" srcId="{F3564B2D-76FA-48E7-B3FB-95DD837CA54D}" destId="{87804F98-133C-4CD8-929A-7BF8328F385D}" srcOrd="1" destOrd="0" presId="urn:microsoft.com/office/officeart/2005/8/layout/vProcess5"/>
    <dgm:cxn modelId="{AF22ECB3-34EA-42D7-9E77-89B3EC20DCE6}" type="presParOf" srcId="{F3564B2D-76FA-48E7-B3FB-95DD837CA54D}" destId="{87227D2F-3B7F-404C-B391-E79DBDBA686C}" srcOrd="2" destOrd="0" presId="urn:microsoft.com/office/officeart/2005/8/layout/vProcess5"/>
    <dgm:cxn modelId="{CADA180C-FDDD-435B-97A4-F2F473DEE6D3}" type="presParOf" srcId="{F3564B2D-76FA-48E7-B3FB-95DD837CA54D}" destId="{A9A7B235-8092-4B2D-A3CF-FEE00522E64A}" srcOrd="3" destOrd="0" presId="urn:microsoft.com/office/officeart/2005/8/layout/vProcess5"/>
    <dgm:cxn modelId="{F3B1B5F8-6BF9-4B93-B79C-83B83E6AD3A7}" type="presParOf" srcId="{F3564B2D-76FA-48E7-B3FB-95DD837CA54D}" destId="{57357D6C-ABD7-4AE6-B757-C626E4747396}" srcOrd="4" destOrd="0" presId="urn:microsoft.com/office/officeart/2005/8/layout/vProcess5"/>
    <dgm:cxn modelId="{DA512130-5C74-4D65-B1AC-13D81EC9D568}" type="presParOf" srcId="{F3564B2D-76FA-48E7-B3FB-95DD837CA54D}" destId="{F1498C3A-B41F-4059-97EF-EEE0D5452DF1}" srcOrd="5" destOrd="0" presId="urn:microsoft.com/office/officeart/2005/8/layout/vProcess5"/>
    <dgm:cxn modelId="{1911B2D1-5BA2-4591-A8FD-CEBBBD432E04}" type="presParOf" srcId="{F3564B2D-76FA-48E7-B3FB-95DD837CA54D}" destId="{7E642C52-2D95-44D7-9FCD-B38047CCBF2F}" srcOrd="6" destOrd="0" presId="urn:microsoft.com/office/officeart/2005/8/layout/vProcess5"/>
    <dgm:cxn modelId="{3B718601-8D44-4A7B-8090-56DB9700CF84}" type="presParOf" srcId="{F3564B2D-76FA-48E7-B3FB-95DD837CA54D}" destId="{959625F8-80EA-49B0-BB07-E6FB57673F65}" srcOrd="7" destOrd="0" presId="urn:microsoft.com/office/officeart/2005/8/layout/vProcess5"/>
    <dgm:cxn modelId="{6C56D752-ACA2-45D1-9895-CA03C0C64E55}" type="presParOf" srcId="{F3564B2D-76FA-48E7-B3FB-95DD837CA54D}" destId="{C8545A04-EF79-4C50-84DF-AFE123378DDE}" srcOrd="8" destOrd="0" presId="urn:microsoft.com/office/officeart/2005/8/layout/vProcess5"/>
    <dgm:cxn modelId="{2EC3B6EB-D15C-4449-88B5-76CF7E6DD6CB}" type="presParOf" srcId="{F3564B2D-76FA-48E7-B3FB-95DD837CA54D}" destId="{631667F6-615D-4C19-A324-9ED70E8F1F62}" srcOrd="9" destOrd="0" presId="urn:microsoft.com/office/officeart/2005/8/layout/vProcess5"/>
    <dgm:cxn modelId="{2F18FABA-7289-40EC-BE0C-F1CB7B01406D}" type="presParOf" srcId="{F3564B2D-76FA-48E7-B3FB-95DD837CA54D}" destId="{591D01FD-6BD1-4835-A6B0-21ACE100656E}" srcOrd="10" destOrd="0" presId="urn:microsoft.com/office/officeart/2005/8/layout/vProcess5"/>
    <dgm:cxn modelId="{37CB0F32-6EFB-43BC-AD0A-61780D4997F7}" type="presParOf" srcId="{F3564B2D-76FA-48E7-B3FB-95DD837CA54D}" destId="{20F8AD18-2ABB-456E-AC20-5E561E00D57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04F98-133C-4CD8-929A-7BF8328F385D}">
      <dsp:nvSpPr>
        <dsp:cNvPr id="0" name=""/>
        <dsp:cNvSpPr/>
      </dsp:nvSpPr>
      <dsp:spPr>
        <a:xfrm>
          <a:off x="0" y="0"/>
          <a:ext cx="8739986" cy="81166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Sales decreased by more than 10%</a:t>
          </a:r>
          <a:endParaRPr lang="en-US" sz="2800" kern="1200"/>
        </a:p>
      </dsp:txBody>
      <dsp:txXfrm>
        <a:off x="23773" y="23773"/>
        <a:ext cx="7795546" cy="764123"/>
      </dsp:txXfrm>
    </dsp:sp>
    <dsp:sp modelId="{87227D2F-3B7F-404C-B391-E79DBDBA686C}">
      <dsp:nvSpPr>
        <dsp:cNvPr id="0" name=""/>
        <dsp:cNvSpPr/>
      </dsp:nvSpPr>
      <dsp:spPr>
        <a:xfrm>
          <a:off x="731973" y="959245"/>
          <a:ext cx="8739986" cy="811669"/>
        </a:xfrm>
        <a:prstGeom prst="roundRect">
          <a:avLst>
            <a:gd name="adj" fmla="val 10000"/>
          </a:avLst>
        </a:prstGeom>
        <a:solidFill>
          <a:schemeClr val="accent2">
            <a:hueOff val="409176"/>
            <a:satOff val="-2739"/>
            <a:lumOff val="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There is a drop in sales of all the top 7 Products</a:t>
          </a:r>
          <a:endParaRPr lang="en-US" sz="2800" kern="1200"/>
        </a:p>
      </dsp:txBody>
      <dsp:txXfrm>
        <a:off x="755746" y="983018"/>
        <a:ext cx="7432881" cy="764123"/>
      </dsp:txXfrm>
    </dsp:sp>
    <dsp:sp modelId="{A9A7B235-8092-4B2D-A3CF-FEE00522E64A}">
      <dsp:nvSpPr>
        <dsp:cNvPr id="0" name=""/>
        <dsp:cNvSpPr/>
      </dsp:nvSpPr>
      <dsp:spPr>
        <a:xfrm>
          <a:off x="1453022" y="1918490"/>
          <a:ext cx="8739986" cy="811669"/>
        </a:xfrm>
        <a:prstGeom prst="roundRect">
          <a:avLst>
            <a:gd name="adj" fmla="val 10000"/>
          </a:avLst>
        </a:prstGeom>
        <a:solidFill>
          <a:schemeClr val="accent2">
            <a:hueOff val="818353"/>
            <a:satOff val="-547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4 Customers are leading to a drop in sales</a:t>
          </a:r>
          <a:endParaRPr lang="en-US" sz="2800" kern="1200"/>
        </a:p>
      </dsp:txBody>
      <dsp:txXfrm>
        <a:off x="1476795" y="1942263"/>
        <a:ext cx="7443806" cy="764123"/>
      </dsp:txXfrm>
    </dsp:sp>
    <dsp:sp modelId="{57357D6C-ABD7-4AE6-B757-C626E4747396}">
      <dsp:nvSpPr>
        <dsp:cNvPr id="0" name=""/>
        <dsp:cNvSpPr/>
      </dsp:nvSpPr>
      <dsp:spPr>
        <a:xfrm>
          <a:off x="2184996" y="2877735"/>
          <a:ext cx="8739986" cy="811669"/>
        </a:xfrm>
        <a:prstGeom prst="roundRect">
          <a:avLst>
            <a:gd name="adj" fmla="val 10000"/>
          </a:avLst>
        </a:prstGeom>
        <a:solidFill>
          <a:schemeClr val="accent2">
            <a:hueOff val="1227529"/>
            <a:satOff val="-8217"/>
            <a:lumOff val="1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The profit margin in the Export channel is higher</a:t>
          </a:r>
          <a:endParaRPr lang="en-US" sz="2800" kern="1200"/>
        </a:p>
      </dsp:txBody>
      <dsp:txXfrm>
        <a:off x="2208769" y="2901508"/>
        <a:ext cx="7432881" cy="764123"/>
      </dsp:txXfrm>
    </dsp:sp>
    <dsp:sp modelId="{F1498C3A-B41F-4059-97EF-EEE0D5452DF1}">
      <dsp:nvSpPr>
        <dsp:cNvPr id="0" name=""/>
        <dsp:cNvSpPr/>
      </dsp:nvSpPr>
      <dsp:spPr>
        <a:xfrm>
          <a:off x="8212401"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01</a:t>
          </a:r>
        </a:p>
      </dsp:txBody>
      <dsp:txXfrm>
        <a:off x="8331107" y="621664"/>
        <a:ext cx="290172" cy="397007"/>
      </dsp:txXfrm>
    </dsp:sp>
    <dsp:sp modelId="{7E642C52-2D95-44D7-9FCD-B38047CCBF2F}">
      <dsp:nvSpPr>
        <dsp:cNvPr id="0" name=""/>
        <dsp:cNvSpPr/>
      </dsp:nvSpPr>
      <dsp:spPr>
        <a:xfrm>
          <a:off x="8944375" y="1580910"/>
          <a:ext cx="527584" cy="527584"/>
        </a:xfrm>
        <a:prstGeom prst="downArrow">
          <a:avLst>
            <a:gd name="adj1" fmla="val 55000"/>
            <a:gd name="adj2" fmla="val 45000"/>
          </a:avLst>
        </a:prstGeom>
        <a:solidFill>
          <a:schemeClr val="accent2">
            <a:tint val="40000"/>
            <a:alpha val="90000"/>
            <a:hueOff val="509295"/>
            <a:satOff val="4047"/>
            <a:lumOff val="1177"/>
            <a:alphaOff val="0"/>
          </a:schemeClr>
        </a:solidFill>
        <a:ln w="25400" cap="flat" cmpd="sng" algn="ctr">
          <a:solidFill>
            <a:schemeClr val="accent2">
              <a:tint val="40000"/>
              <a:alpha val="90000"/>
              <a:hueOff val="509295"/>
              <a:satOff val="4047"/>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02</a:t>
          </a:r>
        </a:p>
      </dsp:txBody>
      <dsp:txXfrm>
        <a:off x="9063081" y="1580910"/>
        <a:ext cx="290172" cy="397007"/>
      </dsp:txXfrm>
    </dsp:sp>
    <dsp:sp modelId="{959625F8-80EA-49B0-BB07-E6FB57673F65}">
      <dsp:nvSpPr>
        <dsp:cNvPr id="0" name=""/>
        <dsp:cNvSpPr/>
      </dsp:nvSpPr>
      <dsp:spPr>
        <a:xfrm>
          <a:off x="9665424" y="2540155"/>
          <a:ext cx="527584" cy="527584"/>
        </a:xfrm>
        <a:prstGeom prst="downArrow">
          <a:avLst>
            <a:gd name="adj1" fmla="val 55000"/>
            <a:gd name="adj2" fmla="val 45000"/>
          </a:avLst>
        </a:prstGeom>
        <a:solidFill>
          <a:schemeClr val="accent2">
            <a:tint val="40000"/>
            <a:alpha val="90000"/>
            <a:hueOff val="1018590"/>
            <a:satOff val="8093"/>
            <a:lumOff val="2354"/>
            <a:alphaOff val="0"/>
          </a:schemeClr>
        </a:solidFill>
        <a:ln w="25400" cap="flat" cmpd="sng" algn="ctr">
          <a:solidFill>
            <a:schemeClr val="accent2">
              <a:tint val="40000"/>
              <a:alpha val="90000"/>
              <a:hueOff val="1018590"/>
              <a:satOff val="8093"/>
              <a:lumOff val="2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03</a:t>
          </a:r>
        </a:p>
      </dsp:txBody>
      <dsp:txXfrm>
        <a:off x="9784130" y="2540155"/>
        <a:ext cx="290172" cy="3970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12/8/2023</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12/8/2023</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400767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etmygraphics.com/?utm_campaign=office_samples&amp;utm_medium=embeded_link&amp;utm_source=partner_site&amp;utm_content=PPT_Infographic_Sampler_2"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sp>
        <p:nvSpPr>
          <p:cNvPr id="7" name="TextBox 6"/>
          <p:cNvSpPr txBox="1"/>
          <p:nvPr/>
        </p:nvSpPr>
        <p:spPr>
          <a:xfrm>
            <a:off x="227012" y="152400"/>
            <a:ext cx="4888004" cy="2431435"/>
          </a:xfrm>
          <a:prstGeom prst="rect">
            <a:avLst/>
          </a:prstGeom>
          <a:noFill/>
        </p:spPr>
        <p:txBody>
          <a:bodyPr wrap="square" rtlCol="0">
            <a:spAutoFit/>
          </a:bodyPr>
          <a:lstStyle/>
          <a:p>
            <a:r>
              <a:rPr lang="en-US" sz="2800" b="1" dirty="0">
                <a:solidFill>
                  <a:schemeClr val="bg1"/>
                </a:solidFill>
                <a:latin typeface="Arial Black" charset="0"/>
                <a:ea typeface="Arial Black" charset="0"/>
                <a:cs typeface="Arial Black" charset="0"/>
              </a:rPr>
              <a:t>Sales  &amp;</a:t>
            </a:r>
          </a:p>
          <a:p>
            <a:r>
              <a:rPr lang="en-US" sz="2800" b="1" dirty="0">
                <a:solidFill>
                  <a:schemeClr val="bg1"/>
                </a:solidFill>
                <a:latin typeface="Arial Black" charset="0"/>
                <a:ea typeface="Arial Black" charset="0"/>
                <a:cs typeface="Arial Black" charset="0"/>
              </a:rPr>
              <a:t>Revenue </a:t>
            </a:r>
          </a:p>
          <a:p>
            <a:r>
              <a:rPr lang="en-US" sz="2800" b="1" dirty="0">
                <a:solidFill>
                  <a:schemeClr val="bg1"/>
                </a:solidFill>
                <a:latin typeface="Arial Black" charset="0"/>
                <a:ea typeface="Arial Black" charset="0"/>
                <a:cs typeface="Arial Black" charset="0"/>
              </a:rPr>
              <a:t>Analysis</a:t>
            </a:r>
          </a:p>
          <a:p>
            <a:endParaRPr lang="en-US" sz="2800" b="1" dirty="0">
              <a:solidFill>
                <a:schemeClr val="bg1"/>
              </a:solidFill>
              <a:latin typeface="Arial Black" charset="0"/>
              <a:ea typeface="Arial Black" charset="0"/>
              <a:cs typeface="Arial Black" charset="0"/>
            </a:endParaRPr>
          </a:p>
          <a:p>
            <a:r>
              <a:rPr lang="en-US" sz="4000" b="1" dirty="0">
                <a:solidFill>
                  <a:schemeClr val="bg1"/>
                </a:solidFill>
                <a:latin typeface="Arial Black" charset="0"/>
                <a:ea typeface="Arial Black" charset="0"/>
                <a:cs typeface="Arial Black" charset="0"/>
              </a:rPr>
              <a:t>Capstone II</a:t>
            </a:r>
            <a:r>
              <a:rPr lang="en-US" sz="2800" b="1" dirty="0">
                <a:solidFill>
                  <a:schemeClr val="bg1"/>
                </a:solidFill>
                <a:latin typeface="Arial Black" charset="0"/>
                <a:ea typeface="Arial Black" charset="0"/>
                <a:cs typeface="Arial Black" charset="0"/>
              </a:rPr>
              <a:t> </a:t>
            </a:r>
          </a:p>
        </p:txBody>
      </p:sp>
      <p:pic>
        <p:nvPicPr>
          <p:cNvPr id="15" name="Picture 14" descr="Get My Graphics, Powered by eLearning Brothers logo with link." title="Get My Graphics Logo">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pic>
        <p:nvPicPr>
          <p:cNvPr id="4" name="Picture 3" descr="Slide 2 screen sho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5" y="3471731"/>
            <a:ext cx="6091080" cy="3386269"/>
          </a:xfrm>
          <a:prstGeom prst="rect">
            <a:avLst/>
          </a:prstGeom>
        </p:spPr>
      </p:pic>
      <p:pic>
        <p:nvPicPr>
          <p:cNvPr id="6" name="Picture 5" descr="Infographics Sampler slide 1 screen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2484" y="0"/>
            <a:ext cx="6096342" cy="3453320"/>
          </a:xfrm>
          <a:prstGeom prst="rect">
            <a:avLst/>
          </a:prstGeom>
        </p:spPr>
      </p:pic>
      <p:pic>
        <p:nvPicPr>
          <p:cNvPr id="3" name="Picture 2" descr="Slide 4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2483" y="3453320"/>
            <a:ext cx="6096341" cy="3404680"/>
          </a:xfrm>
          <a:prstGeom prst="rect">
            <a:avLst/>
          </a:prstGeom>
        </p:spPr>
      </p:pic>
      <p:sp>
        <p:nvSpPr>
          <p:cNvPr id="8" name="Rectangle 7">
            <a:extLst>
              <a:ext uri="{C183D7F6-B498-43B3-948B-1728B52AA6E4}">
                <adec:decorative xmlns:adec="http://schemas.microsoft.com/office/drawing/2017/decorative" val="1"/>
              </a:ext>
            </a:extLst>
          </p:cNvPr>
          <p:cNvSpPr/>
          <p:nvPr/>
        </p:nvSpPr>
        <p:spPr>
          <a:xfrm>
            <a:off x="342051" y="1555792"/>
            <a:ext cx="2286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88824"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6740" y="0"/>
            <a:ext cx="4062085"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6190" y="-5306190"/>
            <a:ext cx="1576446" cy="12188827"/>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BAF0C6-7B32-2CC8-75CD-D14F3D9421CC}"/>
              </a:ext>
            </a:extLst>
          </p:cNvPr>
          <p:cNvSpPr>
            <a:spLocks noGrp="1"/>
          </p:cNvSpPr>
          <p:nvPr>
            <p:ph type="title"/>
          </p:nvPr>
        </p:nvSpPr>
        <p:spPr>
          <a:xfrm>
            <a:off x="1371239" y="348865"/>
            <a:ext cx="10041408" cy="877729"/>
          </a:xfrm>
        </p:spPr>
        <p:txBody>
          <a:bodyPr vert="horz" lIns="91440" tIns="45720" rIns="91440" bIns="45720" rtlCol="0" anchor="ctr">
            <a:normAutofit/>
          </a:bodyPr>
          <a:lstStyle/>
          <a:p>
            <a:pPr algn="l" defTabSz="914400">
              <a:lnSpc>
                <a:spcPct val="90000"/>
              </a:lnSpc>
              <a:spcBef>
                <a:spcPct val="0"/>
              </a:spcBef>
            </a:pPr>
            <a:r>
              <a:rPr lang="en-US" sz="4000" kern="1200" dirty="0">
                <a:solidFill>
                  <a:srgbClr val="FFFFFF"/>
                </a:solidFill>
                <a:latin typeface="+mj-lt"/>
                <a:ea typeface="+mj-ea"/>
                <a:cs typeface="+mj-cs"/>
              </a:rPr>
              <a:t>Customer Segment </a:t>
            </a:r>
          </a:p>
        </p:txBody>
      </p:sp>
      <p:pic>
        <p:nvPicPr>
          <p:cNvPr id="4" name="Picture 3">
            <a:extLst>
              <a:ext uri="{FF2B5EF4-FFF2-40B4-BE49-F238E27FC236}">
                <a16:creationId xmlns:a16="http://schemas.microsoft.com/office/drawing/2014/main" id="{C8103E37-25B5-C716-F3A8-46BFAE10A37A}"/>
              </a:ext>
            </a:extLst>
          </p:cNvPr>
          <p:cNvPicPr>
            <a:picLocks noChangeAspect="1"/>
          </p:cNvPicPr>
          <p:nvPr/>
        </p:nvPicPr>
        <p:blipFill rotWithShape="1">
          <a:blip r:embed="rId2"/>
          <a:srcRect l="11667" t="9620" r="15148" b="9273"/>
          <a:stretch/>
        </p:blipFill>
        <p:spPr>
          <a:xfrm>
            <a:off x="189756" y="1700808"/>
            <a:ext cx="11999069" cy="5157192"/>
          </a:xfrm>
          <a:prstGeom prst="rect">
            <a:avLst/>
          </a:prstGeom>
        </p:spPr>
      </p:pic>
      <p:sp>
        <p:nvSpPr>
          <p:cNvPr id="6" name="Thought Bubble: Cloud 5">
            <a:extLst>
              <a:ext uri="{FF2B5EF4-FFF2-40B4-BE49-F238E27FC236}">
                <a16:creationId xmlns:a16="http://schemas.microsoft.com/office/drawing/2014/main" id="{5001AA79-29F1-968F-5EAF-976603D6B91C}"/>
              </a:ext>
            </a:extLst>
          </p:cNvPr>
          <p:cNvSpPr/>
          <p:nvPr/>
        </p:nvSpPr>
        <p:spPr>
          <a:xfrm>
            <a:off x="8926767" y="1606475"/>
            <a:ext cx="3072302" cy="2830637"/>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Oh!.... Consumer covers large space</a:t>
            </a:r>
          </a:p>
        </p:txBody>
      </p:sp>
    </p:spTree>
    <p:extLst>
      <p:ext uri="{BB962C8B-B14F-4D97-AF65-F5344CB8AC3E}">
        <p14:creationId xmlns:p14="http://schemas.microsoft.com/office/powerpoint/2010/main" val="403216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FCE7C-7BC3-D8F6-9D6A-312CEF0154F1}"/>
              </a:ext>
            </a:extLst>
          </p:cNvPr>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spcBef>
                <a:spcPct val="0"/>
              </a:spcBef>
            </a:pPr>
            <a:r>
              <a:rPr lang="en-US" sz="4000" dirty="0">
                <a:solidFill>
                  <a:srgbClr val="FFFFFF"/>
                </a:solidFill>
                <a:latin typeface="+mj-lt"/>
                <a:cs typeface="+mj-cs"/>
              </a:rPr>
              <a:t>Sales </a:t>
            </a:r>
            <a:endParaRPr lang="en-US" sz="4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5F2FB519-3F82-3DAA-36DE-CE7975F5DE81}"/>
              </a:ext>
            </a:extLst>
          </p:cNvPr>
          <p:cNvPicPr>
            <a:picLocks noChangeAspect="1"/>
          </p:cNvPicPr>
          <p:nvPr/>
        </p:nvPicPr>
        <p:blipFill>
          <a:blip r:embed="rId2"/>
          <a:stretch>
            <a:fillRect/>
          </a:stretch>
        </p:blipFill>
        <p:spPr>
          <a:xfrm>
            <a:off x="5132040" y="1933618"/>
            <a:ext cx="6651005" cy="4676343"/>
          </a:xfrm>
          <a:prstGeom prst="rect">
            <a:avLst/>
          </a:prstGeom>
        </p:spPr>
      </p:pic>
      <p:sp>
        <p:nvSpPr>
          <p:cNvPr id="5" name="Rectangle 4">
            <a:extLst>
              <a:ext uri="{FF2B5EF4-FFF2-40B4-BE49-F238E27FC236}">
                <a16:creationId xmlns:a16="http://schemas.microsoft.com/office/drawing/2014/main" id="{E4105519-B190-85D6-B30A-359212EAEAD7}"/>
              </a:ext>
            </a:extLst>
          </p:cNvPr>
          <p:cNvSpPr/>
          <p:nvPr/>
        </p:nvSpPr>
        <p:spPr>
          <a:xfrm>
            <a:off x="405780" y="2132856"/>
            <a:ext cx="4320480" cy="44771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113B1A55-53D3-96F1-0B66-109848BFAAE8}"/>
              </a:ext>
            </a:extLst>
          </p:cNvPr>
          <p:cNvPicPr>
            <a:picLocks noChangeAspect="1"/>
          </p:cNvPicPr>
          <p:nvPr/>
        </p:nvPicPr>
        <p:blipFill>
          <a:blip r:embed="rId3"/>
          <a:stretch>
            <a:fillRect/>
          </a:stretch>
        </p:blipFill>
        <p:spPr>
          <a:xfrm>
            <a:off x="788987" y="2276872"/>
            <a:ext cx="3937273" cy="4176464"/>
          </a:xfrm>
          <a:prstGeom prst="rect">
            <a:avLst/>
          </a:prstGeom>
        </p:spPr>
      </p:pic>
    </p:spTree>
    <p:extLst>
      <p:ext uri="{BB962C8B-B14F-4D97-AF65-F5344CB8AC3E}">
        <p14:creationId xmlns:p14="http://schemas.microsoft.com/office/powerpoint/2010/main" val="384206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D98DE-985C-B0D0-3C44-75F7FF98763B}"/>
              </a:ext>
            </a:extLst>
          </p:cNvPr>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spcBef>
                <a:spcPct val="0"/>
              </a:spcBef>
            </a:pPr>
            <a:r>
              <a:rPr lang="en-US" sz="4000" kern="1200" dirty="0">
                <a:solidFill>
                  <a:srgbClr val="FFFFFF"/>
                </a:solidFill>
                <a:latin typeface="+mj-lt"/>
                <a:ea typeface="+mj-ea"/>
                <a:cs typeface="+mj-cs"/>
              </a:rPr>
              <a:t>Quantity sold</a:t>
            </a:r>
          </a:p>
        </p:txBody>
      </p:sp>
      <p:pic>
        <p:nvPicPr>
          <p:cNvPr id="4" name="Picture 3">
            <a:extLst>
              <a:ext uri="{FF2B5EF4-FFF2-40B4-BE49-F238E27FC236}">
                <a16:creationId xmlns:a16="http://schemas.microsoft.com/office/drawing/2014/main" id="{674B0E02-4242-6243-87C9-BB486CBB3988}"/>
              </a:ext>
            </a:extLst>
          </p:cNvPr>
          <p:cNvPicPr>
            <a:picLocks noChangeAspect="1"/>
          </p:cNvPicPr>
          <p:nvPr/>
        </p:nvPicPr>
        <p:blipFill>
          <a:blip r:embed="rId2"/>
          <a:stretch>
            <a:fillRect/>
          </a:stretch>
        </p:blipFill>
        <p:spPr>
          <a:xfrm>
            <a:off x="189756" y="1655276"/>
            <a:ext cx="11737303" cy="5086091"/>
          </a:xfrm>
          <a:prstGeom prst="rect">
            <a:avLst/>
          </a:prstGeom>
        </p:spPr>
      </p:pic>
    </p:spTree>
    <p:extLst>
      <p:ext uri="{BB962C8B-B14F-4D97-AF65-F5344CB8AC3E}">
        <p14:creationId xmlns:p14="http://schemas.microsoft.com/office/powerpoint/2010/main" val="408294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12188824"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6740" y="35"/>
            <a:ext cx="4062085"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6190" y="-5306189"/>
            <a:ext cx="1576446" cy="12188826"/>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4437" y="986"/>
            <a:ext cx="430230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6DAFD-18E4-76B8-8BED-A89246512968}"/>
              </a:ext>
            </a:extLst>
          </p:cNvPr>
          <p:cNvSpPr>
            <a:spLocks noGrp="1"/>
          </p:cNvSpPr>
          <p:nvPr>
            <p:ph type="title"/>
          </p:nvPr>
        </p:nvSpPr>
        <p:spPr>
          <a:xfrm>
            <a:off x="699531" y="353160"/>
            <a:ext cx="7089454" cy="898581"/>
          </a:xfrm>
        </p:spPr>
        <p:txBody>
          <a:bodyPr vert="horz" lIns="91440" tIns="45720" rIns="91440" bIns="45720" rtlCol="0" anchor="ctr">
            <a:normAutofit/>
          </a:bodyPr>
          <a:lstStyle/>
          <a:p>
            <a:pPr algn="l" defTabSz="914400">
              <a:lnSpc>
                <a:spcPct val="90000"/>
              </a:lnSpc>
              <a:spcBef>
                <a:spcPct val="0"/>
              </a:spcBef>
            </a:pPr>
            <a:r>
              <a:rPr lang="en-US" sz="4000" dirty="0">
                <a:solidFill>
                  <a:srgbClr val="FFFFFF"/>
                </a:solidFill>
                <a:latin typeface="+mj-lt"/>
                <a:cs typeface="+mj-cs"/>
              </a:rPr>
              <a:t>Highest Selling Product</a:t>
            </a:r>
          </a:p>
        </p:txBody>
      </p:sp>
      <p:pic>
        <p:nvPicPr>
          <p:cNvPr id="6" name="Picture 5">
            <a:extLst>
              <a:ext uri="{FF2B5EF4-FFF2-40B4-BE49-F238E27FC236}">
                <a16:creationId xmlns:a16="http://schemas.microsoft.com/office/drawing/2014/main" id="{0C87C8C7-F45C-0B23-64C8-E0B547DAE4A7}"/>
              </a:ext>
            </a:extLst>
          </p:cNvPr>
          <p:cNvPicPr>
            <a:picLocks noChangeAspect="1"/>
          </p:cNvPicPr>
          <p:nvPr/>
        </p:nvPicPr>
        <p:blipFill>
          <a:blip r:embed="rId2"/>
          <a:stretch>
            <a:fillRect/>
          </a:stretch>
        </p:blipFill>
        <p:spPr>
          <a:xfrm>
            <a:off x="715561" y="2513075"/>
            <a:ext cx="5129752" cy="3334339"/>
          </a:xfrm>
          <a:prstGeom prst="rect">
            <a:avLst/>
          </a:prstGeom>
        </p:spPr>
      </p:pic>
      <p:pic>
        <p:nvPicPr>
          <p:cNvPr id="4" name="Picture 3">
            <a:extLst>
              <a:ext uri="{FF2B5EF4-FFF2-40B4-BE49-F238E27FC236}">
                <a16:creationId xmlns:a16="http://schemas.microsoft.com/office/drawing/2014/main" id="{D0E71A6E-973F-FB2B-D161-4A38A723FBF0}"/>
              </a:ext>
            </a:extLst>
          </p:cNvPr>
          <p:cNvPicPr>
            <a:picLocks noChangeAspect="1"/>
          </p:cNvPicPr>
          <p:nvPr/>
        </p:nvPicPr>
        <p:blipFill>
          <a:blip r:embed="rId3"/>
          <a:stretch>
            <a:fillRect/>
          </a:stretch>
        </p:blipFill>
        <p:spPr>
          <a:xfrm>
            <a:off x="6343512" y="2414905"/>
            <a:ext cx="5129751" cy="3603650"/>
          </a:xfrm>
          <a:prstGeom prst="rect">
            <a:avLst/>
          </a:prstGeom>
        </p:spPr>
      </p:pic>
    </p:spTree>
    <p:extLst>
      <p:ext uri="{BB962C8B-B14F-4D97-AF65-F5344CB8AC3E}">
        <p14:creationId xmlns:p14="http://schemas.microsoft.com/office/powerpoint/2010/main" val="357664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799B2-8563-1E3A-8D9E-FB557105C0AD}"/>
              </a:ext>
            </a:extLst>
          </p:cNvPr>
          <p:cNvSpPr>
            <a:spLocks noGrp="1"/>
          </p:cNvSpPr>
          <p:nvPr>
            <p:ph type="title"/>
          </p:nvPr>
        </p:nvSpPr>
        <p:spPr>
          <a:xfrm>
            <a:off x="699530" y="248038"/>
            <a:ext cx="9355322" cy="1159200"/>
          </a:xfrm>
        </p:spPr>
        <p:txBody>
          <a:bodyPr vert="horz" lIns="91440" tIns="45720" rIns="91440" bIns="45720" rtlCol="0" anchor="ctr">
            <a:normAutofit/>
          </a:bodyPr>
          <a:lstStyle/>
          <a:p>
            <a:pPr algn="l" defTabSz="914400">
              <a:lnSpc>
                <a:spcPct val="90000"/>
              </a:lnSpc>
              <a:spcBef>
                <a:spcPct val="0"/>
              </a:spcBef>
            </a:pPr>
            <a:r>
              <a:rPr lang="en-US" sz="4000" kern="1200" dirty="0">
                <a:solidFill>
                  <a:srgbClr val="FFFFFF"/>
                </a:solidFill>
                <a:latin typeface="+mj-lt"/>
                <a:ea typeface="+mj-ea"/>
                <a:cs typeface="+mj-cs"/>
              </a:rPr>
              <a:t>Sales Vs. Service Level &amp; Quantity Sold</a:t>
            </a:r>
          </a:p>
        </p:txBody>
      </p:sp>
      <p:pic>
        <p:nvPicPr>
          <p:cNvPr id="4" name="Picture 3">
            <a:extLst>
              <a:ext uri="{FF2B5EF4-FFF2-40B4-BE49-F238E27FC236}">
                <a16:creationId xmlns:a16="http://schemas.microsoft.com/office/drawing/2014/main" id="{4E9E3FD8-3B5B-CDBC-8655-305178E6F752}"/>
              </a:ext>
            </a:extLst>
          </p:cNvPr>
          <p:cNvPicPr>
            <a:picLocks noChangeAspect="1"/>
          </p:cNvPicPr>
          <p:nvPr/>
        </p:nvPicPr>
        <p:blipFill>
          <a:blip r:embed="rId2"/>
          <a:stretch>
            <a:fillRect/>
          </a:stretch>
        </p:blipFill>
        <p:spPr>
          <a:xfrm>
            <a:off x="261764" y="1822348"/>
            <a:ext cx="11737304" cy="4787613"/>
          </a:xfrm>
          <a:prstGeom prst="rect">
            <a:avLst/>
          </a:prstGeom>
        </p:spPr>
      </p:pic>
      <p:sp>
        <p:nvSpPr>
          <p:cNvPr id="3" name="Rectangle: Rounded Corners 2">
            <a:extLst>
              <a:ext uri="{FF2B5EF4-FFF2-40B4-BE49-F238E27FC236}">
                <a16:creationId xmlns:a16="http://schemas.microsoft.com/office/drawing/2014/main" id="{8F7D7403-1166-E2B3-F0F4-8275E080E770}"/>
              </a:ext>
            </a:extLst>
          </p:cNvPr>
          <p:cNvSpPr/>
          <p:nvPr/>
        </p:nvSpPr>
        <p:spPr>
          <a:xfrm>
            <a:off x="5662364" y="2708920"/>
            <a:ext cx="6048672" cy="1800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effectLst/>
                <a:latin typeface="Calibri" panose="020F0502020204030204" pitchFamily="34" charset="0"/>
                <a:ea typeface="Calibri" panose="020F0502020204030204" pitchFamily="34" charset="0"/>
                <a:cs typeface="Times New Roman" panose="02020603050405020304" pitchFamily="18" charset="0"/>
              </a:rPr>
              <a:t>Five top-performing states are Maharashtra, Karnataka, Tamil Nadu, Uttar Pradesh &amp; Delhi. To increase sale and revenue in particular areas we should  promote the new designs  ,tailoring and try to improve the service levels .</a:t>
            </a:r>
            <a:endParaRPr lang="en-US"/>
          </a:p>
        </p:txBody>
      </p:sp>
    </p:spTree>
    <p:extLst>
      <p:ext uri="{BB962C8B-B14F-4D97-AF65-F5344CB8AC3E}">
        <p14:creationId xmlns:p14="http://schemas.microsoft.com/office/powerpoint/2010/main" val="61181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43F29-2089-A136-304E-40BF9E226233}"/>
              </a:ext>
            </a:extLst>
          </p:cNvPr>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spcBef>
                <a:spcPct val="0"/>
              </a:spcBef>
            </a:pPr>
            <a:r>
              <a:rPr lang="en-US" sz="4000" kern="1200" dirty="0">
                <a:solidFill>
                  <a:srgbClr val="FFFFFF"/>
                </a:solidFill>
                <a:latin typeface="+mj-lt"/>
                <a:ea typeface="+mj-ea"/>
                <a:cs typeface="+mj-cs"/>
              </a:rPr>
              <a:t>Influence </a:t>
            </a:r>
            <a:r>
              <a:rPr lang="en-US" sz="4000" dirty="0">
                <a:solidFill>
                  <a:srgbClr val="FFFFFF"/>
                </a:solidFill>
                <a:latin typeface="+mj-lt"/>
                <a:cs typeface="+mj-cs"/>
              </a:rPr>
              <a:t>Of Gender On Sales</a:t>
            </a:r>
            <a:endParaRPr lang="en-US" sz="4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15CA6297-3A4D-25EC-A42A-B4307CC34E0D}"/>
              </a:ext>
            </a:extLst>
          </p:cNvPr>
          <p:cNvPicPr>
            <a:picLocks noChangeAspect="1"/>
          </p:cNvPicPr>
          <p:nvPr/>
        </p:nvPicPr>
        <p:blipFill>
          <a:blip r:embed="rId2"/>
          <a:stretch>
            <a:fillRect/>
          </a:stretch>
        </p:blipFill>
        <p:spPr>
          <a:xfrm>
            <a:off x="117749" y="1822348"/>
            <a:ext cx="11809312" cy="4847011"/>
          </a:xfrm>
          <a:prstGeom prst="rect">
            <a:avLst/>
          </a:prstGeom>
        </p:spPr>
      </p:pic>
    </p:spTree>
    <p:extLst>
      <p:ext uri="{BB962C8B-B14F-4D97-AF65-F5344CB8AC3E}">
        <p14:creationId xmlns:p14="http://schemas.microsoft.com/office/powerpoint/2010/main" val="383357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88824"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0714" y="0"/>
            <a:ext cx="4096144"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09058" y="-5008456"/>
            <a:ext cx="2170709" cy="12188825"/>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8FDF48-62A0-1200-ACA1-6EBEDC7BB2DE}"/>
              </a:ext>
            </a:extLst>
          </p:cNvPr>
          <p:cNvSpPr>
            <a:spLocks noGrp="1"/>
          </p:cNvSpPr>
          <p:nvPr>
            <p:ph type="title"/>
          </p:nvPr>
        </p:nvSpPr>
        <p:spPr>
          <a:xfrm>
            <a:off x="1383203" y="348865"/>
            <a:ext cx="9715580" cy="1576446"/>
          </a:xfrm>
        </p:spPr>
        <p:txBody>
          <a:bodyPr anchor="ctr">
            <a:normAutofit/>
          </a:bodyPr>
          <a:lstStyle/>
          <a:p>
            <a:r>
              <a:rPr lang="en-US" sz="4000">
                <a:solidFill>
                  <a:srgbClr val="FFFFFF"/>
                </a:solidFill>
                <a:latin typeface="-apple-system"/>
              </a:rPr>
              <a:t>Conclusion for the year 2023</a:t>
            </a:r>
            <a:br>
              <a:rPr lang="en-US" sz="4000">
                <a:solidFill>
                  <a:srgbClr val="FFFFFF"/>
                </a:solidFill>
                <a:latin typeface="-apple-system"/>
              </a:rPr>
            </a:br>
            <a:endParaRPr lang="en-CA" sz="4000">
              <a:solidFill>
                <a:srgbClr val="FFFFFF"/>
              </a:solidFill>
            </a:endParaRPr>
          </a:p>
        </p:txBody>
      </p:sp>
      <p:graphicFrame>
        <p:nvGraphicFramePr>
          <p:cNvPr id="7" name="TextBox 4">
            <a:extLst>
              <a:ext uri="{FF2B5EF4-FFF2-40B4-BE49-F238E27FC236}">
                <a16:creationId xmlns:a16="http://schemas.microsoft.com/office/drawing/2014/main" id="{D85B115B-1F63-FB0E-C495-19D8EF405A72}"/>
              </a:ext>
            </a:extLst>
          </p:cNvPr>
          <p:cNvGraphicFramePr/>
          <p:nvPr>
            <p:extLst>
              <p:ext uri="{D42A27DB-BD31-4B8C-83A1-F6EECF244321}">
                <p14:modId xmlns:p14="http://schemas.microsoft.com/office/powerpoint/2010/main" val="4069513972"/>
              </p:ext>
            </p:extLst>
          </p:nvPr>
        </p:nvGraphicFramePr>
        <p:xfrm>
          <a:off x="643888" y="2615979"/>
          <a:ext cx="10924983"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44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1791" y="381795"/>
            <a:ext cx="6858001" cy="6094408"/>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DCD48-E5DF-C618-699F-03EBD51BA72D}"/>
              </a:ext>
            </a:extLst>
          </p:cNvPr>
          <p:cNvSpPr>
            <a:spLocks noGrp="1"/>
          </p:cNvSpPr>
          <p:nvPr>
            <p:ph type="title"/>
          </p:nvPr>
        </p:nvSpPr>
        <p:spPr>
          <a:xfrm>
            <a:off x="707228" y="4544704"/>
            <a:ext cx="4791387" cy="1811645"/>
          </a:xfrm>
        </p:spPr>
        <p:txBody>
          <a:bodyPr vert="horz" lIns="91440" tIns="45720" rIns="91440" bIns="45720" rtlCol="0" anchor="ctr">
            <a:normAutofit/>
          </a:bodyPr>
          <a:lstStyle/>
          <a:p>
            <a:pPr algn="l" defTabSz="914400">
              <a:lnSpc>
                <a:spcPct val="90000"/>
              </a:lnSpc>
              <a:spcBef>
                <a:spcPct val="0"/>
              </a:spcBef>
            </a:pPr>
            <a:r>
              <a:rPr lang="en-US" sz="4000">
                <a:solidFill>
                  <a:schemeClr val="tx1"/>
                </a:solidFill>
                <a:latin typeface="+mj-lt"/>
                <a:cs typeface="+mj-cs"/>
              </a:rPr>
              <a:t>Conclusion</a:t>
            </a:r>
          </a:p>
        </p:txBody>
      </p:sp>
      <p:pic>
        <p:nvPicPr>
          <p:cNvPr id="5" name="Picture 4" descr="Magnifying glass showing decling performance">
            <a:extLst>
              <a:ext uri="{FF2B5EF4-FFF2-40B4-BE49-F238E27FC236}">
                <a16:creationId xmlns:a16="http://schemas.microsoft.com/office/drawing/2014/main" id="{4684FDDF-79B6-83F4-1856-1E7D4C082ED2}"/>
              </a:ext>
            </a:extLst>
          </p:cNvPr>
          <p:cNvPicPr>
            <a:picLocks noChangeAspect="1"/>
          </p:cNvPicPr>
          <p:nvPr/>
        </p:nvPicPr>
        <p:blipFill rotWithShape="1">
          <a:blip r:embed="rId2"/>
          <a:srcRect r="1136" b="-1"/>
          <a:stretch/>
        </p:blipFill>
        <p:spPr>
          <a:xfrm>
            <a:off x="20" y="10"/>
            <a:ext cx="6094392" cy="4114790"/>
          </a:xfrm>
          <a:prstGeom prst="rect">
            <a:avLst/>
          </a:prstGeom>
        </p:spPr>
      </p:pic>
      <p:sp>
        <p:nvSpPr>
          <p:cNvPr id="3" name="TextBox 2">
            <a:extLst>
              <a:ext uri="{FF2B5EF4-FFF2-40B4-BE49-F238E27FC236}">
                <a16:creationId xmlns:a16="http://schemas.microsoft.com/office/drawing/2014/main" id="{8D47B251-2831-2487-E2BB-D3CE6B7D0EA0}"/>
              </a:ext>
            </a:extLst>
          </p:cNvPr>
          <p:cNvSpPr txBox="1"/>
          <p:nvPr/>
        </p:nvSpPr>
        <p:spPr>
          <a:xfrm>
            <a:off x="6454452" y="476672"/>
            <a:ext cx="5400600" cy="6120680"/>
          </a:xfrm>
          <a:prstGeom prst="rect">
            <a:avLst/>
          </a:prstGeom>
        </p:spPr>
        <p:txBody>
          <a:bodyPr vert="horz" lIns="91440" tIns="45720" rIns="91440" bIns="45720" rtlCol="0" anchor="ctr">
            <a:noAutofit/>
          </a:bodyPr>
          <a:lstStyle/>
          <a:p>
            <a:pPr algn="just" defTabSz="914400">
              <a:lnSpc>
                <a:spcPct val="90000"/>
              </a:lnSpc>
              <a:spcAft>
                <a:spcPts val="600"/>
              </a:spcAft>
            </a:pPr>
            <a:r>
              <a:rPr lang="en-US" sz="1800" b="0" i="0" dirty="0">
                <a:effectLst/>
              </a:rPr>
              <a:t>The sales trends indicate </a:t>
            </a:r>
            <a:r>
              <a:rPr lang="en-US" sz="1800" b="1" i="0" dirty="0">
                <a:effectLst/>
              </a:rPr>
              <a:t>a seasonal or promotion-driven peak in April</a:t>
            </a:r>
            <a:r>
              <a:rPr lang="en-US" sz="1800" b="0" i="0" dirty="0">
                <a:effectLst/>
              </a:rPr>
              <a:t>, highlighting the impact of marketing or external factors on B2B sales performance. The following decline points to the potential end of these effects or a temporary market saturation. This suggests that while promotional activities can significantly boost sales, strategies should be developed to maintain a more consistent sales performance throughout the year.</a:t>
            </a:r>
          </a:p>
          <a:p>
            <a:pPr indent="-228600" algn="just" defTabSz="914400">
              <a:lnSpc>
                <a:spcPct val="90000"/>
              </a:lnSpc>
              <a:spcAft>
                <a:spcPts val="600"/>
              </a:spcAft>
              <a:buFont typeface="Arial" panose="020B0604020202020204" pitchFamily="34" charset="0"/>
              <a:buChar char="•"/>
            </a:pPr>
            <a:r>
              <a:rPr lang="en-US" sz="1800" b="1" i="0" dirty="0">
                <a:effectLst/>
              </a:rPr>
              <a:t>Promotional strategies seem to be effective</a:t>
            </a:r>
            <a:r>
              <a:rPr lang="en-US" sz="1800" b="0" i="0" dirty="0">
                <a:effectLst/>
              </a:rPr>
              <a:t>, as indicated by the higher average order value of transactions with applied promotions. This effectiveness may be due to incentivizing larger purchases or enhancing the perceived value. The insight suggests that promotions could be strategically used to lift sales, especially during periods of expected decline.</a:t>
            </a:r>
          </a:p>
          <a:p>
            <a:pPr indent="-228600" algn="just" defTabSz="914400">
              <a:lnSpc>
                <a:spcPct val="90000"/>
              </a:lnSpc>
              <a:spcAft>
                <a:spcPts val="600"/>
              </a:spcAft>
              <a:buFont typeface="Arial" panose="020B0604020202020204" pitchFamily="34" charset="0"/>
              <a:buChar char="•"/>
            </a:pPr>
            <a:r>
              <a:rPr lang="en-US" sz="1800" b="1" i="0" dirty="0">
                <a:effectLst/>
              </a:rPr>
              <a:t>The concentration of sales in India</a:t>
            </a:r>
            <a:r>
              <a:rPr lang="en-US" sz="1800" b="0" i="0" dirty="0">
                <a:effectLst/>
              </a:rPr>
              <a:t> might reflect the dataset's origin (amazon.in) and underscores the importance of local market understanding and tailoring strategies to regional specifics.</a:t>
            </a:r>
          </a:p>
          <a:p>
            <a:pPr indent="-228600" algn="just" defTabSz="914400">
              <a:lnSpc>
                <a:spcPct val="90000"/>
              </a:lnSpc>
              <a:spcAft>
                <a:spcPts val="600"/>
              </a:spcAft>
              <a:buFont typeface="Arial" panose="020B0604020202020204" pitchFamily="34" charset="0"/>
              <a:buChar char="•"/>
            </a:pPr>
            <a:r>
              <a:rPr lang="en-US" sz="1800" b="0" i="0" dirty="0">
                <a:effectLst/>
              </a:rPr>
              <a:t>The similar average order values across volume segments imply that </a:t>
            </a:r>
            <a:r>
              <a:rPr lang="en-US" sz="1800" b="1" i="0" dirty="0">
                <a:effectLst/>
              </a:rPr>
              <a:t>customers spend consistent amounts per order, irrespective of the quantity.</a:t>
            </a:r>
            <a:r>
              <a:rPr lang="en-US" sz="1800" b="0" i="0" dirty="0">
                <a:effectLst/>
              </a:rPr>
              <a:t> This may reflect effective pricing strategies that cater to various purchasing scales.</a:t>
            </a:r>
          </a:p>
        </p:txBody>
      </p:sp>
    </p:spTree>
    <p:extLst>
      <p:ext uri="{BB962C8B-B14F-4D97-AF65-F5344CB8AC3E}">
        <p14:creationId xmlns:p14="http://schemas.microsoft.com/office/powerpoint/2010/main" val="60343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1791" y="381795"/>
            <a:ext cx="6858001" cy="6094408"/>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C3BFC-2AF8-B87C-F44C-1D6644E041A5}"/>
              </a:ext>
            </a:extLst>
          </p:cNvPr>
          <p:cNvSpPr>
            <a:spLocks noGrp="1"/>
          </p:cNvSpPr>
          <p:nvPr>
            <p:ph type="title"/>
          </p:nvPr>
        </p:nvSpPr>
        <p:spPr>
          <a:xfrm>
            <a:off x="707228" y="4544704"/>
            <a:ext cx="4791387" cy="1811645"/>
          </a:xfrm>
        </p:spPr>
        <p:txBody>
          <a:bodyPr vert="horz" lIns="91440" tIns="45720" rIns="91440" bIns="45720" rtlCol="0" anchor="ctr">
            <a:normAutofit/>
          </a:bodyPr>
          <a:lstStyle/>
          <a:p>
            <a:pPr algn="l" defTabSz="914400">
              <a:lnSpc>
                <a:spcPct val="90000"/>
              </a:lnSpc>
              <a:spcBef>
                <a:spcPct val="0"/>
              </a:spcBef>
            </a:pPr>
            <a:r>
              <a:rPr lang="en-US" sz="4000">
                <a:solidFill>
                  <a:schemeClr val="tx1"/>
                </a:solidFill>
                <a:latin typeface="+mj-lt"/>
                <a:cs typeface="+mj-cs"/>
              </a:rPr>
              <a:t>Conclusion(Cont.)</a:t>
            </a:r>
          </a:p>
        </p:txBody>
      </p:sp>
      <p:pic>
        <p:nvPicPr>
          <p:cNvPr id="6" name="Picture 5" descr="Angled shot of pen on a graph">
            <a:extLst>
              <a:ext uri="{FF2B5EF4-FFF2-40B4-BE49-F238E27FC236}">
                <a16:creationId xmlns:a16="http://schemas.microsoft.com/office/drawing/2014/main" id="{6B8ADAA9-71EA-6B42-8BE6-B2A3D81B8F62}"/>
              </a:ext>
            </a:extLst>
          </p:cNvPr>
          <p:cNvPicPr>
            <a:picLocks noChangeAspect="1"/>
          </p:cNvPicPr>
          <p:nvPr/>
        </p:nvPicPr>
        <p:blipFill rotWithShape="1">
          <a:blip r:embed="rId2"/>
          <a:srcRect r="1136" b="-1"/>
          <a:stretch/>
        </p:blipFill>
        <p:spPr>
          <a:xfrm>
            <a:off x="20" y="10"/>
            <a:ext cx="6094392" cy="4114790"/>
          </a:xfrm>
          <a:prstGeom prst="rect">
            <a:avLst/>
          </a:prstGeom>
        </p:spPr>
      </p:pic>
      <p:sp>
        <p:nvSpPr>
          <p:cNvPr id="4" name="TextBox 3">
            <a:extLst>
              <a:ext uri="{FF2B5EF4-FFF2-40B4-BE49-F238E27FC236}">
                <a16:creationId xmlns:a16="http://schemas.microsoft.com/office/drawing/2014/main" id="{990A8CF2-6485-EE52-2CB6-7B1D7B557D69}"/>
              </a:ext>
            </a:extLst>
          </p:cNvPr>
          <p:cNvSpPr txBox="1"/>
          <p:nvPr/>
        </p:nvSpPr>
        <p:spPr>
          <a:xfrm>
            <a:off x="6801638" y="691912"/>
            <a:ext cx="4584452" cy="5474173"/>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r>
              <a:rPr lang="en-US" sz="1800" b="0" i="0" dirty="0">
                <a:effectLst/>
              </a:rPr>
              <a:t>The comparable average order quantities in high versus low-value segments suggest that </a:t>
            </a:r>
            <a:r>
              <a:rPr lang="en-US" sz="1800" b="1" i="0" dirty="0">
                <a:effectLst/>
              </a:rPr>
              <a:t>the order value is influenced more by the item types or prices rather than the quantity,</a:t>
            </a:r>
            <a:r>
              <a:rPr lang="en-US" sz="1800" b="0" i="0" dirty="0">
                <a:effectLst/>
              </a:rPr>
              <a:t> pointing towards a product mix that is well balanced between high-value and low-value items. </a:t>
            </a:r>
          </a:p>
          <a:p>
            <a:pPr indent="-228600" defTabSz="914400">
              <a:lnSpc>
                <a:spcPct val="90000"/>
              </a:lnSpc>
              <a:spcAft>
                <a:spcPts val="600"/>
              </a:spcAft>
              <a:buFont typeface="Arial" panose="020B0604020202020204" pitchFamily="34" charset="0"/>
              <a:buChar char="•"/>
            </a:pPr>
            <a:r>
              <a:rPr lang="en-US" sz="1800" b="0" i="0" dirty="0">
                <a:effectLst/>
              </a:rPr>
              <a:t>In conclusion, the analysis underscores </a:t>
            </a:r>
            <a:r>
              <a:rPr lang="en-US" sz="1800" b="1" i="0" dirty="0">
                <a:effectLst/>
              </a:rPr>
              <a:t>the need for dynamic sales and marketing strategies</a:t>
            </a:r>
            <a:r>
              <a:rPr lang="en-US" sz="1800" b="0" i="0" dirty="0">
                <a:effectLst/>
              </a:rPr>
              <a:t> that are responsive to the identified patterns and trends. Efforts should be concentrated on maintaining sales momentum post-promotion peaks, leveraging promotions to boost higher- value transactions, and developing a balanced approach that caters to both high-frequency lower-value purchases and less frequent, high-value transactions. Additionally, the insights call for a region-specific focus to capitalize on the predominant market, with an eye towards expanding or diversifying as dictated by the sales data trends.</a:t>
            </a:r>
          </a:p>
        </p:txBody>
      </p:sp>
    </p:spTree>
    <p:extLst>
      <p:ext uri="{BB962C8B-B14F-4D97-AF65-F5344CB8AC3E}">
        <p14:creationId xmlns:p14="http://schemas.microsoft.com/office/powerpoint/2010/main" val="327079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7F2A277-9F1F-0FDC-5A3D-E9F08710C23B}"/>
              </a:ext>
            </a:extLst>
          </p:cNvPr>
          <p:cNvSpPr>
            <a:spLocks noGrp="1"/>
          </p:cNvSpPr>
          <p:nvPr>
            <p:ph type="title"/>
          </p:nvPr>
        </p:nvSpPr>
        <p:spPr>
          <a:xfrm>
            <a:off x="589406" y="856180"/>
            <a:ext cx="4559396" cy="1128068"/>
          </a:xfrm>
        </p:spPr>
        <p:txBody>
          <a:bodyPr vert="horz" lIns="91440" tIns="45720" rIns="91440" bIns="45720" rtlCol="0" anchor="ctr">
            <a:normAutofit/>
          </a:bodyPr>
          <a:lstStyle/>
          <a:p>
            <a:pPr defTabSz="914400">
              <a:lnSpc>
                <a:spcPct val="90000"/>
              </a:lnSpc>
              <a:spcBef>
                <a:spcPct val="0"/>
              </a:spcBef>
            </a:pPr>
            <a:r>
              <a:rPr lang="en-US" sz="4000">
                <a:solidFill>
                  <a:schemeClr val="tx1"/>
                </a:solidFill>
                <a:latin typeface="+mj-lt"/>
                <a:cs typeface="+mj-cs"/>
              </a:rPr>
              <a:t>Group 4</a:t>
            </a:r>
          </a:p>
        </p:txBody>
      </p:sp>
      <p:grpSp>
        <p:nvGrpSpPr>
          <p:cNvPr id="2095" name="Group 209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02" cy="673460"/>
            <a:chOff x="0" y="823811"/>
            <a:chExt cx="355196" cy="673460"/>
          </a:xfrm>
        </p:grpSpPr>
        <p:sp>
          <p:nvSpPr>
            <p:cNvPr id="2096" name="Rectangle 209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9" name="Rectangle 209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11" y="2090569"/>
            <a:ext cx="4296561"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33D383E-D68E-1445-C1D3-B152F53EA93A}"/>
              </a:ext>
            </a:extLst>
          </p:cNvPr>
          <p:cNvSpPr>
            <a:spLocks noGrp="1"/>
          </p:cNvSpPr>
          <p:nvPr>
            <p:ph type="body" sz="half" idx="2"/>
          </p:nvPr>
        </p:nvSpPr>
        <p:spPr>
          <a:xfrm>
            <a:off x="590565" y="2330505"/>
            <a:ext cx="4558237" cy="3979585"/>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endParaRPr lang="en-US" sz="2000" dirty="0">
              <a:solidFill>
                <a:schemeClr val="tx1"/>
              </a:solidFill>
              <a:latin typeface="+mn-lt"/>
              <a:cs typeface="+mn-cs"/>
            </a:endParaRPr>
          </a:p>
          <a:p>
            <a:pPr indent="-228600" defTabSz="914400">
              <a:lnSpc>
                <a:spcPct val="90000"/>
              </a:lnSpc>
              <a:buFont typeface="Arial" panose="020B0604020202020204" pitchFamily="34" charset="0"/>
              <a:buChar char="•"/>
            </a:pPr>
            <a:r>
              <a:rPr lang="en-US" sz="2000" dirty="0">
                <a:solidFill>
                  <a:schemeClr val="tx1"/>
                </a:solidFill>
                <a:latin typeface="+mn-lt"/>
                <a:cs typeface="+mn-cs"/>
              </a:rPr>
              <a:t>Rachna Dhico(0814805)</a:t>
            </a:r>
          </a:p>
          <a:p>
            <a:pPr indent="-228600" defTabSz="914400">
              <a:lnSpc>
                <a:spcPct val="90000"/>
              </a:lnSpc>
              <a:buFont typeface="Arial" panose="020B0604020202020204" pitchFamily="34" charset="0"/>
              <a:buChar char="•"/>
            </a:pPr>
            <a:r>
              <a:rPr lang="en-US" sz="2000" dirty="0">
                <a:solidFill>
                  <a:schemeClr val="tx1"/>
                </a:solidFill>
                <a:latin typeface="+mn-lt"/>
                <a:cs typeface="+mn-cs"/>
              </a:rPr>
              <a:t>Jatinder Bath(</a:t>
            </a:r>
            <a:r>
              <a:rPr lang="en-US" sz="1800" dirty="0">
                <a:solidFill>
                  <a:srgbClr val="000000"/>
                </a:solidFill>
                <a:effectLst/>
                <a:latin typeface="Times New Roman" panose="02020603050405020304" pitchFamily="18" charset="0"/>
                <a:ea typeface="Times New Roman" panose="02020603050405020304" pitchFamily="18" charset="0"/>
              </a:rPr>
              <a:t>0812522</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US" sz="2000" dirty="0">
              <a:solidFill>
                <a:schemeClr val="tx1"/>
              </a:solidFill>
              <a:latin typeface="+mn-lt"/>
              <a:cs typeface="+mn-cs"/>
            </a:endParaRPr>
          </a:p>
          <a:p>
            <a:pPr indent="-228600" defTabSz="914400">
              <a:lnSpc>
                <a:spcPct val="90000"/>
              </a:lnSpc>
              <a:buFont typeface="Arial" panose="020B0604020202020204" pitchFamily="34" charset="0"/>
              <a:buChar char="•"/>
            </a:pPr>
            <a:r>
              <a:rPr lang="en-US" sz="2000" dirty="0" err="1">
                <a:solidFill>
                  <a:schemeClr val="tx1"/>
                </a:solidFill>
                <a:latin typeface="+mn-lt"/>
                <a:cs typeface="+mn-cs"/>
              </a:rPr>
              <a:t>Vishavjeet</a:t>
            </a:r>
            <a:r>
              <a:rPr lang="en-US" sz="2000" dirty="0">
                <a:solidFill>
                  <a:schemeClr val="tx1"/>
                </a:solidFill>
                <a:latin typeface="+mn-lt"/>
                <a:cs typeface="+mn-cs"/>
              </a:rPr>
              <a:t> Singh(0814828)</a:t>
            </a:r>
          </a:p>
          <a:p>
            <a:pPr indent="-228600" defTabSz="914400">
              <a:lnSpc>
                <a:spcPct val="90000"/>
              </a:lnSpc>
              <a:buFont typeface="Arial" panose="020B0604020202020204" pitchFamily="34" charset="0"/>
              <a:buChar char="•"/>
            </a:pPr>
            <a:endParaRPr lang="en-US" sz="2000" dirty="0">
              <a:solidFill>
                <a:schemeClr val="tx1"/>
              </a:solidFill>
              <a:latin typeface="+mn-lt"/>
              <a:cs typeface="+mn-cs"/>
            </a:endParaRPr>
          </a:p>
        </p:txBody>
      </p:sp>
      <p:sp>
        <p:nvSpPr>
          <p:cNvPr id="2101" name="Rectangle 210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4884" y="0"/>
            <a:ext cx="149394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4329" y="513853"/>
            <a:ext cx="6007801"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group of students">
            <a:extLst>
              <a:ext uri="{FF2B5EF4-FFF2-40B4-BE49-F238E27FC236}">
                <a16:creationId xmlns:a16="http://schemas.microsoft.com/office/drawing/2014/main" id="{1A841594-2599-EB01-1F7F-280FC4D87B9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379" r="21766" b="-1"/>
          <a:stretch/>
        </p:blipFill>
        <p:spPr bwMode="auto">
          <a:xfrm>
            <a:off x="5976231" y="799352"/>
            <a:ext cx="5423997"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4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 Dashboard">
            <a:extLst>
              <a:ext uri="{FF2B5EF4-FFF2-40B4-BE49-F238E27FC236}">
                <a16:creationId xmlns:a16="http://schemas.microsoft.com/office/drawing/2014/main" id="{9E018A8A-19BE-AE15-BEFC-2237295155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789" y="1744954"/>
            <a:ext cx="3368092" cy="3368092"/>
          </a:xfrm>
          <a:prstGeom prst="rect">
            <a:avLst/>
          </a:prstGeom>
        </p:spPr>
      </p:pic>
      <p:sp>
        <p:nvSpPr>
          <p:cNvPr id="23" name="Freeform: Shape 2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8786" y="0"/>
            <a:ext cx="7560039"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E9ECC34-0591-2AB7-A8A8-CD75CEC7960E}"/>
              </a:ext>
            </a:extLst>
          </p:cNvPr>
          <p:cNvSpPr>
            <a:spLocks noGrp="1"/>
          </p:cNvSpPr>
          <p:nvPr>
            <p:ph type="title"/>
          </p:nvPr>
        </p:nvSpPr>
        <p:spPr>
          <a:xfrm>
            <a:off x="5757854" y="457201"/>
            <a:ext cx="5335880" cy="1835911"/>
          </a:xfrm>
        </p:spPr>
        <p:txBody>
          <a:bodyPr anchor="b">
            <a:normAutofit/>
          </a:bodyPr>
          <a:lstStyle/>
          <a:p>
            <a:r>
              <a:rPr lang="en-CA" sz="4100" dirty="0">
                <a:solidFill>
                  <a:srgbClr val="FFFFFF"/>
                </a:solidFill>
              </a:rPr>
              <a:t>PROJECT PROGRESS-Phases involved</a:t>
            </a:r>
          </a:p>
        </p:txBody>
      </p:sp>
      <p:sp>
        <p:nvSpPr>
          <p:cNvPr id="2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7853" y="2560829"/>
            <a:ext cx="5027890" cy="18288"/>
          </a:xfrm>
          <a:custGeom>
            <a:avLst/>
            <a:gdLst>
              <a:gd name="connsiteX0" fmla="*/ 0 w 5027890"/>
              <a:gd name="connsiteY0" fmla="*/ 0 h 18288"/>
              <a:gd name="connsiteX1" fmla="*/ 527928 w 5027890"/>
              <a:gd name="connsiteY1" fmla="*/ 0 h 18288"/>
              <a:gd name="connsiteX2" fmla="*/ 1206694 w 5027890"/>
              <a:gd name="connsiteY2" fmla="*/ 0 h 18288"/>
              <a:gd name="connsiteX3" fmla="*/ 1784901 w 5027890"/>
              <a:gd name="connsiteY3" fmla="*/ 0 h 18288"/>
              <a:gd name="connsiteX4" fmla="*/ 2312829 w 5027890"/>
              <a:gd name="connsiteY4" fmla="*/ 0 h 18288"/>
              <a:gd name="connsiteX5" fmla="*/ 2991595 w 5027890"/>
              <a:gd name="connsiteY5" fmla="*/ 0 h 18288"/>
              <a:gd name="connsiteX6" fmla="*/ 3620081 w 5027890"/>
              <a:gd name="connsiteY6" fmla="*/ 0 h 18288"/>
              <a:gd name="connsiteX7" fmla="*/ 4248567 w 5027890"/>
              <a:gd name="connsiteY7" fmla="*/ 0 h 18288"/>
              <a:gd name="connsiteX8" fmla="*/ 5027890 w 5027890"/>
              <a:gd name="connsiteY8" fmla="*/ 0 h 18288"/>
              <a:gd name="connsiteX9" fmla="*/ 5027890 w 5027890"/>
              <a:gd name="connsiteY9" fmla="*/ 18288 h 18288"/>
              <a:gd name="connsiteX10" fmla="*/ 4499962 w 5027890"/>
              <a:gd name="connsiteY10" fmla="*/ 18288 h 18288"/>
              <a:gd name="connsiteX11" fmla="*/ 4022312 w 5027890"/>
              <a:gd name="connsiteY11" fmla="*/ 18288 h 18288"/>
              <a:gd name="connsiteX12" fmla="*/ 3343547 w 5027890"/>
              <a:gd name="connsiteY12" fmla="*/ 18288 h 18288"/>
              <a:gd name="connsiteX13" fmla="*/ 2815618 w 5027890"/>
              <a:gd name="connsiteY13" fmla="*/ 18288 h 18288"/>
              <a:gd name="connsiteX14" fmla="*/ 2136853 w 5027890"/>
              <a:gd name="connsiteY14" fmla="*/ 18288 h 18288"/>
              <a:gd name="connsiteX15" fmla="*/ 1407809 w 5027890"/>
              <a:gd name="connsiteY15" fmla="*/ 18288 h 18288"/>
              <a:gd name="connsiteX16" fmla="*/ 829602 w 5027890"/>
              <a:gd name="connsiteY16" fmla="*/ 18288 h 18288"/>
              <a:gd name="connsiteX17" fmla="*/ 0 w 5027890"/>
              <a:gd name="connsiteY17" fmla="*/ 18288 h 18288"/>
              <a:gd name="connsiteX18" fmla="*/ 0 w 5027890"/>
              <a:gd name="connsiteY18" fmla="*/ 0 h 18288"/>
              <a:gd name="connsiteX0" fmla="*/ 0 w 5027890"/>
              <a:gd name="connsiteY0" fmla="*/ 0 h 18288"/>
              <a:gd name="connsiteX1" fmla="*/ 578207 w 5027890"/>
              <a:gd name="connsiteY1" fmla="*/ 0 h 18288"/>
              <a:gd name="connsiteX2" fmla="*/ 1055857 w 5027890"/>
              <a:gd name="connsiteY2" fmla="*/ 0 h 18288"/>
              <a:gd name="connsiteX3" fmla="*/ 1784901 w 5027890"/>
              <a:gd name="connsiteY3" fmla="*/ 0 h 18288"/>
              <a:gd name="connsiteX4" fmla="*/ 2363108 w 5027890"/>
              <a:gd name="connsiteY4" fmla="*/ 0 h 18288"/>
              <a:gd name="connsiteX5" fmla="*/ 2941316 w 5027890"/>
              <a:gd name="connsiteY5" fmla="*/ 0 h 18288"/>
              <a:gd name="connsiteX6" fmla="*/ 3670360 w 5027890"/>
              <a:gd name="connsiteY6" fmla="*/ 0 h 18288"/>
              <a:gd name="connsiteX7" fmla="*/ 4198288 w 5027890"/>
              <a:gd name="connsiteY7" fmla="*/ 0 h 18288"/>
              <a:gd name="connsiteX8" fmla="*/ 5027890 w 5027890"/>
              <a:gd name="connsiteY8" fmla="*/ 0 h 18288"/>
              <a:gd name="connsiteX9" fmla="*/ 5027890 w 5027890"/>
              <a:gd name="connsiteY9" fmla="*/ 18288 h 18288"/>
              <a:gd name="connsiteX10" fmla="*/ 4499962 w 5027890"/>
              <a:gd name="connsiteY10" fmla="*/ 18288 h 18288"/>
              <a:gd name="connsiteX11" fmla="*/ 3871475 w 5027890"/>
              <a:gd name="connsiteY11" fmla="*/ 18288 h 18288"/>
              <a:gd name="connsiteX12" fmla="*/ 3293268 w 5027890"/>
              <a:gd name="connsiteY12" fmla="*/ 18288 h 18288"/>
              <a:gd name="connsiteX13" fmla="*/ 2564224 w 5027890"/>
              <a:gd name="connsiteY13" fmla="*/ 18288 h 18288"/>
              <a:gd name="connsiteX14" fmla="*/ 1835180 w 5027890"/>
              <a:gd name="connsiteY14" fmla="*/ 18288 h 18288"/>
              <a:gd name="connsiteX15" fmla="*/ 1307251 w 5027890"/>
              <a:gd name="connsiteY15" fmla="*/ 18288 h 18288"/>
              <a:gd name="connsiteX16" fmla="*/ 678765 w 5027890"/>
              <a:gd name="connsiteY16" fmla="*/ 18288 h 18288"/>
              <a:gd name="connsiteX17" fmla="*/ 0 w 5027890"/>
              <a:gd name="connsiteY17" fmla="*/ 18288 h 18288"/>
              <a:gd name="connsiteX18" fmla="*/ 0 w 502789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7890" h="18288" fill="none" extrusionOk="0">
                <a:moveTo>
                  <a:pt x="0" y="0"/>
                </a:moveTo>
                <a:cubicBezTo>
                  <a:pt x="215578" y="29325"/>
                  <a:pt x="331786" y="13700"/>
                  <a:pt x="527928" y="0"/>
                </a:cubicBezTo>
                <a:cubicBezTo>
                  <a:pt x="698296" y="-23880"/>
                  <a:pt x="945580" y="12979"/>
                  <a:pt x="1206694" y="0"/>
                </a:cubicBezTo>
                <a:cubicBezTo>
                  <a:pt x="1458668" y="-12747"/>
                  <a:pt x="1496656" y="-11361"/>
                  <a:pt x="1784901" y="0"/>
                </a:cubicBezTo>
                <a:cubicBezTo>
                  <a:pt x="2068782" y="20728"/>
                  <a:pt x="2112418" y="12200"/>
                  <a:pt x="2312829" y="0"/>
                </a:cubicBezTo>
                <a:cubicBezTo>
                  <a:pt x="2532241" y="-8732"/>
                  <a:pt x="2802617" y="-64731"/>
                  <a:pt x="2991595" y="0"/>
                </a:cubicBezTo>
                <a:cubicBezTo>
                  <a:pt x="3200294" y="39503"/>
                  <a:pt x="3463437" y="-18334"/>
                  <a:pt x="3620081" y="0"/>
                </a:cubicBezTo>
                <a:cubicBezTo>
                  <a:pt x="3759172" y="27540"/>
                  <a:pt x="4029105" y="-31873"/>
                  <a:pt x="4248567" y="0"/>
                </a:cubicBezTo>
                <a:cubicBezTo>
                  <a:pt x="4501043" y="-913"/>
                  <a:pt x="4762176" y="2756"/>
                  <a:pt x="5027890" y="0"/>
                </a:cubicBezTo>
                <a:cubicBezTo>
                  <a:pt x="5027976" y="6784"/>
                  <a:pt x="5028718" y="12746"/>
                  <a:pt x="5027890" y="18288"/>
                </a:cubicBezTo>
                <a:cubicBezTo>
                  <a:pt x="4839034" y="60956"/>
                  <a:pt x="4722820" y="62601"/>
                  <a:pt x="4499962" y="18288"/>
                </a:cubicBezTo>
                <a:cubicBezTo>
                  <a:pt x="4301141" y="-1569"/>
                  <a:pt x="4226057" y="27827"/>
                  <a:pt x="4022312" y="18288"/>
                </a:cubicBezTo>
                <a:cubicBezTo>
                  <a:pt x="3823498" y="12718"/>
                  <a:pt x="3523711" y="-4658"/>
                  <a:pt x="3343547" y="18288"/>
                </a:cubicBezTo>
                <a:cubicBezTo>
                  <a:pt x="3171530" y="6920"/>
                  <a:pt x="2964286" y="32946"/>
                  <a:pt x="2815618" y="18288"/>
                </a:cubicBezTo>
                <a:cubicBezTo>
                  <a:pt x="2704441" y="40361"/>
                  <a:pt x="2305409" y="13587"/>
                  <a:pt x="2136853" y="18288"/>
                </a:cubicBezTo>
                <a:cubicBezTo>
                  <a:pt x="2014244" y="78727"/>
                  <a:pt x="1673644" y="19998"/>
                  <a:pt x="1407809" y="18288"/>
                </a:cubicBezTo>
                <a:cubicBezTo>
                  <a:pt x="1129429" y="16323"/>
                  <a:pt x="1084317" y="43888"/>
                  <a:pt x="829602" y="18288"/>
                </a:cubicBezTo>
                <a:cubicBezTo>
                  <a:pt x="598458" y="-25873"/>
                  <a:pt x="357121" y="-32518"/>
                  <a:pt x="0" y="18288"/>
                </a:cubicBezTo>
                <a:cubicBezTo>
                  <a:pt x="-1358" y="9645"/>
                  <a:pt x="170" y="5676"/>
                  <a:pt x="0" y="0"/>
                </a:cubicBezTo>
                <a:close/>
              </a:path>
              <a:path w="5027890" h="18288" stroke="0" extrusionOk="0">
                <a:moveTo>
                  <a:pt x="0" y="0"/>
                </a:moveTo>
                <a:cubicBezTo>
                  <a:pt x="141128" y="14529"/>
                  <a:pt x="411319" y="-34116"/>
                  <a:pt x="578207" y="0"/>
                </a:cubicBezTo>
                <a:cubicBezTo>
                  <a:pt x="767151" y="30114"/>
                  <a:pt x="899153" y="22223"/>
                  <a:pt x="1055857" y="0"/>
                </a:cubicBezTo>
                <a:cubicBezTo>
                  <a:pt x="1225788" y="-15602"/>
                  <a:pt x="1572765" y="-51050"/>
                  <a:pt x="1784901" y="0"/>
                </a:cubicBezTo>
                <a:cubicBezTo>
                  <a:pt x="1996523" y="9885"/>
                  <a:pt x="2188729" y="-14583"/>
                  <a:pt x="2363108" y="0"/>
                </a:cubicBezTo>
                <a:cubicBezTo>
                  <a:pt x="2540051" y="-21131"/>
                  <a:pt x="2689812" y="-47869"/>
                  <a:pt x="2941316" y="0"/>
                </a:cubicBezTo>
                <a:cubicBezTo>
                  <a:pt x="3218744" y="17784"/>
                  <a:pt x="3502512" y="-32943"/>
                  <a:pt x="3670360" y="0"/>
                </a:cubicBezTo>
                <a:cubicBezTo>
                  <a:pt x="3872440" y="27248"/>
                  <a:pt x="4002856" y="2805"/>
                  <a:pt x="4198288" y="0"/>
                </a:cubicBezTo>
                <a:cubicBezTo>
                  <a:pt x="4395122" y="-3626"/>
                  <a:pt x="4695831" y="-43632"/>
                  <a:pt x="5027890" y="0"/>
                </a:cubicBezTo>
                <a:cubicBezTo>
                  <a:pt x="5028231" y="6238"/>
                  <a:pt x="5025959" y="12848"/>
                  <a:pt x="5027890" y="18288"/>
                </a:cubicBezTo>
                <a:cubicBezTo>
                  <a:pt x="4772316" y="756"/>
                  <a:pt x="4611713" y="-5005"/>
                  <a:pt x="4499962" y="18288"/>
                </a:cubicBezTo>
                <a:cubicBezTo>
                  <a:pt x="4344139" y="36690"/>
                  <a:pt x="4071291" y="35641"/>
                  <a:pt x="3871475" y="18288"/>
                </a:cubicBezTo>
                <a:cubicBezTo>
                  <a:pt x="3648031" y="-7693"/>
                  <a:pt x="3485676" y="49827"/>
                  <a:pt x="3293268" y="18288"/>
                </a:cubicBezTo>
                <a:cubicBezTo>
                  <a:pt x="3109070" y="-12610"/>
                  <a:pt x="2689675" y="-1803"/>
                  <a:pt x="2564224" y="18288"/>
                </a:cubicBezTo>
                <a:cubicBezTo>
                  <a:pt x="2363676" y="-1932"/>
                  <a:pt x="2127614" y="-9259"/>
                  <a:pt x="1835180" y="18288"/>
                </a:cubicBezTo>
                <a:cubicBezTo>
                  <a:pt x="1537103" y="40160"/>
                  <a:pt x="1491663" y="32443"/>
                  <a:pt x="1307251" y="18288"/>
                </a:cubicBezTo>
                <a:cubicBezTo>
                  <a:pt x="1113739" y="15988"/>
                  <a:pt x="950211" y="71846"/>
                  <a:pt x="678765" y="18288"/>
                </a:cubicBezTo>
                <a:cubicBezTo>
                  <a:pt x="407271" y="-2538"/>
                  <a:pt x="166745" y="-14918"/>
                  <a:pt x="0" y="18288"/>
                </a:cubicBezTo>
                <a:cubicBezTo>
                  <a:pt x="-249" y="10953"/>
                  <a:pt x="-560" y="7652"/>
                  <a:pt x="0" y="0"/>
                </a:cubicBezTo>
                <a:close/>
              </a:path>
              <a:path w="5027890" h="18288" fill="none" stroke="0" extrusionOk="0">
                <a:moveTo>
                  <a:pt x="0" y="0"/>
                </a:moveTo>
                <a:cubicBezTo>
                  <a:pt x="183085" y="-1680"/>
                  <a:pt x="330552" y="9548"/>
                  <a:pt x="527928" y="0"/>
                </a:cubicBezTo>
                <a:cubicBezTo>
                  <a:pt x="736705" y="11357"/>
                  <a:pt x="906477" y="15113"/>
                  <a:pt x="1206694" y="0"/>
                </a:cubicBezTo>
                <a:cubicBezTo>
                  <a:pt x="1453944" y="-9845"/>
                  <a:pt x="1495530" y="-3629"/>
                  <a:pt x="1784901" y="0"/>
                </a:cubicBezTo>
                <a:cubicBezTo>
                  <a:pt x="2066780" y="10017"/>
                  <a:pt x="2122293" y="19000"/>
                  <a:pt x="2312829" y="0"/>
                </a:cubicBezTo>
                <a:cubicBezTo>
                  <a:pt x="2547988" y="-11041"/>
                  <a:pt x="2816261" y="-50130"/>
                  <a:pt x="2991595" y="0"/>
                </a:cubicBezTo>
                <a:cubicBezTo>
                  <a:pt x="3168288" y="24305"/>
                  <a:pt x="3462632" y="-6236"/>
                  <a:pt x="3620081" y="0"/>
                </a:cubicBezTo>
                <a:cubicBezTo>
                  <a:pt x="3757257" y="-14101"/>
                  <a:pt x="4027369" y="-20164"/>
                  <a:pt x="4248567" y="0"/>
                </a:cubicBezTo>
                <a:cubicBezTo>
                  <a:pt x="4484924" y="36028"/>
                  <a:pt x="4793957" y="22631"/>
                  <a:pt x="5027890" y="0"/>
                </a:cubicBezTo>
                <a:cubicBezTo>
                  <a:pt x="5028027" y="6891"/>
                  <a:pt x="5028971" y="13123"/>
                  <a:pt x="5027890" y="18288"/>
                </a:cubicBezTo>
                <a:cubicBezTo>
                  <a:pt x="4886913" y="68958"/>
                  <a:pt x="4714445" y="52718"/>
                  <a:pt x="4499962" y="18288"/>
                </a:cubicBezTo>
                <a:cubicBezTo>
                  <a:pt x="4294696" y="12825"/>
                  <a:pt x="4234215" y="34671"/>
                  <a:pt x="4022312" y="18288"/>
                </a:cubicBezTo>
                <a:cubicBezTo>
                  <a:pt x="3853847" y="-20323"/>
                  <a:pt x="3541642" y="-3717"/>
                  <a:pt x="3343547" y="18288"/>
                </a:cubicBezTo>
                <a:cubicBezTo>
                  <a:pt x="3127250" y="10496"/>
                  <a:pt x="2930357" y="5879"/>
                  <a:pt x="2815618" y="18288"/>
                </a:cubicBezTo>
                <a:cubicBezTo>
                  <a:pt x="2650483" y="12658"/>
                  <a:pt x="2295755" y="-8961"/>
                  <a:pt x="2136853" y="18288"/>
                </a:cubicBezTo>
                <a:cubicBezTo>
                  <a:pt x="1976410" y="26156"/>
                  <a:pt x="1637707" y="51460"/>
                  <a:pt x="1407809" y="18288"/>
                </a:cubicBezTo>
                <a:cubicBezTo>
                  <a:pt x="1131859" y="17619"/>
                  <a:pt x="1089941" y="50720"/>
                  <a:pt x="829602" y="18288"/>
                </a:cubicBezTo>
                <a:cubicBezTo>
                  <a:pt x="579478" y="6296"/>
                  <a:pt x="408128" y="-41115"/>
                  <a:pt x="0" y="18288"/>
                </a:cubicBezTo>
                <a:cubicBezTo>
                  <a:pt x="-692" y="9472"/>
                  <a:pt x="-28" y="5109"/>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custGeom>
                    <a:avLst/>
                    <a:gdLst>
                      <a:gd name="connsiteX0" fmla="*/ 0 w 5027890"/>
                      <a:gd name="connsiteY0" fmla="*/ 0 h 18288"/>
                      <a:gd name="connsiteX1" fmla="*/ 527928 w 5027890"/>
                      <a:gd name="connsiteY1" fmla="*/ 0 h 18288"/>
                      <a:gd name="connsiteX2" fmla="*/ 1206694 w 5027890"/>
                      <a:gd name="connsiteY2" fmla="*/ 0 h 18288"/>
                      <a:gd name="connsiteX3" fmla="*/ 1784901 w 5027890"/>
                      <a:gd name="connsiteY3" fmla="*/ 0 h 18288"/>
                      <a:gd name="connsiteX4" fmla="*/ 2312829 w 5027890"/>
                      <a:gd name="connsiteY4" fmla="*/ 0 h 18288"/>
                      <a:gd name="connsiteX5" fmla="*/ 2991595 w 5027890"/>
                      <a:gd name="connsiteY5" fmla="*/ 0 h 18288"/>
                      <a:gd name="connsiteX6" fmla="*/ 3620081 w 5027890"/>
                      <a:gd name="connsiteY6" fmla="*/ 0 h 18288"/>
                      <a:gd name="connsiteX7" fmla="*/ 4248567 w 5027890"/>
                      <a:gd name="connsiteY7" fmla="*/ 0 h 18288"/>
                      <a:gd name="connsiteX8" fmla="*/ 5027890 w 5027890"/>
                      <a:gd name="connsiteY8" fmla="*/ 0 h 18288"/>
                      <a:gd name="connsiteX9" fmla="*/ 5027890 w 5027890"/>
                      <a:gd name="connsiteY9" fmla="*/ 18288 h 18288"/>
                      <a:gd name="connsiteX10" fmla="*/ 4499962 w 5027890"/>
                      <a:gd name="connsiteY10" fmla="*/ 18288 h 18288"/>
                      <a:gd name="connsiteX11" fmla="*/ 4022312 w 5027890"/>
                      <a:gd name="connsiteY11" fmla="*/ 18288 h 18288"/>
                      <a:gd name="connsiteX12" fmla="*/ 3343547 w 5027890"/>
                      <a:gd name="connsiteY12" fmla="*/ 18288 h 18288"/>
                      <a:gd name="connsiteX13" fmla="*/ 2815618 w 5027890"/>
                      <a:gd name="connsiteY13" fmla="*/ 18288 h 18288"/>
                      <a:gd name="connsiteX14" fmla="*/ 2136853 w 5027890"/>
                      <a:gd name="connsiteY14" fmla="*/ 18288 h 18288"/>
                      <a:gd name="connsiteX15" fmla="*/ 1407809 w 5027890"/>
                      <a:gd name="connsiteY15" fmla="*/ 18288 h 18288"/>
                      <a:gd name="connsiteX16" fmla="*/ 829602 w 5027890"/>
                      <a:gd name="connsiteY16" fmla="*/ 18288 h 18288"/>
                      <a:gd name="connsiteX17" fmla="*/ 0 w 5027890"/>
                      <a:gd name="connsiteY17" fmla="*/ 18288 h 18288"/>
                      <a:gd name="connsiteX18" fmla="*/ 0 w 502789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7890" h="18288" fill="none" extrusionOk="0">
                        <a:moveTo>
                          <a:pt x="0" y="0"/>
                        </a:moveTo>
                        <a:cubicBezTo>
                          <a:pt x="207535" y="13401"/>
                          <a:pt x="362139" y="-2307"/>
                          <a:pt x="527928" y="0"/>
                        </a:cubicBezTo>
                        <a:cubicBezTo>
                          <a:pt x="693717" y="2307"/>
                          <a:pt x="955651" y="13549"/>
                          <a:pt x="1206694" y="0"/>
                        </a:cubicBezTo>
                        <a:cubicBezTo>
                          <a:pt x="1457737" y="-13549"/>
                          <a:pt x="1497256" y="-13172"/>
                          <a:pt x="1784901" y="0"/>
                        </a:cubicBezTo>
                        <a:cubicBezTo>
                          <a:pt x="2072546" y="13172"/>
                          <a:pt x="2114871" y="15454"/>
                          <a:pt x="2312829" y="0"/>
                        </a:cubicBezTo>
                        <a:cubicBezTo>
                          <a:pt x="2510787" y="-15454"/>
                          <a:pt x="2804488" y="-25900"/>
                          <a:pt x="2991595" y="0"/>
                        </a:cubicBezTo>
                        <a:cubicBezTo>
                          <a:pt x="3178702" y="25900"/>
                          <a:pt x="3479142" y="-21780"/>
                          <a:pt x="3620081" y="0"/>
                        </a:cubicBezTo>
                        <a:cubicBezTo>
                          <a:pt x="3761020" y="21780"/>
                          <a:pt x="4031153" y="-25423"/>
                          <a:pt x="4248567" y="0"/>
                        </a:cubicBezTo>
                        <a:cubicBezTo>
                          <a:pt x="4465981" y="25423"/>
                          <a:pt x="4755987" y="13501"/>
                          <a:pt x="5027890" y="0"/>
                        </a:cubicBezTo>
                        <a:cubicBezTo>
                          <a:pt x="5028420" y="6954"/>
                          <a:pt x="5028624" y="12839"/>
                          <a:pt x="5027890" y="18288"/>
                        </a:cubicBezTo>
                        <a:cubicBezTo>
                          <a:pt x="4869908" y="43644"/>
                          <a:pt x="4712770" y="35369"/>
                          <a:pt x="4499962" y="18288"/>
                        </a:cubicBezTo>
                        <a:cubicBezTo>
                          <a:pt x="4287154" y="1207"/>
                          <a:pt x="4226691" y="25455"/>
                          <a:pt x="4022312" y="18288"/>
                        </a:cubicBezTo>
                        <a:cubicBezTo>
                          <a:pt x="3817933" y="11122"/>
                          <a:pt x="3534420" y="30255"/>
                          <a:pt x="3343547" y="18288"/>
                        </a:cubicBezTo>
                        <a:cubicBezTo>
                          <a:pt x="3152674" y="6321"/>
                          <a:pt x="2953721" y="21999"/>
                          <a:pt x="2815618" y="18288"/>
                        </a:cubicBezTo>
                        <a:cubicBezTo>
                          <a:pt x="2677515" y="14577"/>
                          <a:pt x="2298340" y="-3692"/>
                          <a:pt x="2136853" y="18288"/>
                        </a:cubicBezTo>
                        <a:cubicBezTo>
                          <a:pt x="1975367" y="40268"/>
                          <a:pt x="1679098" y="27292"/>
                          <a:pt x="1407809" y="18288"/>
                        </a:cubicBezTo>
                        <a:cubicBezTo>
                          <a:pt x="1136520" y="9284"/>
                          <a:pt x="1079202" y="42740"/>
                          <a:pt x="829602" y="18288"/>
                        </a:cubicBezTo>
                        <a:cubicBezTo>
                          <a:pt x="580002" y="-6164"/>
                          <a:pt x="366224" y="-16259"/>
                          <a:pt x="0" y="18288"/>
                        </a:cubicBezTo>
                        <a:cubicBezTo>
                          <a:pt x="-570" y="9279"/>
                          <a:pt x="132" y="5100"/>
                          <a:pt x="0" y="0"/>
                        </a:cubicBezTo>
                        <a:close/>
                      </a:path>
                      <a:path w="5027890" h="18288" stroke="0" extrusionOk="0">
                        <a:moveTo>
                          <a:pt x="0" y="0"/>
                        </a:moveTo>
                        <a:cubicBezTo>
                          <a:pt x="144208" y="18053"/>
                          <a:pt x="397856" y="-19549"/>
                          <a:pt x="578207" y="0"/>
                        </a:cubicBezTo>
                        <a:cubicBezTo>
                          <a:pt x="758558" y="19549"/>
                          <a:pt x="877823" y="18567"/>
                          <a:pt x="1055857" y="0"/>
                        </a:cubicBezTo>
                        <a:cubicBezTo>
                          <a:pt x="1233891" y="-18567"/>
                          <a:pt x="1573807" y="-15226"/>
                          <a:pt x="1784901" y="0"/>
                        </a:cubicBezTo>
                        <a:cubicBezTo>
                          <a:pt x="1995995" y="15226"/>
                          <a:pt x="2176390" y="21894"/>
                          <a:pt x="2363108" y="0"/>
                        </a:cubicBezTo>
                        <a:cubicBezTo>
                          <a:pt x="2549826" y="-21894"/>
                          <a:pt x="2677233" y="-28285"/>
                          <a:pt x="2941316" y="0"/>
                        </a:cubicBezTo>
                        <a:cubicBezTo>
                          <a:pt x="3205399" y="28285"/>
                          <a:pt x="3469081" y="-30348"/>
                          <a:pt x="3670360" y="0"/>
                        </a:cubicBezTo>
                        <a:cubicBezTo>
                          <a:pt x="3871639" y="30348"/>
                          <a:pt x="3997785" y="21854"/>
                          <a:pt x="4198288" y="0"/>
                        </a:cubicBezTo>
                        <a:cubicBezTo>
                          <a:pt x="4398791" y="-21854"/>
                          <a:pt x="4724997" y="-12379"/>
                          <a:pt x="5027890" y="0"/>
                        </a:cubicBezTo>
                        <a:cubicBezTo>
                          <a:pt x="5027207" y="5414"/>
                          <a:pt x="5027170" y="12510"/>
                          <a:pt x="5027890" y="18288"/>
                        </a:cubicBezTo>
                        <a:cubicBezTo>
                          <a:pt x="4792119" y="-6191"/>
                          <a:pt x="4612135" y="16079"/>
                          <a:pt x="4499962" y="18288"/>
                        </a:cubicBezTo>
                        <a:cubicBezTo>
                          <a:pt x="4387789" y="20497"/>
                          <a:pt x="4072046" y="24222"/>
                          <a:pt x="3871475" y="18288"/>
                        </a:cubicBezTo>
                        <a:cubicBezTo>
                          <a:pt x="3670904" y="12354"/>
                          <a:pt x="3456023" y="47137"/>
                          <a:pt x="3293268" y="18288"/>
                        </a:cubicBezTo>
                        <a:cubicBezTo>
                          <a:pt x="3130513" y="-10561"/>
                          <a:pt x="2719097" y="-14691"/>
                          <a:pt x="2564224" y="18288"/>
                        </a:cubicBezTo>
                        <a:cubicBezTo>
                          <a:pt x="2409351" y="51267"/>
                          <a:pt x="2126377" y="6408"/>
                          <a:pt x="1835180" y="18288"/>
                        </a:cubicBezTo>
                        <a:cubicBezTo>
                          <a:pt x="1543983" y="30168"/>
                          <a:pt x="1495948" y="21745"/>
                          <a:pt x="1307251" y="18288"/>
                        </a:cubicBezTo>
                        <a:cubicBezTo>
                          <a:pt x="1118554" y="14831"/>
                          <a:pt x="937468" y="36894"/>
                          <a:pt x="678765" y="18288"/>
                        </a:cubicBezTo>
                        <a:cubicBezTo>
                          <a:pt x="420062" y="-318"/>
                          <a:pt x="167584" y="6821"/>
                          <a:pt x="0" y="18288"/>
                        </a:cubicBezTo>
                        <a:cubicBezTo>
                          <a:pt x="-306" y="11061"/>
                          <a:pt x="-655" y="775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CD2117-C350-7C60-974F-CB971961EC21}"/>
              </a:ext>
            </a:extLst>
          </p:cNvPr>
          <p:cNvSpPr>
            <a:spLocks noGrp="1"/>
          </p:cNvSpPr>
          <p:nvPr>
            <p:ph idx="1"/>
          </p:nvPr>
        </p:nvSpPr>
        <p:spPr>
          <a:xfrm>
            <a:off x="5230316" y="2798064"/>
            <a:ext cx="6624736" cy="3853008"/>
          </a:xfrm>
        </p:spPr>
        <p:txBody>
          <a:bodyPr anchor="t">
            <a:normAutofit fontScale="55000" lnSpcReduction="20000"/>
          </a:bodyPr>
          <a:lstStyle/>
          <a:p>
            <a:pPr marL="0" indent="0" algn="just">
              <a:buNone/>
            </a:pPr>
            <a:r>
              <a:rPr lang="en-CA" sz="1800" kern="100" dirty="0">
                <a:solidFill>
                  <a:srgbClr val="FFFFFF"/>
                </a:solidFill>
                <a:latin typeface="Calibri" panose="020F0502020204030204" pitchFamily="34" charset="0"/>
                <a:ea typeface="Calibri" panose="020F0502020204030204" pitchFamily="34" charset="0"/>
                <a:cs typeface="Calibri" panose="020F0502020204030204" pitchFamily="34" charset="0"/>
              </a:rPr>
              <a:t>                                              Capstone data analytics</a:t>
            </a:r>
          </a:p>
          <a:p>
            <a:pPr marL="0" indent="0" algn="just">
              <a:buNone/>
            </a:pPr>
            <a:endParaRPr lang="en-CA" sz="1800" kern="1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just"/>
            <a:r>
              <a:rPr lang="en-CA" sz="32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Introduction to dataset.</a:t>
            </a:r>
          </a:p>
          <a:p>
            <a:pPr algn="just"/>
            <a:r>
              <a:rPr lang="en-CA" sz="32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 Cleaning and Transformation: Efficiently clean and transforming the data to ensure consistency and accuracy, laying the groundwork for insightful analysis.</a:t>
            </a:r>
            <a:endParaRPr lang="en-CA" sz="32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CA" sz="32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Gathering and Loading Data: we will be importing and loading data into Tableau, ensuring our Dashboard is based on accurate and relevant data.</a:t>
            </a:r>
            <a:endParaRPr lang="en-CA" sz="32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CA" sz="32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Building the Data Model: Design a robust Data Model by establishing relationships between different data elements, facilitating seamless interactions within the Dashboard.</a:t>
            </a:r>
          </a:p>
          <a:p>
            <a:pPr algn="just">
              <a:spcAft>
                <a:spcPts val="800"/>
              </a:spcAft>
            </a:pPr>
            <a:r>
              <a:rPr lang="en-CA" sz="3200" kern="100" dirty="0">
                <a:solidFill>
                  <a:schemeClr val="bg1"/>
                </a:solidFill>
                <a:latin typeface="Calibri" panose="020F0502020204030204" pitchFamily="34" charset="0"/>
                <a:ea typeface="Calibri" panose="020F0502020204030204" pitchFamily="34" charset="0"/>
                <a:cs typeface="Calibri" panose="020F0502020204030204" pitchFamily="34" charset="0"/>
              </a:rPr>
              <a:t>Designing Report Visuals: Bringing our  Dashboard to life with visually stunning Report Visuals, including charts, graphs, and tables that present data in a captivating manner.</a:t>
            </a:r>
          </a:p>
          <a:p>
            <a:pPr algn="just">
              <a:spcAft>
                <a:spcPts val="800"/>
              </a:spcAft>
            </a:pPr>
            <a:endParaRPr lang="en-CA" sz="18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477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FD7AA-776E-683E-F6AC-4700146B962D}"/>
              </a:ext>
            </a:extLst>
          </p:cNvPr>
          <p:cNvSpPr>
            <a:spLocks noGrp="1"/>
          </p:cNvSpPr>
          <p:nvPr>
            <p:ph type="title"/>
          </p:nvPr>
        </p:nvSpPr>
        <p:spPr>
          <a:xfrm>
            <a:off x="572343" y="238539"/>
            <a:ext cx="11015651" cy="1434415"/>
          </a:xfrm>
        </p:spPr>
        <p:txBody>
          <a:bodyPr anchor="b">
            <a:normAutofit/>
          </a:bodyPr>
          <a:lstStyle/>
          <a:p>
            <a:r>
              <a:rPr lang="en-US" sz="5300"/>
              <a:t>Introduction Of Dataset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343" y="1681544"/>
            <a:ext cx="10969943" cy="18288"/>
          </a:xfrm>
          <a:custGeom>
            <a:avLst/>
            <a:gdLst>
              <a:gd name="connsiteX0" fmla="*/ 0 w 10969943"/>
              <a:gd name="connsiteY0" fmla="*/ 0 h 18288"/>
              <a:gd name="connsiteX1" fmla="*/ 356523 w 10969943"/>
              <a:gd name="connsiteY1" fmla="*/ 0 h 18288"/>
              <a:gd name="connsiteX2" fmla="*/ 1042145 w 10969943"/>
              <a:gd name="connsiteY2" fmla="*/ 0 h 18288"/>
              <a:gd name="connsiteX3" fmla="*/ 1503705 w 10969943"/>
              <a:gd name="connsiteY3" fmla="*/ 0 h 18288"/>
              <a:gd name="connsiteX4" fmla="*/ 1947165 w 10969943"/>
              <a:gd name="connsiteY4" fmla="*/ 0 h 18288"/>
              <a:gd name="connsiteX5" fmla="*/ 2632786 w 10969943"/>
              <a:gd name="connsiteY5" fmla="*/ 0 h 18288"/>
              <a:gd name="connsiteX6" fmla="*/ 2989309 w 10969943"/>
              <a:gd name="connsiteY6" fmla="*/ 0 h 18288"/>
              <a:gd name="connsiteX7" fmla="*/ 3455532 w 10969943"/>
              <a:gd name="connsiteY7" fmla="*/ 0 h 18288"/>
              <a:gd name="connsiteX8" fmla="*/ 4360552 w 10969943"/>
              <a:gd name="connsiteY8" fmla="*/ 0 h 18288"/>
              <a:gd name="connsiteX9" fmla="*/ 5265573 w 10969943"/>
              <a:gd name="connsiteY9" fmla="*/ 0 h 18288"/>
              <a:gd name="connsiteX10" fmla="*/ 6170593 w 10969943"/>
              <a:gd name="connsiteY10" fmla="*/ 0 h 18288"/>
              <a:gd name="connsiteX11" fmla="*/ 6527116 w 10969943"/>
              <a:gd name="connsiteY11" fmla="*/ 0 h 18288"/>
              <a:gd name="connsiteX12" fmla="*/ 7212738 w 10969943"/>
              <a:gd name="connsiteY12" fmla="*/ 0 h 18288"/>
              <a:gd name="connsiteX13" fmla="*/ 7788660 w 10969943"/>
              <a:gd name="connsiteY13" fmla="*/ 0 h 18288"/>
              <a:gd name="connsiteX14" fmla="*/ 8145183 w 10969943"/>
              <a:gd name="connsiteY14" fmla="*/ 0 h 18288"/>
              <a:gd name="connsiteX15" fmla="*/ 9050203 w 10969943"/>
              <a:gd name="connsiteY15" fmla="*/ 0 h 18288"/>
              <a:gd name="connsiteX16" fmla="*/ 9406726 w 10969943"/>
              <a:gd name="connsiteY16" fmla="*/ 0 h 18288"/>
              <a:gd name="connsiteX17" fmla="*/ 9763249 w 10969943"/>
              <a:gd name="connsiteY17" fmla="*/ 0 h 18288"/>
              <a:gd name="connsiteX18" fmla="*/ 10339171 w 10969943"/>
              <a:gd name="connsiteY18" fmla="*/ 0 h 18288"/>
              <a:gd name="connsiteX19" fmla="*/ 10969943 w 10969943"/>
              <a:gd name="connsiteY19" fmla="*/ 0 h 18288"/>
              <a:gd name="connsiteX20" fmla="*/ 10969943 w 10969943"/>
              <a:gd name="connsiteY20" fmla="*/ 18288 h 18288"/>
              <a:gd name="connsiteX21" fmla="*/ 10174622 w 10969943"/>
              <a:gd name="connsiteY21" fmla="*/ 18288 h 18288"/>
              <a:gd name="connsiteX22" fmla="*/ 9818099 w 10969943"/>
              <a:gd name="connsiteY22" fmla="*/ 18288 h 18288"/>
              <a:gd name="connsiteX23" fmla="*/ 9461576 w 10969943"/>
              <a:gd name="connsiteY23" fmla="*/ 18288 h 18288"/>
              <a:gd name="connsiteX24" fmla="*/ 8775954 w 10969943"/>
              <a:gd name="connsiteY24" fmla="*/ 18288 h 18288"/>
              <a:gd name="connsiteX25" fmla="*/ 8419431 w 10969943"/>
              <a:gd name="connsiteY25" fmla="*/ 18288 h 18288"/>
              <a:gd name="connsiteX26" fmla="*/ 7733810 w 10969943"/>
              <a:gd name="connsiteY26" fmla="*/ 18288 h 18288"/>
              <a:gd name="connsiteX27" fmla="*/ 6938489 w 10969943"/>
              <a:gd name="connsiteY27" fmla="*/ 18288 h 18288"/>
              <a:gd name="connsiteX28" fmla="*/ 6252868 w 10969943"/>
              <a:gd name="connsiteY28" fmla="*/ 18288 h 18288"/>
              <a:gd name="connsiteX29" fmla="*/ 5457547 w 10969943"/>
              <a:gd name="connsiteY29" fmla="*/ 18288 h 18288"/>
              <a:gd name="connsiteX30" fmla="*/ 4662226 w 10969943"/>
              <a:gd name="connsiteY30" fmla="*/ 18288 h 18288"/>
              <a:gd name="connsiteX31" fmla="*/ 4305703 w 10969943"/>
              <a:gd name="connsiteY31" fmla="*/ 18288 h 18288"/>
              <a:gd name="connsiteX32" fmla="*/ 3839480 w 10969943"/>
              <a:gd name="connsiteY32" fmla="*/ 18288 h 18288"/>
              <a:gd name="connsiteX33" fmla="*/ 3263558 w 10969943"/>
              <a:gd name="connsiteY33" fmla="*/ 18288 h 18288"/>
              <a:gd name="connsiteX34" fmla="*/ 2577937 w 10969943"/>
              <a:gd name="connsiteY34" fmla="*/ 18288 h 18288"/>
              <a:gd name="connsiteX35" fmla="*/ 1672916 w 10969943"/>
              <a:gd name="connsiteY35" fmla="*/ 18288 h 18288"/>
              <a:gd name="connsiteX36" fmla="*/ 877595 w 10969943"/>
              <a:gd name="connsiteY36" fmla="*/ 18288 h 18288"/>
              <a:gd name="connsiteX37" fmla="*/ 0 w 10969943"/>
              <a:gd name="connsiteY37" fmla="*/ 18288 h 18288"/>
              <a:gd name="connsiteX38" fmla="*/ 0 w 10969943"/>
              <a:gd name="connsiteY38" fmla="*/ 0 h 18288"/>
              <a:gd name="connsiteX0" fmla="*/ 0 w 10969943"/>
              <a:gd name="connsiteY0" fmla="*/ 0 h 18288"/>
              <a:gd name="connsiteX1" fmla="*/ 466223 w 10969943"/>
              <a:gd name="connsiteY1" fmla="*/ 0 h 18288"/>
              <a:gd name="connsiteX2" fmla="*/ 822746 w 10969943"/>
              <a:gd name="connsiteY2" fmla="*/ 0 h 18288"/>
              <a:gd name="connsiteX3" fmla="*/ 1288968 w 10969943"/>
              <a:gd name="connsiteY3" fmla="*/ 0 h 18288"/>
              <a:gd name="connsiteX4" fmla="*/ 1974590 w 10969943"/>
              <a:gd name="connsiteY4" fmla="*/ 0 h 18288"/>
              <a:gd name="connsiteX5" fmla="*/ 2769911 w 10969943"/>
              <a:gd name="connsiteY5" fmla="*/ 0 h 18288"/>
              <a:gd name="connsiteX6" fmla="*/ 3674931 w 10969943"/>
              <a:gd name="connsiteY6" fmla="*/ 0 h 18288"/>
              <a:gd name="connsiteX7" fmla="*/ 4579951 w 10969943"/>
              <a:gd name="connsiteY7" fmla="*/ 0 h 18288"/>
              <a:gd name="connsiteX8" fmla="*/ 5155873 w 10969943"/>
              <a:gd name="connsiteY8" fmla="*/ 0 h 18288"/>
              <a:gd name="connsiteX9" fmla="*/ 5951194 w 10969943"/>
              <a:gd name="connsiteY9" fmla="*/ 0 h 18288"/>
              <a:gd name="connsiteX10" fmla="*/ 6636816 w 10969943"/>
              <a:gd name="connsiteY10" fmla="*/ 0 h 18288"/>
              <a:gd name="connsiteX11" fmla="*/ 7212738 w 10969943"/>
              <a:gd name="connsiteY11" fmla="*/ 0 h 18288"/>
              <a:gd name="connsiteX12" fmla="*/ 8008058 w 10969943"/>
              <a:gd name="connsiteY12" fmla="*/ 0 h 18288"/>
              <a:gd name="connsiteX13" fmla="*/ 8364582 w 10969943"/>
              <a:gd name="connsiteY13" fmla="*/ 0 h 18288"/>
              <a:gd name="connsiteX14" fmla="*/ 8940504 w 10969943"/>
              <a:gd name="connsiteY14" fmla="*/ 0 h 18288"/>
              <a:gd name="connsiteX15" fmla="*/ 9626125 w 10969943"/>
              <a:gd name="connsiteY15" fmla="*/ 0 h 18288"/>
              <a:gd name="connsiteX16" fmla="*/ 10969943 w 10969943"/>
              <a:gd name="connsiteY16" fmla="*/ 0 h 18288"/>
              <a:gd name="connsiteX17" fmla="*/ 10969943 w 10969943"/>
              <a:gd name="connsiteY17" fmla="*/ 18288 h 18288"/>
              <a:gd name="connsiteX18" fmla="*/ 10503720 w 10969943"/>
              <a:gd name="connsiteY18" fmla="*/ 18288 h 18288"/>
              <a:gd name="connsiteX19" fmla="*/ 10147197 w 10969943"/>
              <a:gd name="connsiteY19" fmla="*/ 18288 h 18288"/>
              <a:gd name="connsiteX20" fmla="*/ 9461576 w 10969943"/>
              <a:gd name="connsiteY20" fmla="*/ 18288 h 18288"/>
              <a:gd name="connsiteX21" fmla="*/ 8995353 w 10969943"/>
              <a:gd name="connsiteY21" fmla="*/ 18288 h 18288"/>
              <a:gd name="connsiteX22" fmla="*/ 8090333 w 10969943"/>
              <a:gd name="connsiteY22" fmla="*/ 18288 h 18288"/>
              <a:gd name="connsiteX23" fmla="*/ 7733810 w 10969943"/>
              <a:gd name="connsiteY23" fmla="*/ 18288 h 18288"/>
              <a:gd name="connsiteX24" fmla="*/ 7048188 w 10969943"/>
              <a:gd name="connsiteY24" fmla="*/ 18288 h 18288"/>
              <a:gd name="connsiteX25" fmla="*/ 6691665 w 10969943"/>
              <a:gd name="connsiteY25" fmla="*/ 18288 h 18288"/>
              <a:gd name="connsiteX26" fmla="*/ 6225443 w 10969943"/>
              <a:gd name="connsiteY26" fmla="*/ 18288 h 18288"/>
              <a:gd name="connsiteX27" fmla="*/ 5430122 w 10969943"/>
              <a:gd name="connsiteY27" fmla="*/ 18288 h 18288"/>
              <a:gd name="connsiteX28" fmla="*/ 4525101 w 10969943"/>
              <a:gd name="connsiteY28" fmla="*/ 18288 h 18288"/>
              <a:gd name="connsiteX29" fmla="*/ 4058879 w 10969943"/>
              <a:gd name="connsiteY29" fmla="*/ 18288 h 18288"/>
              <a:gd name="connsiteX30" fmla="*/ 3373257 w 10969943"/>
              <a:gd name="connsiteY30" fmla="*/ 18288 h 18288"/>
              <a:gd name="connsiteX31" fmla="*/ 2907035 w 10969943"/>
              <a:gd name="connsiteY31" fmla="*/ 18288 h 18288"/>
              <a:gd name="connsiteX32" fmla="*/ 2111714 w 10969943"/>
              <a:gd name="connsiteY32" fmla="*/ 18288 h 18288"/>
              <a:gd name="connsiteX33" fmla="*/ 1535792 w 10969943"/>
              <a:gd name="connsiteY33" fmla="*/ 18288 h 18288"/>
              <a:gd name="connsiteX34" fmla="*/ 1069569 w 10969943"/>
              <a:gd name="connsiteY34" fmla="*/ 18288 h 18288"/>
              <a:gd name="connsiteX35" fmla="*/ 713046 w 10969943"/>
              <a:gd name="connsiteY35" fmla="*/ 18288 h 18288"/>
              <a:gd name="connsiteX36" fmla="*/ 0 w 10969943"/>
              <a:gd name="connsiteY36" fmla="*/ 18288 h 18288"/>
              <a:gd name="connsiteX37" fmla="*/ 0 w 10969943"/>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69943" h="18288" fill="none" extrusionOk="0">
                <a:moveTo>
                  <a:pt x="0" y="0"/>
                </a:moveTo>
                <a:cubicBezTo>
                  <a:pt x="118147" y="-18751"/>
                  <a:pt x="187900" y="5424"/>
                  <a:pt x="356523" y="0"/>
                </a:cubicBezTo>
                <a:cubicBezTo>
                  <a:pt x="560512" y="-31330"/>
                  <a:pt x="703193" y="7946"/>
                  <a:pt x="1042145" y="0"/>
                </a:cubicBezTo>
                <a:cubicBezTo>
                  <a:pt x="1157152" y="11999"/>
                  <a:pt x="1353870" y="-3694"/>
                  <a:pt x="1503705" y="0"/>
                </a:cubicBezTo>
                <a:cubicBezTo>
                  <a:pt x="1653540" y="3694"/>
                  <a:pt x="1736585" y="-14275"/>
                  <a:pt x="1947165" y="0"/>
                </a:cubicBezTo>
                <a:cubicBezTo>
                  <a:pt x="2210608" y="-8400"/>
                  <a:pt x="2284054" y="4658"/>
                  <a:pt x="2632786" y="0"/>
                </a:cubicBezTo>
                <a:cubicBezTo>
                  <a:pt x="2968372" y="21975"/>
                  <a:pt x="2855842" y="-8342"/>
                  <a:pt x="2989309" y="0"/>
                </a:cubicBezTo>
                <a:cubicBezTo>
                  <a:pt x="3154847" y="-15718"/>
                  <a:pt x="3315299" y="4808"/>
                  <a:pt x="3455532" y="0"/>
                </a:cubicBezTo>
                <a:cubicBezTo>
                  <a:pt x="3596252" y="32239"/>
                  <a:pt x="4086754" y="-4701"/>
                  <a:pt x="4360552" y="0"/>
                </a:cubicBezTo>
                <a:cubicBezTo>
                  <a:pt x="4628127" y="54194"/>
                  <a:pt x="4868525" y="-83528"/>
                  <a:pt x="5265573" y="0"/>
                </a:cubicBezTo>
                <a:cubicBezTo>
                  <a:pt x="5636869" y="60362"/>
                  <a:pt x="5767868" y="-16142"/>
                  <a:pt x="6170593" y="0"/>
                </a:cubicBezTo>
                <a:cubicBezTo>
                  <a:pt x="6523396" y="-13313"/>
                  <a:pt x="6448483" y="-13022"/>
                  <a:pt x="6527116" y="0"/>
                </a:cubicBezTo>
                <a:cubicBezTo>
                  <a:pt x="6593732" y="-2508"/>
                  <a:pt x="7062817" y="-11100"/>
                  <a:pt x="7212738" y="0"/>
                </a:cubicBezTo>
                <a:cubicBezTo>
                  <a:pt x="7338002" y="-6225"/>
                  <a:pt x="7577627" y="15130"/>
                  <a:pt x="7788660" y="0"/>
                </a:cubicBezTo>
                <a:cubicBezTo>
                  <a:pt x="7967082" y="5928"/>
                  <a:pt x="8051409" y="21040"/>
                  <a:pt x="8145183" y="0"/>
                </a:cubicBezTo>
                <a:cubicBezTo>
                  <a:pt x="8223965" y="5473"/>
                  <a:pt x="8701875" y="-3368"/>
                  <a:pt x="9050203" y="0"/>
                </a:cubicBezTo>
                <a:cubicBezTo>
                  <a:pt x="9458009" y="26813"/>
                  <a:pt x="9261809" y="13318"/>
                  <a:pt x="9406726" y="0"/>
                </a:cubicBezTo>
                <a:cubicBezTo>
                  <a:pt x="9549648" y="-5700"/>
                  <a:pt x="9663315" y="14452"/>
                  <a:pt x="9763249" y="0"/>
                </a:cubicBezTo>
                <a:cubicBezTo>
                  <a:pt x="9854578" y="10054"/>
                  <a:pt x="10129301" y="34479"/>
                  <a:pt x="10339171" y="0"/>
                </a:cubicBezTo>
                <a:cubicBezTo>
                  <a:pt x="10570195" y="-3556"/>
                  <a:pt x="10760759" y="-39063"/>
                  <a:pt x="10969943" y="0"/>
                </a:cubicBezTo>
                <a:cubicBezTo>
                  <a:pt x="10968998" y="9669"/>
                  <a:pt x="10969703" y="14389"/>
                  <a:pt x="10969943" y="18288"/>
                </a:cubicBezTo>
                <a:cubicBezTo>
                  <a:pt x="10673812" y="-31429"/>
                  <a:pt x="10449324" y="64808"/>
                  <a:pt x="10174622" y="18288"/>
                </a:cubicBezTo>
                <a:cubicBezTo>
                  <a:pt x="9903642" y="-10"/>
                  <a:pt x="9938730" y="7502"/>
                  <a:pt x="9818099" y="18288"/>
                </a:cubicBezTo>
                <a:cubicBezTo>
                  <a:pt x="9702079" y="31809"/>
                  <a:pt x="9529577" y="10623"/>
                  <a:pt x="9461576" y="18288"/>
                </a:cubicBezTo>
                <a:cubicBezTo>
                  <a:pt x="9393081" y="13844"/>
                  <a:pt x="9077470" y="57062"/>
                  <a:pt x="8775954" y="18288"/>
                </a:cubicBezTo>
                <a:cubicBezTo>
                  <a:pt x="8454843" y="-6109"/>
                  <a:pt x="8599356" y="42417"/>
                  <a:pt x="8419431" y="18288"/>
                </a:cubicBezTo>
                <a:cubicBezTo>
                  <a:pt x="8246731" y="875"/>
                  <a:pt x="7885830" y="38574"/>
                  <a:pt x="7733810" y="18288"/>
                </a:cubicBezTo>
                <a:cubicBezTo>
                  <a:pt x="7592794" y="24432"/>
                  <a:pt x="7081728" y="-7508"/>
                  <a:pt x="6938489" y="18288"/>
                </a:cubicBezTo>
                <a:cubicBezTo>
                  <a:pt x="6786266" y="26864"/>
                  <a:pt x="6403957" y="9680"/>
                  <a:pt x="6252868" y="18288"/>
                </a:cubicBezTo>
                <a:cubicBezTo>
                  <a:pt x="6107944" y="55372"/>
                  <a:pt x="5640170" y="25408"/>
                  <a:pt x="5457547" y="18288"/>
                </a:cubicBezTo>
                <a:cubicBezTo>
                  <a:pt x="5317428" y="23416"/>
                  <a:pt x="4850114" y="-13620"/>
                  <a:pt x="4662226" y="18288"/>
                </a:cubicBezTo>
                <a:cubicBezTo>
                  <a:pt x="4484758" y="42303"/>
                  <a:pt x="4452414" y="4819"/>
                  <a:pt x="4305703" y="18288"/>
                </a:cubicBezTo>
                <a:cubicBezTo>
                  <a:pt x="4150686" y="45532"/>
                  <a:pt x="3998600" y="16417"/>
                  <a:pt x="3839480" y="18288"/>
                </a:cubicBezTo>
                <a:cubicBezTo>
                  <a:pt x="3672454" y="14413"/>
                  <a:pt x="3431407" y="19421"/>
                  <a:pt x="3263558" y="18288"/>
                </a:cubicBezTo>
                <a:cubicBezTo>
                  <a:pt x="3065260" y="48468"/>
                  <a:pt x="2823449" y="19861"/>
                  <a:pt x="2577937" y="18288"/>
                </a:cubicBezTo>
                <a:cubicBezTo>
                  <a:pt x="2315077" y="46093"/>
                  <a:pt x="1866138" y="35925"/>
                  <a:pt x="1672916" y="18288"/>
                </a:cubicBezTo>
                <a:cubicBezTo>
                  <a:pt x="1465293" y="-7624"/>
                  <a:pt x="1086127" y="10858"/>
                  <a:pt x="877595" y="18288"/>
                </a:cubicBezTo>
                <a:cubicBezTo>
                  <a:pt x="607711" y="-10135"/>
                  <a:pt x="326541" y="72281"/>
                  <a:pt x="0" y="18288"/>
                </a:cubicBezTo>
                <a:cubicBezTo>
                  <a:pt x="372" y="10440"/>
                  <a:pt x="-451" y="3712"/>
                  <a:pt x="0" y="0"/>
                </a:cubicBezTo>
                <a:close/>
              </a:path>
              <a:path w="10969943" h="18288" stroke="0" extrusionOk="0">
                <a:moveTo>
                  <a:pt x="0" y="0"/>
                </a:moveTo>
                <a:cubicBezTo>
                  <a:pt x="118655" y="2311"/>
                  <a:pt x="324435" y="-41838"/>
                  <a:pt x="466223" y="0"/>
                </a:cubicBezTo>
                <a:cubicBezTo>
                  <a:pt x="618074" y="35237"/>
                  <a:pt x="682574" y="-1261"/>
                  <a:pt x="822746" y="0"/>
                </a:cubicBezTo>
                <a:cubicBezTo>
                  <a:pt x="973331" y="690"/>
                  <a:pt x="1157342" y="-20297"/>
                  <a:pt x="1288968" y="0"/>
                </a:cubicBezTo>
                <a:cubicBezTo>
                  <a:pt x="1468225" y="49081"/>
                  <a:pt x="1798760" y="-26717"/>
                  <a:pt x="1974590" y="0"/>
                </a:cubicBezTo>
                <a:cubicBezTo>
                  <a:pt x="2156492" y="3117"/>
                  <a:pt x="2572758" y="389"/>
                  <a:pt x="2769911" y="0"/>
                </a:cubicBezTo>
                <a:cubicBezTo>
                  <a:pt x="2965141" y="28619"/>
                  <a:pt x="3367214" y="-5201"/>
                  <a:pt x="3674931" y="0"/>
                </a:cubicBezTo>
                <a:cubicBezTo>
                  <a:pt x="4023242" y="-14996"/>
                  <a:pt x="4143935" y="-10460"/>
                  <a:pt x="4579951" y="0"/>
                </a:cubicBezTo>
                <a:cubicBezTo>
                  <a:pt x="4996710" y="-11472"/>
                  <a:pt x="5009163" y="12054"/>
                  <a:pt x="5155873" y="0"/>
                </a:cubicBezTo>
                <a:cubicBezTo>
                  <a:pt x="5325972" y="-60260"/>
                  <a:pt x="5634303" y="-22378"/>
                  <a:pt x="5951194" y="0"/>
                </a:cubicBezTo>
                <a:cubicBezTo>
                  <a:pt x="6315523" y="29269"/>
                  <a:pt x="6303898" y="-4599"/>
                  <a:pt x="6636816" y="0"/>
                </a:cubicBezTo>
                <a:cubicBezTo>
                  <a:pt x="6977997" y="7850"/>
                  <a:pt x="6966762" y="361"/>
                  <a:pt x="7212738" y="0"/>
                </a:cubicBezTo>
                <a:cubicBezTo>
                  <a:pt x="7467509" y="-28590"/>
                  <a:pt x="7674742" y="-6715"/>
                  <a:pt x="8008058" y="0"/>
                </a:cubicBezTo>
                <a:cubicBezTo>
                  <a:pt x="8330773" y="20898"/>
                  <a:pt x="8275441" y="15176"/>
                  <a:pt x="8364582" y="0"/>
                </a:cubicBezTo>
                <a:cubicBezTo>
                  <a:pt x="8469018" y="-25351"/>
                  <a:pt x="8742717" y="10952"/>
                  <a:pt x="8940504" y="0"/>
                </a:cubicBezTo>
                <a:cubicBezTo>
                  <a:pt x="9103157" y="-22262"/>
                  <a:pt x="9383043" y="-43983"/>
                  <a:pt x="9626125" y="0"/>
                </a:cubicBezTo>
                <a:cubicBezTo>
                  <a:pt x="9832903" y="45652"/>
                  <a:pt x="10693070" y="-2175"/>
                  <a:pt x="10969943" y="0"/>
                </a:cubicBezTo>
                <a:cubicBezTo>
                  <a:pt x="10969014" y="6685"/>
                  <a:pt x="10968921" y="11894"/>
                  <a:pt x="10969943" y="18288"/>
                </a:cubicBezTo>
                <a:cubicBezTo>
                  <a:pt x="10851047" y="34065"/>
                  <a:pt x="10722758" y="-2179"/>
                  <a:pt x="10503720" y="18288"/>
                </a:cubicBezTo>
                <a:cubicBezTo>
                  <a:pt x="10290294" y="15249"/>
                  <a:pt x="10237431" y="25917"/>
                  <a:pt x="10147197" y="18288"/>
                </a:cubicBezTo>
                <a:cubicBezTo>
                  <a:pt x="10094199" y="31911"/>
                  <a:pt x="9724764" y="8355"/>
                  <a:pt x="9461576" y="18288"/>
                </a:cubicBezTo>
                <a:cubicBezTo>
                  <a:pt x="9205385" y="26402"/>
                  <a:pt x="9176508" y="34295"/>
                  <a:pt x="8995353" y="18288"/>
                </a:cubicBezTo>
                <a:cubicBezTo>
                  <a:pt x="8816293" y="-15294"/>
                  <a:pt x="8539072" y="67086"/>
                  <a:pt x="8090333" y="18288"/>
                </a:cubicBezTo>
                <a:cubicBezTo>
                  <a:pt x="7656035" y="21739"/>
                  <a:pt x="7833550" y="15554"/>
                  <a:pt x="7733810" y="18288"/>
                </a:cubicBezTo>
                <a:cubicBezTo>
                  <a:pt x="7633323" y="35996"/>
                  <a:pt x="7345236" y="15611"/>
                  <a:pt x="7048188" y="18288"/>
                </a:cubicBezTo>
                <a:cubicBezTo>
                  <a:pt x="6754943" y="11199"/>
                  <a:pt x="6826868" y="10399"/>
                  <a:pt x="6691665" y="18288"/>
                </a:cubicBezTo>
                <a:cubicBezTo>
                  <a:pt x="6581973" y="29226"/>
                  <a:pt x="6371656" y="52922"/>
                  <a:pt x="6225443" y="18288"/>
                </a:cubicBezTo>
                <a:cubicBezTo>
                  <a:pt x="6057271" y="12818"/>
                  <a:pt x="5682459" y="-12384"/>
                  <a:pt x="5430122" y="18288"/>
                </a:cubicBezTo>
                <a:cubicBezTo>
                  <a:pt x="5188732" y="19956"/>
                  <a:pt x="4880522" y="28777"/>
                  <a:pt x="4525101" y="18288"/>
                </a:cubicBezTo>
                <a:cubicBezTo>
                  <a:pt x="4198030" y="20678"/>
                  <a:pt x="4180925" y="40955"/>
                  <a:pt x="4058879" y="18288"/>
                </a:cubicBezTo>
                <a:cubicBezTo>
                  <a:pt x="3962781" y="7331"/>
                  <a:pt x="3667472" y="72239"/>
                  <a:pt x="3373257" y="18288"/>
                </a:cubicBezTo>
                <a:cubicBezTo>
                  <a:pt x="3049666" y="2745"/>
                  <a:pt x="3034416" y="-2937"/>
                  <a:pt x="2907035" y="18288"/>
                </a:cubicBezTo>
                <a:cubicBezTo>
                  <a:pt x="2790622" y="-3194"/>
                  <a:pt x="2399610" y="-15316"/>
                  <a:pt x="2111714" y="18288"/>
                </a:cubicBezTo>
                <a:cubicBezTo>
                  <a:pt x="1981313" y="-8613"/>
                  <a:pt x="1750240" y="17200"/>
                  <a:pt x="1535792" y="18288"/>
                </a:cubicBezTo>
                <a:cubicBezTo>
                  <a:pt x="1337035" y="7788"/>
                  <a:pt x="1180026" y="-15068"/>
                  <a:pt x="1069569" y="18288"/>
                </a:cubicBezTo>
                <a:cubicBezTo>
                  <a:pt x="935158" y="40753"/>
                  <a:pt x="846850" y="9440"/>
                  <a:pt x="713046" y="18288"/>
                </a:cubicBezTo>
                <a:cubicBezTo>
                  <a:pt x="604439" y="-29728"/>
                  <a:pt x="292778" y="-15307"/>
                  <a:pt x="0" y="18288"/>
                </a:cubicBezTo>
                <a:cubicBezTo>
                  <a:pt x="454" y="13933"/>
                  <a:pt x="-1301" y="8913"/>
                  <a:pt x="0" y="0"/>
                </a:cubicBezTo>
                <a:close/>
              </a:path>
              <a:path w="10969943" h="18288" fill="none" stroke="0" extrusionOk="0">
                <a:moveTo>
                  <a:pt x="0" y="0"/>
                </a:moveTo>
                <a:cubicBezTo>
                  <a:pt x="109991" y="-15291"/>
                  <a:pt x="174009" y="-9481"/>
                  <a:pt x="356523" y="0"/>
                </a:cubicBezTo>
                <a:cubicBezTo>
                  <a:pt x="502073" y="22334"/>
                  <a:pt x="755964" y="-2604"/>
                  <a:pt x="1042145" y="0"/>
                </a:cubicBezTo>
                <a:cubicBezTo>
                  <a:pt x="1267112" y="-3516"/>
                  <a:pt x="1372402" y="16888"/>
                  <a:pt x="1494655" y="0"/>
                </a:cubicBezTo>
                <a:cubicBezTo>
                  <a:pt x="1616908" y="-16888"/>
                  <a:pt x="1841457" y="18943"/>
                  <a:pt x="1947165" y="0"/>
                </a:cubicBezTo>
                <a:cubicBezTo>
                  <a:pt x="2190205" y="-11074"/>
                  <a:pt x="2293644" y="1459"/>
                  <a:pt x="2632786" y="0"/>
                </a:cubicBezTo>
                <a:cubicBezTo>
                  <a:pt x="2975913" y="14839"/>
                  <a:pt x="2841299" y="23026"/>
                  <a:pt x="2989309" y="0"/>
                </a:cubicBezTo>
                <a:cubicBezTo>
                  <a:pt x="3148743" y="-7706"/>
                  <a:pt x="3305053" y="5889"/>
                  <a:pt x="3455532" y="0"/>
                </a:cubicBezTo>
                <a:cubicBezTo>
                  <a:pt x="3600302" y="21942"/>
                  <a:pt x="4131309" y="24894"/>
                  <a:pt x="4360552" y="0"/>
                </a:cubicBezTo>
                <a:cubicBezTo>
                  <a:pt x="4619566" y="-7134"/>
                  <a:pt x="4976038" y="-97017"/>
                  <a:pt x="5265573" y="0"/>
                </a:cubicBezTo>
                <a:cubicBezTo>
                  <a:pt x="5583004" y="29131"/>
                  <a:pt x="5789711" y="40092"/>
                  <a:pt x="6170593" y="0"/>
                </a:cubicBezTo>
                <a:cubicBezTo>
                  <a:pt x="6524624" y="-15341"/>
                  <a:pt x="6438116" y="-6600"/>
                  <a:pt x="6527116" y="0"/>
                </a:cubicBezTo>
                <a:cubicBezTo>
                  <a:pt x="6594068" y="8646"/>
                  <a:pt x="7042704" y="12143"/>
                  <a:pt x="7212738" y="0"/>
                </a:cubicBezTo>
                <a:cubicBezTo>
                  <a:pt x="7346059" y="653"/>
                  <a:pt x="7606264" y="15951"/>
                  <a:pt x="7788660" y="0"/>
                </a:cubicBezTo>
                <a:cubicBezTo>
                  <a:pt x="7980188" y="14280"/>
                  <a:pt x="8028459" y="18197"/>
                  <a:pt x="8145183" y="0"/>
                </a:cubicBezTo>
                <a:cubicBezTo>
                  <a:pt x="8289923" y="-21641"/>
                  <a:pt x="8735904" y="-65358"/>
                  <a:pt x="9050203" y="0"/>
                </a:cubicBezTo>
                <a:cubicBezTo>
                  <a:pt x="9448106" y="46468"/>
                  <a:pt x="9281053" y="-9745"/>
                  <a:pt x="9406726" y="0"/>
                </a:cubicBezTo>
                <a:cubicBezTo>
                  <a:pt x="9564958" y="-24766"/>
                  <a:pt x="9696942" y="18246"/>
                  <a:pt x="9763249" y="0"/>
                </a:cubicBezTo>
                <a:cubicBezTo>
                  <a:pt x="9865828" y="-18803"/>
                  <a:pt x="10115219" y="29347"/>
                  <a:pt x="10339171" y="0"/>
                </a:cubicBezTo>
                <a:cubicBezTo>
                  <a:pt x="10549363" y="-32235"/>
                  <a:pt x="10760715" y="26527"/>
                  <a:pt x="10969943" y="0"/>
                </a:cubicBezTo>
                <a:cubicBezTo>
                  <a:pt x="10968814" y="9215"/>
                  <a:pt x="10968817" y="13325"/>
                  <a:pt x="10969943" y="18288"/>
                </a:cubicBezTo>
                <a:cubicBezTo>
                  <a:pt x="10678574" y="25512"/>
                  <a:pt x="10442593" y="65354"/>
                  <a:pt x="10174622" y="18288"/>
                </a:cubicBezTo>
                <a:cubicBezTo>
                  <a:pt x="9908287" y="-5830"/>
                  <a:pt x="9931123" y="9777"/>
                  <a:pt x="9818099" y="18288"/>
                </a:cubicBezTo>
                <a:cubicBezTo>
                  <a:pt x="9709592" y="35075"/>
                  <a:pt x="9528931" y="259"/>
                  <a:pt x="9461576" y="18288"/>
                </a:cubicBezTo>
                <a:cubicBezTo>
                  <a:pt x="9331910" y="10281"/>
                  <a:pt x="9095552" y="25465"/>
                  <a:pt x="8775954" y="18288"/>
                </a:cubicBezTo>
                <a:cubicBezTo>
                  <a:pt x="8459576" y="7444"/>
                  <a:pt x="8585990" y="42240"/>
                  <a:pt x="8419431" y="18288"/>
                </a:cubicBezTo>
                <a:cubicBezTo>
                  <a:pt x="8250290" y="-5582"/>
                  <a:pt x="7872972" y="47552"/>
                  <a:pt x="7733810" y="18288"/>
                </a:cubicBezTo>
                <a:cubicBezTo>
                  <a:pt x="7603878" y="7203"/>
                  <a:pt x="7100091" y="25731"/>
                  <a:pt x="6938489" y="18288"/>
                </a:cubicBezTo>
                <a:cubicBezTo>
                  <a:pt x="6781702" y="26810"/>
                  <a:pt x="6375280" y="-26834"/>
                  <a:pt x="6252868" y="18288"/>
                </a:cubicBezTo>
                <a:cubicBezTo>
                  <a:pt x="6076187" y="50394"/>
                  <a:pt x="5628848" y="7716"/>
                  <a:pt x="5457547" y="18288"/>
                </a:cubicBezTo>
                <a:cubicBezTo>
                  <a:pt x="5265476" y="4613"/>
                  <a:pt x="4835254" y="-6976"/>
                  <a:pt x="4662226" y="18288"/>
                </a:cubicBezTo>
                <a:cubicBezTo>
                  <a:pt x="4494537" y="46060"/>
                  <a:pt x="4457265" y="2607"/>
                  <a:pt x="4305703" y="18288"/>
                </a:cubicBezTo>
                <a:cubicBezTo>
                  <a:pt x="4157585" y="35055"/>
                  <a:pt x="4007039" y="22312"/>
                  <a:pt x="3839480" y="18288"/>
                </a:cubicBezTo>
                <a:cubicBezTo>
                  <a:pt x="3679892" y="-20681"/>
                  <a:pt x="3423097" y="21361"/>
                  <a:pt x="3263558" y="18288"/>
                </a:cubicBezTo>
                <a:cubicBezTo>
                  <a:pt x="3089683" y="53479"/>
                  <a:pt x="2779311" y="11414"/>
                  <a:pt x="2577937" y="18288"/>
                </a:cubicBezTo>
                <a:cubicBezTo>
                  <a:pt x="2348816" y="49226"/>
                  <a:pt x="1908732" y="27899"/>
                  <a:pt x="1672916" y="18288"/>
                </a:cubicBezTo>
                <a:cubicBezTo>
                  <a:pt x="1442140" y="13507"/>
                  <a:pt x="1116796" y="48097"/>
                  <a:pt x="877595" y="18288"/>
                </a:cubicBezTo>
                <a:cubicBezTo>
                  <a:pt x="635391" y="-4372"/>
                  <a:pt x="325054" y="2117"/>
                  <a:pt x="0" y="18288"/>
                </a:cubicBezTo>
                <a:cubicBezTo>
                  <a:pt x="-367" y="11185"/>
                  <a:pt x="730" y="420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10969943"/>
                      <a:gd name="connsiteY0" fmla="*/ 0 h 18288"/>
                      <a:gd name="connsiteX1" fmla="*/ 356523 w 10969943"/>
                      <a:gd name="connsiteY1" fmla="*/ 0 h 18288"/>
                      <a:gd name="connsiteX2" fmla="*/ 1042145 w 10969943"/>
                      <a:gd name="connsiteY2" fmla="*/ 0 h 18288"/>
                      <a:gd name="connsiteX3" fmla="*/ 1947165 w 10969943"/>
                      <a:gd name="connsiteY3" fmla="*/ 0 h 18288"/>
                      <a:gd name="connsiteX4" fmla="*/ 2632786 w 10969943"/>
                      <a:gd name="connsiteY4" fmla="*/ 0 h 18288"/>
                      <a:gd name="connsiteX5" fmla="*/ 2989309 w 10969943"/>
                      <a:gd name="connsiteY5" fmla="*/ 0 h 18288"/>
                      <a:gd name="connsiteX6" fmla="*/ 3455532 w 10969943"/>
                      <a:gd name="connsiteY6" fmla="*/ 0 h 18288"/>
                      <a:gd name="connsiteX7" fmla="*/ 4360552 w 10969943"/>
                      <a:gd name="connsiteY7" fmla="*/ 0 h 18288"/>
                      <a:gd name="connsiteX8" fmla="*/ 5265573 w 10969943"/>
                      <a:gd name="connsiteY8" fmla="*/ 0 h 18288"/>
                      <a:gd name="connsiteX9" fmla="*/ 6170593 w 10969943"/>
                      <a:gd name="connsiteY9" fmla="*/ 0 h 18288"/>
                      <a:gd name="connsiteX10" fmla="*/ 6527116 w 10969943"/>
                      <a:gd name="connsiteY10" fmla="*/ 0 h 18288"/>
                      <a:gd name="connsiteX11" fmla="*/ 7212738 w 10969943"/>
                      <a:gd name="connsiteY11" fmla="*/ 0 h 18288"/>
                      <a:gd name="connsiteX12" fmla="*/ 7788660 w 10969943"/>
                      <a:gd name="connsiteY12" fmla="*/ 0 h 18288"/>
                      <a:gd name="connsiteX13" fmla="*/ 8145183 w 10969943"/>
                      <a:gd name="connsiteY13" fmla="*/ 0 h 18288"/>
                      <a:gd name="connsiteX14" fmla="*/ 9050203 w 10969943"/>
                      <a:gd name="connsiteY14" fmla="*/ 0 h 18288"/>
                      <a:gd name="connsiteX15" fmla="*/ 9406726 w 10969943"/>
                      <a:gd name="connsiteY15" fmla="*/ 0 h 18288"/>
                      <a:gd name="connsiteX16" fmla="*/ 9763249 w 10969943"/>
                      <a:gd name="connsiteY16" fmla="*/ 0 h 18288"/>
                      <a:gd name="connsiteX17" fmla="*/ 10339171 w 10969943"/>
                      <a:gd name="connsiteY17" fmla="*/ 0 h 18288"/>
                      <a:gd name="connsiteX18" fmla="*/ 10969943 w 10969943"/>
                      <a:gd name="connsiteY18" fmla="*/ 0 h 18288"/>
                      <a:gd name="connsiteX19" fmla="*/ 10969943 w 10969943"/>
                      <a:gd name="connsiteY19" fmla="*/ 18288 h 18288"/>
                      <a:gd name="connsiteX20" fmla="*/ 10174622 w 10969943"/>
                      <a:gd name="connsiteY20" fmla="*/ 18288 h 18288"/>
                      <a:gd name="connsiteX21" fmla="*/ 9818099 w 10969943"/>
                      <a:gd name="connsiteY21" fmla="*/ 18288 h 18288"/>
                      <a:gd name="connsiteX22" fmla="*/ 9461576 w 10969943"/>
                      <a:gd name="connsiteY22" fmla="*/ 18288 h 18288"/>
                      <a:gd name="connsiteX23" fmla="*/ 8775954 w 10969943"/>
                      <a:gd name="connsiteY23" fmla="*/ 18288 h 18288"/>
                      <a:gd name="connsiteX24" fmla="*/ 8419431 w 10969943"/>
                      <a:gd name="connsiteY24" fmla="*/ 18288 h 18288"/>
                      <a:gd name="connsiteX25" fmla="*/ 7733810 w 10969943"/>
                      <a:gd name="connsiteY25" fmla="*/ 18288 h 18288"/>
                      <a:gd name="connsiteX26" fmla="*/ 6938489 w 10969943"/>
                      <a:gd name="connsiteY26" fmla="*/ 18288 h 18288"/>
                      <a:gd name="connsiteX27" fmla="*/ 6252868 w 10969943"/>
                      <a:gd name="connsiteY27" fmla="*/ 18288 h 18288"/>
                      <a:gd name="connsiteX28" fmla="*/ 5457547 w 10969943"/>
                      <a:gd name="connsiteY28" fmla="*/ 18288 h 18288"/>
                      <a:gd name="connsiteX29" fmla="*/ 4662226 w 10969943"/>
                      <a:gd name="connsiteY29" fmla="*/ 18288 h 18288"/>
                      <a:gd name="connsiteX30" fmla="*/ 4305703 w 10969943"/>
                      <a:gd name="connsiteY30" fmla="*/ 18288 h 18288"/>
                      <a:gd name="connsiteX31" fmla="*/ 3839480 w 10969943"/>
                      <a:gd name="connsiteY31" fmla="*/ 18288 h 18288"/>
                      <a:gd name="connsiteX32" fmla="*/ 3263558 w 10969943"/>
                      <a:gd name="connsiteY32" fmla="*/ 18288 h 18288"/>
                      <a:gd name="connsiteX33" fmla="*/ 2577937 w 10969943"/>
                      <a:gd name="connsiteY33" fmla="*/ 18288 h 18288"/>
                      <a:gd name="connsiteX34" fmla="*/ 1672916 w 10969943"/>
                      <a:gd name="connsiteY34" fmla="*/ 18288 h 18288"/>
                      <a:gd name="connsiteX35" fmla="*/ 877595 w 10969943"/>
                      <a:gd name="connsiteY35" fmla="*/ 18288 h 18288"/>
                      <a:gd name="connsiteX36" fmla="*/ 0 w 10969943"/>
                      <a:gd name="connsiteY36" fmla="*/ 18288 h 18288"/>
                      <a:gd name="connsiteX37" fmla="*/ 0 w 10969943"/>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69943" h="18288" fill="none" extrusionOk="0">
                        <a:moveTo>
                          <a:pt x="0" y="0"/>
                        </a:moveTo>
                        <a:cubicBezTo>
                          <a:pt x="115068" y="-17626"/>
                          <a:pt x="181295" y="-1066"/>
                          <a:pt x="356523" y="0"/>
                        </a:cubicBezTo>
                        <a:cubicBezTo>
                          <a:pt x="531751" y="1066"/>
                          <a:pt x="815866" y="1625"/>
                          <a:pt x="1042145" y="0"/>
                        </a:cubicBezTo>
                        <a:cubicBezTo>
                          <a:pt x="1268424" y="-1625"/>
                          <a:pt x="1698286" y="4657"/>
                          <a:pt x="1947165" y="0"/>
                        </a:cubicBezTo>
                        <a:cubicBezTo>
                          <a:pt x="2196044" y="-4657"/>
                          <a:pt x="2296755" y="-4417"/>
                          <a:pt x="2632786" y="0"/>
                        </a:cubicBezTo>
                        <a:cubicBezTo>
                          <a:pt x="2968817" y="4417"/>
                          <a:pt x="2846408" y="12256"/>
                          <a:pt x="2989309" y="0"/>
                        </a:cubicBezTo>
                        <a:cubicBezTo>
                          <a:pt x="3132210" y="-12256"/>
                          <a:pt x="3306453" y="-8334"/>
                          <a:pt x="3455532" y="0"/>
                        </a:cubicBezTo>
                        <a:cubicBezTo>
                          <a:pt x="3604611" y="8334"/>
                          <a:pt x="4114719" y="-14000"/>
                          <a:pt x="4360552" y="0"/>
                        </a:cubicBezTo>
                        <a:cubicBezTo>
                          <a:pt x="4606385" y="14000"/>
                          <a:pt x="4922057" y="-39073"/>
                          <a:pt x="5265573" y="0"/>
                        </a:cubicBezTo>
                        <a:cubicBezTo>
                          <a:pt x="5609089" y="39073"/>
                          <a:pt x="5808150" y="6840"/>
                          <a:pt x="6170593" y="0"/>
                        </a:cubicBezTo>
                        <a:cubicBezTo>
                          <a:pt x="6533036" y="-6840"/>
                          <a:pt x="6450248" y="-15144"/>
                          <a:pt x="6527116" y="0"/>
                        </a:cubicBezTo>
                        <a:cubicBezTo>
                          <a:pt x="6603984" y="15144"/>
                          <a:pt x="7072831" y="7051"/>
                          <a:pt x="7212738" y="0"/>
                        </a:cubicBezTo>
                        <a:cubicBezTo>
                          <a:pt x="7352645" y="-7051"/>
                          <a:pt x="7607286" y="-16640"/>
                          <a:pt x="7788660" y="0"/>
                        </a:cubicBezTo>
                        <a:cubicBezTo>
                          <a:pt x="7970034" y="16640"/>
                          <a:pt x="8047563" y="15757"/>
                          <a:pt x="8145183" y="0"/>
                        </a:cubicBezTo>
                        <a:cubicBezTo>
                          <a:pt x="8242803" y="-15757"/>
                          <a:pt x="8648204" y="-40337"/>
                          <a:pt x="9050203" y="0"/>
                        </a:cubicBezTo>
                        <a:cubicBezTo>
                          <a:pt x="9452202" y="40337"/>
                          <a:pt x="9259174" y="17409"/>
                          <a:pt x="9406726" y="0"/>
                        </a:cubicBezTo>
                        <a:cubicBezTo>
                          <a:pt x="9554278" y="-17409"/>
                          <a:pt x="9674843" y="17205"/>
                          <a:pt x="9763249" y="0"/>
                        </a:cubicBezTo>
                        <a:cubicBezTo>
                          <a:pt x="9851655" y="-17205"/>
                          <a:pt x="10141234" y="7298"/>
                          <a:pt x="10339171" y="0"/>
                        </a:cubicBezTo>
                        <a:cubicBezTo>
                          <a:pt x="10537108" y="-7298"/>
                          <a:pt x="10748288" y="8183"/>
                          <a:pt x="10969943" y="0"/>
                        </a:cubicBezTo>
                        <a:cubicBezTo>
                          <a:pt x="10969289" y="8818"/>
                          <a:pt x="10969383" y="13823"/>
                          <a:pt x="10969943" y="18288"/>
                        </a:cubicBezTo>
                        <a:cubicBezTo>
                          <a:pt x="10684728" y="24301"/>
                          <a:pt x="10444950" y="41841"/>
                          <a:pt x="10174622" y="18288"/>
                        </a:cubicBezTo>
                        <a:cubicBezTo>
                          <a:pt x="9904294" y="-5265"/>
                          <a:pt x="9936432" y="5587"/>
                          <a:pt x="9818099" y="18288"/>
                        </a:cubicBezTo>
                        <a:cubicBezTo>
                          <a:pt x="9699766" y="30989"/>
                          <a:pt x="9533517" y="3530"/>
                          <a:pt x="9461576" y="18288"/>
                        </a:cubicBezTo>
                        <a:cubicBezTo>
                          <a:pt x="9389635" y="33046"/>
                          <a:pt x="9096372" y="36774"/>
                          <a:pt x="8775954" y="18288"/>
                        </a:cubicBezTo>
                        <a:cubicBezTo>
                          <a:pt x="8455536" y="-198"/>
                          <a:pt x="8578076" y="29533"/>
                          <a:pt x="8419431" y="18288"/>
                        </a:cubicBezTo>
                        <a:cubicBezTo>
                          <a:pt x="8260786" y="7043"/>
                          <a:pt x="7872278" y="50718"/>
                          <a:pt x="7733810" y="18288"/>
                        </a:cubicBezTo>
                        <a:cubicBezTo>
                          <a:pt x="7595342" y="-14142"/>
                          <a:pt x="7102646" y="18057"/>
                          <a:pt x="6938489" y="18288"/>
                        </a:cubicBezTo>
                        <a:cubicBezTo>
                          <a:pt x="6774332" y="18519"/>
                          <a:pt x="6407744" y="-5300"/>
                          <a:pt x="6252868" y="18288"/>
                        </a:cubicBezTo>
                        <a:cubicBezTo>
                          <a:pt x="6097992" y="41876"/>
                          <a:pt x="5636320" y="33556"/>
                          <a:pt x="5457547" y="18288"/>
                        </a:cubicBezTo>
                        <a:cubicBezTo>
                          <a:pt x="5278774" y="3020"/>
                          <a:pt x="4838109" y="-3159"/>
                          <a:pt x="4662226" y="18288"/>
                        </a:cubicBezTo>
                        <a:cubicBezTo>
                          <a:pt x="4486343" y="39735"/>
                          <a:pt x="4462017" y="3772"/>
                          <a:pt x="4305703" y="18288"/>
                        </a:cubicBezTo>
                        <a:cubicBezTo>
                          <a:pt x="4149389" y="32804"/>
                          <a:pt x="3988613" y="20541"/>
                          <a:pt x="3839480" y="18288"/>
                        </a:cubicBezTo>
                        <a:cubicBezTo>
                          <a:pt x="3690347" y="16035"/>
                          <a:pt x="3435664" y="19648"/>
                          <a:pt x="3263558" y="18288"/>
                        </a:cubicBezTo>
                        <a:cubicBezTo>
                          <a:pt x="3091452" y="16928"/>
                          <a:pt x="2809539" y="23488"/>
                          <a:pt x="2577937" y="18288"/>
                        </a:cubicBezTo>
                        <a:cubicBezTo>
                          <a:pt x="2346335" y="13088"/>
                          <a:pt x="1873171" y="35259"/>
                          <a:pt x="1672916" y="18288"/>
                        </a:cubicBezTo>
                        <a:cubicBezTo>
                          <a:pt x="1472661" y="1317"/>
                          <a:pt x="1106398" y="29309"/>
                          <a:pt x="877595" y="18288"/>
                        </a:cubicBezTo>
                        <a:cubicBezTo>
                          <a:pt x="648792" y="7267"/>
                          <a:pt x="325373" y="27915"/>
                          <a:pt x="0" y="18288"/>
                        </a:cubicBezTo>
                        <a:cubicBezTo>
                          <a:pt x="313" y="10654"/>
                          <a:pt x="-263" y="4056"/>
                          <a:pt x="0" y="0"/>
                        </a:cubicBezTo>
                        <a:close/>
                      </a:path>
                      <a:path w="10969943" h="18288" stroke="0" extrusionOk="0">
                        <a:moveTo>
                          <a:pt x="0" y="0"/>
                        </a:moveTo>
                        <a:cubicBezTo>
                          <a:pt x="146585" y="18368"/>
                          <a:pt x="312684" y="-22165"/>
                          <a:pt x="466223" y="0"/>
                        </a:cubicBezTo>
                        <a:cubicBezTo>
                          <a:pt x="619762" y="22165"/>
                          <a:pt x="680079" y="6491"/>
                          <a:pt x="822746" y="0"/>
                        </a:cubicBezTo>
                        <a:cubicBezTo>
                          <a:pt x="965413" y="-6491"/>
                          <a:pt x="1137334" y="-16632"/>
                          <a:pt x="1288968" y="0"/>
                        </a:cubicBezTo>
                        <a:cubicBezTo>
                          <a:pt x="1440602" y="16632"/>
                          <a:pt x="1781495" y="-7702"/>
                          <a:pt x="1974590" y="0"/>
                        </a:cubicBezTo>
                        <a:cubicBezTo>
                          <a:pt x="2167685" y="7702"/>
                          <a:pt x="2560711" y="-35858"/>
                          <a:pt x="2769911" y="0"/>
                        </a:cubicBezTo>
                        <a:cubicBezTo>
                          <a:pt x="2979111" y="35858"/>
                          <a:pt x="3321487" y="-10129"/>
                          <a:pt x="3674931" y="0"/>
                        </a:cubicBezTo>
                        <a:cubicBezTo>
                          <a:pt x="4028375" y="10129"/>
                          <a:pt x="4166008" y="12710"/>
                          <a:pt x="4579951" y="0"/>
                        </a:cubicBezTo>
                        <a:cubicBezTo>
                          <a:pt x="4993894" y="-12710"/>
                          <a:pt x="5014715" y="13808"/>
                          <a:pt x="5155873" y="0"/>
                        </a:cubicBezTo>
                        <a:cubicBezTo>
                          <a:pt x="5297031" y="-13808"/>
                          <a:pt x="5587899" y="-37129"/>
                          <a:pt x="5951194" y="0"/>
                        </a:cubicBezTo>
                        <a:cubicBezTo>
                          <a:pt x="6314489" y="37129"/>
                          <a:pt x="6294202" y="-5387"/>
                          <a:pt x="6636816" y="0"/>
                        </a:cubicBezTo>
                        <a:cubicBezTo>
                          <a:pt x="6979430" y="5387"/>
                          <a:pt x="6967473" y="2708"/>
                          <a:pt x="7212738" y="0"/>
                        </a:cubicBezTo>
                        <a:cubicBezTo>
                          <a:pt x="7458003" y="-2708"/>
                          <a:pt x="7685326" y="-19121"/>
                          <a:pt x="8008058" y="0"/>
                        </a:cubicBezTo>
                        <a:cubicBezTo>
                          <a:pt x="8330790" y="19121"/>
                          <a:pt x="8271729" y="11892"/>
                          <a:pt x="8364582" y="0"/>
                        </a:cubicBezTo>
                        <a:cubicBezTo>
                          <a:pt x="8457435" y="-11892"/>
                          <a:pt x="8757037" y="21045"/>
                          <a:pt x="8940504" y="0"/>
                        </a:cubicBezTo>
                        <a:cubicBezTo>
                          <a:pt x="9123971" y="-21045"/>
                          <a:pt x="9416535" y="-20173"/>
                          <a:pt x="9626125" y="0"/>
                        </a:cubicBezTo>
                        <a:cubicBezTo>
                          <a:pt x="9835715" y="20173"/>
                          <a:pt x="10677668" y="-5185"/>
                          <a:pt x="10969943" y="0"/>
                        </a:cubicBezTo>
                        <a:cubicBezTo>
                          <a:pt x="10969329" y="5722"/>
                          <a:pt x="10970123" y="12495"/>
                          <a:pt x="10969943" y="18288"/>
                        </a:cubicBezTo>
                        <a:cubicBezTo>
                          <a:pt x="10866819" y="39718"/>
                          <a:pt x="10714728" y="21946"/>
                          <a:pt x="10503720" y="18288"/>
                        </a:cubicBezTo>
                        <a:cubicBezTo>
                          <a:pt x="10292712" y="14630"/>
                          <a:pt x="10234648" y="28092"/>
                          <a:pt x="10147197" y="18288"/>
                        </a:cubicBezTo>
                        <a:cubicBezTo>
                          <a:pt x="10059746" y="8484"/>
                          <a:pt x="9715084" y="15375"/>
                          <a:pt x="9461576" y="18288"/>
                        </a:cubicBezTo>
                        <a:cubicBezTo>
                          <a:pt x="9208068" y="21201"/>
                          <a:pt x="9173104" y="33334"/>
                          <a:pt x="8995353" y="18288"/>
                        </a:cubicBezTo>
                        <a:cubicBezTo>
                          <a:pt x="8817602" y="3242"/>
                          <a:pt x="8517144" y="-1921"/>
                          <a:pt x="8090333" y="18288"/>
                        </a:cubicBezTo>
                        <a:cubicBezTo>
                          <a:pt x="7663522" y="38497"/>
                          <a:pt x="7849521" y="20360"/>
                          <a:pt x="7733810" y="18288"/>
                        </a:cubicBezTo>
                        <a:cubicBezTo>
                          <a:pt x="7618099" y="16216"/>
                          <a:pt x="7340642" y="20318"/>
                          <a:pt x="7048188" y="18288"/>
                        </a:cubicBezTo>
                        <a:cubicBezTo>
                          <a:pt x="6755734" y="16258"/>
                          <a:pt x="6823832" y="8783"/>
                          <a:pt x="6691665" y="18288"/>
                        </a:cubicBezTo>
                        <a:cubicBezTo>
                          <a:pt x="6559498" y="27793"/>
                          <a:pt x="6360282" y="40769"/>
                          <a:pt x="6225443" y="18288"/>
                        </a:cubicBezTo>
                        <a:cubicBezTo>
                          <a:pt x="6090604" y="-4193"/>
                          <a:pt x="5695649" y="-6635"/>
                          <a:pt x="5430122" y="18288"/>
                        </a:cubicBezTo>
                        <a:cubicBezTo>
                          <a:pt x="5164595" y="43211"/>
                          <a:pt x="4850642" y="14859"/>
                          <a:pt x="4525101" y="18288"/>
                        </a:cubicBezTo>
                        <a:cubicBezTo>
                          <a:pt x="4199560" y="21717"/>
                          <a:pt x="4181533" y="40893"/>
                          <a:pt x="4058879" y="18288"/>
                        </a:cubicBezTo>
                        <a:cubicBezTo>
                          <a:pt x="3936225" y="-4317"/>
                          <a:pt x="3697170" y="32422"/>
                          <a:pt x="3373257" y="18288"/>
                        </a:cubicBezTo>
                        <a:cubicBezTo>
                          <a:pt x="3049344" y="4154"/>
                          <a:pt x="3034289" y="-3718"/>
                          <a:pt x="2907035" y="18288"/>
                        </a:cubicBezTo>
                        <a:cubicBezTo>
                          <a:pt x="2779781" y="40294"/>
                          <a:pt x="2424906" y="20309"/>
                          <a:pt x="2111714" y="18288"/>
                        </a:cubicBezTo>
                        <a:cubicBezTo>
                          <a:pt x="1798522" y="16267"/>
                          <a:pt x="1727137" y="16361"/>
                          <a:pt x="1535792" y="18288"/>
                        </a:cubicBezTo>
                        <a:cubicBezTo>
                          <a:pt x="1344447" y="20215"/>
                          <a:pt x="1206952" y="-4630"/>
                          <a:pt x="1069569" y="18288"/>
                        </a:cubicBezTo>
                        <a:cubicBezTo>
                          <a:pt x="932186" y="41206"/>
                          <a:pt x="856529" y="11019"/>
                          <a:pt x="713046" y="18288"/>
                        </a:cubicBezTo>
                        <a:cubicBezTo>
                          <a:pt x="569563" y="25557"/>
                          <a:pt x="291290" y="46400"/>
                          <a:pt x="0" y="18288"/>
                        </a:cubicBezTo>
                        <a:cubicBezTo>
                          <a:pt x="465" y="13062"/>
                          <a:pt x="-894" y="90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577F4C-A016-DAEB-A162-CBD60C2DFE33}"/>
              </a:ext>
            </a:extLst>
          </p:cNvPr>
          <p:cNvSpPr>
            <a:spLocks noGrp="1"/>
          </p:cNvSpPr>
          <p:nvPr>
            <p:ph idx="1"/>
          </p:nvPr>
        </p:nvSpPr>
        <p:spPr>
          <a:xfrm>
            <a:off x="572343" y="2071316"/>
            <a:ext cx="6711804" cy="4119172"/>
          </a:xfrm>
        </p:spPr>
        <p:txBody>
          <a:bodyPr anchor="t">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Our dataset is from an Indian  Amazon sales. This set contains seven files. Since "Amazon Sale Report.csv" includes the most data and matches the context the best, it will be considered the main file. This file may be related to two other files, "International Sale Report.csv" and "Sale Report.csv," using the column SKU. It is presumed that the "International sale Report.csv" represents sales to clients outside of India. For the SKUs listed in the first two pages, extra product information is included in "Sale Report.csv". Next, it appears that the files "May-2022.csv" and "P L March 2021.csv" have pricing data for different e-commerce platforms.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Ultimately, it's challenging to clean data and make it useful.</a:t>
            </a:r>
          </a:p>
        </p:txBody>
      </p:sp>
      <p:pic>
        <p:nvPicPr>
          <p:cNvPr id="1026" name="Picture 2" descr="Image result for amazon sales india">
            <a:extLst>
              <a:ext uri="{FF2B5EF4-FFF2-40B4-BE49-F238E27FC236}">
                <a16:creationId xmlns:a16="http://schemas.microsoft.com/office/drawing/2014/main" id="{32E67722-E675-6F32-C5B4-9FFA5E2F5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03" r="16694" b="-2"/>
          <a:stretch/>
        </p:blipFill>
        <p:spPr bwMode="auto">
          <a:xfrm>
            <a:off x="7673659" y="2093976"/>
            <a:ext cx="3940037"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04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8F6AF-6CEB-0CAA-D212-A555C8E07B61}"/>
              </a:ext>
            </a:extLst>
          </p:cNvPr>
          <p:cNvSpPr>
            <a:spLocks noGrp="1"/>
          </p:cNvSpPr>
          <p:nvPr>
            <p:ph type="title"/>
          </p:nvPr>
        </p:nvSpPr>
        <p:spPr>
          <a:xfrm>
            <a:off x="4653083" y="329184"/>
            <a:ext cx="6892781" cy="1783080"/>
          </a:xfrm>
        </p:spPr>
        <p:txBody>
          <a:bodyPr anchor="b">
            <a:normAutofit/>
          </a:bodyPr>
          <a:lstStyle/>
          <a:p>
            <a:r>
              <a:rPr lang="en-US" sz="5300"/>
              <a:t>Research Questions</a:t>
            </a:r>
          </a:p>
        </p:txBody>
      </p:sp>
      <p:pic>
        <p:nvPicPr>
          <p:cNvPr id="5" name="Picture 4" descr="Calculator, pen, compass, money and a paper with graphs printed on it">
            <a:extLst>
              <a:ext uri="{FF2B5EF4-FFF2-40B4-BE49-F238E27FC236}">
                <a16:creationId xmlns:a16="http://schemas.microsoft.com/office/drawing/2014/main" id="{85A44C00-0C8D-257B-9BE7-5ABBCADE1D31}"/>
              </a:ext>
            </a:extLst>
          </p:cNvPr>
          <p:cNvPicPr>
            <a:picLocks noChangeAspect="1"/>
          </p:cNvPicPr>
          <p:nvPr/>
        </p:nvPicPr>
        <p:blipFill rotWithShape="1">
          <a:blip r:embed="rId2"/>
          <a:srcRect l="34315" r="30091" b="-2"/>
          <a:stretch/>
        </p:blipFill>
        <p:spPr>
          <a:xfrm>
            <a:off x="20" y="1"/>
            <a:ext cx="4051466"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083" y="2395728"/>
            <a:ext cx="4242484" cy="18288"/>
          </a:xfrm>
          <a:custGeom>
            <a:avLst/>
            <a:gdLst>
              <a:gd name="connsiteX0" fmla="*/ 0 w 4242484"/>
              <a:gd name="connsiteY0" fmla="*/ 0 h 18288"/>
              <a:gd name="connsiteX1" fmla="*/ 478795 w 4242484"/>
              <a:gd name="connsiteY1" fmla="*/ 0 h 18288"/>
              <a:gd name="connsiteX2" fmla="*/ 957589 w 4242484"/>
              <a:gd name="connsiteY2" fmla="*/ 0 h 18288"/>
              <a:gd name="connsiteX3" fmla="*/ 1521234 w 4242484"/>
              <a:gd name="connsiteY3" fmla="*/ 0 h 18288"/>
              <a:gd name="connsiteX4" fmla="*/ 2212152 w 4242484"/>
              <a:gd name="connsiteY4" fmla="*/ 0 h 18288"/>
              <a:gd name="connsiteX5" fmla="*/ 2733372 w 4242484"/>
              <a:gd name="connsiteY5" fmla="*/ 0 h 18288"/>
              <a:gd name="connsiteX6" fmla="*/ 3254591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3072771 w 4242484"/>
              <a:gd name="connsiteY10" fmla="*/ 18288 h 18288"/>
              <a:gd name="connsiteX11" fmla="*/ 2551551 w 4242484"/>
              <a:gd name="connsiteY11" fmla="*/ 18288 h 18288"/>
              <a:gd name="connsiteX12" fmla="*/ 1903057 w 4242484"/>
              <a:gd name="connsiteY12" fmla="*/ 18288 h 18288"/>
              <a:gd name="connsiteX13" fmla="*/ 12121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 name="connsiteX0" fmla="*/ 0 w 4242484"/>
              <a:gd name="connsiteY0" fmla="*/ 0 h 18288"/>
              <a:gd name="connsiteX1" fmla="*/ 521219 w 4242484"/>
              <a:gd name="connsiteY1" fmla="*/ 0 h 18288"/>
              <a:gd name="connsiteX2" fmla="*/ 1000014 w 4242484"/>
              <a:gd name="connsiteY2" fmla="*/ 0 h 18288"/>
              <a:gd name="connsiteX3" fmla="*/ 1521234 w 4242484"/>
              <a:gd name="connsiteY3" fmla="*/ 0 h 18288"/>
              <a:gd name="connsiteX4" fmla="*/ 2127303 w 4242484"/>
              <a:gd name="connsiteY4" fmla="*/ 0 h 18288"/>
              <a:gd name="connsiteX5" fmla="*/ 2775797 w 4242484"/>
              <a:gd name="connsiteY5" fmla="*/ 0 h 18288"/>
              <a:gd name="connsiteX6" fmla="*/ 3466715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2903071 w 4242484"/>
              <a:gd name="connsiteY10" fmla="*/ 18288 h 18288"/>
              <a:gd name="connsiteX11" fmla="*/ 2212152 w 4242484"/>
              <a:gd name="connsiteY11" fmla="*/ 18288 h 18288"/>
              <a:gd name="connsiteX12" fmla="*/ 1733358 w 4242484"/>
              <a:gd name="connsiteY12" fmla="*/ 18288 h 18288"/>
              <a:gd name="connsiteX13" fmla="*/ 1084864 w 4242484"/>
              <a:gd name="connsiteY13" fmla="*/ 18288 h 18288"/>
              <a:gd name="connsiteX14" fmla="*/ 521219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111650" y="44296"/>
                  <a:pt x="369522" y="-28108"/>
                  <a:pt x="478795" y="0"/>
                </a:cubicBezTo>
                <a:cubicBezTo>
                  <a:pt x="577762" y="24783"/>
                  <a:pt x="791048" y="-17462"/>
                  <a:pt x="957589" y="0"/>
                </a:cubicBezTo>
                <a:cubicBezTo>
                  <a:pt x="1122402" y="-2489"/>
                  <a:pt x="1312710" y="-5048"/>
                  <a:pt x="1521234" y="0"/>
                </a:cubicBezTo>
                <a:cubicBezTo>
                  <a:pt x="1721391" y="-10673"/>
                  <a:pt x="1999049" y="-30900"/>
                  <a:pt x="2212152" y="0"/>
                </a:cubicBezTo>
                <a:cubicBezTo>
                  <a:pt x="2431420" y="20149"/>
                  <a:pt x="2530006" y="-14100"/>
                  <a:pt x="2733372" y="0"/>
                </a:cubicBezTo>
                <a:cubicBezTo>
                  <a:pt x="2942513" y="-6846"/>
                  <a:pt x="3117015" y="28011"/>
                  <a:pt x="3254591" y="0"/>
                </a:cubicBezTo>
                <a:cubicBezTo>
                  <a:pt x="3415279" y="-34134"/>
                  <a:pt x="3714137" y="10754"/>
                  <a:pt x="4242484" y="0"/>
                </a:cubicBezTo>
                <a:cubicBezTo>
                  <a:pt x="4243304" y="9023"/>
                  <a:pt x="4241968" y="9538"/>
                  <a:pt x="4242484" y="18288"/>
                </a:cubicBezTo>
                <a:cubicBezTo>
                  <a:pt x="3994850" y="-2277"/>
                  <a:pt x="3798702" y="11971"/>
                  <a:pt x="3593990" y="18288"/>
                </a:cubicBezTo>
                <a:cubicBezTo>
                  <a:pt x="3402490" y="42366"/>
                  <a:pt x="3242555" y="8757"/>
                  <a:pt x="3072771" y="18288"/>
                </a:cubicBezTo>
                <a:cubicBezTo>
                  <a:pt x="2931728" y="41999"/>
                  <a:pt x="2728142" y="29456"/>
                  <a:pt x="2551551" y="18288"/>
                </a:cubicBezTo>
                <a:cubicBezTo>
                  <a:pt x="2354802" y="55894"/>
                  <a:pt x="2135436" y="14498"/>
                  <a:pt x="1903057" y="18288"/>
                </a:cubicBezTo>
                <a:cubicBezTo>
                  <a:pt x="1709970" y="69933"/>
                  <a:pt x="1427642" y="25150"/>
                  <a:pt x="1212138" y="18288"/>
                </a:cubicBezTo>
                <a:cubicBezTo>
                  <a:pt x="973054" y="10070"/>
                  <a:pt x="821577" y="37053"/>
                  <a:pt x="733344" y="18288"/>
                </a:cubicBezTo>
                <a:cubicBezTo>
                  <a:pt x="609232" y="-39932"/>
                  <a:pt x="228900" y="58565"/>
                  <a:pt x="0" y="18288"/>
                </a:cubicBezTo>
                <a:cubicBezTo>
                  <a:pt x="599" y="14243"/>
                  <a:pt x="272" y="6133"/>
                  <a:pt x="0" y="0"/>
                </a:cubicBezTo>
                <a:close/>
              </a:path>
              <a:path w="4242484" h="18288" stroke="0" extrusionOk="0">
                <a:moveTo>
                  <a:pt x="0" y="0"/>
                </a:moveTo>
                <a:cubicBezTo>
                  <a:pt x="211596" y="-5716"/>
                  <a:pt x="350944" y="-15850"/>
                  <a:pt x="521219" y="0"/>
                </a:cubicBezTo>
                <a:cubicBezTo>
                  <a:pt x="701611" y="12057"/>
                  <a:pt x="754379" y="-8915"/>
                  <a:pt x="1000014" y="0"/>
                </a:cubicBezTo>
                <a:cubicBezTo>
                  <a:pt x="1244097" y="19719"/>
                  <a:pt x="1272493" y="-12922"/>
                  <a:pt x="1521234" y="0"/>
                </a:cubicBezTo>
                <a:cubicBezTo>
                  <a:pt x="1772613" y="-1834"/>
                  <a:pt x="1992615" y="-12394"/>
                  <a:pt x="2127303" y="0"/>
                </a:cubicBezTo>
                <a:cubicBezTo>
                  <a:pt x="2284588" y="32839"/>
                  <a:pt x="2611122" y="-4025"/>
                  <a:pt x="2775797" y="0"/>
                </a:cubicBezTo>
                <a:cubicBezTo>
                  <a:pt x="2908217" y="22028"/>
                  <a:pt x="3291377" y="-272"/>
                  <a:pt x="3466715" y="0"/>
                </a:cubicBezTo>
                <a:cubicBezTo>
                  <a:pt x="3663488" y="-5185"/>
                  <a:pt x="3925643" y="56794"/>
                  <a:pt x="4242484" y="0"/>
                </a:cubicBezTo>
                <a:cubicBezTo>
                  <a:pt x="4241423" y="6404"/>
                  <a:pt x="4242810" y="11682"/>
                  <a:pt x="4242484" y="18288"/>
                </a:cubicBezTo>
                <a:cubicBezTo>
                  <a:pt x="3962446" y="-201"/>
                  <a:pt x="3923993" y="48748"/>
                  <a:pt x="3593990" y="18288"/>
                </a:cubicBezTo>
                <a:cubicBezTo>
                  <a:pt x="3257416" y="-1653"/>
                  <a:pt x="3124568" y="41572"/>
                  <a:pt x="2903071" y="18288"/>
                </a:cubicBezTo>
                <a:cubicBezTo>
                  <a:pt x="2712222" y="-29673"/>
                  <a:pt x="2445665" y="28539"/>
                  <a:pt x="2212152" y="18288"/>
                </a:cubicBezTo>
                <a:cubicBezTo>
                  <a:pt x="1966087" y="19390"/>
                  <a:pt x="1854744" y="26259"/>
                  <a:pt x="1733358" y="18288"/>
                </a:cubicBezTo>
                <a:cubicBezTo>
                  <a:pt x="1630314" y="-1156"/>
                  <a:pt x="1317346" y="37691"/>
                  <a:pt x="1084864" y="18288"/>
                </a:cubicBezTo>
                <a:cubicBezTo>
                  <a:pt x="866550" y="7236"/>
                  <a:pt x="736764" y="43485"/>
                  <a:pt x="521219" y="18288"/>
                </a:cubicBezTo>
                <a:cubicBezTo>
                  <a:pt x="283637" y="19958"/>
                  <a:pt x="239262" y="7101"/>
                  <a:pt x="0" y="18288"/>
                </a:cubicBezTo>
                <a:cubicBezTo>
                  <a:pt x="449" y="10536"/>
                  <a:pt x="-339" y="8270"/>
                  <a:pt x="0" y="0"/>
                </a:cubicBezTo>
                <a:close/>
              </a:path>
              <a:path w="4242484" h="18288" fill="none" stroke="0" extrusionOk="0">
                <a:moveTo>
                  <a:pt x="0" y="0"/>
                </a:moveTo>
                <a:cubicBezTo>
                  <a:pt x="120402" y="22314"/>
                  <a:pt x="367831" y="-24477"/>
                  <a:pt x="478795" y="0"/>
                </a:cubicBezTo>
                <a:cubicBezTo>
                  <a:pt x="545124" y="16184"/>
                  <a:pt x="760015" y="7188"/>
                  <a:pt x="957589" y="0"/>
                </a:cubicBezTo>
                <a:cubicBezTo>
                  <a:pt x="1134305" y="4582"/>
                  <a:pt x="1290073" y="16682"/>
                  <a:pt x="1521234" y="0"/>
                </a:cubicBezTo>
                <a:cubicBezTo>
                  <a:pt x="1732523" y="2326"/>
                  <a:pt x="2020137" y="-17067"/>
                  <a:pt x="2212152" y="0"/>
                </a:cubicBezTo>
                <a:cubicBezTo>
                  <a:pt x="2437495" y="34016"/>
                  <a:pt x="2528038" y="-1058"/>
                  <a:pt x="2733372" y="0"/>
                </a:cubicBezTo>
                <a:cubicBezTo>
                  <a:pt x="2932119" y="-20052"/>
                  <a:pt x="3095921" y="10371"/>
                  <a:pt x="3254591" y="0"/>
                </a:cubicBezTo>
                <a:cubicBezTo>
                  <a:pt x="3448622" y="13938"/>
                  <a:pt x="3703979" y="-13647"/>
                  <a:pt x="4242484" y="0"/>
                </a:cubicBezTo>
                <a:cubicBezTo>
                  <a:pt x="4243283" y="8810"/>
                  <a:pt x="4242032" y="9090"/>
                  <a:pt x="4242484" y="18288"/>
                </a:cubicBezTo>
                <a:cubicBezTo>
                  <a:pt x="4008485" y="-3060"/>
                  <a:pt x="3764599" y="14984"/>
                  <a:pt x="3593990" y="18288"/>
                </a:cubicBezTo>
                <a:cubicBezTo>
                  <a:pt x="3414315" y="9818"/>
                  <a:pt x="3237568" y="-9604"/>
                  <a:pt x="3072771" y="18288"/>
                </a:cubicBezTo>
                <a:cubicBezTo>
                  <a:pt x="2930528" y="42764"/>
                  <a:pt x="2689512" y="9399"/>
                  <a:pt x="2551551" y="18288"/>
                </a:cubicBezTo>
                <a:cubicBezTo>
                  <a:pt x="2423455" y="20710"/>
                  <a:pt x="2109912" y="40521"/>
                  <a:pt x="1903057" y="18288"/>
                </a:cubicBezTo>
                <a:cubicBezTo>
                  <a:pt x="1664136" y="30126"/>
                  <a:pt x="1445122" y="71126"/>
                  <a:pt x="1212138" y="18288"/>
                </a:cubicBezTo>
                <a:cubicBezTo>
                  <a:pt x="995013" y="-7705"/>
                  <a:pt x="834269" y="5334"/>
                  <a:pt x="733344" y="18288"/>
                </a:cubicBezTo>
                <a:cubicBezTo>
                  <a:pt x="617551" y="-28918"/>
                  <a:pt x="243483" y="23972"/>
                  <a:pt x="0" y="18288"/>
                </a:cubicBezTo>
                <a:cubicBezTo>
                  <a:pt x="-355" y="12955"/>
                  <a:pt x="-634" y="610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4242484"/>
                      <a:gd name="connsiteY0" fmla="*/ 0 h 18288"/>
                      <a:gd name="connsiteX1" fmla="*/ 478795 w 4242484"/>
                      <a:gd name="connsiteY1" fmla="*/ 0 h 18288"/>
                      <a:gd name="connsiteX2" fmla="*/ 957589 w 4242484"/>
                      <a:gd name="connsiteY2" fmla="*/ 0 h 18288"/>
                      <a:gd name="connsiteX3" fmla="*/ 1521234 w 4242484"/>
                      <a:gd name="connsiteY3" fmla="*/ 0 h 18288"/>
                      <a:gd name="connsiteX4" fmla="*/ 2212152 w 4242484"/>
                      <a:gd name="connsiteY4" fmla="*/ 0 h 18288"/>
                      <a:gd name="connsiteX5" fmla="*/ 2733372 w 4242484"/>
                      <a:gd name="connsiteY5" fmla="*/ 0 h 18288"/>
                      <a:gd name="connsiteX6" fmla="*/ 3254591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3072771 w 4242484"/>
                      <a:gd name="connsiteY10" fmla="*/ 18288 h 18288"/>
                      <a:gd name="connsiteX11" fmla="*/ 2551551 w 4242484"/>
                      <a:gd name="connsiteY11" fmla="*/ 18288 h 18288"/>
                      <a:gd name="connsiteX12" fmla="*/ 1903057 w 4242484"/>
                      <a:gd name="connsiteY12" fmla="*/ 18288 h 18288"/>
                      <a:gd name="connsiteX13" fmla="*/ 12121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123417" y="20927"/>
                          <a:pt x="372147" y="-19492"/>
                          <a:pt x="478795" y="0"/>
                        </a:cubicBezTo>
                        <a:cubicBezTo>
                          <a:pt x="585443" y="19492"/>
                          <a:pt x="788006" y="-8297"/>
                          <a:pt x="957589" y="0"/>
                        </a:cubicBezTo>
                        <a:cubicBezTo>
                          <a:pt x="1127172" y="8297"/>
                          <a:pt x="1316680" y="3018"/>
                          <a:pt x="1521234" y="0"/>
                        </a:cubicBezTo>
                        <a:cubicBezTo>
                          <a:pt x="1725788" y="-3018"/>
                          <a:pt x="2003830" y="-25568"/>
                          <a:pt x="2212152" y="0"/>
                        </a:cubicBezTo>
                        <a:cubicBezTo>
                          <a:pt x="2420474" y="25568"/>
                          <a:pt x="2528236" y="2181"/>
                          <a:pt x="2733372" y="0"/>
                        </a:cubicBezTo>
                        <a:cubicBezTo>
                          <a:pt x="2938508" y="-2181"/>
                          <a:pt x="3103454" y="-3134"/>
                          <a:pt x="3254591" y="0"/>
                        </a:cubicBezTo>
                        <a:cubicBezTo>
                          <a:pt x="3405728" y="3134"/>
                          <a:pt x="3756985" y="2417"/>
                          <a:pt x="4242484" y="0"/>
                        </a:cubicBezTo>
                        <a:cubicBezTo>
                          <a:pt x="4243379" y="8974"/>
                          <a:pt x="4241938" y="9359"/>
                          <a:pt x="4242484" y="18288"/>
                        </a:cubicBezTo>
                        <a:cubicBezTo>
                          <a:pt x="4003294" y="5362"/>
                          <a:pt x="3772971" y="21549"/>
                          <a:pt x="3593990" y="18288"/>
                        </a:cubicBezTo>
                        <a:cubicBezTo>
                          <a:pt x="3415009" y="15027"/>
                          <a:pt x="3218189" y="-4243"/>
                          <a:pt x="3072771" y="18288"/>
                        </a:cubicBezTo>
                        <a:cubicBezTo>
                          <a:pt x="2927353" y="40819"/>
                          <a:pt x="2710514" y="15154"/>
                          <a:pt x="2551551" y="18288"/>
                        </a:cubicBezTo>
                        <a:cubicBezTo>
                          <a:pt x="2392588" y="21422"/>
                          <a:pt x="2129629" y="9884"/>
                          <a:pt x="1903057" y="18288"/>
                        </a:cubicBezTo>
                        <a:cubicBezTo>
                          <a:pt x="1676485" y="26692"/>
                          <a:pt x="1431009" y="34308"/>
                          <a:pt x="1212138" y="18288"/>
                        </a:cubicBezTo>
                        <a:cubicBezTo>
                          <a:pt x="993267" y="2268"/>
                          <a:pt x="831164" y="23987"/>
                          <a:pt x="733344" y="18288"/>
                        </a:cubicBezTo>
                        <a:cubicBezTo>
                          <a:pt x="635524" y="12589"/>
                          <a:pt x="238764" y="45666"/>
                          <a:pt x="0" y="18288"/>
                        </a:cubicBezTo>
                        <a:cubicBezTo>
                          <a:pt x="-229" y="14222"/>
                          <a:pt x="509" y="5816"/>
                          <a:pt x="0" y="0"/>
                        </a:cubicBezTo>
                        <a:close/>
                      </a:path>
                      <a:path w="4242484" h="18288" stroke="0" extrusionOk="0">
                        <a:moveTo>
                          <a:pt x="0" y="0"/>
                        </a:moveTo>
                        <a:cubicBezTo>
                          <a:pt x="203799" y="5615"/>
                          <a:pt x="347584" y="-12895"/>
                          <a:pt x="521219" y="0"/>
                        </a:cubicBezTo>
                        <a:cubicBezTo>
                          <a:pt x="694854" y="12895"/>
                          <a:pt x="762064" y="-22543"/>
                          <a:pt x="1000014" y="0"/>
                        </a:cubicBezTo>
                        <a:cubicBezTo>
                          <a:pt x="1237965" y="22543"/>
                          <a:pt x="1276664" y="-10698"/>
                          <a:pt x="1521234" y="0"/>
                        </a:cubicBezTo>
                        <a:cubicBezTo>
                          <a:pt x="1765804" y="10698"/>
                          <a:pt x="1978114" y="-17502"/>
                          <a:pt x="2127303" y="0"/>
                        </a:cubicBezTo>
                        <a:cubicBezTo>
                          <a:pt x="2276492" y="17502"/>
                          <a:pt x="2639824" y="-9700"/>
                          <a:pt x="2775797" y="0"/>
                        </a:cubicBezTo>
                        <a:cubicBezTo>
                          <a:pt x="2911770" y="9700"/>
                          <a:pt x="3269625" y="19866"/>
                          <a:pt x="3466715" y="0"/>
                        </a:cubicBezTo>
                        <a:cubicBezTo>
                          <a:pt x="3663805" y="-19866"/>
                          <a:pt x="3941074" y="-1861"/>
                          <a:pt x="4242484" y="0"/>
                        </a:cubicBezTo>
                        <a:cubicBezTo>
                          <a:pt x="4242029" y="6162"/>
                          <a:pt x="4242387" y="11775"/>
                          <a:pt x="4242484" y="18288"/>
                        </a:cubicBezTo>
                        <a:cubicBezTo>
                          <a:pt x="3961107" y="-7923"/>
                          <a:pt x="3917020" y="46097"/>
                          <a:pt x="3593990" y="18288"/>
                        </a:cubicBezTo>
                        <a:cubicBezTo>
                          <a:pt x="3270960" y="-9521"/>
                          <a:pt x="3107051" y="46251"/>
                          <a:pt x="2903071" y="18288"/>
                        </a:cubicBezTo>
                        <a:cubicBezTo>
                          <a:pt x="2699091" y="-9675"/>
                          <a:pt x="2440454" y="29878"/>
                          <a:pt x="2212152" y="18288"/>
                        </a:cubicBezTo>
                        <a:cubicBezTo>
                          <a:pt x="1983850" y="6698"/>
                          <a:pt x="1855510" y="-3987"/>
                          <a:pt x="1733358" y="18288"/>
                        </a:cubicBezTo>
                        <a:cubicBezTo>
                          <a:pt x="1611206" y="40563"/>
                          <a:pt x="1309597" y="38876"/>
                          <a:pt x="1084864" y="18288"/>
                        </a:cubicBezTo>
                        <a:cubicBezTo>
                          <a:pt x="860131" y="-2300"/>
                          <a:pt x="744496" y="21375"/>
                          <a:pt x="521219" y="18288"/>
                        </a:cubicBezTo>
                        <a:cubicBezTo>
                          <a:pt x="297943" y="15201"/>
                          <a:pt x="235106" y="-582"/>
                          <a:pt x="0" y="18288"/>
                        </a:cubicBezTo>
                        <a:cubicBezTo>
                          <a:pt x="766" y="10800"/>
                          <a:pt x="-457" y="81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AC00BE-719D-1770-97B4-1C7F5E1E0A51}"/>
              </a:ext>
            </a:extLst>
          </p:cNvPr>
          <p:cNvSpPr>
            <a:spLocks noGrp="1"/>
          </p:cNvSpPr>
          <p:nvPr>
            <p:ph idx="1"/>
          </p:nvPr>
        </p:nvSpPr>
        <p:spPr>
          <a:xfrm>
            <a:off x="4653083" y="2706624"/>
            <a:ext cx="6892781" cy="3822192"/>
          </a:xfrm>
        </p:spPr>
        <p:txBody>
          <a:bodyPr>
            <a:normAutofit fontScale="92500" lnSpcReduction="20000"/>
          </a:bodyPr>
          <a:lstStyle/>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Calculate Total Sales: Calculate and display the total sales value for the selected period, allowing users to understand the overall revenue generated.</a:t>
            </a:r>
          </a:p>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Analyze Orders: Analyze the number of orders placed during the selected period, helping to identify sales patterns and order trends.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Compare Sales by Product with Previous Year: Compare sales performance for each product between the selected period and the previous year, highlighting growth or decline in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Display Top 5 Cities: Present a visualization showcasing the top 5 cities based on sales, allowing users to quickly identify the most lucrative locations.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Analyze Sales by Customer and Compare with Previous Year: Analyze sales data by customer, highlighting the performance of individual customers and comparing it to the previous year.</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CA"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Create Slicers for customer, Category, Gender, Date and service level: Enable users to interact with the data by providing slicers for selecting specific dates, cities, products, and channels, allowing for dynamic filtering and personalized analysis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65824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grpSp>
        <p:nvGrpSpPr>
          <p:cNvPr id="30" name="Group 29" descr="Group box group."/>
          <p:cNvGrpSpPr/>
          <p:nvPr/>
        </p:nvGrpSpPr>
        <p:grpSpPr>
          <a:xfrm>
            <a:off x="-1" y="0"/>
            <a:ext cx="8295601" cy="7317432"/>
            <a:chOff x="228541" y="662823"/>
            <a:chExt cx="3716085" cy="6467596"/>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3716085" cy="6467596"/>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39" name="TextBox 38"/>
            <p:cNvSpPr txBox="1"/>
            <p:nvPr/>
          </p:nvSpPr>
          <p:spPr>
            <a:xfrm>
              <a:off x="287042" y="732862"/>
              <a:ext cx="2306267" cy="5086996"/>
            </a:xfrm>
            <a:prstGeom prst="rect">
              <a:avLst/>
            </a:prstGeom>
            <a:noFill/>
          </p:spPr>
          <p:txBody>
            <a:bodyPr wrap="square" rtlCol="0">
              <a:spAutoFit/>
            </a:bodyPr>
            <a:lstStyle/>
            <a:p>
              <a:r>
                <a:rPr lang="en-US" sz="4000" dirty="0">
                  <a:solidFill>
                    <a:schemeClr val="tx2"/>
                  </a:solidFill>
                  <a:latin typeface="DIN Alternate" charset="0"/>
                  <a:ea typeface="DIN Alternate" charset="0"/>
                  <a:cs typeface="DIN Alternate" charset="0"/>
                </a:rPr>
                <a:t>Data Fetching &amp; Cleaning(Python)</a:t>
              </a:r>
            </a:p>
            <a:p>
              <a:endParaRPr lang="en-US" sz="3200" b="1" dirty="0">
                <a:solidFill>
                  <a:schemeClr val="tx2"/>
                </a:solidFill>
                <a:latin typeface="Arial" charset="0"/>
                <a:ea typeface="Arial" charset="0"/>
                <a:cs typeface="Arial" charset="0"/>
              </a:endParaRPr>
            </a:p>
            <a:p>
              <a:r>
                <a:rPr lang="en-US" sz="3200" b="1" dirty="0">
                  <a:solidFill>
                    <a:srgbClr val="535353"/>
                  </a:solidFill>
                  <a:latin typeface="Arial" charset="0"/>
                  <a:ea typeface="Arial" charset="0"/>
                  <a:cs typeface="Arial" charset="0"/>
                </a:rPr>
                <a:t>Importing Lib</a:t>
              </a:r>
            </a:p>
            <a:p>
              <a:pPr marL="228600" indent="-228600">
                <a:buAutoNum type="arabicPeriod"/>
              </a:pPr>
              <a:r>
                <a:rPr lang="en-US" sz="1600" dirty="0">
                  <a:solidFill>
                    <a:srgbClr val="535353"/>
                  </a:solidFill>
                  <a:latin typeface="Arial" charset="0"/>
                  <a:ea typeface="Arial" charset="0"/>
                  <a:cs typeface="Arial" charset="0"/>
                </a:rPr>
                <a:t>import pandas as pd</a:t>
              </a:r>
            </a:p>
            <a:p>
              <a:pPr marL="228600" indent="-228600">
                <a:buAutoNum type="arabicPeriod"/>
              </a:pPr>
              <a:r>
                <a:rPr lang="en-US" sz="1600" dirty="0">
                  <a:solidFill>
                    <a:srgbClr val="535353"/>
                  </a:solidFill>
                  <a:latin typeface="Arial" charset="0"/>
                  <a:ea typeface="Arial" charset="0"/>
                  <a:cs typeface="Arial" charset="0"/>
                </a:rPr>
                <a:t>import </a:t>
              </a:r>
              <a:r>
                <a:rPr lang="en-US" sz="1600" dirty="0" err="1">
                  <a:solidFill>
                    <a:srgbClr val="535353"/>
                  </a:solidFill>
                  <a:latin typeface="Arial" charset="0"/>
                  <a:ea typeface="Arial" charset="0"/>
                  <a:cs typeface="Arial" charset="0"/>
                </a:rPr>
                <a:t>numpy</a:t>
              </a:r>
              <a:r>
                <a:rPr lang="en-US" sz="1600" dirty="0">
                  <a:solidFill>
                    <a:srgbClr val="535353"/>
                  </a:solidFill>
                  <a:latin typeface="Arial" charset="0"/>
                  <a:ea typeface="Arial" charset="0"/>
                  <a:cs typeface="Arial" charset="0"/>
                </a:rPr>
                <a:t> as np</a:t>
              </a:r>
            </a:p>
            <a:p>
              <a:pPr marL="228600" indent="-228600">
                <a:buAutoNum type="arabicPeriod"/>
              </a:pPr>
              <a:r>
                <a:rPr lang="en-US" sz="1600" dirty="0">
                  <a:solidFill>
                    <a:srgbClr val="535353"/>
                  </a:solidFill>
                  <a:latin typeface="Arial" charset="0"/>
                  <a:ea typeface="Arial" charset="0"/>
                  <a:cs typeface="Arial" charset="0"/>
                </a:rPr>
                <a:t>import </a:t>
              </a:r>
              <a:r>
                <a:rPr lang="en-US" sz="1600" dirty="0" err="1">
                  <a:solidFill>
                    <a:srgbClr val="535353"/>
                  </a:solidFill>
                  <a:latin typeface="Arial" charset="0"/>
                  <a:ea typeface="Arial" charset="0"/>
                  <a:cs typeface="Arial" charset="0"/>
                </a:rPr>
                <a:t>matplotlib.pyplot</a:t>
              </a:r>
              <a:r>
                <a:rPr lang="en-US" sz="1600" dirty="0">
                  <a:solidFill>
                    <a:srgbClr val="535353"/>
                  </a:solidFill>
                  <a:latin typeface="Arial" charset="0"/>
                  <a:ea typeface="Arial" charset="0"/>
                  <a:cs typeface="Arial" charset="0"/>
                </a:rPr>
                <a:t> as </a:t>
              </a:r>
              <a:r>
                <a:rPr lang="en-US" sz="1600" dirty="0" err="1">
                  <a:solidFill>
                    <a:srgbClr val="535353"/>
                  </a:solidFill>
                  <a:latin typeface="Arial" charset="0"/>
                  <a:ea typeface="Arial" charset="0"/>
                  <a:cs typeface="Arial" charset="0"/>
                </a:rPr>
                <a:t>plt</a:t>
              </a:r>
              <a:endParaRPr lang="en-US" sz="1600" dirty="0">
                <a:solidFill>
                  <a:srgbClr val="535353"/>
                </a:solidFill>
                <a:latin typeface="Arial" charset="0"/>
                <a:ea typeface="Arial" charset="0"/>
                <a:cs typeface="Arial" charset="0"/>
              </a:endParaRPr>
            </a:p>
            <a:p>
              <a:pPr marL="228600" indent="-228600">
                <a:buAutoNum type="arabicPeriod"/>
              </a:pPr>
              <a:endParaRPr lang="en-US" sz="1600" dirty="0">
                <a:solidFill>
                  <a:srgbClr val="535353"/>
                </a:solidFill>
                <a:latin typeface="Arial" charset="0"/>
                <a:ea typeface="Arial" charset="0"/>
                <a:cs typeface="Arial" charset="0"/>
              </a:endParaRPr>
            </a:p>
            <a:p>
              <a:r>
                <a:rPr lang="en-US" sz="3200" b="1" dirty="0">
                  <a:solidFill>
                    <a:srgbClr val="535353"/>
                  </a:solidFill>
                  <a:latin typeface="Arial" charset="0"/>
                  <a:ea typeface="Arial" charset="0"/>
                  <a:cs typeface="Arial" charset="0"/>
                </a:rPr>
                <a:t>Importing Data set</a:t>
              </a: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df_customer</a:t>
              </a:r>
              <a:r>
                <a:rPr lang="en-US" sz="1600" b="1" dirty="0">
                  <a:solidFill>
                    <a:srgbClr val="535353"/>
                  </a:solidFill>
                  <a:latin typeface="Arial" charset="0"/>
                  <a:ea typeface="Arial" charset="0"/>
                  <a:cs typeface="Arial" charset="0"/>
                </a:rPr>
                <a:t> </a:t>
              </a: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df_geolocation</a:t>
              </a:r>
              <a:endParaRPr lang="en-US" sz="1600" b="1" dirty="0">
                <a:solidFill>
                  <a:srgbClr val="535353"/>
                </a:solidFill>
                <a:latin typeface="Arial" charset="0"/>
                <a:ea typeface="Arial" charset="0"/>
                <a:cs typeface="Arial" charset="0"/>
              </a:endParaRP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df_order_items</a:t>
              </a:r>
              <a:endParaRPr lang="en-US" sz="1600" b="1" dirty="0">
                <a:solidFill>
                  <a:srgbClr val="535353"/>
                </a:solidFill>
                <a:latin typeface="Arial" charset="0"/>
                <a:ea typeface="Arial" charset="0"/>
                <a:cs typeface="Arial" charset="0"/>
              </a:endParaRPr>
            </a:p>
            <a:p>
              <a:pPr marL="285750" indent="-285750">
                <a:buFont typeface="Arial" panose="020B0604020202020204" pitchFamily="34" charset="0"/>
                <a:buChar char="•"/>
              </a:pPr>
              <a:r>
                <a:rPr lang="en-US" sz="1600" b="1" dirty="0">
                  <a:solidFill>
                    <a:srgbClr val="535353"/>
                  </a:solidFill>
                  <a:latin typeface="Arial" charset="0"/>
                  <a:ea typeface="Arial" charset="0"/>
                  <a:cs typeface="Arial" charset="0"/>
                </a:rPr>
                <a:t> </a:t>
              </a:r>
              <a:r>
                <a:rPr lang="en-US" sz="1600" b="1" dirty="0" err="1">
                  <a:solidFill>
                    <a:srgbClr val="535353"/>
                  </a:solidFill>
                  <a:latin typeface="Arial" charset="0"/>
                  <a:ea typeface="Arial" charset="0"/>
                  <a:cs typeface="Arial" charset="0"/>
                </a:rPr>
                <a:t>df_order_payment</a:t>
              </a:r>
              <a:endParaRPr lang="en-US" sz="1600" b="1" dirty="0">
                <a:solidFill>
                  <a:srgbClr val="535353"/>
                </a:solidFill>
                <a:latin typeface="Arial" charset="0"/>
                <a:ea typeface="Arial" charset="0"/>
                <a:cs typeface="Arial" charset="0"/>
              </a:endParaRP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df_review</a:t>
              </a:r>
              <a:endParaRPr lang="en-US" sz="1600" b="1" dirty="0">
                <a:solidFill>
                  <a:srgbClr val="535353"/>
                </a:solidFill>
                <a:latin typeface="Arial" charset="0"/>
                <a:ea typeface="Arial" charset="0"/>
                <a:cs typeface="Arial" charset="0"/>
              </a:endParaRP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df_orders</a:t>
              </a:r>
              <a:endParaRPr lang="en-US" sz="1600" b="1" dirty="0">
                <a:solidFill>
                  <a:srgbClr val="535353"/>
                </a:solidFill>
                <a:latin typeface="Arial" charset="0"/>
                <a:ea typeface="Arial" charset="0"/>
                <a:cs typeface="Arial" charset="0"/>
              </a:endParaRPr>
            </a:p>
            <a:p>
              <a:pPr marL="285750" indent="-285750">
                <a:buFont typeface="Arial" panose="020B0604020202020204" pitchFamily="34" charset="0"/>
                <a:buChar char="•"/>
              </a:pPr>
              <a:r>
                <a:rPr lang="en-US" sz="1600" b="1" dirty="0" err="1">
                  <a:solidFill>
                    <a:srgbClr val="535353"/>
                  </a:solidFill>
                  <a:latin typeface="Arial" charset="0"/>
                  <a:ea typeface="Arial" charset="0"/>
                  <a:cs typeface="Arial" charset="0"/>
                </a:rPr>
                <a:t>df_product</a:t>
              </a:r>
              <a:r>
                <a:rPr lang="en-US" sz="1600" b="1" dirty="0">
                  <a:solidFill>
                    <a:srgbClr val="535353"/>
                  </a:solidFill>
                  <a:latin typeface="Arial" charset="0"/>
                  <a:ea typeface="Arial" charset="0"/>
                  <a:cs typeface="Arial" charset="0"/>
                </a:rPr>
                <a:t> </a:t>
              </a:r>
            </a:p>
            <a:p>
              <a:pPr marL="285750" indent="-285750">
                <a:buFont typeface="Arial" panose="020B0604020202020204" pitchFamily="34" charset="0"/>
                <a:buChar char="•"/>
              </a:pPr>
              <a:r>
                <a:rPr lang="en-US" sz="1600" b="1" dirty="0">
                  <a:solidFill>
                    <a:srgbClr val="535353"/>
                  </a:solidFill>
                  <a:latin typeface="Arial" charset="0"/>
                  <a:ea typeface="Arial" charset="0"/>
                  <a:cs typeface="Arial" charset="0"/>
                </a:rPr>
                <a:t>sales</a:t>
              </a:r>
              <a:endParaRPr lang="en-US" sz="3200" b="1" dirty="0">
                <a:solidFill>
                  <a:srgbClr val="535353"/>
                </a:solidFill>
                <a:latin typeface="Arial" charset="0"/>
                <a:ea typeface="Arial" charset="0"/>
                <a:cs typeface="Arial" charset="0"/>
              </a:endParaRPr>
            </a:p>
          </p:txBody>
        </p:sp>
      </p:grpSp>
      <p:pic>
        <p:nvPicPr>
          <p:cNvPr id="44" name="Picture 43" descr="Format brush button screen sh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pic>
        <p:nvPicPr>
          <p:cNvPr id="3" name="Picture 2" descr="Calendar on table">
            <a:extLst>
              <a:ext uri="{FF2B5EF4-FFF2-40B4-BE49-F238E27FC236}">
                <a16:creationId xmlns:a16="http://schemas.microsoft.com/office/drawing/2014/main" id="{32AD4395-11B1-207D-9E87-323DD369A975}"/>
              </a:ext>
            </a:extLst>
          </p:cNvPr>
          <p:cNvPicPr>
            <a:picLocks noChangeAspect="1"/>
          </p:cNvPicPr>
          <p:nvPr/>
        </p:nvPicPr>
        <p:blipFill rotWithShape="1">
          <a:blip r:embed="rId4"/>
          <a:srcRect r="33047" b="-1"/>
          <a:stretch/>
        </p:blipFill>
        <p:spPr>
          <a:xfrm>
            <a:off x="5409311" y="-99392"/>
            <a:ext cx="6878775" cy="718598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9630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058" y="-253670"/>
            <a:ext cx="1827162"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408" y="422146"/>
            <a:ext cx="645200"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0866" y="655140"/>
            <a:ext cx="687293"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4206" y="0"/>
            <a:ext cx="2834619"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4266" y="6115501"/>
            <a:ext cx="149412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199570-6666-6B70-070A-3F697FEDD084}"/>
              </a:ext>
            </a:extLst>
          </p:cNvPr>
          <p:cNvPicPr>
            <a:picLocks noChangeAspect="1"/>
          </p:cNvPicPr>
          <p:nvPr/>
        </p:nvPicPr>
        <p:blipFill rotWithShape="1">
          <a:blip r:embed="rId2"/>
          <a:srcRect r="45362"/>
          <a:stretch/>
        </p:blipFill>
        <p:spPr>
          <a:xfrm>
            <a:off x="2428017" y="643467"/>
            <a:ext cx="7554828"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2099" y="6453143"/>
            <a:ext cx="814691"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10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EAA8ABB-E28C-4BD6-B2CD-376882E92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53D4-CE9B-7230-DF7C-81F5424EC9B6}"/>
              </a:ext>
            </a:extLst>
          </p:cNvPr>
          <p:cNvSpPr>
            <a:spLocks noGrp="1"/>
          </p:cNvSpPr>
          <p:nvPr>
            <p:ph type="title"/>
          </p:nvPr>
        </p:nvSpPr>
        <p:spPr>
          <a:xfrm>
            <a:off x="8761321" y="679731"/>
            <a:ext cx="3089541" cy="3736540"/>
          </a:xfrm>
        </p:spPr>
        <p:txBody>
          <a:bodyPr vert="horz" lIns="91440" tIns="45720" rIns="91440" bIns="45720" rtlCol="0" anchor="b">
            <a:normAutofit/>
          </a:bodyPr>
          <a:lstStyle/>
          <a:p>
            <a:pPr algn="l" defTabSz="914400">
              <a:lnSpc>
                <a:spcPct val="90000"/>
              </a:lnSpc>
              <a:spcBef>
                <a:spcPct val="0"/>
              </a:spcBef>
            </a:pPr>
            <a:r>
              <a:rPr lang="en-US" sz="4600" kern="1200">
                <a:solidFill>
                  <a:schemeClr val="tx1"/>
                </a:solidFill>
                <a:latin typeface="+mj-lt"/>
                <a:ea typeface="+mj-ea"/>
                <a:cs typeface="+mj-cs"/>
              </a:rPr>
              <a:t>Checking &amp; </a:t>
            </a:r>
            <a:br>
              <a:rPr lang="en-US" sz="4600" kern="1200">
                <a:solidFill>
                  <a:schemeClr val="tx1"/>
                </a:solidFill>
                <a:latin typeface="+mj-lt"/>
                <a:ea typeface="+mj-ea"/>
                <a:cs typeface="+mj-cs"/>
              </a:rPr>
            </a:br>
            <a:r>
              <a:rPr lang="en-US" sz="4600" kern="1200">
                <a:solidFill>
                  <a:schemeClr val="tx1"/>
                </a:solidFill>
                <a:latin typeface="+mj-lt"/>
                <a:ea typeface="+mj-ea"/>
                <a:cs typeface="+mj-cs"/>
              </a:rPr>
              <a:t>Dealing with null</a:t>
            </a:r>
          </a:p>
        </p:txBody>
      </p:sp>
      <p:grpSp>
        <p:nvGrpSpPr>
          <p:cNvPr id="47" name="Group 4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098" y="1"/>
            <a:ext cx="2445747" cy="5777808"/>
            <a:chOff x="329184" y="1"/>
            <a:chExt cx="524256" cy="5777808"/>
          </a:xfrm>
        </p:grpSpPr>
        <p:cxnSp>
          <p:nvCxnSpPr>
            <p:cNvPr id="48" name="Straight Connector 4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443" y="679731"/>
            <a:ext cx="7680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0A424C-DDDA-7484-B9F4-24DF6733915C}"/>
              </a:ext>
            </a:extLst>
          </p:cNvPr>
          <p:cNvPicPr>
            <a:picLocks noChangeAspect="1"/>
          </p:cNvPicPr>
          <p:nvPr/>
        </p:nvPicPr>
        <p:blipFill rotWithShape="1">
          <a:blip r:embed="rId2"/>
          <a:srcRect r="13256" b="-3"/>
          <a:stretch/>
        </p:blipFill>
        <p:spPr>
          <a:xfrm>
            <a:off x="996103" y="972235"/>
            <a:ext cx="3382399" cy="5047735"/>
          </a:xfrm>
          <a:prstGeom prst="rect">
            <a:avLst/>
          </a:prstGeom>
        </p:spPr>
      </p:pic>
      <p:pic>
        <p:nvPicPr>
          <p:cNvPr id="11" name="Picture 10">
            <a:extLst>
              <a:ext uri="{FF2B5EF4-FFF2-40B4-BE49-F238E27FC236}">
                <a16:creationId xmlns:a16="http://schemas.microsoft.com/office/drawing/2014/main" id="{9608803F-B438-0547-377D-B5E42C3E2FDB}"/>
              </a:ext>
            </a:extLst>
          </p:cNvPr>
          <p:cNvPicPr>
            <a:picLocks noChangeAspect="1"/>
          </p:cNvPicPr>
          <p:nvPr/>
        </p:nvPicPr>
        <p:blipFill rotWithShape="1">
          <a:blip r:embed="rId3"/>
          <a:srcRect l="13893" r="47912" b="-1"/>
          <a:stretch/>
        </p:blipFill>
        <p:spPr>
          <a:xfrm>
            <a:off x="4682419" y="972235"/>
            <a:ext cx="3382399" cy="5047735"/>
          </a:xfrm>
          <a:prstGeom prst="rect">
            <a:avLst/>
          </a:prstGeom>
        </p:spPr>
      </p:pic>
    </p:spTree>
    <p:extLst>
      <p:ext uri="{BB962C8B-B14F-4D97-AF65-F5344CB8AC3E}">
        <p14:creationId xmlns:p14="http://schemas.microsoft.com/office/powerpoint/2010/main" val="1579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032" cy="6858000"/>
          </a:xfrm>
          <a:prstGeom prst="rect">
            <a:avLst/>
          </a:prstGeom>
          <a:solidFill>
            <a:srgbClr val="6B5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76923-D3A4-9309-FBAD-3A6FC6987BF1}"/>
              </a:ext>
            </a:extLst>
          </p:cNvPr>
          <p:cNvSpPr>
            <a:spLocks noGrp="1"/>
          </p:cNvSpPr>
          <p:nvPr>
            <p:ph type="title"/>
          </p:nvPr>
        </p:nvSpPr>
        <p:spPr>
          <a:xfrm>
            <a:off x="639913" y="2074363"/>
            <a:ext cx="2751637"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lnSpc>
                <a:spcPct val="90000"/>
              </a:lnSpc>
              <a:spcBef>
                <a:spcPct val="0"/>
              </a:spcBef>
            </a:pPr>
            <a:r>
              <a:rPr lang="en-US" sz="2600" kern="1200">
                <a:solidFill>
                  <a:srgbClr val="FFFFFF"/>
                </a:solidFill>
                <a:latin typeface="+mj-lt"/>
                <a:ea typeface="+mj-ea"/>
                <a:cs typeface="+mj-cs"/>
              </a:rPr>
              <a:t>Data Schema</a:t>
            </a:r>
          </a:p>
        </p:txBody>
      </p:sp>
      <p:pic>
        <p:nvPicPr>
          <p:cNvPr id="9" name="Content Placeholder 8">
            <a:extLst>
              <a:ext uri="{FF2B5EF4-FFF2-40B4-BE49-F238E27FC236}">
                <a16:creationId xmlns:a16="http://schemas.microsoft.com/office/drawing/2014/main" id="{226C18B9-60CA-894C-21AA-7550F977E88B}"/>
              </a:ext>
            </a:extLst>
          </p:cNvPr>
          <p:cNvPicPr>
            <a:picLocks noGrp="1" noChangeAspect="1"/>
          </p:cNvPicPr>
          <p:nvPr>
            <p:ph idx="1"/>
          </p:nvPr>
        </p:nvPicPr>
        <p:blipFill>
          <a:blip r:embed="rId2"/>
          <a:stretch>
            <a:fillRect/>
          </a:stretch>
        </p:blipFill>
        <p:spPr>
          <a:xfrm>
            <a:off x="4031463" y="476672"/>
            <a:ext cx="7607565" cy="6120680"/>
          </a:xfrm>
          <a:prstGeom prst="rect">
            <a:avLst/>
          </a:prstGeom>
        </p:spPr>
      </p:pic>
    </p:spTree>
    <p:extLst>
      <p:ext uri="{BB962C8B-B14F-4D97-AF65-F5344CB8AC3E}">
        <p14:creationId xmlns:p14="http://schemas.microsoft.com/office/powerpoint/2010/main" val="92419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Dashboard</a:t>
            </a:r>
          </a:p>
          <a:p>
            <a:r>
              <a:rPr lang="en-US" sz="1600" dirty="0">
                <a:solidFill>
                  <a:srgbClr val="D4D4D4"/>
                </a:solidFill>
                <a:latin typeface="Arial"/>
                <a:cs typeface="Arial"/>
              </a:rPr>
              <a:t>Tableau</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pic>
        <p:nvPicPr>
          <p:cNvPr id="4" name="Picture 3">
            <a:extLst>
              <a:ext uri="{FF2B5EF4-FFF2-40B4-BE49-F238E27FC236}">
                <a16:creationId xmlns:a16="http://schemas.microsoft.com/office/drawing/2014/main" id="{7255B273-90DB-1EFC-2A07-3BB385116437}"/>
              </a:ext>
            </a:extLst>
          </p:cNvPr>
          <p:cNvPicPr>
            <a:picLocks noChangeAspect="1"/>
          </p:cNvPicPr>
          <p:nvPr/>
        </p:nvPicPr>
        <p:blipFill>
          <a:blip r:embed="rId3"/>
          <a:stretch>
            <a:fillRect/>
          </a:stretch>
        </p:blipFill>
        <p:spPr>
          <a:xfrm>
            <a:off x="0" y="1301218"/>
            <a:ext cx="12188825" cy="5556781"/>
          </a:xfrm>
          <a:prstGeom prst="rect">
            <a:avLst/>
          </a:prstGeom>
        </p:spPr>
      </p:pic>
    </p:spTree>
    <p:extLst>
      <p:ext uri="{BB962C8B-B14F-4D97-AF65-F5344CB8AC3E}">
        <p14:creationId xmlns:p14="http://schemas.microsoft.com/office/powerpoint/2010/main" val="128745704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win32_fixed.potx" id="{79224A1A-576E-4E8E-97B9-9589E724BE2C}" vid="{26705E45-EC6F-4CC2-8A71-CE3DC0029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Statistics Infographics Sampler</Template>
  <TotalTime>415</TotalTime>
  <Words>1000</Words>
  <Application>Microsoft Office PowerPoint</Application>
  <PresentationFormat>Custom</PresentationFormat>
  <Paragraphs>78</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Arial Black</vt:lpstr>
      <vt:lpstr>Calibri</vt:lpstr>
      <vt:lpstr>DIN Alternate</vt:lpstr>
      <vt:lpstr>Times</vt:lpstr>
      <vt:lpstr>Times New Roman</vt:lpstr>
      <vt:lpstr>Office Theme</vt:lpstr>
      <vt:lpstr>PowerPoint Infographics Sampler</vt:lpstr>
      <vt:lpstr>PROJECT PROGRESS-Phases involved</vt:lpstr>
      <vt:lpstr>Introduction Of Dataset</vt:lpstr>
      <vt:lpstr>Research Questions</vt:lpstr>
      <vt:lpstr>Tips and Tricks (PC and Mac)</vt:lpstr>
      <vt:lpstr>PowerPoint Presentation</vt:lpstr>
      <vt:lpstr>Checking &amp;  Dealing with null</vt:lpstr>
      <vt:lpstr>Data Schema</vt:lpstr>
      <vt:lpstr>Sample 2</vt:lpstr>
      <vt:lpstr>Customer Segment </vt:lpstr>
      <vt:lpstr>Sales </vt:lpstr>
      <vt:lpstr>Quantity sold</vt:lpstr>
      <vt:lpstr>Highest Selling Product</vt:lpstr>
      <vt:lpstr>Sales Vs. Service Level &amp; Quantity Sold</vt:lpstr>
      <vt:lpstr>Influence Of Gender On Sales</vt:lpstr>
      <vt:lpstr>Conclusion for the year 2023 </vt:lpstr>
      <vt:lpstr>Conclusion</vt:lpstr>
      <vt:lpstr>Conclusion(Cont.)</vt:lpstr>
      <vt:lpstr>Group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Rachna Dhico4805</dc:creator>
  <cp:keywords/>
  <dc:description/>
  <cp:lastModifiedBy>Rachna Dhico4805</cp:lastModifiedBy>
  <cp:revision>62</cp:revision>
  <dcterms:created xsi:type="dcterms:W3CDTF">2023-11-22T23:41:26Z</dcterms:created>
  <dcterms:modified xsi:type="dcterms:W3CDTF">2023-12-08T18:18:26Z</dcterms:modified>
  <cp:category/>
</cp:coreProperties>
</file>