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1B1A4-C727-4A15-B0C5-7B711E3B045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371777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B1A4-C727-4A15-B0C5-7B711E3B045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148170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B1A4-C727-4A15-B0C5-7B711E3B045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253891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1B1A4-C727-4A15-B0C5-7B711E3B045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281338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1B1A4-C727-4A15-B0C5-7B711E3B045D}"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166633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1B1A4-C727-4A15-B0C5-7B711E3B045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201701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1B1A4-C727-4A15-B0C5-7B711E3B045D}"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130385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B1A4-C727-4A15-B0C5-7B711E3B045D}"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155181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1B1A4-C727-4A15-B0C5-7B711E3B045D}"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1093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1B1A4-C727-4A15-B0C5-7B711E3B045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9130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1B1A4-C727-4A15-B0C5-7B711E3B045D}"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04C13-0289-4FE4-B9E4-8C3FC8AB44B4}" type="slidenum">
              <a:rPr lang="en-US" smtClean="0"/>
              <a:t>‹#›</a:t>
            </a:fld>
            <a:endParaRPr lang="en-US"/>
          </a:p>
        </p:txBody>
      </p:sp>
    </p:spTree>
    <p:extLst>
      <p:ext uri="{BB962C8B-B14F-4D97-AF65-F5344CB8AC3E}">
        <p14:creationId xmlns:p14="http://schemas.microsoft.com/office/powerpoint/2010/main" val="60821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1B1A4-C727-4A15-B0C5-7B711E3B045D}" type="datetimeFigureOut">
              <a:rPr lang="en-US" smtClean="0"/>
              <a:t>9/1/2020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04C13-0289-4FE4-B9E4-8C3FC8AB44B4}" type="slidenum">
              <a:rPr lang="en-US" smtClean="0"/>
              <a:t>‹#›</a:t>
            </a:fld>
            <a:endParaRPr lang="en-US"/>
          </a:p>
        </p:txBody>
      </p:sp>
    </p:spTree>
    <p:extLst>
      <p:ext uri="{BB962C8B-B14F-4D97-AF65-F5344CB8AC3E}">
        <p14:creationId xmlns:p14="http://schemas.microsoft.com/office/powerpoint/2010/main" val="1111208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dgetguys.in/finding-a-better-place-in-scarborough" TargetMode="External"/><Relationship Id="rId2" Type="http://schemas.openxmlformats.org/officeDocument/2006/relationships/hyperlink" Target="https://gadgetguys.in/finding-a-better-place-in-kolkata-west-bengalindi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Capstone </a:t>
            </a:r>
            <a:r>
              <a:rPr lang="en-US" sz="4400" b="1" dirty="0"/>
              <a:t>Project </a:t>
            </a:r>
            <a:r>
              <a:rPr lang="en-US" sz="4400" b="1" dirty="0" smtClean="0"/>
              <a:t>of </a:t>
            </a:r>
            <a:r>
              <a:rPr lang="en-US" sz="4400" b="1" dirty="0" err="1" smtClean="0"/>
              <a:t>Coursera</a:t>
            </a:r>
            <a:r>
              <a:rPr lang="en-US" sz="4400" dirty="0" smtClean="0"/>
              <a:t/>
            </a:r>
            <a:br>
              <a:rPr lang="en-US" sz="4400" dirty="0" smtClean="0"/>
            </a:br>
            <a:r>
              <a:rPr lang="en-US" sz="3600" dirty="0"/>
              <a:t/>
            </a:r>
            <a:br>
              <a:rPr lang="en-US" sz="3600" dirty="0"/>
            </a:br>
            <a:r>
              <a:rPr lang="en-US" sz="3600" b="1" dirty="0" smtClean="0">
                <a:hlinkClick r:id="rId2"/>
              </a:rPr>
              <a:t>The </a:t>
            </a:r>
            <a:r>
              <a:rPr lang="en-US" sz="3600" b="1" dirty="0">
                <a:hlinkClick r:id="rId2"/>
              </a:rPr>
              <a:t>Battle of Neig</a:t>
            </a:r>
            <a:r>
              <a:rPr lang="en-US" sz="3600" b="1" dirty="0">
                <a:hlinkClick r:id="rId3"/>
              </a:rPr>
              <a:t>hborhoods | Finding a Better Place in Scarborough</a:t>
            </a:r>
            <a:endParaRPr lang="en-US" sz="3600" dirty="0"/>
          </a:p>
        </p:txBody>
      </p:sp>
      <p:sp>
        <p:nvSpPr>
          <p:cNvPr id="3" name="Subtitle 2"/>
          <p:cNvSpPr>
            <a:spLocks noGrp="1"/>
          </p:cNvSpPr>
          <p:nvPr>
            <p:ph type="subTitle" idx="1"/>
          </p:nvPr>
        </p:nvSpPr>
        <p:spPr/>
        <p:txBody>
          <a:bodyPr/>
          <a:lstStyle/>
          <a:p>
            <a:endParaRPr lang="en-US" dirty="0" smtClean="0"/>
          </a:p>
          <a:p>
            <a:r>
              <a:rPr lang="en-US" sz="2000" b="1" dirty="0" smtClean="0"/>
              <a:t>From: </a:t>
            </a:r>
          </a:p>
          <a:p>
            <a:r>
              <a:rPr lang="en-US" sz="2000" b="1" dirty="0" smtClean="0"/>
              <a:t>Rachna Jain</a:t>
            </a:r>
            <a:endParaRPr lang="en-US" sz="2000" b="1" dirty="0"/>
          </a:p>
          <a:p>
            <a:endParaRPr lang="en-US" dirty="0"/>
          </a:p>
        </p:txBody>
      </p:sp>
    </p:spTree>
    <p:extLst>
      <p:ext uri="{BB962C8B-B14F-4D97-AF65-F5344CB8AC3E}">
        <p14:creationId xmlns:p14="http://schemas.microsoft.com/office/powerpoint/2010/main" val="205386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721217"/>
          </a:xfrm>
        </p:spPr>
        <p:txBody>
          <a:bodyPr>
            <a:noAutofit/>
          </a:bodyPr>
          <a:lstStyle/>
          <a:p>
            <a:r>
              <a:rPr lang="en-US" sz="2800" b="1" dirty="0" smtClean="0">
                <a:solidFill>
                  <a:srgbClr val="00B0F0"/>
                </a:solidFill>
              </a:rPr>
              <a:t>b.) Using </a:t>
            </a:r>
            <a:r>
              <a:rPr lang="en-US" sz="2800" b="1" dirty="0">
                <a:solidFill>
                  <a:srgbClr val="00B0F0"/>
                </a:solidFill>
              </a:rPr>
              <a:t>K-Means Clustering </a:t>
            </a:r>
            <a:r>
              <a:rPr lang="en-US" sz="2800" b="1" dirty="0" smtClean="0">
                <a:solidFill>
                  <a:srgbClr val="00B0F0"/>
                </a:solidFill>
              </a:rPr>
              <a:t>Approach</a:t>
            </a:r>
            <a:endParaRPr lang="en-US" sz="2800" dirty="0">
              <a:solidFill>
                <a:srgbClr val="00B0F0"/>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25979" b="47630"/>
          <a:stretch/>
        </p:blipFill>
        <p:spPr>
          <a:xfrm>
            <a:off x="154546" y="811369"/>
            <a:ext cx="11809928" cy="6046631"/>
          </a:xfrm>
        </p:spPr>
      </p:pic>
    </p:spTree>
    <p:extLst>
      <p:ext uri="{BB962C8B-B14F-4D97-AF65-F5344CB8AC3E}">
        <p14:creationId xmlns:p14="http://schemas.microsoft.com/office/powerpoint/2010/main" val="308405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5</a:t>
            </a:r>
            <a:r>
              <a:rPr lang="en-US" sz="4000" b="1" dirty="0" smtClean="0">
                <a:solidFill>
                  <a:srgbClr val="FF0000"/>
                </a:solidFill>
              </a:rPr>
              <a:t>. Conclusion </a:t>
            </a:r>
            <a:r>
              <a:rPr lang="en-US" sz="4000" b="1" dirty="0">
                <a:solidFill>
                  <a:srgbClr val="FF0000"/>
                </a:solidFill>
              </a:rPr>
              <a:t>Section</a:t>
            </a:r>
          </a:p>
        </p:txBody>
      </p:sp>
      <p:sp>
        <p:nvSpPr>
          <p:cNvPr id="3" name="Content Placeholder 2"/>
          <p:cNvSpPr>
            <a:spLocks noGrp="1"/>
          </p:cNvSpPr>
          <p:nvPr>
            <p:ph idx="1"/>
          </p:nvPr>
        </p:nvSpPr>
        <p:spPr/>
        <p:txBody>
          <a:bodyPr/>
          <a:lstStyle/>
          <a:p>
            <a:pPr fontAlgn="base"/>
            <a:r>
              <a:rPr lang="en-IN" sz="2400" dirty="0"/>
              <a:t>The major purpose of this project, is to suggest a better </a:t>
            </a:r>
            <a:r>
              <a:rPr lang="en-IN" sz="2400" dirty="0" err="1"/>
              <a:t>neighborhood</a:t>
            </a:r>
            <a:r>
              <a:rPr lang="en-IN" sz="2400" dirty="0"/>
              <a:t> in a new city for the person who are </a:t>
            </a:r>
            <a:r>
              <a:rPr lang="en-IN" sz="2400" dirty="0" err="1"/>
              <a:t>shiffting</a:t>
            </a:r>
            <a:r>
              <a:rPr lang="en-IN" sz="2400" dirty="0"/>
              <a:t> there. Social presence in society in terms of like minded people. Connectivity to the airport, bus stand, city </a:t>
            </a:r>
            <a:r>
              <a:rPr lang="en-IN" sz="2400" dirty="0" err="1"/>
              <a:t>center</a:t>
            </a:r>
            <a:r>
              <a:rPr lang="en-IN" sz="2400" dirty="0"/>
              <a:t>, markets and other daily needs things nearby.</a:t>
            </a:r>
            <a:br>
              <a:rPr lang="en-IN" sz="2400" dirty="0"/>
            </a:br>
            <a:endParaRPr lang="en-IN" sz="2400" dirty="0"/>
          </a:p>
          <a:p>
            <a:pPr fontAlgn="base"/>
            <a:r>
              <a:rPr lang="en-IN" sz="2400" dirty="0"/>
              <a:t>Sorted list of house in terms of housing prices in a ascending or descending order</a:t>
            </a:r>
            <a:br>
              <a:rPr lang="en-IN" sz="2400" dirty="0"/>
            </a:br>
            <a:endParaRPr lang="en-IN" sz="2400" dirty="0"/>
          </a:p>
          <a:p>
            <a:pPr fontAlgn="base"/>
            <a:r>
              <a:rPr lang="en-IN" sz="2400" dirty="0"/>
              <a:t>Sorted list of schools in terms of location, fees, rating and reviews</a:t>
            </a:r>
          </a:p>
          <a:p>
            <a:endParaRPr lang="en-US" dirty="0"/>
          </a:p>
        </p:txBody>
      </p:sp>
    </p:spTree>
    <p:extLst>
      <p:ext uri="{BB962C8B-B14F-4D97-AF65-F5344CB8AC3E}">
        <p14:creationId xmlns:p14="http://schemas.microsoft.com/office/powerpoint/2010/main" val="333902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1. Introduction</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1600" dirty="0"/>
              <a:t>The purpose of this project is to help people in exploring better facilities around their neighborhood. It will help people making smart and efficient decisions on selecting great neighborhoods out of numbers of other neighborhoods in Scarborough, Toronto</a:t>
            </a:r>
            <a:r>
              <a:rPr lang="en-US" sz="1600" dirty="0" smtClean="0"/>
              <a:t>.</a:t>
            </a:r>
            <a:endParaRPr lang="en-US" sz="1600" dirty="0"/>
          </a:p>
          <a:p>
            <a:pPr algn="just"/>
            <a:r>
              <a:rPr lang="en-US" sz="1600" dirty="0"/>
              <a:t>Lots of people are migrating to various states of Canada and needed lots of research for good housing prices and reputed schools for their children. This project is for those people who are looking for better neighborhoods. For ease of accessing to Cafe, School, Supermarket, medical shops, grocery shops, mall, theatre, hospital, like-minded people, etc.</a:t>
            </a:r>
          </a:p>
          <a:p>
            <a:pPr algn="just"/>
            <a:r>
              <a:rPr lang="en-US" sz="1600" dirty="0"/>
              <a:t>This Project aims to create an analysis of features for people migrating to Scarborough to search the best neighborhood as a comparative analysis between neighborhoods. The features include median housing price and better school according to ratings, crime rates of that particular area, road connectivity, weather conditions, good management for an emergency, water resources both fresh and wastewater and excrement conveyed in sewers and recreational facilities.</a:t>
            </a:r>
          </a:p>
          <a:p>
            <a:pPr algn="just"/>
            <a:r>
              <a:rPr lang="en-US" sz="1600" dirty="0"/>
              <a:t>It will help people to get the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393109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365125"/>
            <a:ext cx="10941676" cy="935641"/>
          </a:xfrm>
        </p:spPr>
        <p:txBody>
          <a:bodyPr>
            <a:normAutofit fontScale="90000"/>
          </a:bodyPr>
          <a:lstStyle/>
          <a:p>
            <a:r>
              <a:rPr lang="en-US" dirty="0" smtClean="0">
                <a:solidFill>
                  <a:srgbClr val="FF0000"/>
                </a:solidFill>
              </a:rPr>
              <a:t>2. </a:t>
            </a:r>
            <a:r>
              <a:rPr lang="en-US" b="1" dirty="0" smtClean="0">
                <a:solidFill>
                  <a:srgbClr val="FF0000"/>
                </a:solidFill>
              </a:rPr>
              <a:t>Data</a:t>
            </a:r>
            <a:r>
              <a:rPr lang="en-US" dirty="0" smtClean="0">
                <a:solidFill>
                  <a:srgbClr val="FF0000"/>
                </a:solidFill>
              </a:rPr>
              <a:t> </a:t>
            </a:r>
            <a:r>
              <a:rPr lang="en-US" b="1" dirty="0" smtClean="0">
                <a:solidFill>
                  <a:srgbClr val="FF0000"/>
                </a:solidFill>
              </a:rPr>
              <a:t>Section</a:t>
            </a:r>
            <a:r>
              <a:rPr lang="en-US" dirty="0" smtClean="0">
                <a:solidFill>
                  <a:srgbClr val="FF0000"/>
                </a:solidFill>
              </a:rPr>
              <a:t/>
            </a:r>
            <a:br>
              <a:rPr lang="en-US" dirty="0" smtClean="0">
                <a:solidFill>
                  <a:srgbClr val="FF0000"/>
                </a:solidFill>
              </a:rPr>
            </a:br>
            <a:r>
              <a:rPr lang="en-US" sz="2200" b="1" dirty="0" smtClean="0">
                <a:solidFill>
                  <a:srgbClr val="00B0F0"/>
                </a:solidFill>
              </a:rPr>
              <a:t>Data </a:t>
            </a:r>
            <a:r>
              <a:rPr lang="en-US" sz="2200" b="1" dirty="0">
                <a:solidFill>
                  <a:srgbClr val="00B0F0"/>
                </a:solidFill>
              </a:rPr>
              <a:t>Link:</a:t>
            </a:r>
            <a:r>
              <a:rPr lang="en-US" sz="2200" b="1" dirty="0">
                <a:solidFill>
                  <a:srgbClr val="00B0F0"/>
                </a:solidFill>
                <a:hlinkClick r:id="rId2"/>
              </a:rPr>
              <a:t> </a:t>
            </a:r>
            <a:r>
              <a:rPr lang="en-US" sz="2200" b="1" dirty="0">
                <a:hlinkClick r:id="rId2"/>
              </a:rPr>
              <a:t>https://en.wikipedia.org/wiki/List_of_postal_codes_of_Canada:_M</a:t>
            </a:r>
            <a:r>
              <a:rPr lang="en-US" sz="2200" b="1" dirty="0"/>
              <a:t/>
            </a:r>
            <a:br>
              <a:rPr lang="en-US" sz="2200" b="1" dirty="0"/>
            </a:br>
            <a:endParaRPr lang="en-US" sz="2200" b="1" dirty="0"/>
          </a:p>
        </p:txBody>
      </p:sp>
      <p:sp>
        <p:nvSpPr>
          <p:cNvPr id="3" name="Content Placeholder 2"/>
          <p:cNvSpPr>
            <a:spLocks noGrp="1"/>
          </p:cNvSpPr>
          <p:nvPr>
            <p:ph idx="1"/>
          </p:nvPr>
        </p:nvSpPr>
        <p:spPr>
          <a:xfrm>
            <a:off x="412124" y="1197735"/>
            <a:ext cx="11655380" cy="5660265"/>
          </a:xfrm>
        </p:spPr>
        <p:txBody>
          <a:bodyPr>
            <a:noAutofit/>
          </a:bodyPr>
          <a:lstStyle/>
          <a:p>
            <a:pPr algn="just"/>
            <a:r>
              <a:rPr lang="en-US" sz="1600" dirty="0"/>
              <a:t>Will use the Scarborough dataset which we scrapped from Wikipedia on Week 3. Dataset consisting of latitude and longitude, zip codes.</a:t>
            </a:r>
          </a:p>
          <a:p>
            <a:pPr algn="just"/>
            <a:r>
              <a:rPr lang="en-US" sz="1800" b="1" dirty="0">
                <a:solidFill>
                  <a:srgbClr val="00B0F0"/>
                </a:solidFill>
              </a:rPr>
              <a:t>Foursquare API Data:</a:t>
            </a:r>
          </a:p>
          <a:p>
            <a:pPr algn="just"/>
            <a:r>
              <a:rPr lang="en-US" sz="16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just"/>
            <a:r>
              <a:rPr lang="en-US" sz="1600" dirty="0"/>
              <a:t>After finding the list of neighborhoods, we then connect to the Foursquare API to gather information about venues inside each and every neighborhood. For each neighborhood, we have chosen the radius to be 100 meters.</a:t>
            </a:r>
          </a:p>
          <a:p>
            <a:pPr algn="just"/>
            <a:r>
              <a:rPr lang="en-US" sz="1600" dirty="0"/>
              <a:t>The data retrieved from Foursquare contained information of venues within a specified distance of the longitude and latitude of the postcodes. The information obtained per venue as follows:</a:t>
            </a:r>
          </a:p>
          <a:p>
            <a:pPr lvl="0" algn="just" fontAlgn="base"/>
            <a:r>
              <a:rPr lang="en-US" sz="1600" dirty="0"/>
              <a:t>Neighborhood </a:t>
            </a:r>
          </a:p>
          <a:p>
            <a:pPr lvl="0" fontAlgn="base"/>
            <a:r>
              <a:rPr lang="en-US" sz="1600" dirty="0"/>
              <a:t>Neighborhood Latitude </a:t>
            </a:r>
          </a:p>
          <a:p>
            <a:pPr lvl="0" fontAlgn="base"/>
            <a:r>
              <a:rPr lang="en-US" sz="1600" dirty="0"/>
              <a:t>Neighborhood Longitude </a:t>
            </a:r>
          </a:p>
          <a:p>
            <a:pPr lvl="0" fontAlgn="base"/>
            <a:r>
              <a:rPr lang="en-US" sz="1600" dirty="0"/>
              <a:t>Venue </a:t>
            </a:r>
          </a:p>
          <a:p>
            <a:pPr lvl="0" fontAlgn="base"/>
            <a:r>
              <a:rPr lang="en-US" sz="1600" dirty="0"/>
              <a:t>Name of the venue e.g. the name of a store or restaurant </a:t>
            </a:r>
          </a:p>
          <a:p>
            <a:pPr lvl="0" fontAlgn="base"/>
            <a:r>
              <a:rPr lang="en-US" sz="1600" dirty="0"/>
              <a:t>Venue Latitude </a:t>
            </a:r>
          </a:p>
          <a:p>
            <a:r>
              <a:rPr lang="en-US" sz="1600" dirty="0"/>
              <a:t>Venue </a:t>
            </a:r>
            <a:r>
              <a:rPr lang="en-US" sz="1600" dirty="0" smtClean="0"/>
              <a:t>Longitude</a:t>
            </a:r>
          </a:p>
          <a:p>
            <a:r>
              <a:rPr lang="en-US" sz="1600" dirty="0"/>
              <a:t>Venue Category</a:t>
            </a:r>
          </a:p>
        </p:txBody>
      </p:sp>
    </p:spTree>
    <p:extLst>
      <p:ext uri="{BB962C8B-B14F-4D97-AF65-F5344CB8AC3E}">
        <p14:creationId xmlns:p14="http://schemas.microsoft.com/office/powerpoint/2010/main" val="160680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18941"/>
            <a:ext cx="10684099" cy="1056067"/>
          </a:xfrm>
        </p:spPr>
        <p:txBody>
          <a:bodyPr>
            <a:normAutofit/>
          </a:bodyPr>
          <a:lstStyle/>
          <a:p>
            <a:r>
              <a:rPr lang="en-US" sz="2800" b="1" dirty="0">
                <a:solidFill>
                  <a:srgbClr val="00B0F0"/>
                </a:solidFill>
              </a:rPr>
              <a:t>Map of </a:t>
            </a:r>
            <a:r>
              <a:rPr lang="en-US" sz="2800" b="1" dirty="0" smtClean="0">
                <a:solidFill>
                  <a:srgbClr val="00B0F0"/>
                </a:solidFill>
              </a:rPr>
              <a:t>Scarborough</a:t>
            </a:r>
            <a:endParaRPr lang="en-US" sz="2800" dirty="0">
              <a:solidFill>
                <a:srgbClr val="00B0F0"/>
              </a:solidFill>
            </a:endParaRPr>
          </a:p>
        </p:txBody>
      </p:sp>
      <p:pic>
        <p:nvPicPr>
          <p:cNvPr id="4" name="Content Placeholder 3"/>
          <p:cNvPicPr>
            <a:picLocks noGrp="1"/>
          </p:cNvPicPr>
          <p:nvPr>
            <p:ph idx="1"/>
          </p:nvPr>
        </p:nvPicPr>
        <p:blipFill>
          <a:blip r:embed="rId2"/>
          <a:stretch>
            <a:fillRect/>
          </a:stretch>
        </p:blipFill>
        <p:spPr>
          <a:xfrm>
            <a:off x="970791" y="914400"/>
            <a:ext cx="10371069" cy="5834063"/>
          </a:xfrm>
          <a:prstGeom prst="rect">
            <a:avLst/>
          </a:prstGeom>
        </p:spPr>
      </p:pic>
    </p:spTree>
    <p:extLst>
      <p:ext uri="{BB962C8B-B14F-4D97-AF65-F5344CB8AC3E}">
        <p14:creationId xmlns:p14="http://schemas.microsoft.com/office/powerpoint/2010/main" val="324858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b="1" dirty="0" smtClean="0">
                <a:solidFill>
                  <a:srgbClr val="FF0000"/>
                </a:solidFill>
              </a:rPr>
              <a:t>3. Methodology </a:t>
            </a:r>
            <a:r>
              <a:rPr lang="en-US" b="1" dirty="0">
                <a:solidFill>
                  <a:srgbClr val="FF0000"/>
                </a:solidFill>
              </a:rPr>
              <a:t>Section</a:t>
            </a:r>
          </a:p>
        </p:txBody>
      </p:sp>
      <p:sp>
        <p:nvSpPr>
          <p:cNvPr id="3" name="Content Placeholder 2"/>
          <p:cNvSpPr>
            <a:spLocks noGrp="1"/>
          </p:cNvSpPr>
          <p:nvPr>
            <p:ph idx="1"/>
          </p:nvPr>
        </p:nvSpPr>
        <p:spPr/>
        <p:txBody>
          <a:bodyPr/>
          <a:lstStyle/>
          <a:p>
            <a:pPr marL="0" indent="0">
              <a:buNone/>
            </a:pPr>
            <a:r>
              <a:rPr lang="en-US" b="1" dirty="0">
                <a:solidFill>
                  <a:srgbClr val="00B0F0"/>
                </a:solidFill>
              </a:rPr>
              <a:t>Clustering Approach:</a:t>
            </a:r>
          </a:p>
          <a:p>
            <a:pPr algn="just"/>
            <a:r>
              <a:rPr lang="en-US" sz="1800"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indent="0">
              <a:buNone/>
            </a:pPr>
            <a:endParaRPr lang="en-US" dirty="0"/>
          </a:p>
        </p:txBody>
      </p:sp>
    </p:spTree>
    <p:extLst>
      <p:ext uri="{BB962C8B-B14F-4D97-AF65-F5344CB8AC3E}">
        <p14:creationId xmlns:p14="http://schemas.microsoft.com/office/powerpoint/2010/main" val="2401961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721217"/>
          </a:xfrm>
        </p:spPr>
        <p:txBody>
          <a:bodyPr>
            <a:noAutofit/>
          </a:bodyPr>
          <a:lstStyle/>
          <a:p>
            <a:r>
              <a:rPr lang="en-US" sz="2800" b="1" dirty="0">
                <a:solidFill>
                  <a:srgbClr val="00B0F0"/>
                </a:solidFill>
              </a:rPr>
              <a:t>Using K-Means Clustering </a:t>
            </a:r>
            <a:r>
              <a:rPr lang="en-US" sz="2800" b="1" dirty="0" smtClean="0">
                <a:solidFill>
                  <a:srgbClr val="00B0F0"/>
                </a:solidFill>
              </a:rPr>
              <a:t>Approach</a:t>
            </a:r>
            <a:endParaRPr lang="en-US" sz="2800" dirty="0">
              <a:solidFill>
                <a:srgbClr val="00B0F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59" b="52079"/>
          <a:stretch/>
        </p:blipFill>
        <p:spPr>
          <a:xfrm>
            <a:off x="838200" y="1313644"/>
            <a:ext cx="10739907" cy="5293217"/>
          </a:xfrm>
        </p:spPr>
      </p:pic>
    </p:spTree>
    <p:extLst>
      <p:ext uri="{BB962C8B-B14F-4D97-AF65-F5344CB8AC3E}">
        <p14:creationId xmlns:p14="http://schemas.microsoft.com/office/powerpoint/2010/main" val="2809904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IN" sz="2800" b="1" dirty="0">
                <a:solidFill>
                  <a:srgbClr val="00B0F0"/>
                </a:solidFill>
              </a:rPr>
              <a:t>Most Common venues near </a:t>
            </a:r>
            <a:r>
              <a:rPr lang="en-IN" sz="2800" b="1" dirty="0" err="1" smtClean="0">
                <a:solidFill>
                  <a:srgbClr val="00B0F0"/>
                </a:solidFill>
              </a:rPr>
              <a:t>Neighborhood</a:t>
            </a:r>
            <a:r>
              <a:rPr lang="en-IN" sz="2800" b="1" dirty="0" smtClean="0">
                <a:solidFill>
                  <a:srgbClr val="00B0F0"/>
                </a:solidFill>
              </a:rPr>
              <a:t>:</a:t>
            </a:r>
            <a:endParaRPr lang="en-US" sz="2800"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548077" y="1210243"/>
            <a:ext cx="11114818" cy="5515262"/>
          </a:xfrm>
          <a:prstGeom prst="rect">
            <a:avLst/>
          </a:prstGeom>
        </p:spPr>
      </p:pic>
    </p:spTree>
    <p:extLst>
      <p:ext uri="{BB962C8B-B14F-4D97-AF65-F5344CB8AC3E}">
        <p14:creationId xmlns:p14="http://schemas.microsoft.com/office/powerpoint/2010/main" val="1986013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B0F0"/>
                </a:solidFill>
              </a:rPr>
              <a:t>Work Flow:</a:t>
            </a:r>
            <a:endParaRPr lang="en-US" sz="2800" b="1" dirty="0">
              <a:solidFill>
                <a:srgbClr val="00B0F0"/>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t>Using </a:t>
            </a:r>
            <a:r>
              <a:rPr lang="en-US" sz="2000" dirty="0"/>
              <a:t>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3195487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59064"/>
            <a:ext cx="11134859" cy="665184"/>
          </a:xfrm>
        </p:spPr>
        <p:txBody>
          <a:bodyPr>
            <a:normAutofit/>
          </a:bodyPr>
          <a:lstStyle/>
          <a:p>
            <a:pPr lvl="0"/>
            <a:r>
              <a:rPr lang="en-US" sz="3600" b="1" dirty="0" smtClean="0">
                <a:solidFill>
                  <a:srgbClr val="FF0000"/>
                </a:solidFill>
              </a:rPr>
              <a:t>4. Results Section</a:t>
            </a:r>
            <a:endParaRPr lang="en-US" sz="3600" dirty="0">
              <a:solidFill>
                <a:srgbClr val="FF0000"/>
              </a:solidFill>
            </a:endParaRPr>
          </a:p>
        </p:txBody>
      </p:sp>
      <p:sp>
        <p:nvSpPr>
          <p:cNvPr id="3" name="Content Placeholder 2"/>
          <p:cNvSpPr>
            <a:spLocks noGrp="1"/>
          </p:cNvSpPr>
          <p:nvPr>
            <p:ph idx="1"/>
          </p:nvPr>
        </p:nvSpPr>
        <p:spPr>
          <a:xfrm>
            <a:off x="90152" y="643944"/>
            <a:ext cx="12101848" cy="6117464"/>
          </a:xfrm>
        </p:spPr>
        <p:txBody>
          <a:bodyPr/>
          <a:lstStyle/>
          <a:p>
            <a:pPr marL="0" indent="0" fontAlgn="base">
              <a:buNone/>
            </a:pPr>
            <a:r>
              <a:rPr lang="en-IN" sz="2000" b="1" dirty="0" smtClean="0">
                <a:solidFill>
                  <a:srgbClr val="00B0F0"/>
                </a:solidFill>
              </a:rPr>
              <a:t>a.) Average </a:t>
            </a:r>
            <a:r>
              <a:rPr lang="en-IN" sz="2000" b="1" dirty="0">
                <a:solidFill>
                  <a:srgbClr val="00B0F0"/>
                </a:solidFill>
              </a:rPr>
              <a:t>Housing Price by Clusters in Scarborough</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99" b="45184"/>
          <a:stretch/>
        </p:blipFill>
        <p:spPr>
          <a:xfrm>
            <a:off x="229672" y="1017430"/>
            <a:ext cx="11822807" cy="5868547"/>
          </a:xfrm>
          <a:prstGeom prst="rect">
            <a:avLst/>
          </a:prstGeom>
        </p:spPr>
      </p:pic>
    </p:spTree>
    <p:extLst>
      <p:ext uri="{BB962C8B-B14F-4D97-AF65-F5344CB8AC3E}">
        <p14:creationId xmlns:p14="http://schemas.microsoft.com/office/powerpoint/2010/main" val="1361140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654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of Coursera  The Battle of Neighborhoods | Finding a Better Place in Scarborough</vt:lpstr>
      <vt:lpstr>1. Introduction</vt:lpstr>
      <vt:lpstr>2. Data Section Data Link: https://en.wikipedia.org/wiki/List_of_postal_codes_of_Canada:_M </vt:lpstr>
      <vt:lpstr>Map of Scarborough</vt:lpstr>
      <vt:lpstr>3. Methodology Section</vt:lpstr>
      <vt:lpstr>Using K-Means Clustering Approach</vt:lpstr>
      <vt:lpstr>Most Common venues near Neighborhood:</vt:lpstr>
      <vt:lpstr>Work Flow:</vt:lpstr>
      <vt:lpstr>4. Results Section</vt:lpstr>
      <vt:lpstr>b.) Using K-Means Clustering Approach</vt:lpstr>
      <vt:lpstr>5. Conclusion Section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of Coursera  The Battle of Neighborhoods | Finding a Better Place in Scarborough</dc:title>
  <dc:creator>Rachna Jain</dc:creator>
  <cp:lastModifiedBy>Rachna Jain</cp:lastModifiedBy>
  <cp:revision>10</cp:revision>
  <dcterms:created xsi:type="dcterms:W3CDTF">2020-09-01T09:36:24Z</dcterms:created>
  <dcterms:modified xsi:type="dcterms:W3CDTF">2020-09-01T11:26:42Z</dcterms:modified>
</cp:coreProperties>
</file>