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0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3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0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0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2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5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8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2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83"/>
            <a:ext cx="7772400" cy="2965368"/>
          </a:xfrm>
        </p:spPr>
        <p:txBody>
          <a:bodyPr/>
          <a:lstStyle/>
          <a:p>
            <a:r>
              <a:rPr lang="en-US" dirty="0"/>
              <a:t>Indexing for Interactive Exploration of Big Data Series </a:t>
            </a:r>
          </a:p>
        </p:txBody>
      </p:sp>
    </p:spTree>
    <p:extLst>
      <p:ext uri="{BB962C8B-B14F-4D97-AF65-F5344CB8AC3E}">
        <p14:creationId xmlns:p14="http://schemas.microsoft.com/office/powerpoint/2010/main" val="228651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7900" cy="5245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I/O and Memory Profile</a:t>
            </a:r>
          </a:p>
          <a:p>
            <a:pPr marL="0" indent="0">
              <a:buNone/>
            </a:pPr>
            <a:r>
              <a:rPr lang="en-US" sz="1200" dirty="0" smtClean="0"/>
              <a:t> </a:t>
            </a:r>
          </a:p>
          <a:p>
            <a:r>
              <a:rPr lang="en-US" sz="2000" dirty="0" smtClean="0"/>
              <a:t>Does only one scan of the data series</a:t>
            </a:r>
          </a:p>
          <a:p>
            <a:r>
              <a:rPr lang="en-US" sz="2000" dirty="0" smtClean="0"/>
              <a:t>Does </a:t>
            </a:r>
            <a:r>
              <a:rPr lang="en-US" sz="2000" dirty="0"/>
              <a:t>not move raw series through the tree</a:t>
            </a:r>
          </a:p>
          <a:p>
            <a:r>
              <a:rPr lang="en-US" sz="2000" dirty="0"/>
              <a:t>Leaf is light weight – data series remain in the raw file. – helps with I/O and </a:t>
            </a:r>
            <a:r>
              <a:rPr lang="en-US" sz="2000" dirty="0" smtClean="0"/>
              <a:t>memory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r>
              <a:rPr lang="en-US" b="1" dirty="0" smtClean="0"/>
              <a:t>Buffering</a:t>
            </a:r>
            <a:endParaRPr lang="en-US" b="1" dirty="0"/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Buffers at 2 levels 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FBL – First Buffer level  - set of  buffers corresponding to the children of the root</a:t>
            </a:r>
          </a:p>
          <a:p>
            <a:r>
              <a:rPr lang="en-US" sz="2000" dirty="0" smtClean="0"/>
              <a:t> LBL </a:t>
            </a:r>
            <a:r>
              <a:rPr lang="en-US" sz="2000" dirty="0"/>
              <a:t>– Leaf Buffer Level – second layer corresponding to the leaf of the index – on the disk</a:t>
            </a:r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059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219200"/>
            <a:ext cx="9017000" cy="5321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Querying and Refining ADS</a:t>
            </a:r>
          </a:p>
          <a:p>
            <a:pPr marL="0" indent="0">
              <a:buNone/>
            </a:pPr>
            <a:r>
              <a:rPr lang="en-US" sz="1200" dirty="0" smtClean="0"/>
              <a:t> </a:t>
            </a:r>
          </a:p>
          <a:p>
            <a:r>
              <a:rPr lang="en-US" sz="2000" dirty="0" smtClean="0"/>
              <a:t>Refines the index during query processing time</a:t>
            </a:r>
          </a:p>
          <a:p>
            <a:r>
              <a:rPr lang="en-US" sz="2000" dirty="0" smtClean="0"/>
              <a:t>Querying process</a:t>
            </a:r>
            <a:endParaRPr lang="en-US" sz="2000" dirty="0" smtClean="0"/>
          </a:p>
          <a:p>
            <a:pPr lvl="2">
              <a:buFont typeface="Wingdings" charset="2"/>
              <a:buChar char="Ø"/>
            </a:pPr>
            <a:r>
              <a:rPr lang="en-US" sz="2200" dirty="0" smtClean="0"/>
              <a:t>Converting the query to </a:t>
            </a:r>
            <a:r>
              <a:rPr lang="en-US" sz="2200" dirty="0" err="1" smtClean="0"/>
              <a:t>iSAX</a:t>
            </a:r>
            <a:r>
              <a:rPr lang="en-US" sz="2200" dirty="0" smtClean="0"/>
              <a:t> representation</a:t>
            </a:r>
          </a:p>
          <a:p>
            <a:pPr lvl="2">
              <a:buFont typeface="Wingdings" charset="2"/>
              <a:buChar char="Ø"/>
            </a:pPr>
            <a:r>
              <a:rPr lang="en-US" sz="2000" dirty="0" smtClean="0"/>
              <a:t>Search the index nodes for a matching </a:t>
            </a:r>
            <a:r>
              <a:rPr lang="en-US" sz="2000" dirty="0" err="1" smtClean="0"/>
              <a:t>iSAX</a:t>
            </a:r>
            <a:endParaRPr lang="en-US" sz="2000" dirty="0" smtClean="0"/>
          </a:p>
          <a:p>
            <a:pPr lvl="2">
              <a:buFont typeface="Wingdings" charset="2"/>
              <a:buChar char="Ø"/>
            </a:pPr>
            <a:r>
              <a:rPr lang="en-US" sz="2100" dirty="0" smtClean="0"/>
              <a:t>If the search ends in a leaf node marked –“Partial”</a:t>
            </a:r>
          </a:p>
          <a:p>
            <a:pPr lvl="3">
              <a:buFont typeface="Wingdings" charset="2"/>
              <a:buChar char="v"/>
            </a:pPr>
            <a:r>
              <a:rPr lang="en-US" sz="1600" dirty="0" smtClean="0"/>
              <a:t>Fetch the partial leaf from the disk into memory</a:t>
            </a:r>
          </a:p>
          <a:p>
            <a:pPr lvl="3">
              <a:buFont typeface="Wingdings" charset="2"/>
              <a:buChar char="v"/>
            </a:pPr>
            <a:r>
              <a:rPr lang="en-US" sz="1600" dirty="0" smtClean="0"/>
              <a:t>Reads all positions in this leaf</a:t>
            </a:r>
          </a:p>
          <a:p>
            <a:pPr lvl="3">
              <a:buFont typeface="Wingdings" charset="2"/>
              <a:buChar char="v"/>
            </a:pPr>
            <a:r>
              <a:rPr lang="en-US" sz="1600" dirty="0" smtClean="0"/>
              <a:t>Sort these positions to ensure sequential access of raw file( which is good for performance – reduces cache misses)</a:t>
            </a:r>
          </a:p>
          <a:p>
            <a:pPr lvl="3">
              <a:buFont typeface="Wingdings" charset="2"/>
              <a:buChar char="v"/>
            </a:pPr>
            <a:r>
              <a:rPr lang="en-US" sz="1600" dirty="0" smtClean="0"/>
              <a:t>Fetch the raw data series</a:t>
            </a:r>
          </a:p>
          <a:p>
            <a:pPr lvl="3">
              <a:buFont typeface="Wingdings" charset="2"/>
              <a:buChar char="v"/>
            </a:pPr>
            <a:r>
              <a:rPr lang="en-US" sz="1600" dirty="0" smtClean="0"/>
              <a:t>Assigned to this leaf node and kept in the LBL ( Leaf buffer level )</a:t>
            </a:r>
          </a:p>
          <a:p>
            <a:pPr lvl="3">
              <a:buFont typeface="Wingdings" charset="2"/>
              <a:buChar char="v"/>
            </a:pPr>
            <a:r>
              <a:rPr lang="en-US" sz="1600" dirty="0" smtClean="0"/>
              <a:t>The leaf node contains pointers to this buffered data</a:t>
            </a:r>
          </a:p>
          <a:p>
            <a:pPr lvl="3">
              <a:buFont typeface="Wingdings" charset="2"/>
              <a:buChar char="v"/>
            </a:pPr>
            <a:r>
              <a:rPr lang="en-US" sz="1600" dirty="0" smtClean="0"/>
              <a:t>LBL will get flushed to the disk when the main memory is full.</a:t>
            </a:r>
          </a:p>
          <a:p>
            <a:pPr lvl="3">
              <a:buFont typeface="Wingdings" charset="2"/>
              <a:buChar char="v"/>
            </a:pPr>
            <a:r>
              <a:rPr lang="en-US" sz="1600" dirty="0" smtClean="0"/>
              <a:t>When leaf node is flushed it is marked as “FULL’</a:t>
            </a:r>
          </a:p>
          <a:p>
            <a:pPr lvl="3">
              <a:buFont typeface="Wingdings" charset="2"/>
              <a:buChar char="v"/>
            </a:pPr>
            <a:r>
              <a:rPr lang="en-US" sz="1500" dirty="0" smtClean="0"/>
              <a:t>Any future queries will need to fetch the leaf node from the disk ( if flushed ) or read it from LBL</a:t>
            </a:r>
            <a:r>
              <a:rPr lang="en-US" sz="1500" dirty="0" smtClean="0">
                <a:effectLst/>
              </a:rPr>
              <a:t>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077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ADS+ </a:t>
            </a:r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Leaf size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charset="2"/>
              <a:buChar char="u"/>
            </a:pPr>
            <a:r>
              <a:rPr lang="en-US" dirty="0" smtClean="0"/>
              <a:t>Splits </a:t>
            </a:r>
            <a:r>
              <a:rPr lang="en-US" dirty="0"/>
              <a:t>are expensive </a:t>
            </a:r>
            <a:r>
              <a:rPr lang="en-US" dirty="0" smtClean="0"/>
              <a:t>as </a:t>
            </a:r>
            <a:r>
              <a:rPr lang="en-US" dirty="0"/>
              <a:t>I/O involved in the data movements to/from  </a:t>
            </a:r>
            <a:r>
              <a:rPr lang="en-US" dirty="0" smtClean="0"/>
              <a:t>disk</a:t>
            </a:r>
            <a:endParaRPr lang="en-US" dirty="0"/>
          </a:p>
          <a:p>
            <a:pPr lvl="1">
              <a:buFont typeface="Wingdings" charset="2"/>
              <a:buChar char="u"/>
            </a:pPr>
            <a:r>
              <a:rPr lang="en-US" dirty="0"/>
              <a:t>Split </a:t>
            </a:r>
            <a:r>
              <a:rPr lang="en-US" dirty="0" smtClean="0"/>
              <a:t>directly </a:t>
            </a:r>
            <a:r>
              <a:rPr lang="en-US" dirty="0"/>
              <a:t>effected by leaf size : tree with big leaf size – leads to faster index, slower query </a:t>
            </a:r>
            <a:endParaRPr lang="en-US" dirty="0" smtClean="0"/>
          </a:p>
          <a:p>
            <a:pPr lvl="1">
              <a:buFont typeface="Wingdings" charset="2"/>
              <a:buChar char="u"/>
            </a:pPr>
            <a:r>
              <a:rPr lang="en-US" dirty="0" smtClean="0"/>
              <a:t>Delays leaf materialization even further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charset="2"/>
              <a:buChar char="u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ADS+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89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800" dirty="0"/>
              <a:t>Main Idea </a:t>
            </a:r>
            <a:r>
              <a:rPr lang="en-US" sz="9800" dirty="0" smtClean="0"/>
              <a:t> </a:t>
            </a:r>
            <a:endParaRPr lang="en-US" sz="98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sz="5000" dirty="0"/>
          </a:p>
          <a:p>
            <a:pPr lvl="0"/>
            <a:r>
              <a:rPr lang="en-US" sz="7600" dirty="0"/>
              <a:t>Two different leaf sizes </a:t>
            </a:r>
          </a:p>
          <a:p>
            <a:pPr lvl="0"/>
            <a:r>
              <a:rPr lang="en-US" sz="7600" dirty="0"/>
              <a:t>Large leaf size – optimize initialization </a:t>
            </a:r>
            <a:r>
              <a:rPr lang="en-US" sz="7600" dirty="0" smtClean="0"/>
              <a:t>cost. </a:t>
            </a:r>
            <a:r>
              <a:rPr lang="en-US" sz="7600" dirty="0"/>
              <a:t>This will reduce split cost.</a:t>
            </a:r>
          </a:p>
          <a:p>
            <a:pPr lvl="0"/>
            <a:r>
              <a:rPr lang="en-US" sz="7600" dirty="0"/>
              <a:t>Small leaf size – optimize query cost </a:t>
            </a:r>
            <a:endParaRPr lang="en-US" sz="7600" dirty="0" smtClean="0"/>
          </a:p>
          <a:p>
            <a:pPr lvl="1">
              <a:buFont typeface="Wingdings" charset="2"/>
              <a:buChar char="Ø"/>
            </a:pPr>
            <a:r>
              <a:rPr lang="en-US" sz="7600" dirty="0" smtClean="0"/>
              <a:t> Rely </a:t>
            </a:r>
            <a:r>
              <a:rPr lang="en-US" sz="7600" dirty="0"/>
              <a:t>on the query to appropriately split the leaf , reduce leaf size in the hot </a:t>
            </a:r>
            <a:r>
              <a:rPr lang="en-US" sz="7600" dirty="0" smtClean="0"/>
              <a:t>areas</a:t>
            </a:r>
            <a:endParaRPr lang="en-US" sz="7600" dirty="0"/>
          </a:p>
          <a:p>
            <a:pPr lvl="0"/>
            <a:r>
              <a:rPr lang="en-US" sz="7600" dirty="0"/>
              <a:t>Future queries benefit from every split operation – as relevant data can be found by traversing the tree instead of </a:t>
            </a:r>
            <a:r>
              <a:rPr lang="en-US" sz="7600" dirty="0" smtClean="0"/>
              <a:t>scanning </a:t>
            </a:r>
            <a:r>
              <a:rPr lang="en-US" sz="7600" dirty="0"/>
              <a:t>large leaves.</a:t>
            </a:r>
          </a:p>
          <a:p>
            <a:pPr lvl="1">
              <a:buFont typeface="Wingdings" charset="2"/>
              <a:buChar char="Ø"/>
            </a:pPr>
            <a:r>
              <a:rPr lang="en-US" sz="7600" dirty="0"/>
              <a:t>Initial tree built with a  constant ( large ) leaf size</a:t>
            </a:r>
          </a:p>
          <a:p>
            <a:pPr lvl="1">
              <a:buFont typeface="Wingdings" charset="2"/>
              <a:buChar char="Ø"/>
            </a:pPr>
            <a:r>
              <a:rPr lang="en-US" sz="7600" dirty="0"/>
              <a:t>Querying – ADS+ refine the index leaf on-the-fly by recursively splitting it till leaf size &lt;= query leaf size</a:t>
            </a:r>
          </a:p>
          <a:p>
            <a:pPr lvl="2"/>
            <a:r>
              <a:rPr lang="en-US" sz="7600" dirty="0"/>
              <a:t>While leaves are created due to split – not all of them are needed for query</a:t>
            </a:r>
          </a:p>
          <a:p>
            <a:pPr lvl="2"/>
            <a:r>
              <a:rPr lang="en-US" sz="7600" dirty="0"/>
              <a:t>These additional leafs are left as it – with a size &lt; initial </a:t>
            </a:r>
            <a:r>
              <a:rPr lang="en-US" sz="7600" dirty="0" err="1"/>
              <a:t>lef</a:t>
            </a:r>
            <a:r>
              <a:rPr lang="en-US" sz="7600" dirty="0"/>
              <a:t> size and &gt; query leaf size.</a:t>
            </a:r>
          </a:p>
          <a:p>
            <a:pPr lvl="2"/>
            <a:r>
              <a:rPr lang="en-US" sz="7600" dirty="0"/>
              <a:t>When workload arrive that need these additional leaf- they will be split to reach the query leaf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PADS+ ( Partial ADS+)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Variation of ADS+ for skewed workloads.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180908"/>
            <a:ext cx="8229600" cy="35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0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PADS+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Improvises on the initialization phase – making it even more transparent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Tailored for case where users have a few targeted queries or for skewed workloads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Skewed workload – query only needs a part of the data or focuses on subsets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22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PADS+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Idea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Build </a:t>
            </a:r>
            <a:r>
              <a:rPr lang="en-US" dirty="0"/>
              <a:t>parts of index tree and for small subsets of data – depending on query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Initialization </a:t>
            </a:r>
            <a:r>
              <a:rPr lang="en-US" dirty="0" smtClean="0"/>
              <a:t>Phase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/>
              <a:t>Scans the file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Only creates a root node and the </a:t>
            </a:r>
            <a:r>
              <a:rPr lang="en-US" dirty="0" err="1"/>
              <a:t>iSAX</a:t>
            </a:r>
            <a:r>
              <a:rPr lang="en-US" dirty="0"/>
              <a:t> representation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Only maintains buffers in FBL.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Ready for handling query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05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PADS+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/>
              <a:t>Querying </a:t>
            </a:r>
            <a:r>
              <a:rPr lang="en-US" sz="3500" dirty="0" smtClean="0"/>
              <a:t>phase</a:t>
            </a:r>
            <a:endParaRPr lang="en-US" sz="3500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sz="2200" dirty="0"/>
              <a:t>Similar to ADS+</a:t>
            </a:r>
          </a:p>
          <a:p>
            <a:pPr lvl="0"/>
            <a:r>
              <a:rPr lang="en-US" sz="2200" dirty="0"/>
              <a:t>Continuously and incrementally refined </a:t>
            </a:r>
          </a:p>
          <a:p>
            <a:pPr lvl="0"/>
            <a:r>
              <a:rPr lang="en-US" sz="2200" dirty="0"/>
              <a:t>Query directs the nodes that are split till they are small enough to contain data.</a:t>
            </a:r>
          </a:p>
          <a:p>
            <a:pPr lvl="0"/>
            <a:r>
              <a:rPr lang="en-US" sz="2200" dirty="0"/>
              <a:t>Query converted to </a:t>
            </a:r>
            <a:r>
              <a:rPr lang="en-US" sz="2200" dirty="0" err="1"/>
              <a:t>iSAX</a:t>
            </a:r>
            <a:r>
              <a:rPr lang="en-US" sz="2200" dirty="0"/>
              <a:t> representation – and finds the FBL for this representation</a:t>
            </a:r>
          </a:p>
          <a:p>
            <a:pPr lvl="0"/>
            <a:r>
              <a:rPr lang="en-US" sz="2200" dirty="0"/>
              <a:t>It pulls this FBL from the disk – and adaptively splits it – till its size &lt;= query leaf size.</a:t>
            </a:r>
          </a:p>
          <a:p>
            <a:pPr lvl="0"/>
            <a:r>
              <a:rPr lang="en-US" sz="2200" dirty="0"/>
              <a:t>To optimize reading from disk for each query</a:t>
            </a:r>
          </a:p>
          <a:p>
            <a:pPr lvl="1"/>
            <a:r>
              <a:rPr lang="en-US" sz="2200" dirty="0"/>
              <a:t>Initialize leaf size is set to infinite – thus split can be performed on large leaf BUFFERS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data series – produced by numerous applications with the </a:t>
            </a:r>
            <a:r>
              <a:rPr lang="en-US" b="1" dirty="0"/>
              <a:t>need</a:t>
            </a:r>
            <a:r>
              <a:rPr lang="en-US" dirty="0"/>
              <a:t> to query them as soon as the data is available</a:t>
            </a:r>
          </a:p>
          <a:p>
            <a:r>
              <a:rPr lang="en-US" dirty="0"/>
              <a:t>The </a:t>
            </a:r>
            <a:r>
              <a:rPr lang="en-US" dirty="0" smtClean="0"/>
              <a:t>current </a:t>
            </a:r>
            <a:r>
              <a:rPr lang="en-US" dirty="0"/>
              <a:t>indexing mechanism </a:t>
            </a:r>
            <a:r>
              <a:rPr lang="en-US" dirty="0" smtClean="0"/>
              <a:t>lend to large data to query time  </a:t>
            </a:r>
          </a:p>
          <a:p>
            <a:pPr lvl="1"/>
            <a:r>
              <a:rPr lang="en-US" dirty="0" smtClean="0"/>
              <a:t> building index involves building the </a:t>
            </a:r>
            <a:r>
              <a:rPr lang="en-US" dirty="0"/>
              <a:t>FULL tree upfront – at indexing </a:t>
            </a:r>
            <a:r>
              <a:rPr lang="en-US" dirty="0" smtClean="0"/>
              <a:t>time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6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continues to grow waiting for a long time to query not acceptable for many business</a:t>
            </a:r>
          </a:p>
          <a:p>
            <a:r>
              <a:rPr lang="en-US" dirty="0" smtClean="0"/>
              <a:t>Sequential scan only benefit single long data series and queries for small subsequences</a:t>
            </a:r>
          </a:p>
          <a:p>
            <a:r>
              <a:rPr lang="en-US" dirty="0" smtClean="0"/>
              <a:t>Efficient indexing is required to support data exploration 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7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Interactively </a:t>
            </a:r>
            <a:r>
              <a:rPr lang="en-US" dirty="0"/>
              <a:t>and adaptively build parts of the index – driven by workload/query.</a:t>
            </a:r>
            <a:r>
              <a:rPr lang="en-US" dirty="0" smtClean="0">
                <a:effectLst/>
              </a:rPr>
              <a:t> </a:t>
            </a:r>
          </a:p>
          <a:p>
            <a:pPr lvl="0"/>
            <a:r>
              <a:rPr lang="en-US" dirty="0"/>
              <a:t>Initialization cost is kept at very low levels 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creating </a:t>
            </a:r>
            <a:r>
              <a:rPr lang="en-US" dirty="0"/>
              <a:t>only a partial tree structure deep enough to not </a:t>
            </a:r>
            <a:r>
              <a:rPr lang="en-US" dirty="0" smtClean="0"/>
              <a:t>penalize the </a:t>
            </a:r>
            <a:r>
              <a:rPr lang="en-US" dirty="0"/>
              <a:t>first </a:t>
            </a:r>
            <a:r>
              <a:rPr lang="en-US" dirty="0" smtClean="0"/>
              <a:t>query.</a:t>
            </a:r>
          </a:p>
          <a:p>
            <a:r>
              <a:rPr lang="en-US" dirty="0"/>
              <a:t>Algorithms focus on how to incrementally sort columns in main </a:t>
            </a:r>
            <a:r>
              <a:rPr lang="en-US" dirty="0" smtClean="0"/>
              <a:t>memory.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6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new approaches presented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ADS </a:t>
            </a:r>
            <a:r>
              <a:rPr lang="en-US" dirty="0" smtClean="0"/>
              <a:t>Index (</a:t>
            </a:r>
            <a:r>
              <a:rPr lang="en-US" dirty="0" smtClean="0"/>
              <a:t>Adaptive Data Series </a:t>
            </a:r>
            <a:r>
              <a:rPr lang="en-US" dirty="0" smtClean="0"/>
              <a:t>) </a:t>
            </a:r>
          </a:p>
          <a:p>
            <a:pPr lvl="2">
              <a:buFont typeface="Wingdings" charset="2"/>
              <a:buChar char="u"/>
            </a:pPr>
            <a:r>
              <a:rPr lang="en-US" dirty="0" smtClean="0"/>
              <a:t> delaying indexing until </a:t>
            </a:r>
            <a:r>
              <a:rPr lang="en-US" dirty="0"/>
              <a:t>they are absolutely necessary</a:t>
            </a:r>
            <a:r>
              <a:rPr lang="en-US" dirty="0" smtClean="0">
                <a:effectLst/>
              </a:rPr>
              <a:t>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ADS+ Index </a:t>
            </a:r>
          </a:p>
          <a:p>
            <a:pPr lvl="2">
              <a:buFont typeface="Wingdings" charset="2"/>
              <a:buChar char="u"/>
            </a:pPr>
            <a:r>
              <a:rPr lang="en-US" dirty="0" smtClean="0"/>
              <a:t> Filling index </a:t>
            </a:r>
            <a:r>
              <a:rPr lang="en-US" dirty="0"/>
              <a:t>on demand </a:t>
            </a:r>
          </a:p>
          <a:p>
            <a:pPr lvl="2">
              <a:buFont typeface="Wingdings" charset="2"/>
              <a:buChar char="u"/>
            </a:pPr>
            <a:r>
              <a:rPr lang="en-US" dirty="0" smtClean="0"/>
              <a:t>As </a:t>
            </a:r>
            <a:r>
              <a:rPr lang="en-US" dirty="0"/>
              <a:t>more queries are </a:t>
            </a:r>
            <a:r>
              <a:rPr lang="en-US" dirty="0" smtClean="0"/>
              <a:t>performed  </a:t>
            </a:r>
            <a:r>
              <a:rPr lang="en-US" dirty="0"/>
              <a:t>- column reaches closer to sorted state</a:t>
            </a:r>
            <a:r>
              <a:rPr lang="en-US" dirty="0" smtClean="0">
                <a:effectLst/>
              </a:rPr>
              <a:t>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PADS+ Index</a:t>
            </a:r>
          </a:p>
          <a:p>
            <a:pPr lvl="2">
              <a:buFont typeface="Wingdings" charset="2"/>
              <a:buChar char="u"/>
            </a:pPr>
            <a:r>
              <a:rPr lang="en-US" dirty="0"/>
              <a:t>adapting leaf sizes on-the-fly </a:t>
            </a:r>
          </a:p>
          <a:p>
            <a:pPr lvl="2">
              <a:buFont typeface="Wingdings" charset="2"/>
              <a:buChar char="u"/>
            </a:pPr>
            <a:r>
              <a:rPr lang="en-US" dirty="0" smtClean="0"/>
              <a:t>varying </a:t>
            </a:r>
            <a:r>
              <a:rPr lang="en-US" dirty="0"/>
              <a:t>leaf sizes across the index </a:t>
            </a:r>
            <a:endParaRPr lang="en-US" dirty="0" smtClean="0">
              <a:effectLst/>
            </a:endParaRPr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2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3600" dirty="0" smtClean="0"/>
              <a:t>Data </a:t>
            </a:r>
            <a:r>
              <a:rPr lang="en-US" sz="3600" dirty="0"/>
              <a:t>Series Representations and the </a:t>
            </a:r>
            <a:r>
              <a:rPr lang="en-US" sz="3600" dirty="0" err="1"/>
              <a:t>iSAX</a:t>
            </a:r>
            <a:r>
              <a:rPr lang="en-US" sz="3600" dirty="0"/>
              <a:t> Index</a:t>
            </a:r>
            <a:r>
              <a:rPr lang="en-US" sz="3600" dirty="0" smtClean="0">
                <a:effectLst/>
              </a:rPr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Arial"/>
              <a:buChar char="•"/>
            </a:pPr>
            <a:r>
              <a:rPr lang="en-US" dirty="0" smtClean="0"/>
              <a:t>SAX </a:t>
            </a:r>
            <a:r>
              <a:rPr lang="en-US" dirty="0"/>
              <a:t>( Symbolic Aggregate approximation) </a:t>
            </a:r>
            <a:r>
              <a:rPr lang="en-US" dirty="0" smtClean="0"/>
              <a:t>technique :</a:t>
            </a:r>
          </a:p>
          <a:p>
            <a:pPr marL="857250" lvl="2" indent="-457200"/>
            <a:r>
              <a:rPr lang="en-US" dirty="0" smtClean="0"/>
              <a:t> the </a:t>
            </a:r>
            <a:r>
              <a:rPr lang="en-US" dirty="0"/>
              <a:t>value space is partitioned into segments that follow the normal distribution</a:t>
            </a:r>
            <a:r>
              <a:rPr lang="en-US" dirty="0" smtClean="0"/>
              <a:t>.</a:t>
            </a:r>
          </a:p>
          <a:p>
            <a:pPr marL="857250" lvl="2" indent="-457200"/>
            <a:r>
              <a:rPr lang="en-US" dirty="0"/>
              <a:t>Each value can then be represented by a character/smaller number of bits – that corresponds to the segment that it falls in.</a:t>
            </a:r>
          </a:p>
          <a:p>
            <a:pPr marL="857250" lvl="2" indent="-457200"/>
            <a:r>
              <a:rPr lang="en-US" dirty="0"/>
              <a:t>This leads to a representation with a very small memory footprint – imp requirement for very large data series</a:t>
            </a:r>
            <a:r>
              <a:rPr lang="en-US" dirty="0" smtClean="0">
                <a:effectLst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9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90" y="1753870"/>
            <a:ext cx="5372100" cy="335026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sz="1400" dirty="0" smtClean="0"/>
          </a:p>
          <a:p>
            <a:r>
              <a:rPr lang="en-US" sz="1400" dirty="0" smtClean="0"/>
              <a:t>In this figure – data series divided in 4 segments – 00, 01, 10, 11</a:t>
            </a:r>
          </a:p>
          <a:p>
            <a:r>
              <a:rPr lang="en-US" sz="1400" dirty="0"/>
              <a:t>SAX word for this segmentation of size 3 will  be 10,10,11</a:t>
            </a:r>
            <a:r>
              <a:rPr lang="en-US" sz="1400" dirty="0" smtClean="0">
                <a:effectLst/>
              </a:rPr>
              <a:t> 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3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 Details </a:t>
            </a:r>
            <a:br>
              <a:rPr lang="en-US" dirty="0" smtClean="0"/>
            </a:br>
            <a:r>
              <a:rPr lang="en-US" dirty="0" smtClean="0"/>
              <a:t>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ADS Index Creation</a:t>
            </a:r>
            <a:endParaRPr lang="en-US" dirty="0" smtClean="0">
              <a:effectLst/>
            </a:endParaRPr>
          </a:p>
          <a:p>
            <a:pPr lvl="1">
              <a:buFont typeface="Wingdings" charset="2"/>
              <a:buChar char="Ø"/>
            </a:pPr>
            <a:r>
              <a:rPr lang="en-US" sz="2000" dirty="0"/>
              <a:t>scans the file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record the position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Read a </a:t>
            </a:r>
            <a:r>
              <a:rPr lang="en-US" sz="2000" dirty="0"/>
              <a:t>size n of data series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convert it to </a:t>
            </a:r>
            <a:r>
              <a:rPr lang="en-US" sz="2000" dirty="0" err="1"/>
              <a:t>iSax</a:t>
            </a:r>
            <a:r>
              <a:rPr lang="en-US" sz="2000" dirty="0"/>
              <a:t> representation,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add the </a:t>
            </a:r>
            <a:r>
              <a:rPr lang="en-US" sz="2000" dirty="0" err="1"/>
              <a:t>iSAX</a:t>
            </a:r>
            <a:r>
              <a:rPr lang="en-US" sz="2000" dirty="0"/>
              <a:t> and the position info to the buffers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when the buffer is full – move the data to the appropriate leaf buffer  - split as when needed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Sequentially flush each leaf buffers in the index to the disk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Leaf nodes kept in the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19"/>
          <a:stretch/>
        </p:blipFill>
        <p:spPr>
          <a:xfrm>
            <a:off x="197144" y="952499"/>
            <a:ext cx="8781756" cy="494921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28000" cy="512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561</Words>
  <Application>Microsoft Macintosh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Indexing for Interactive Exploration of Big Data Series </vt:lpstr>
      <vt:lpstr>what is the problem</vt:lpstr>
      <vt:lpstr>why is it important</vt:lpstr>
      <vt:lpstr>Main Idea</vt:lpstr>
      <vt:lpstr>Main Idea (contd)</vt:lpstr>
      <vt:lpstr>Background   Data Series Representations and the iSAX Index </vt:lpstr>
      <vt:lpstr>Background(contd)</vt:lpstr>
      <vt:lpstr>Technique Details  ADS</vt:lpstr>
      <vt:lpstr> ADS </vt:lpstr>
      <vt:lpstr>ADS (contd)</vt:lpstr>
      <vt:lpstr>ADS (contd)</vt:lpstr>
      <vt:lpstr>ADS+ Index</vt:lpstr>
      <vt:lpstr>ADS+ Index</vt:lpstr>
      <vt:lpstr>PADS+ ( Partial ADS+)  </vt:lpstr>
      <vt:lpstr>PowerPoint Presentation</vt:lpstr>
      <vt:lpstr>PADS+</vt:lpstr>
      <vt:lpstr>PADS+</vt:lpstr>
      <vt:lpstr>PADS+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for Interactive Exploration of Big Data Series </dc:title>
  <dc:creator>Microsoft Office User</dc:creator>
  <cp:lastModifiedBy>Microsoft Office User</cp:lastModifiedBy>
  <cp:revision>25</cp:revision>
  <dcterms:created xsi:type="dcterms:W3CDTF">2016-03-01T02:42:23Z</dcterms:created>
  <dcterms:modified xsi:type="dcterms:W3CDTF">2016-03-02T04:20:23Z</dcterms:modified>
</cp:coreProperties>
</file>