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76" r:id="rId2"/>
    <p:sldId id="277" r:id="rId3"/>
    <p:sldId id="282" r:id="rId4"/>
    <p:sldId id="278" r:id="rId5"/>
    <p:sldId id="279" r:id="rId6"/>
    <p:sldId id="280" r:id="rId7"/>
    <p:sldId id="281" r:id="rId8"/>
    <p:sldId id="28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30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E05872-135A-4FDF-B796-95CAE2590AF0}" type="datetime1">
              <a:rPr lang="en-US" altLang="en-US"/>
              <a:pPr/>
              <a:t>2/3/2015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6623DB-4717-437A-BA51-EF1830C1A9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93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753D75-DEB6-4D21-8CFF-EC06148346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7481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2/7/14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E-20/with thanks to Albert R. Meyer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6C89-DE33-40F2-A2F9-AED3ED05C0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6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2/7/14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E-20/with thanks to Albert R. Meyer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5D927-7C22-4C14-9E81-85F0C2EF63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43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2/7/14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E-20/with thanks to Albert R. Meyer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26BEE-CCD8-4CC1-A066-1498D310C4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92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2/7/14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E-20/with thanks to Albert R. Meyer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FAA48-78F1-4953-9019-FCE0C85C4C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03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2/7/14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E-20/with thanks to Albert R. Meyer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FFBF7-A1FB-4340-8697-E7F67F980E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12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2/7/14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E-20/with thanks to Albert R. Meyer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B2E82-FCC5-4C57-BF74-2972D6D6B0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50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2/7/14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E-20/with thanks to Albert R. Meyer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69885-74D5-4414-9326-74303D4A2C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67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2/7/14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E-20/with thanks to Albert R. Meyer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68476-474A-4B82-B2B2-D988A9F79E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99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2/7/14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E-20/with thanks to Albert R. Meyer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1D6F6-B689-492F-9061-A42AE9E24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48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2/7/14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E-20/with thanks to Albert R. Meyer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D26F0-5D98-4764-8D48-1066B22295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57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2/7/14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E-20/with thanks to Albert R. Meyer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3C788-01B7-4DA1-9F54-96C7890250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05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en-US"/>
              <a:t>2/7/14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CB9511D-6355-4D41-984B-96D862D7DA14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6" descr="by-nc-sa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0" y="6383338"/>
            <a:ext cx="10620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 descr="footer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6413500"/>
            <a:ext cx="4025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halkboard"/>
          <a:ea typeface="ＭＳ Ｐゴシック" pitchFamily="-84" charset="-128"/>
          <a:cs typeface="Chalkboard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halkboard"/>
          <a:ea typeface="ＭＳ Ｐゴシック" pitchFamily="-84" charset="-128"/>
          <a:cs typeface="Chalkboard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halkboard"/>
          <a:ea typeface="ＭＳ Ｐゴシック" pitchFamily="-84" charset="-128"/>
          <a:cs typeface="Chalkboard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halkboard"/>
          <a:ea typeface="ＭＳ Ｐゴシック" pitchFamily="-84" charset="-128"/>
          <a:cs typeface="Chalkboard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halkboard"/>
          <a:ea typeface="ＭＳ Ｐゴシック" pitchFamily="-84" charset="-128"/>
          <a:cs typeface="Chalkboard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halkboard"/>
          <a:ea typeface="ＭＳ Ｐゴシック" pitchFamily="-84" charset="-128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halkboard" pitchFamily="-65" charset="0"/>
                <a:ea typeface="ＭＳ Ｐゴシック" pitchFamily="-65" charset="-128"/>
              </a:rPr>
              <a:t>Normal Forms, Tautology and Satisfiability</a:t>
            </a:r>
          </a:p>
        </p:txBody>
      </p:sp>
      <p:sp>
        <p:nvSpPr>
          <p:cNvPr id="15365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mtClean="0"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2/7/14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fld id="{DF83F2AD-0608-402E-9A6B-9F034FD9E446}" type="slidenum">
              <a:rPr lang="en-US" altLang="en-US" sz="1200">
                <a:solidFill>
                  <a:srgbClr val="898989"/>
                </a:solidFill>
              </a:rPr>
              <a:pPr/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halkboard" pitchFamily="-65" charset="0"/>
                <a:ea typeface="ＭＳ Ｐゴシック" pitchFamily="-65" charset="-128"/>
              </a:rPr>
              <a:t>DeMorgan’s Laws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708525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en-US" altLang="en-US" sz="3000" smtClean="0">
                <a:latin typeface="Chalkboard" pitchFamily="-65" charset="0"/>
                <a:ea typeface="ＭＳ Ｐゴシック" pitchFamily="-65" charset="-128"/>
              </a:rPr>
              <a:t>¬(p∨q) ≡(¬p∧￢q) 		</a:t>
            </a:r>
            <a:r>
              <a:rPr lang="en-US" altLang="en-US" sz="2600" smtClean="0">
                <a:latin typeface="Chalkboard" pitchFamily="-65" charset="0"/>
                <a:ea typeface="ＭＳ Ｐゴシック" pitchFamily="-65" charset="-128"/>
              </a:rPr>
              <a:t>“nor”</a:t>
            </a:r>
            <a:endParaRPr lang="en-US" altLang="en-US" sz="3000" smtClean="0">
              <a:latin typeface="Chalkboard" pitchFamily="-65" charset="0"/>
              <a:ea typeface="ＭＳ Ｐゴシック" pitchFamily="-65" charset="-128"/>
            </a:endParaRPr>
          </a:p>
          <a:p>
            <a:pPr marL="342900" lvl="1" indent="-342900" eaLnBrk="1" hangingPunct="1"/>
            <a:r>
              <a:rPr lang="en-US" altLang="en-US" sz="2600" smtClean="0">
                <a:latin typeface="Chalkboard" pitchFamily="-65" charset="0"/>
                <a:ea typeface="ＭＳ Ｐゴシック" pitchFamily="-65" charset="-128"/>
              </a:rPr>
              <a:t>driving in negations flips </a:t>
            </a:r>
            <a:r>
              <a:rPr lang="en-US" altLang="en-US" sz="2600" smtClean="0">
                <a:solidFill>
                  <a:srgbClr val="FF0000"/>
                </a:solidFill>
                <a:latin typeface="Chalkboard" pitchFamily="-65" charset="0"/>
                <a:ea typeface="ＭＳ Ｐゴシック" pitchFamily="-65" charset="-128"/>
              </a:rPr>
              <a:t>and</a:t>
            </a:r>
            <a:r>
              <a:rPr lang="en-US" altLang="en-US" sz="2600" smtClean="0">
                <a:latin typeface="Chalkboard" pitchFamily="-65" charset="0"/>
                <a:ea typeface="ＭＳ Ｐゴシック" pitchFamily="-65" charset="-128"/>
              </a:rPr>
              <a:t>s to </a:t>
            </a:r>
            <a:r>
              <a:rPr lang="en-US" altLang="en-US" sz="2600" smtClean="0">
                <a:solidFill>
                  <a:srgbClr val="FF0000"/>
                </a:solidFill>
                <a:latin typeface="Chalkboard" pitchFamily="-65" charset="0"/>
                <a:ea typeface="ＭＳ Ｐゴシック" pitchFamily="-65" charset="-128"/>
              </a:rPr>
              <a:t>or</a:t>
            </a:r>
            <a:r>
              <a:rPr lang="en-US" altLang="en-US" sz="2600" smtClean="0">
                <a:latin typeface="Chalkboard" pitchFamily="-65" charset="0"/>
                <a:ea typeface="ＭＳ Ｐゴシック" pitchFamily="-65" charset="-128"/>
              </a:rPr>
              <a:t>s</a:t>
            </a:r>
          </a:p>
          <a:p>
            <a:pPr eaLnBrk="1" hangingPunct="1"/>
            <a:r>
              <a:rPr lang="en-US" altLang="en-US" sz="3000" smtClean="0">
                <a:latin typeface="Chalkboard" pitchFamily="-65" charset="0"/>
                <a:ea typeface="ＭＳ Ｐゴシック" pitchFamily="-65" charset="-128"/>
              </a:rPr>
              <a:t>¬(p∧q) ≡(¬p∨￢q)		</a:t>
            </a:r>
            <a:r>
              <a:rPr lang="en-US" altLang="en-US" sz="2600" smtClean="0">
                <a:latin typeface="Chalkboard" pitchFamily="-65" charset="0"/>
                <a:ea typeface="ＭＳ Ｐゴシック" pitchFamily="-65" charset="-128"/>
              </a:rPr>
              <a:t>“nand”</a:t>
            </a:r>
          </a:p>
          <a:p>
            <a:pPr marL="342900" lvl="1" indent="-342900" eaLnBrk="1" hangingPunct="1"/>
            <a:r>
              <a:rPr lang="en-US" altLang="en-US" sz="2600" smtClean="0">
                <a:latin typeface="Chalkboard" pitchFamily="-65" charset="0"/>
                <a:ea typeface="ＭＳ Ｐゴシック" pitchFamily="-65" charset="-128"/>
              </a:rPr>
              <a:t>Driving in negations flips </a:t>
            </a:r>
            <a:r>
              <a:rPr lang="en-US" altLang="en-US" sz="2600" smtClean="0">
                <a:solidFill>
                  <a:srgbClr val="FF0000"/>
                </a:solidFill>
                <a:latin typeface="Chalkboard" pitchFamily="-65" charset="0"/>
                <a:ea typeface="ＭＳ Ｐゴシック" pitchFamily="-65" charset="-128"/>
              </a:rPr>
              <a:t>or</a:t>
            </a:r>
            <a:r>
              <a:rPr lang="en-US" altLang="en-US" sz="2600" smtClean="0">
                <a:latin typeface="Chalkboard" pitchFamily="-65" charset="0"/>
                <a:ea typeface="ＭＳ Ｐゴシック" pitchFamily="-65" charset="-128"/>
              </a:rPr>
              <a:t>s to </a:t>
            </a:r>
            <a:r>
              <a:rPr lang="en-US" altLang="en-US" sz="2600" smtClean="0">
                <a:solidFill>
                  <a:srgbClr val="FF0000"/>
                </a:solidFill>
                <a:latin typeface="Chalkboard" pitchFamily="-65" charset="0"/>
                <a:ea typeface="ＭＳ Ｐゴシック" pitchFamily="-65" charset="-128"/>
              </a:rPr>
              <a:t>and</a:t>
            </a:r>
            <a:r>
              <a:rPr lang="en-US" altLang="en-US" sz="2600" smtClean="0">
                <a:latin typeface="Chalkboard" pitchFamily="-65" charset="0"/>
                <a:ea typeface="ＭＳ Ｐゴシック" pitchFamily="-65" charset="-128"/>
              </a:rPr>
              <a:t>s</a:t>
            </a:r>
          </a:p>
          <a:p>
            <a:pPr eaLnBrk="1" hangingPunct="1"/>
            <a:r>
              <a:rPr lang="en-US" altLang="en-US" sz="3000" smtClean="0">
                <a:latin typeface="Chalkboard" pitchFamily="-65" charset="0"/>
                <a:ea typeface="ＭＳ Ｐゴシック" pitchFamily="-65" charset="-128"/>
              </a:rPr>
              <a:t>Also law of </a:t>
            </a:r>
            <a:r>
              <a:rPr lang="en-US" altLang="en-US" sz="3000" smtClean="0">
                <a:solidFill>
                  <a:srgbClr val="FF0000"/>
                </a:solidFill>
                <a:latin typeface="Chalkboard" pitchFamily="-65" charset="0"/>
                <a:ea typeface="ＭＳ Ｐゴシック" pitchFamily="-65" charset="-128"/>
              </a:rPr>
              <a:t>double negation</a:t>
            </a:r>
            <a:r>
              <a:rPr lang="en-US" altLang="en-US" sz="3000" smtClean="0">
                <a:latin typeface="Chalkboard" pitchFamily="-65" charset="0"/>
                <a:ea typeface="ＭＳ Ｐゴシック" pitchFamily="-65" charset="-128"/>
              </a:rPr>
              <a:t>: ¬¬p ≡p</a:t>
            </a:r>
          </a:p>
          <a:p>
            <a:pPr eaLnBrk="1" hangingPunct="1"/>
            <a:r>
              <a:rPr lang="en-US" altLang="en-US" sz="3000" smtClean="0">
                <a:latin typeface="Chalkboard" pitchFamily="-65" charset="0"/>
                <a:ea typeface="ＭＳ Ｐゴシック" pitchFamily="-65" charset="-128"/>
              </a:rPr>
              <a:t>By repeatedly replacing LHS by RHS all negation signs can be pressed against variables </a:t>
            </a:r>
          </a:p>
          <a:p>
            <a:pPr eaLnBrk="1" hangingPunct="1"/>
            <a:r>
              <a:rPr lang="en-US" altLang="en-US" sz="3000" smtClean="0">
                <a:latin typeface="Chalkboard" pitchFamily="-65" charset="0"/>
                <a:ea typeface="ＭＳ Ｐゴシック" pitchFamily="-65" charset="-128"/>
              </a:rPr>
              <a:t>￢(p∨(q∧r)) ≡￢p∧￢(q∧r) ≡￢p∧(￢q∨￢r)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2/7/14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fld id="{A7FC4228-84A3-4702-8DB1-F367E8D97B83}" type="slidenum">
              <a:rPr lang="en-US" altLang="en-US" sz="1200">
                <a:solidFill>
                  <a:srgbClr val="898989"/>
                </a:solidFill>
              </a:rPr>
              <a:pPr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halkboard" pitchFamily="-65" charset="0"/>
                <a:ea typeface="ＭＳ Ｐゴシック" pitchFamily="-65" charset="-128"/>
              </a:rPr>
              <a:t>DeMorgan’s Laws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708525"/>
          </a:xfrm>
        </p:spPr>
        <p:txBody>
          <a:bodyPr/>
          <a:lstStyle/>
          <a:p>
            <a:pPr eaLnBrk="1" hangingPunct="1"/>
            <a:r>
              <a:rPr lang="en-US" altLang="en-US" sz="3000" smtClean="0">
                <a:latin typeface="Chalkboard" pitchFamily="-65" charset="0"/>
                <a:ea typeface="ＭＳ Ｐゴシック" pitchFamily="-65" charset="-128"/>
              </a:rPr>
              <a:t>A literal is a propositional variable or the negation of a propositional variable</a:t>
            </a:r>
          </a:p>
          <a:p>
            <a:pPr eaLnBrk="1" hangingPunct="1"/>
            <a:r>
              <a:rPr lang="en-US" altLang="en-US" sz="3000" smtClean="0">
                <a:latin typeface="Chalkboard" pitchFamily="-65" charset="0"/>
                <a:ea typeface="ＭＳ Ｐゴシック" pitchFamily="-65" charset="-128"/>
              </a:rPr>
              <a:t>So: Every formula is equivalent to one made up using only ∨, ∧, and literals</a:t>
            </a:r>
          </a:p>
          <a:p>
            <a:pPr eaLnBrk="1" hangingPunct="1"/>
            <a:r>
              <a:rPr lang="en-US" altLang="en-US" sz="3000" smtClean="0">
                <a:latin typeface="Chalkboard" pitchFamily="-65" charset="0"/>
                <a:ea typeface="ＭＳ Ｐゴシック" pitchFamily="-65" charset="-128"/>
              </a:rPr>
              <a:t>But even more “standardization” is possible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2/7/14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fld id="{6AC2C661-15F5-4E13-9C56-97458044CBDE}" type="slidenum">
              <a:rPr lang="en-US" altLang="en-US" sz="1200">
                <a:solidFill>
                  <a:srgbClr val="898989"/>
                </a:solidFill>
              </a:rPr>
              <a:pPr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</a:rPr>
              <a:t>Distributive Laws, 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708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halkboard" pitchFamily="-65" charset="0"/>
                <a:ea typeface="ＭＳ Ｐゴシック" pitchFamily="-65" charset="-128"/>
              </a:rPr>
              <a:t>p∧(q∨r)≡(p∧q)∨(p∧r)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halkboard" pitchFamily="-65" charset="0"/>
                <a:ea typeface="ＭＳ Ｐゴシック" pitchFamily="-65" charset="-128"/>
              </a:rPr>
              <a:t>p∨(q∧r)≡(p∨q)∧(p∨r)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halkboard" pitchFamily="-65" charset="0"/>
                <a:ea typeface="ＭＳ Ｐゴシック" pitchFamily="-65" charset="-128"/>
              </a:rPr>
              <a:t>By applying these transformations, every formula can be put in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Chalkboard" pitchFamily="-65" charset="0"/>
                <a:ea typeface="ＭＳ Ｐゴシック" pitchFamily="-65" charset="-128"/>
              </a:rPr>
              <a:t>Conjunctive normal form (and-of-ors-of-literals),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Chalkboard" pitchFamily="-65" charset="0"/>
                <a:ea typeface="ＭＳ Ｐゴシック" pitchFamily="-65" charset="-128"/>
              </a:rPr>
              <a:t>Disjunctive normal form (or-of-ands-of-literals)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halkboard" pitchFamily="-65" charset="0"/>
                <a:ea typeface="ＭＳ Ｐゴシック" pitchFamily="-65" charset="-128"/>
              </a:rPr>
              <a:t>￢p∨ (￢q∧￢r) is in DNF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halkboard" pitchFamily="-65" charset="0"/>
                <a:ea typeface="ＭＳ Ｐゴシック" pitchFamily="-65" charset="-128"/>
              </a:rPr>
              <a:t>(￢p∨￢q)∧(￢p∨￢r) is an equivalent CNF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2/7/14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fld id="{D32BC9B2-8F51-45C6-A3A3-5983C71B2AAA}" type="slidenum">
              <a:rPr lang="en-US" altLang="en-US" sz="1200">
                <a:solidFill>
                  <a:srgbClr val="898989"/>
                </a:solidFill>
              </a:rPr>
              <a:pPr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halkboard" pitchFamily="-65" charset="0"/>
                <a:ea typeface="ＭＳ Ｐゴシック" pitchFamily="-65" charset="-128"/>
              </a:rPr>
              <a:t>Tautology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halkboard" pitchFamily="-65" charset="0"/>
                <a:ea typeface="ＭＳ Ｐゴシック" pitchFamily="-65" charset="-128"/>
              </a:rPr>
              <a:t>A </a:t>
            </a:r>
            <a:r>
              <a:rPr lang="en-US" altLang="en-US" i="1" smtClean="0">
                <a:latin typeface="Chalkboard" pitchFamily="-65" charset="0"/>
                <a:ea typeface="ＭＳ Ｐゴシック" pitchFamily="-65" charset="-128"/>
              </a:rPr>
              <a:t>tautology</a:t>
            </a:r>
            <a:r>
              <a:rPr lang="en-US" altLang="en-US" smtClean="0">
                <a:latin typeface="Chalkboard" pitchFamily="-65" charset="0"/>
                <a:ea typeface="ＭＳ Ｐゴシック" pitchFamily="-65" charset="-128"/>
              </a:rPr>
              <a:t> is a formula that is true under </a:t>
            </a:r>
            <a:r>
              <a:rPr lang="en-US" altLang="en-US" b="1" smtClean="0">
                <a:latin typeface="Chalkboard" pitchFamily="-65" charset="0"/>
                <a:ea typeface="ＭＳ Ｐゴシック" pitchFamily="-65" charset="-128"/>
              </a:rPr>
              <a:t>all </a:t>
            </a:r>
            <a:r>
              <a:rPr lang="en-US" altLang="en-US" smtClean="0">
                <a:latin typeface="Chalkboard" pitchFamily="-65" charset="0"/>
                <a:ea typeface="ＭＳ Ｐゴシック" pitchFamily="-65" charset="-128"/>
              </a:rPr>
              <a:t>possible truth assignments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2/7/14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2743200"/>
          <a:ext cx="6477000" cy="1857375"/>
        </p:xfrm>
        <a:graphic>
          <a:graphicData uri="http://schemas.openxmlformats.org/drawingml/2006/table">
            <a:tbl>
              <a:tblPr/>
              <a:tblGrid>
                <a:gridCol w="1828800"/>
                <a:gridCol w="1981200"/>
                <a:gridCol w="26670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-65" charset="0"/>
                          <a:ea typeface="ＭＳ Ｐゴシック" pitchFamily="-65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-65" charset="0"/>
                          <a:ea typeface="ＭＳ Ｐゴシック" pitchFamily="-65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-65" charset="0"/>
                          <a:ea typeface="ＭＳ Ｐゴシック" pitchFamily="-65" charset="-128"/>
                        </a:rPr>
                        <a:t>￢(p∧q) ≡ (¬p∨￢q)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-65" charset="0"/>
                          <a:ea typeface="ＭＳ Ｐゴシック" pitchFamily="-65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-65" charset="0"/>
                          <a:ea typeface="ＭＳ Ｐゴシック" pitchFamily="-65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-65" charset="0"/>
                          <a:ea typeface="ＭＳ Ｐゴシック" pitchFamily="-65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-65" charset="0"/>
                          <a:ea typeface="ＭＳ Ｐゴシック" pitchFamily="-65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-65" charset="0"/>
                          <a:ea typeface="ＭＳ Ｐゴシック" pitchFamily="-65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-65" charset="0"/>
                          <a:ea typeface="ＭＳ Ｐゴシック" pitchFamily="-65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-65" charset="0"/>
                          <a:ea typeface="ＭＳ Ｐゴシック" pitchFamily="-65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-65" charset="0"/>
                          <a:ea typeface="ＭＳ Ｐゴシック" pitchFamily="-65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-65" charset="0"/>
                          <a:ea typeface="ＭＳ Ｐゴシック" pitchFamily="-65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-65" charset="0"/>
                          <a:ea typeface="ＭＳ Ｐゴシック" pitchFamily="-65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-65" charset="0"/>
                          <a:ea typeface="ＭＳ Ｐゴシック" pitchFamily="-65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-65" charset="0"/>
                          <a:ea typeface="ＭＳ Ｐゴシック" pitchFamily="-65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fld id="{6C2AFB17-5FCE-4959-90B3-4F3A00F51DFA}" type="slidenum">
              <a:rPr lang="en-US" altLang="en-US" sz="1200">
                <a:solidFill>
                  <a:srgbClr val="898989"/>
                </a:solidFill>
              </a:rPr>
              <a:pPr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halkboard" pitchFamily="-65" charset="0"/>
                <a:ea typeface="ＭＳ Ｐゴシック" pitchFamily="-65" charset="-128"/>
              </a:rPr>
              <a:t>Satisfiability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A </a:t>
            </a:r>
            <a:r>
              <a:rPr lang="en-US" i="1" dirty="0" err="1" smtClean="0">
                <a:ea typeface="+mn-ea"/>
              </a:rPr>
              <a:t>satisfiable</a:t>
            </a:r>
            <a:r>
              <a:rPr lang="en-US" i="1" dirty="0" smtClean="0">
                <a:ea typeface="+mn-ea"/>
              </a:rPr>
              <a:t> </a:t>
            </a:r>
            <a:r>
              <a:rPr lang="en-US" dirty="0" smtClean="0">
                <a:ea typeface="+mn-ea"/>
              </a:rPr>
              <a:t>formula is one that is true for </a:t>
            </a:r>
            <a:r>
              <a:rPr lang="en-US" i="1" dirty="0" smtClean="0">
                <a:ea typeface="+mn-ea"/>
              </a:rPr>
              <a:t>at least one </a:t>
            </a:r>
            <a:r>
              <a:rPr lang="en-US" dirty="0" smtClean="0">
                <a:ea typeface="+mn-ea"/>
              </a:rPr>
              <a:t>truth assignment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A formula is </a:t>
            </a:r>
            <a:r>
              <a:rPr lang="en-US" i="1" dirty="0" err="1" smtClean="0">
                <a:ea typeface="+mn-ea"/>
              </a:rPr>
              <a:t>unsatisfiable</a:t>
            </a:r>
            <a:r>
              <a:rPr lang="en-US" dirty="0" smtClean="0">
                <a:ea typeface="+mn-ea"/>
              </a:rPr>
              <a:t> (last column all F) </a:t>
            </a:r>
            <a:r>
              <a:rPr lang="en-US" dirty="0" err="1" smtClean="0">
                <a:ea typeface="+mn-ea"/>
              </a:rPr>
              <a:t>iff</a:t>
            </a:r>
            <a:r>
              <a:rPr lang="en-US" dirty="0" smtClean="0">
                <a:ea typeface="+mn-ea"/>
              </a:rPr>
              <a:t> its negation is a </a:t>
            </a:r>
            <a:r>
              <a:rPr lang="en-US" i="1" dirty="0" smtClean="0">
                <a:ea typeface="+mn-ea"/>
              </a:rPr>
              <a:t>tautology </a:t>
            </a:r>
            <a:r>
              <a:rPr lang="en-US" dirty="0" smtClean="0">
                <a:ea typeface="+mn-ea"/>
              </a:rPr>
              <a:t>(last column all 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2/7/14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2590800"/>
          <a:ext cx="6477000" cy="1857375"/>
        </p:xfrm>
        <a:graphic>
          <a:graphicData uri="http://schemas.openxmlformats.org/drawingml/2006/table">
            <a:tbl>
              <a:tblPr/>
              <a:tblGrid>
                <a:gridCol w="1828800"/>
                <a:gridCol w="1981200"/>
                <a:gridCol w="2667000"/>
              </a:tblGrid>
              <a:tr h="3714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￢p∧q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fld id="{0BA9D164-3C5E-448D-A9CA-268E893709CC}" type="slidenum">
              <a:rPr lang="en-US" altLang="en-US" sz="1200">
                <a:solidFill>
                  <a:srgbClr val="898989"/>
                </a:solidFill>
              </a:rPr>
              <a:pPr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halkboard" pitchFamily="-65" charset="0"/>
                <a:ea typeface="ＭＳ Ｐゴシック" pitchFamily="-65" charset="-128"/>
              </a:rPr>
              <a:t>P = NP?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05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One can in principle always determine whether a formula is </a:t>
            </a:r>
            <a:r>
              <a:rPr lang="en-US" dirty="0" err="1" smtClean="0">
                <a:ea typeface="+mn-ea"/>
                <a:cs typeface="+mn-cs"/>
              </a:rPr>
              <a:t>satisfiable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dirty="0" err="1" smtClean="0">
                <a:ea typeface="+mn-ea"/>
                <a:cs typeface="+mn-cs"/>
              </a:rPr>
              <a:t>unsatisfiable</a:t>
            </a:r>
            <a:r>
              <a:rPr lang="en-US" dirty="0" smtClean="0">
                <a:ea typeface="+mn-ea"/>
                <a:cs typeface="+mn-cs"/>
              </a:rPr>
              <a:t>, a tautology by filling in the truth table and looking at the last column.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Checking each line is easy, but the table for a formula with </a:t>
            </a:r>
            <a:r>
              <a:rPr lang="en-US" i="1" dirty="0" err="1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 variables has 2</a:t>
            </a:r>
            <a:r>
              <a:rPr lang="en-US" i="1" baseline="30000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 rows.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i="1" dirty="0" err="1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 = 100 =&gt; </a:t>
            </a:r>
            <a:r>
              <a:rPr lang="en-US" dirty="0" smtClean="0"/>
              <a:t>2</a:t>
            </a:r>
            <a:r>
              <a:rPr lang="en-US" i="1" baseline="30000" dirty="0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&gt;&gt; </a:t>
            </a:r>
            <a:r>
              <a:rPr lang="en-US" dirty="0" smtClean="0">
                <a:ea typeface="+mn-ea"/>
                <a:cs typeface="+mn-cs"/>
              </a:rPr>
              <a:t># of particles in the universe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2</a:t>
            </a:r>
            <a:r>
              <a:rPr lang="en-US" i="1" baseline="30000" dirty="0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nanoseconds &gt;&gt; </a:t>
            </a:r>
            <a:r>
              <a:rPr lang="en-US" dirty="0" smtClean="0">
                <a:ea typeface="+mn-ea"/>
                <a:cs typeface="+mn-cs"/>
              </a:rPr>
              <a:t>age of the universe</a:t>
            </a:r>
            <a:endParaRPr lang="en-US" i="1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Is there a faster way than exhaustive search?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Is there a sub-exponential algorithm?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2/7/14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fld id="{8C46A35A-97D9-4AD6-81A2-1185CAAFFD05}" type="slidenum">
              <a:rPr lang="en-US" altLang="en-US" sz="1200">
                <a:solidFill>
                  <a:srgbClr val="898989"/>
                </a:solidFill>
              </a:rPr>
              <a:pPr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i="1" smtClean="0">
                <a:latin typeface="Chalkboard" pitchFamily="-65" charset="0"/>
                <a:ea typeface="ＭＳ Ｐゴシック" pitchFamily="-65" charset="-128"/>
              </a:rPr>
              <a:t>FINIS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708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2/7/14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fld id="{4AADECFB-DB09-437E-A83C-12B04E690E2E}" type="slidenum">
              <a:rPr lang="en-US" altLang="en-US" sz="1200">
                <a:solidFill>
                  <a:srgbClr val="898989"/>
                </a:solidFill>
              </a:rPr>
              <a:pPr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253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231313" cy="578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11116</TotalTime>
  <Words>355</Words>
  <Application>Microsoft Office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ＭＳ Ｐゴシック</vt:lpstr>
      <vt:lpstr>Chalkboard</vt:lpstr>
      <vt:lpstr>Calibri</vt:lpstr>
      <vt:lpstr>Book Antiqua</vt:lpstr>
      <vt:lpstr>CS20 template</vt:lpstr>
      <vt:lpstr>Normal Forms, Tautology and Satisfiability</vt:lpstr>
      <vt:lpstr>DeMorgan’s Laws</vt:lpstr>
      <vt:lpstr>DeMorgan’s Laws</vt:lpstr>
      <vt:lpstr>Distributive Laws, Normal Forms</vt:lpstr>
      <vt:lpstr>Tautology</vt:lpstr>
      <vt:lpstr>Satisfiability</vt:lpstr>
      <vt:lpstr>P = NP?</vt:lpstr>
      <vt:lpstr>FINIS</vt:lpstr>
    </vt:vector>
  </TitlesOfParts>
  <Company>Michael Rutter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 Web Redesign</dc:title>
  <dc:creator>steve</dc:creator>
  <cp:lastModifiedBy>steve</cp:lastModifiedBy>
  <cp:revision>110</cp:revision>
  <dcterms:created xsi:type="dcterms:W3CDTF">2014-02-01T23:22:46Z</dcterms:created>
  <dcterms:modified xsi:type="dcterms:W3CDTF">2015-02-03T19:16:56Z</dcterms:modified>
</cp:coreProperties>
</file>