
<file path=[Content_Types].xml><?xml version="1.0" encoding="utf-8"?>
<Types xmlns="http://schemas.openxmlformats.org/package/2006/content-types">
  <Default Extension="pict" ContentType="image/pict"/>
  <Override PartName="/ppt/slides/slide9.xml" ContentType="application/vnd.openxmlformats-officedocument.presentationml.slide+xml"/>
  <Override PartName="/ppt/embeddings/oleObject4.bin" ContentType="application/vnd.openxmlformats-officedocument.oleObject"/>
  <Default Extension="emf" ContentType="image/x-emf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tableStyles.xml" ContentType="application/vnd.openxmlformats-officedocument.presentationml.tableStyles+xml"/>
  <Override PartName="/ppt/embeddings/oleObject5.bin" ContentType="application/vnd.openxmlformats-officedocument.oleObject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pdf" ContentType="application/pdf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Default Extension="wmf" ContentType="image/x-wmf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7F857-F137-584C-81FF-A354432C2DB5}" type="datetimeFigureOut">
              <a:rPr lang="en-US" smtClean="0"/>
              <a:t>3/31/12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AAAE0-8692-0E4B-9D50-13794311FA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18D29-0D2C-DC4B-A9C2-388826D9ADCE}" type="datetimeFigureOut">
              <a:rPr lang="en-US" smtClean="0"/>
              <a:pPr/>
              <a:t>3/31/12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56993-0CC5-2741-9E50-F402012302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A4425-1A05-4837-9AAE-3A46F6C9D247}" type="slidenum">
              <a:rPr lang="en-US" smtClean="0">
                <a:latin typeface="Times New Roman" pitchFamily="-128" charset="0"/>
              </a:rPr>
              <a:pPr/>
              <a:t>2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9DA24-264C-452E-A180-BFB3D95C1B8B}" type="slidenum">
              <a:rPr lang="en-US" smtClean="0">
                <a:latin typeface="Times New Roman" pitchFamily="-128" charset="0"/>
              </a:rPr>
              <a:pPr/>
              <a:t>3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12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6EA79B-30CC-4407-870A-4C5CFDD125E8}" type="slidenum">
              <a:rPr lang="en-US" smtClean="0">
                <a:latin typeface="Times New Roman" pitchFamily="-128" charset="0"/>
              </a:rPr>
              <a:pPr/>
              <a:t>4</a:t>
            </a:fld>
            <a:endParaRPr lang="en-US" smtClean="0">
              <a:latin typeface="Times New Roman" pitchFamily="-128" charset="0"/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-12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4/6/12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4/6/12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4/6/12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29400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13W.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4/6/12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4/6/12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4/6/12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4/6/12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4/6/12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4/6/12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4/6/12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4/6/12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df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4/6/12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B7DF1-C5AB-7A4F-BB78-8496D3296AF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y-nc-sa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04157" y="6383561"/>
            <a:ext cx="1062563" cy="370662"/>
          </a:xfrm>
          <a:prstGeom prst="rect">
            <a:avLst/>
          </a:prstGeom>
        </p:spPr>
      </p:pic>
      <p:pic>
        <p:nvPicPr>
          <p:cNvPr id="9" name="Picture 8" descr="footer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7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18"/>
              <a:stretch>
                <a:fillRect/>
              </a:stretch>
            </p:blipFill>
          </mc:Fallback>
        </mc:AlternateContent>
        <p:spPr>
          <a:xfrm>
            <a:off x="2456283" y="6412711"/>
            <a:ext cx="4025900" cy="27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halkboard"/>
          <a:ea typeface="+mj-ea"/>
          <a:cs typeface="Chalkboar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halkboard"/>
          <a:ea typeface="+mn-ea"/>
          <a:cs typeface="Chalkboar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halkboard"/>
          <a:ea typeface="+mn-ea"/>
          <a:cs typeface="Chalkboar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halkboard"/>
          <a:ea typeface="+mn-ea"/>
          <a:cs typeface="Chalkboar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jpeg"/><Relationship Id="rId5" Type="http://schemas.openxmlformats.org/officeDocument/2006/relationships/oleObject" Target="../embeddings/oleObject1.bin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Probability:</a:t>
            </a:r>
            <a:br>
              <a:rPr lang="en-US" dirty="0" smtClean="0"/>
            </a:br>
            <a:r>
              <a:rPr lang="en-US" dirty="0" smtClean="0"/>
              <a:t>Outcomes and 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4/6/12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Probability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0 ≤ </a:t>
            </a:r>
            <a:r>
              <a:rPr lang="en-US" dirty="0" err="1" smtClean="0"/>
              <a:t>Pr(A</a:t>
            </a:r>
            <a:r>
              <a:rPr lang="en-US" dirty="0" smtClean="0"/>
              <a:t>) ≤ 1 for any event A</a:t>
            </a:r>
          </a:p>
          <a:p>
            <a:pPr lvl="1"/>
            <a:r>
              <a:rPr lang="en-US" dirty="0" smtClean="0"/>
              <a:t>Since 0 ≤ |A|/|S| ≤ 1 whenever A⊆S.</a:t>
            </a:r>
          </a:p>
          <a:p>
            <a:r>
              <a:rPr lang="en-US" dirty="0" smtClean="0"/>
              <a:t>Pr(</a:t>
            </a:r>
            <a:r>
              <a:rPr lang="en-US" sz="3600" b="1" dirty="0" smtClean="0"/>
              <a:t>∅</a:t>
            </a:r>
            <a:r>
              <a:rPr lang="en-US" dirty="0" smtClean="0"/>
              <a:t>) = 0.</a:t>
            </a:r>
          </a:p>
          <a:p>
            <a:r>
              <a:rPr lang="en-US" dirty="0" err="1" smtClean="0"/>
              <a:t>Pr(S</a:t>
            </a:r>
            <a:r>
              <a:rPr lang="en-US" dirty="0" smtClean="0"/>
              <a:t>) = 1 if S is the sample space.</a:t>
            </a:r>
          </a:p>
          <a:p>
            <a:r>
              <a:rPr lang="en-US" dirty="0" err="1" smtClean="0"/>
              <a:t>Pr(A∪B</a:t>
            </a:r>
            <a:r>
              <a:rPr lang="en-US" dirty="0" smtClean="0"/>
              <a:t>) = </a:t>
            </a:r>
            <a:r>
              <a:rPr lang="en-US" dirty="0" err="1" smtClean="0"/>
              <a:t>Pr(A)+Pr(B</a:t>
            </a:r>
            <a:r>
              <a:rPr lang="en-US" dirty="0" smtClean="0"/>
              <a:t>) if A∩B = </a:t>
            </a:r>
            <a:r>
              <a:rPr lang="en-US" b="1" dirty="0" smtClean="0"/>
              <a:t>∅.</a:t>
            </a:r>
            <a:endParaRPr lang="en-US" dirty="0" smtClean="0"/>
          </a:p>
          <a:p>
            <a:r>
              <a:rPr lang="en-US" dirty="0" err="1" smtClean="0"/>
              <a:t>Pr(A</a:t>
            </a:r>
            <a:r>
              <a:rPr lang="en-US" dirty="0" smtClean="0"/>
              <a:t>) = </a:t>
            </a:r>
            <a:r>
              <a:rPr lang="en-US" dirty="0" err="1" smtClean="0"/>
              <a:t>Pr</a:t>
            </a:r>
            <a:r>
              <a:rPr lang="en-US" dirty="0" err="1" smtClean="0"/>
              <a:t>(S</a:t>
            </a:r>
            <a:r>
              <a:rPr lang="en-US" dirty="0" smtClean="0"/>
              <a:t>-A) = 1-Pr(A)</a:t>
            </a:r>
          </a:p>
          <a:p>
            <a:r>
              <a:rPr lang="en-US" dirty="0" smtClean="0"/>
              <a:t>P(A∪B) = P(A)+P(B)-P(A∩B) for any events A, B (Inclusion/Exclusion principle).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8123" y="5546000"/>
            <a:ext cx="1808193" cy="1160325"/>
            <a:chOff x="457200" y="0"/>
            <a:chExt cx="2126457" cy="1417638"/>
          </a:xfrm>
        </p:grpSpPr>
        <p:sp>
          <p:nvSpPr>
            <p:cNvPr id="5" name="Oval 4"/>
            <p:cNvSpPr/>
            <p:nvPr/>
          </p:nvSpPr>
          <p:spPr>
            <a:xfrm>
              <a:off x="457200" y="0"/>
              <a:ext cx="1417638" cy="141763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66019" y="0"/>
              <a:ext cx="1417638" cy="1417638"/>
            </a:xfrm>
            <a:prstGeom prst="ellipse">
              <a:avLst/>
            </a:prstGeom>
            <a:solidFill>
              <a:srgbClr val="FF6600">
                <a:alpha val="4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4/6/12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37416" y="3752154"/>
            <a:ext cx="519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halkboard"/>
                <a:cs typeface="Chalkboard"/>
              </a:rPr>
              <a:t>_</a:t>
            </a:r>
            <a:endParaRPr lang="en-US" sz="2800" dirty="0">
              <a:latin typeface="Chalkboard"/>
              <a:cs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is more likely when you draw a card from a deck?</a:t>
            </a:r>
          </a:p>
          <a:p>
            <a:pPr lvl="1"/>
            <a:r>
              <a:rPr lang="en-US" dirty="0" smtClean="0"/>
              <a:t>A: that you will draw a card that is either a red card or a face card</a:t>
            </a:r>
          </a:p>
          <a:p>
            <a:pPr lvl="1"/>
            <a:r>
              <a:rPr lang="en-US" dirty="0" smtClean="0"/>
              <a:t>B: that you will draw a card that is neither a face card nor a club?</a:t>
            </a:r>
          </a:p>
          <a:p>
            <a:r>
              <a:rPr lang="en-US" dirty="0" smtClean="0"/>
              <a:t>The sample space is the same in either case, the 52 cards. So we can just compare the numerators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4/6/12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A: a red card or a face card</a:t>
            </a:r>
          </a:p>
          <a:p>
            <a:r>
              <a:rPr lang="en-US" dirty="0" smtClean="0"/>
              <a:t>B: not a face card and not a club</a:t>
            </a:r>
          </a:p>
          <a:p>
            <a:pPr>
              <a:buNone/>
            </a:pPr>
            <a:r>
              <a:rPr lang="en-US" dirty="0" smtClean="0"/>
              <a:t>	= S – (face or club cards)</a:t>
            </a:r>
          </a:p>
          <a:p>
            <a:r>
              <a:rPr lang="en-US" dirty="0" smtClean="0"/>
              <a:t>|A| = |</a:t>
            </a:r>
            <a:r>
              <a:rPr lang="en-US" dirty="0" err="1" smtClean="0"/>
              <a:t>red|+|face</a:t>
            </a:r>
            <a:r>
              <a:rPr lang="en-US" dirty="0" smtClean="0"/>
              <a:t>|-|red face| = 26+12-6=32</a:t>
            </a:r>
          </a:p>
          <a:p>
            <a:r>
              <a:rPr lang="en-US" dirty="0" smtClean="0"/>
              <a:t>|B| = |S|-|face or club| </a:t>
            </a:r>
          </a:p>
          <a:p>
            <a:pPr>
              <a:buNone/>
            </a:pPr>
            <a:r>
              <a:rPr lang="en-US" dirty="0" smtClean="0"/>
              <a:t>			= |S|-|face|-|</a:t>
            </a:r>
            <a:r>
              <a:rPr lang="en-US" dirty="0" err="1" smtClean="0"/>
              <a:t>club|+|face</a:t>
            </a:r>
            <a:r>
              <a:rPr lang="en-US" dirty="0" smtClean="0"/>
              <a:t> club| </a:t>
            </a:r>
          </a:p>
          <a:p>
            <a:pPr>
              <a:buNone/>
            </a:pPr>
            <a:r>
              <a:rPr lang="en-US" dirty="0" smtClean="0"/>
              <a:t>			= 52-12-13+3 = 30</a:t>
            </a:r>
          </a:p>
          <a:p>
            <a:r>
              <a:rPr lang="en-US" dirty="0" smtClean="0"/>
              <a:t>So more likely to draw a red or face card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4/6/12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4/6/12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-128" charset="0"/>
              </a:rPr>
              <a:t>Counting in Probability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6200" y="1676400"/>
            <a:ext cx="6248400" cy="3352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What is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-128" charset="0"/>
              </a:rPr>
              <a:t> </a:t>
            </a:r>
            <a:r>
              <a:rPr lang="en-US" sz="4400" dirty="0" smtClean="0">
                <a:latin typeface="Comic Sans MS" pitchFamily="-128" charset="0"/>
              </a:rPr>
              <a:t>the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-128" charset="0"/>
              </a:rPr>
              <a:t> </a:t>
            </a:r>
            <a:r>
              <a:rPr lang="en-US" sz="4400" i="1" dirty="0" smtClean="0">
                <a:latin typeface="Comic Sans MS" pitchFamily="-128" charset="0"/>
              </a:rPr>
              <a:t>probability</a:t>
            </a:r>
            <a:r>
              <a:rPr lang="en-US" sz="4400" dirty="0" smtClean="0">
                <a:latin typeface="Comic Sans MS" pitchFamily="-128" charset="0"/>
              </a:rPr>
              <a:t> of getting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exactly two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-128" charset="0"/>
              </a:rPr>
              <a:t>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-128" charset="0"/>
              </a:rPr>
              <a:t>jacks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latin typeface="Comic Sans MS" pitchFamily="-128" charset="0"/>
              </a:rPr>
              <a:t>in a poker hand?</a:t>
            </a:r>
          </a:p>
        </p:txBody>
      </p:sp>
      <p:pic>
        <p:nvPicPr>
          <p:cNvPr id="4100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3375" y="1905000"/>
            <a:ext cx="2003425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 13W.</a:t>
            </a:r>
            <a:fld id="{17233D2A-0857-4415-88C1-423492E69A2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03225" y="1447800"/>
            <a:ext cx="874077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latin typeface="Comic Sans MS" pitchFamily="-128" charset="0"/>
              </a:rPr>
              <a:t>Outcomes</a:t>
            </a:r>
            <a:r>
              <a:rPr lang="en-US" sz="4000" dirty="0" smtClean="0">
                <a:latin typeface="Comic Sans MS" pitchFamily="-128" charset="0"/>
              </a:rPr>
              <a:t>: </a:t>
            </a:r>
            <a:r>
              <a:rPr lang="en-US" sz="4000" dirty="0" smtClean="0"/>
              <a:t>         </a:t>
            </a:r>
            <a:r>
              <a:rPr lang="en-US" sz="4000" dirty="0">
                <a:latin typeface="Comic Sans MS" pitchFamily="-128" charset="0"/>
              </a:rPr>
              <a:t>5-card hands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3600" dirty="0" smtClean="0">
              <a:latin typeface="Comic Sans MS" pitchFamily="-128" charset="0"/>
            </a:endParaRPr>
          </a:p>
          <a:p>
            <a:r>
              <a:rPr lang="en-US" sz="3600" dirty="0" smtClean="0">
                <a:latin typeface="Comic Sans MS" pitchFamily="-128" charset="0"/>
              </a:rPr>
              <a:t>Event</a:t>
            </a:r>
            <a:r>
              <a:rPr lang="en-US" sz="3600" dirty="0">
                <a:latin typeface="Comic Sans MS" pitchFamily="-128" charset="0"/>
              </a:rPr>
              <a:t>:</a:t>
            </a:r>
            <a:r>
              <a:rPr lang="en-US" sz="3600" dirty="0"/>
              <a:t>               </a:t>
            </a:r>
            <a:r>
              <a:rPr lang="en-US" sz="3600" dirty="0" smtClean="0"/>
              <a:t>           </a:t>
            </a:r>
            <a:r>
              <a:rPr lang="en-US" sz="3600" dirty="0" smtClean="0">
                <a:latin typeface="Comic Sans MS" pitchFamily="-128" charset="0"/>
              </a:rPr>
              <a:t>hands w/2Jacks</a:t>
            </a:r>
            <a:endParaRPr lang="en-US" sz="3600" dirty="0">
              <a:latin typeface="Comic Sans MS" pitchFamily="-128" charset="0"/>
            </a:endParaRPr>
          </a:p>
          <a:p>
            <a:endParaRPr lang="en-US" sz="3600" dirty="0">
              <a:latin typeface="Comic Sans MS" pitchFamily="-128" charset="0"/>
            </a:endParaRPr>
          </a:p>
          <a:p>
            <a:r>
              <a:rPr lang="en-US" sz="3600" dirty="0"/>
              <a:t>   </a:t>
            </a:r>
            <a:r>
              <a:rPr lang="en-US" sz="3600" dirty="0" smtClean="0"/>
              <a:t> </a:t>
            </a:r>
          </a:p>
          <a:p>
            <a:r>
              <a:rPr lang="en-US" sz="3600" dirty="0" smtClean="0">
                <a:latin typeface="Comic Sans MS" pitchFamily="66" charset="0"/>
              </a:rPr>
              <a:t>Pr</a:t>
            </a:r>
            <a:r>
              <a:rPr lang="en-US" sz="3600" dirty="0">
                <a:latin typeface="Comic Sans MS" pitchFamily="66" charset="0"/>
              </a:rPr>
              <a:t>{2 Jacks}</a:t>
            </a:r>
            <a:r>
              <a:rPr lang="en-US" sz="3600" dirty="0"/>
              <a:t> </a:t>
            </a:r>
            <a:r>
              <a:rPr lang="en-US" sz="3600" dirty="0" smtClean="0">
                <a:latin typeface="Comic Sans MS" pitchFamily="66" charset="0"/>
                <a:cs typeface="Times New Roman" pitchFamily="-128" charset="0"/>
                <a:sym typeface="Symbol" pitchFamily="18" charset="2"/>
              </a:rPr>
              <a:t>::</a:t>
            </a:r>
            <a:r>
              <a:rPr lang="en-US" sz="3600" dirty="0" smtClean="0">
                <a:latin typeface="Comic Sans MS" pitchFamily="66" charset="0"/>
                <a:cs typeface="Times New Roman" pitchFamily="-128" charset="0"/>
              </a:rPr>
              <a:t>=</a:t>
            </a:r>
            <a:r>
              <a:rPr lang="en-US" sz="3600" dirty="0" smtClean="0">
                <a:cs typeface="Times New Roman" pitchFamily="-128" charset="0"/>
              </a:rPr>
              <a:t> </a:t>
            </a:r>
            <a:endParaRPr lang="en-US" sz="3600" dirty="0">
              <a:cs typeface="Times New Roman" pitchFamily="-128" charset="0"/>
            </a:endParaRPr>
          </a:p>
          <a:p>
            <a:r>
              <a:rPr lang="en-US" sz="3600" dirty="0"/>
              <a:t> </a:t>
            </a:r>
          </a:p>
        </p:txBody>
      </p:sp>
      <p:pic>
        <p:nvPicPr>
          <p:cNvPr id="1030" name="Picture 4" descr="sl122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914400"/>
            <a:ext cx="13811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5748973" y="4877299"/>
            <a:ext cx="12443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halkboard"/>
                <a:cs typeface="Chalkboard"/>
                <a:sym typeface="Symbol" pitchFamily="18" charset="2"/>
              </a:rPr>
              <a:t>≈ </a:t>
            </a:r>
            <a:r>
              <a:rPr lang="en-US" sz="2800" dirty="0">
                <a:latin typeface="Chalkboard"/>
                <a:cs typeface="Chalkboard"/>
                <a:sym typeface="Symbol" pitchFamily="18" charset="2"/>
              </a:rPr>
              <a:t>0.04</a:t>
            </a:r>
          </a:p>
        </p:txBody>
      </p:sp>
      <p:sp>
        <p:nvSpPr>
          <p:cNvPr id="1032" name="Rectangle 1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-128" charset="0"/>
              </a:rPr>
              <a:t>Counting in Probability</a:t>
            </a:r>
          </a:p>
        </p:txBody>
      </p:sp>
      <p:sp>
        <p:nvSpPr>
          <p:cNvPr id="9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83911336"/>
              </p:ext>
            </p:extLst>
          </p:nvPr>
        </p:nvGraphicFramePr>
        <p:xfrm>
          <a:off x="2951795" y="838200"/>
          <a:ext cx="1219200" cy="2048256"/>
        </p:xfrm>
        <a:graphic>
          <a:graphicData uri="http://schemas.openxmlformats.org/presentationml/2006/ole">
            <p:oleObj spid="_x0000_s31746" name="Equation" r:id="rId5" imgW="304800" imgH="5334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73311864"/>
              </p:ext>
            </p:extLst>
          </p:nvPr>
        </p:nvGraphicFramePr>
        <p:xfrm>
          <a:off x="2045424" y="2737719"/>
          <a:ext cx="2259320" cy="1529933"/>
        </p:xfrm>
        <a:graphic>
          <a:graphicData uri="http://schemas.openxmlformats.org/presentationml/2006/ole">
            <p:oleObj spid="_x0000_s31747" name="Equation" r:id="rId6" imgW="787400" imgH="533400" progId="Equation.DSMT4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63292030"/>
              </p:ext>
            </p:extLst>
          </p:nvPr>
        </p:nvGraphicFramePr>
        <p:xfrm>
          <a:off x="3695700" y="4079875"/>
          <a:ext cx="1752600" cy="2547938"/>
        </p:xfrm>
        <a:graphic>
          <a:graphicData uri="http://schemas.openxmlformats.org/presentationml/2006/ole">
            <p:oleObj spid="_x0000_s31748" name="Equation" r:id="rId7" imgW="812800" imgH="1168400" progId="Equation.DSMT4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0" y="1219200"/>
            <a:ext cx="9144000" cy="495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A set of basic experimental      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  <a:latin typeface="Comic Sans MS" pitchFamily="-128" charset="0"/>
              </a:rPr>
              <a:t>                     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outcomes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	</a:t>
            </a:r>
            <a:r>
              <a:rPr lang="en-US" sz="4400" dirty="0" smtClean="0">
                <a:latin typeface="Comic Sans MS" pitchFamily="-128" charset="0"/>
              </a:rPr>
              <a:t>aka the </a:t>
            </a:r>
            <a:r>
              <a:rPr lang="en-US" sz="4400" dirty="0" smtClean="0">
                <a:solidFill>
                  <a:srgbClr val="800000"/>
                </a:solidFill>
                <a:latin typeface="Comic Sans MS" pitchFamily="-128" charset="0"/>
              </a:rPr>
              <a:t>Sample Space</a:t>
            </a:r>
            <a:endParaRPr lang="en-US" sz="4000" dirty="0" smtClean="0">
              <a:solidFill>
                <a:srgbClr val="800000"/>
              </a:solidFill>
              <a:latin typeface="Comic Sans MS" pitchFamily="-12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A </a:t>
            </a:r>
            <a:r>
              <a:rPr lang="en-US" sz="4000" dirty="0" smtClean="0">
                <a:solidFill>
                  <a:srgbClr val="800000"/>
                </a:solidFill>
                <a:latin typeface="Comic Sans MS" pitchFamily="-128" charset="0"/>
              </a:rPr>
              <a:t>subset of outcomes </a:t>
            </a:r>
            <a:r>
              <a:rPr lang="en-US" sz="4000" dirty="0" smtClean="0">
                <a:latin typeface="Comic Sans MS" pitchFamily="-128" charset="0"/>
              </a:rPr>
              <a:t>is an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latin typeface="Comic Sans MS" pitchFamily="-128" charset="0"/>
              </a:rPr>
              <a:t>                      </a:t>
            </a:r>
            <a:r>
              <a:rPr lang="en-US" sz="4400" dirty="0" smtClean="0">
                <a:latin typeface="Comic Sans MS" pitchFamily="-128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28" charset="0"/>
              </a:rPr>
              <a:t>event</a:t>
            </a:r>
            <a:endParaRPr lang="en-US" sz="4000" dirty="0" smtClean="0">
              <a:solidFill>
                <a:srgbClr val="0000FF"/>
              </a:solidFill>
              <a:latin typeface="Comic Sans MS" pitchFamily="-12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4000" dirty="0" smtClean="0">
                <a:latin typeface="Comic Sans MS" pitchFamily="-128" charset="0"/>
              </a:rPr>
              <a:t>The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-128" charset="0"/>
              </a:rPr>
              <a:t>probability</a:t>
            </a:r>
            <a:r>
              <a:rPr lang="en-US" sz="4000" dirty="0" smtClean="0">
                <a:latin typeface="Comic Sans MS" pitchFamily="-128" charset="0"/>
              </a:rPr>
              <a:t> of an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-128" charset="0"/>
              </a:rPr>
              <a:t>event (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-128" charset="0"/>
              </a:rPr>
              <a:t>v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-128" charset="0"/>
              </a:rPr>
              <a:t>. 1.0)</a:t>
            </a:r>
            <a:r>
              <a:rPr lang="en-US" sz="4000" dirty="0" smtClean="0">
                <a:latin typeface="Comic Sans MS" pitchFamily="-128" charset="0"/>
              </a:rPr>
              <a:t>:</a:t>
            </a:r>
          </a:p>
          <a:p>
            <a:pPr marL="533400" indent="-53340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4000" dirty="0" smtClean="0">
                <a:latin typeface="Comic Sans MS" pitchFamily="-128" charset="0"/>
              </a:rPr>
              <a:t> 		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18097" y="228600"/>
            <a:ext cx="7696200" cy="8382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Comic Sans MS" pitchFamily="-128" charset="0"/>
              </a:rPr>
              <a:t>Probability: </a:t>
            </a:r>
            <a:r>
              <a:rPr lang="en-US" sz="4800" dirty="0" smtClean="0">
                <a:solidFill>
                  <a:srgbClr val="C00000"/>
                </a:solidFill>
                <a:latin typeface="Comic Sans MS" pitchFamily="-128" charset="0"/>
              </a:rPr>
              <a:t>Basic Ideas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30333" y="4984161"/>
          <a:ext cx="8045450" cy="1565275"/>
        </p:xfrm>
        <a:graphic>
          <a:graphicData uri="http://schemas.openxmlformats.org/presentationml/2006/ole">
            <p:oleObj spid="_x0000_s34818" name="Equation" r:id="rId4" imgW="2412720" imgH="469800" progId="Equation.DSMT4">
              <p:embed/>
            </p:oleObj>
          </a:graphicData>
        </a:graphic>
      </p:graphicFrame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13W.</a:t>
            </a:r>
            <a:fld id="{17233D2A-0857-4415-88C1-423492E69A2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the 2-Jacks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0000FF"/>
                </a:solidFill>
              </a:rPr>
              <a:t>outcome </a:t>
            </a:r>
            <a:r>
              <a:rPr lang="en-US" dirty="0" smtClean="0"/>
              <a:t>is a poker hand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FF"/>
                </a:solidFill>
              </a:rPr>
              <a:t>sample space </a:t>
            </a:r>
            <a:r>
              <a:rPr lang="en-US" dirty="0" smtClean="0"/>
              <a:t>is the set of all poker </a:t>
            </a:r>
            <a:r>
              <a:rPr lang="en-US" dirty="0" smtClean="0"/>
              <a:t>hands</a:t>
            </a:r>
          </a:p>
          <a:p>
            <a:r>
              <a:rPr lang="en-US" dirty="0" smtClean="0"/>
              <a:t>We are assuming that all hands are equally likely (no stacked deck, no cheating dealer)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FF"/>
                </a:solidFill>
              </a:rPr>
              <a:t>event </a:t>
            </a:r>
            <a:r>
              <a:rPr lang="en-US" dirty="0" smtClean="0"/>
              <a:t>of interest is the set of poker hands with two jacks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4/6/12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Flipping 10 coins </a:t>
            </a:r>
            <a:br>
              <a:rPr lang="en-US" dirty="0" smtClean="0"/>
            </a:br>
            <a:r>
              <a:rPr lang="en-US" dirty="0" smtClean="0"/>
              <a:t>&amp; getting exactly 5 heads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Outcomes := {H,T}</a:t>
            </a:r>
            <a:r>
              <a:rPr lang="en-US" baseline="30000" dirty="0" smtClean="0"/>
              <a:t>10</a:t>
            </a:r>
          </a:p>
          <a:p>
            <a:r>
              <a:rPr lang="en-US" dirty="0" smtClean="0"/>
              <a:t>Event := {x</a:t>
            </a:r>
            <a:r>
              <a:rPr lang="en-US" baseline="-25000" dirty="0" smtClean="0"/>
              <a:t>1</a:t>
            </a:r>
            <a:r>
              <a:rPr lang="en-US" dirty="0" smtClean="0"/>
              <a:t>…x</a:t>
            </a:r>
            <a:r>
              <a:rPr lang="en-US" baseline="-25000" dirty="0" smtClean="0"/>
              <a:t>10</a:t>
            </a:r>
            <a:r>
              <a:rPr lang="en-US" dirty="0" smtClean="0"/>
              <a:t>: each x</a:t>
            </a:r>
            <a:r>
              <a:rPr lang="en-US" baseline="-25000" dirty="0" smtClean="0"/>
              <a:t>i</a:t>
            </a:r>
            <a:r>
              <a:rPr lang="en-US" dirty="0" smtClean="0"/>
              <a:t> is H or T and exactly 5 are H}</a:t>
            </a:r>
          </a:p>
          <a:p>
            <a:r>
              <a:rPr lang="en-US" dirty="0" smtClean="0"/>
              <a:t>|Outcomes| = 2</a:t>
            </a:r>
            <a:r>
              <a:rPr lang="en-US" baseline="30000" dirty="0" smtClean="0"/>
              <a:t>10</a:t>
            </a:r>
            <a:r>
              <a:rPr lang="en-US" dirty="0" smtClean="0"/>
              <a:t> = 1024</a:t>
            </a:r>
          </a:p>
          <a:p>
            <a:r>
              <a:rPr lang="en-US" dirty="0" smtClean="0"/>
              <a:t>|Event| =</a:t>
            </a:r>
          </a:p>
          <a:p>
            <a:endParaRPr lang="en-US" dirty="0" smtClean="0"/>
          </a:p>
          <a:p>
            <a:r>
              <a:rPr lang="en-US" dirty="0" err="1" smtClean="0"/>
              <a:t>Pr(exactly</a:t>
            </a:r>
            <a:r>
              <a:rPr lang="en-US" dirty="0" smtClean="0"/>
              <a:t> 5 heads) = |Event|/|Outcomes|, which is a little less than one-fourth.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08250" y="3801638"/>
          <a:ext cx="1640054" cy="913745"/>
        </p:xfrm>
        <a:graphic>
          <a:graphicData uri="http://schemas.openxmlformats.org/presentationml/2006/ole">
            <p:oleObj spid="_x0000_s36866" name="Equation" r:id="rId3" imgW="889000" imgH="495300" progId="Equation.DSMT4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4/6/12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Fair coin: H and T equally likely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flip affects any other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 all 1024 sequences of flips are equally likely</a:t>
            </a:r>
          </a:p>
          <a:p>
            <a:pPr>
              <a:buNone/>
            </a:pPr>
            <a:r>
              <a:rPr lang="en-US" dirty="0" smtClean="0"/>
              <a:t>In practice human beings don’t believe 2, and can be skeptical about 1</a:t>
            </a:r>
          </a:p>
          <a:p>
            <a:pPr>
              <a:buNone/>
            </a:pPr>
            <a:r>
              <a:rPr lang="en-US" dirty="0" err="1" smtClean="0"/>
              <a:t>TTTTTTTTTx</a:t>
            </a:r>
            <a:r>
              <a:rPr lang="en-US" dirty="0" smtClean="0"/>
              <a:t>: What will </a:t>
            </a:r>
            <a:r>
              <a:rPr lang="en-US" dirty="0" err="1" smtClean="0"/>
              <a:t>x</a:t>
            </a:r>
            <a:r>
              <a:rPr lang="en-US" dirty="0" smtClean="0"/>
              <a:t> be?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4/6/12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Events A and B are independent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dirty="0" err="1" smtClean="0"/>
              <a:t>Pr(A∩B</a:t>
            </a:r>
            <a:r>
              <a:rPr lang="en-US" dirty="0" smtClean="0"/>
              <a:t>) = </a:t>
            </a:r>
            <a:r>
              <a:rPr lang="en-US" dirty="0" err="1" smtClean="0"/>
              <a:t>Pr(A</a:t>
            </a:r>
            <a:r>
              <a:rPr lang="en-US" dirty="0" smtClean="0"/>
              <a:t>) ∙ </a:t>
            </a:r>
            <a:r>
              <a:rPr lang="en-US" dirty="0" err="1" smtClean="0"/>
              <a:t>Pr(B</a:t>
            </a:r>
            <a:r>
              <a:rPr lang="en-US" dirty="0" smtClean="0"/>
              <a:t>).</a:t>
            </a:r>
          </a:p>
          <a:p>
            <a:r>
              <a:rPr lang="en-US" dirty="0" smtClean="0"/>
              <a:t>For example, let</a:t>
            </a:r>
          </a:p>
          <a:p>
            <a:pPr lvl="1"/>
            <a:r>
              <a:rPr lang="en-US" dirty="0" smtClean="0"/>
              <a:t>A = third flip is H = {H,T}</a:t>
            </a:r>
            <a:r>
              <a:rPr lang="en-US" baseline="30000" dirty="0" smtClean="0"/>
              <a:t>2</a:t>
            </a:r>
            <a:r>
              <a:rPr lang="en-US" dirty="0" smtClean="0"/>
              <a:t>H{H,T}</a:t>
            </a:r>
            <a:r>
              <a:rPr lang="en-US" baseline="30000" dirty="0" smtClean="0"/>
              <a:t>7</a:t>
            </a:r>
            <a:endParaRPr lang="en-US" dirty="0" smtClean="0"/>
          </a:p>
          <a:p>
            <a:pPr lvl="1"/>
            <a:r>
              <a:rPr lang="en-US" dirty="0" smtClean="0"/>
              <a:t>B = fourth flip is T = {H,T}</a:t>
            </a:r>
            <a:r>
              <a:rPr lang="en-US" baseline="30000" dirty="0" smtClean="0"/>
              <a:t>3</a:t>
            </a:r>
            <a:r>
              <a:rPr lang="en-US" dirty="0" smtClean="0"/>
              <a:t>T{H,T}</a:t>
            </a:r>
            <a:r>
              <a:rPr lang="en-US" baseline="30000" dirty="0" smtClean="0"/>
              <a:t>6</a:t>
            </a:r>
            <a:endParaRPr lang="en-US" dirty="0" smtClean="0"/>
          </a:p>
          <a:p>
            <a:r>
              <a:rPr lang="en-US" dirty="0" smtClean="0"/>
              <a:t>Then |A|=512, |B|=512, </a:t>
            </a:r>
            <a:r>
              <a:rPr lang="en-US" dirty="0" err="1" smtClean="0"/>
              <a:t>Pr(A</a:t>
            </a:r>
            <a:r>
              <a:rPr lang="en-US" dirty="0" smtClean="0"/>
              <a:t>)=.5, </a:t>
            </a:r>
            <a:r>
              <a:rPr lang="en-US" dirty="0" err="1" smtClean="0"/>
              <a:t>Pr(B</a:t>
            </a:r>
            <a:r>
              <a:rPr lang="en-US" dirty="0" smtClean="0"/>
              <a:t>)=.5</a:t>
            </a:r>
          </a:p>
          <a:p>
            <a:r>
              <a:rPr lang="en-US" dirty="0" smtClean="0"/>
              <a:t>A∩B = {H,T}</a:t>
            </a:r>
            <a:r>
              <a:rPr lang="en-US" baseline="30000" dirty="0" smtClean="0"/>
              <a:t>2</a:t>
            </a:r>
            <a:r>
              <a:rPr lang="en-US" dirty="0" smtClean="0"/>
              <a:t>HT{H,T}</a:t>
            </a:r>
            <a:r>
              <a:rPr lang="en-US" baseline="30000" dirty="0" smtClean="0"/>
              <a:t>6</a:t>
            </a:r>
            <a:r>
              <a:rPr lang="en-US" dirty="0" smtClean="0"/>
              <a:t>, |A∩B| = 256</a:t>
            </a:r>
          </a:p>
          <a:p>
            <a:r>
              <a:rPr lang="en-US" dirty="0" err="1" smtClean="0"/>
              <a:t>Pr(A∩B</a:t>
            </a:r>
            <a:r>
              <a:rPr lang="en-US" dirty="0" smtClean="0"/>
              <a:t>) = 256/1024 = .25 = </a:t>
            </a:r>
            <a:r>
              <a:rPr lang="en-US" dirty="0" err="1" smtClean="0"/>
              <a:t>Pr(A</a:t>
            </a:r>
            <a:r>
              <a:rPr lang="en-US" dirty="0" smtClean="0"/>
              <a:t>) ∙ </a:t>
            </a:r>
            <a:r>
              <a:rPr lang="en-US" dirty="0" err="1" smtClean="0"/>
              <a:t>Pr(B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 A and B are independent events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4/6/12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Non-Independent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sequences of 4 flips</a:t>
            </a:r>
          </a:p>
          <a:p>
            <a:r>
              <a:rPr lang="en-US" dirty="0" smtClean="0"/>
              <a:t>A = at least 1 H</a:t>
            </a:r>
          </a:p>
          <a:p>
            <a:r>
              <a:rPr lang="en-US" dirty="0" smtClean="0"/>
              <a:t>B = at least one run of 3 T</a:t>
            </a:r>
          </a:p>
          <a:p>
            <a:r>
              <a:rPr lang="en-US" dirty="0" err="1" smtClean="0"/>
              <a:t>Pr(A</a:t>
            </a:r>
            <a:r>
              <a:rPr lang="en-US" dirty="0" smtClean="0"/>
              <a:t>) = 15/16 since all but one sequence of 4 flips includes an H</a:t>
            </a:r>
          </a:p>
          <a:p>
            <a:r>
              <a:rPr lang="en-US" dirty="0" err="1" smtClean="0"/>
              <a:t>Pr(B</a:t>
            </a:r>
            <a:r>
              <a:rPr lang="en-US" dirty="0" smtClean="0"/>
              <a:t>) = 3/16 since B = {TTTT, HTTT, TTTH}</a:t>
            </a:r>
          </a:p>
          <a:p>
            <a:r>
              <a:rPr lang="en-US" dirty="0" smtClean="0"/>
              <a:t>A∩B = {HTTT, TTTH} </a:t>
            </a:r>
          </a:p>
          <a:p>
            <a:r>
              <a:rPr lang="en-US" dirty="0" smtClean="0"/>
              <a:t>So </a:t>
            </a:r>
            <a:r>
              <a:rPr lang="en-US" dirty="0" err="1" smtClean="0"/>
              <a:t>Pr(A∩B</a:t>
            </a:r>
            <a:r>
              <a:rPr lang="en-US" dirty="0" smtClean="0"/>
              <a:t>) = 2/16 ≠ </a:t>
            </a:r>
            <a:r>
              <a:rPr lang="en-US" dirty="0" err="1" smtClean="0"/>
              <a:t>Pr(A</a:t>
            </a:r>
            <a:r>
              <a:rPr lang="en-US" dirty="0" smtClean="0"/>
              <a:t>) ∙ </a:t>
            </a:r>
            <a:r>
              <a:rPr lang="en-US" dirty="0" err="1" smtClean="0"/>
              <a:t>Pr(B</a:t>
            </a:r>
            <a:r>
              <a:rPr lang="en-US" dirty="0" smtClean="0"/>
              <a:t>) = 45/256</a:t>
            </a:r>
          </a:p>
          <a:p>
            <a:r>
              <a:rPr lang="en-US" b="1" dirty="0" smtClean="0"/>
              <a:t>0.1875 ≠ 0.17578125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4/6/12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7DF1-C5AB-7A4F-BB78-8496D3296AF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S2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 template.potx</Template>
  <TotalTime>225</TotalTime>
  <Words>905</Words>
  <Application>Microsoft Macintosh PowerPoint</Application>
  <PresentationFormat>On-screen Show (4:3)</PresentationFormat>
  <Paragraphs>111</Paragraphs>
  <Slides>13</Slides>
  <Notes>3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CS20 template</vt:lpstr>
      <vt:lpstr>Equation</vt:lpstr>
      <vt:lpstr>MathType 6.0 Equation</vt:lpstr>
      <vt:lpstr>Basic Probability: Outcomes and Events</vt:lpstr>
      <vt:lpstr>Counting in Probability</vt:lpstr>
      <vt:lpstr>Counting in Probability</vt:lpstr>
      <vt:lpstr>Probability: Basic Ideas</vt:lpstr>
      <vt:lpstr>Basics of the 2-Jacks problem</vt:lpstr>
      <vt:lpstr>Flipping 10 coins  &amp; getting exactly 5 heads</vt:lpstr>
      <vt:lpstr>Assumptions!</vt:lpstr>
      <vt:lpstr>Independent Events</vt:lpstr>
      <vt:lpstr>Non-Independent Events</vt:lpstr>
      <vt:lpstr>Some Basic Probability Facts</vt:lpstr>
      <vt:lpstr>Calculating Probabilities</vt:lpstr>
      <vt:lpstr>Calculating Probabilities</vt:lpstr>
      <vt:lpstr>Finis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Probability: Events and Random Variables</dc:title>
  <dc:creator>Harry Lewis</dc:creator>
  <cp:lastModifiedBy>Harry Lewis</cp:lastModifiedBy>
  <cp:revision>22</cp:revision>
  <dcterms:created xsi:type="dcterms:W3CDTF">2012-03-31T20:19:11Z</dcterms:created>
  <dcterms:modified xsi:type="dcterms:W3CDTF">2012-03-31T20:30:29Z</dcterms:modified>
</cp:coreProperties>
</file>