
<file path=[Content_Types].xml><?xml version="1.0" encoding="utf-8"?>
<Types xmlns="http://schemas.openxmlformats.org/package/2006/content-types">
  <Override PartName="/ppt/embeddings/oleObject5.bin" ContentType="application/vnd.openxmlformats-officedocument.oleObject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embeddings/oleObject3.bin" ContentType="application/vnd.openxmlformats-officedocument.oleObject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embeddings/oleObject1.bin" ContentType="application/vnd.openxmlformats-officedocument.oleObject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embeddings/oleObject8.bin" ContentType="application/vnd.openxmlformats-officedocument.oleObject"/>
  <Default Extension="pict" ContentType="image/pict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embeddings/oleObject4.bin" ContentType="application/vnd.openxmlformats-officedocument.oleObject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embeddings/oleObject2.bin" ContentType="application/vnd.openxmlformats-officedocument.oleObject"/>
  <Default Extension="vml" ContentType="application/vnd.openxmlformats-officedocument.vmlDrawing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embeddings/oleObject7.bin" ContentType="application/vnd.openxmlformats-officedocument.oleObject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69" r:id="rId3"/>
    <p:sldId id="271" r:id="rId4"/>
    <p:sldId id="270" r:id="rId5"/>
    <p:sldId id="266" r:id="rId6"/>
    <p:sldId id="260" r:id="rId7"/>
    <p:sldId id="261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48" d="100"/>
          <a:sy n="148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Relationship Id="rId2" Type="http://schemas.openxmlformats.org/officeDocument/2006/relationships/image" Target="../media/image4.pict"/><Relationship Id="rId3" Type="http://schemas.openxmlformats.org/officeDocument/2006/relationships/image" Target="../media/image5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Relationship Id="rId2" Type="http://schemas.openxmlformats.org/officeDocument/2006/relationships/image" Target="../media/image3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Relationship Id="rId2" Type="http://schemas.openxmlformats.org/officeDocument/2006/relationships/image" Target="../media/image7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FDC5-AABA-7149-9D60-573C81C8B38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df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6FDC5-AABA-7149-9D60-573C81C8B381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EDAE-3DE2-9740-84E1-85E9A87A9E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958"/>
            <a:ext cx="8229600" cy="1143000"/>
          </a:xfrm>
        </p:spPr>
        <p:txBody>
          <a:bodyPr/>
          <a:lstStyle/>
          <a:p>
            <a:r>
              <a:rPr lang="en-US" dirty="0" smtClean="0"/>
              <a:t>Motivating Example: Drug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9209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 drug test gives a false positive 2% of the time (that is, 2% of those who test positive actually are not drug users)</a:t>
            </a:r>
          </a:p>
          <a:p>
            <a:pPr>
              <a:buNone/>
            </a:pPr>
            <a:r>
              <a:rPr lang="en-US" dirty="0" smtClean="0"/>
              <a:t>And the same test gives a false negative 1% of the time (that is, 1% of those who test negative actually are drug users)</a:t>
            </a:r>
          </a:p>
          <a:p>
            <a:pPr>
              <a:buNone/>
            </a:pPr>
            <a:r>
              <a:rPr lang="en-US" dirty="0" smtClean="0"/>
              <a:t>If Joe tests positive, what are the odds Joe is a drug user?</a:t>
            </a:r>
          </a:p>
          <a:p>
            <a:pPr>
              <a:buNone/>
            </a:pPr>
            <a:r>
              <a:rPr lang="en-US" dirty="0" smtClean="0"/>
              <a:t>Insufficient information!</a:t>
            </a:r>
          </a:p>
          <a:p>
            <a:pPr>
              <a:buNone/>
            </a:pPr>
            <a:r>
              <a:rPr lang="en-US" dirty="0" smtClean="0"/>
              <a:t>Suppose we know that 1% of the population uses the drug?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Setting Up the Drug Test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20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 T be the set of people who test positive</a:t>
            </a:r>
          </a:p>
          <a:p>
            <a:r>
              <a:rPr lang="en-US" dirty="0" smtClean="0"/>
              <a:t>Let D be the set of drug users</a:t>
            </a:r>
          </a:p>
          <a:p>
            <a:r>
              <a:rPr lang="en-US" dirty="0" smtClean="0"/>
              <a:t>These are events, and </a:t>
            </a:r>
            <a:r>
              <a:rPr lang="en-US" dirty="0" err="1" smtClean="0"/>
              <a:t>Pr(T|D</a:t>
            </a:r>
            <a:r>
              <a:rPr lang="en-US" dirty="0" smtClean="0"/>
              <a:t>) is the probability that a drug user tests positive</a:t>
            </a:r>
          </a:p>
          <a:p>
            <a:r>
              <a:rPr lang="en-US" dirty="0" err="1" smtClean="0"/>
              <a:t>Pr(T|D</a:t>
            </a:r>
            <a:r>
              <a:rPr lang="en-US" dirty="0" smtClean="0"/>
              <a:t>) = .99 because the false negative rate is 1%, that is, 99% of drug users test positive, 1% test negative</a:t>
            </a:r>
          </a:p>
          <a:p>
            <a:r>
              <a:rPr lang="en-US" dirty="0" smtClean="0"/>
              <a:t>We want to know: </a:t>
            </a:r>
            <a:r>
              <a:rPr lang="en-US" dirty="0" smtClean="0">
                <a:solidFill>
                  <a:srgbClr val="800000"/>
                </a:solidFill>
              </a:rPr>
              <a:t>What is </a:t>
            </a:r>
            <a:r>
              <a:rPr lang="en-US" dirty="0" err="1" smtClean="0">
                <a:solidFill>
                  <a:srgbClr val="800000"/>
                </a:solidFill>
              </a:rPr>
              <a:t>Pr(D|T</a:t>
            </a:r>
            <a:r>
              <a:rPr lang="en-US" dirty="0" smtClean="0">
                <a:solidFill>
                  <a:srgbClr val="800000"/>
                </a:solidFill>
              </a:rPr>
              <a:t>)?</a:t>
            </a:r>
          </a:p>
          <a:p>
            <a:r>
              <a:rPr lang="en-US" dirty="0" smtClean="0"/>
              <a:t>This is a very different question: What is the probability you are a drug user, given that you test positive?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686801" cy="522502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Theorem: If </a:t>
            </a:r>
            <a:r>
              <a:rPr lang="en-US" dirty="0" err="1" smtClean="0"/>
              <a:t>Pr(A</a:t>
            </a:r>
            <a:r>
              <a:rPr lang="en-US" dirty="0" smtClean="0"/>
              <a:t>) and </a:t>
            </a:r>
            <a:r>
              <a:rPr lang="en-US" dirty="0" err="1" smtClean="0"/>
              <a:t>Pr(B</a:t>
            </a:r>
            <a:r>
              <a:rPr lang="en-US" dirty="0" smtClean="0"/>
              <a:t>) are both nonzero,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Proof.  We know that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by the definition of conditional probability:</a:t>
            </a:r>
          </a:p>
          <a:p>
            <a:pPr>
              <a:buNone/>
            </a:pPr>
            <a:r>
              <a:rPr lang="en-US" dirty="0" smtClean="0"/>
              <a:t>                        and similarly for </a:t>
            </a:r>
            <a:r>
              <a:rPr lang="en-US" dirty="0" err="1" smtClean="0"/>
              <a:t>Pr(B|A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Then divide the left and right sides of (*) by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Pr(B|A)∙Pr(B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0962" name="Content Placeholder 3"/>
          <p:cNvGraphicFramePr>
            <a:graphicFrameLocks noChangeAspect="1"/>
          </p:cNvGraphicFramePr>
          <p:nvPr/>
        </p:nvGraphicFramePr>
        <p:xfrm>
          <a:off x="3060940" y="1972969"/>
          <a:ext cx="3022119" cy="1146321"/>
        </p:xfrm>
        <a:graphic>
          <a:graphicData uri="http://schemas.openxmlformats.org/presentationml/2006/ole">
            <p:oleObj spid="_x0000_s40962" name="Equation" r:id="rId3" imgW="1104900" imgH="419100" progId="Equation.DSMT4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5400" y="3429000"/>
          <a:ext cx="9094788" cy="619125"/>
        </p:xfrm>
        <a:graphic>
          <a:graphicData uri="http://schemas.openxmlformats.org/presentationml/2006/ole">
            <p:oleObj spid="_x0000_s40963" name="Equation" r:id="rId4" imgW="2984500" imgH="2032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6425" y="4481513"/>
          <a:ext cx="3279775" cy="993775"/>
        </p:xfrm>
        <a:graphic>
          <a:graphicData uri="http://schemas.openxmlformats.org/presentationml/2006/ole">
            <p:oleObj spid="_x0000_s40966" name="Equation" r:id="rId5" imgW="1384300" imgH="4191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dirty="0" smtClean="0"/>
              <a:t>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677" y="1600200"/>
            <a:ext cx="8949323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enables us to calculate </a:t>
            </a:r>
            <a:r>
              <a:rPr lang="en-US" dirty="0" err="1" smtClean="0"/>
              <a:t>Pr(A|B</a:t>
            </a:r>
            <a:r>
              <a:rPr lang="en-US" dirty="0" smtClean="0"/>
              <a:t>) using only the absolute probability </a:t>
            </a:r>
            <a:r>
              <a:rPr lang="en-US" dirty="0" err="1" smtClean="0"/>
              <a:t>Pr(A</a:t>
            </a:r>
            <a:r>
              <a:rPr lang="en-US" dirty="0" smtClean="0"/>
              <a:t>) and the conditional probabilities </a:t>
            </a:r>
            <a:r>
              <a:rPr lang="en-US" dirty="0" err="1" smtClean="0"/>
              <a:t>Pr(B|A</a:t>
            </a:r>
            <a:r>
              <a:rPr lang="en-US" dirty="0" smtClean="0"/>
              <a:t>) and </a:t>
            </a:r>
            <a:r>
              <a:rPr lang="en-US" dirty="0" err="1" smtClean="0"/>
              <a:t>Pr(B|¬A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Proof. We know that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Now multiply by </a:t>
            </a:r>
            <a:r>
              <a:rPr lang="en-US" dirty="0" err="1" smtClean="0"/>
              <a:t>Pr(B|A</a:t>
            </a:r>
            <a:r>
              <a:rPr lang="en-US" dirty="0" smtClean="0"/>
              <a:t>) and rewrite </a:t>
            </a:r>
            <a:r>
              <a:rPr lang="en-US" dirty="0" err="1" smtClean="0"/>
              <a:t>Pr(B</a:t>
            </a:r>
            <a:r>
              <a:rPr lang="en-US" dirty="0" smtClean="0"/>
              <a:t>) using the law of total probability.</a:t>
            </a:r>
          </a:p>
        </p:txBody>
      </p:sp>
      <p:graphicFrame>
        <p:nvGraphicFramePr>
          <p:cNvPr id="34818" name="Content Placeholder 3"/>
          <p:cNvGraphicFramePr>
            <a:graphicFrameLocks noChangeAspect="1"/>
          </p:cNvGraphicFramePr>
          <p:nvPr/>
        </p:nvGraphicFramePr>
        <p:xfrm>
          <a:off x="457200" y="1292004"/>
          <a:ext cx="8047149" cy="1234671"/>
        </p:xfrm>
        <a:graphic>
          <a:graphicData uri="http://schemas.openxmlformats.org/presentationml/2006/ole">
            <p:oleObj spid="_x0000_s34818" name="Equation" r:id="rId3" imgW="2730500" imgH="419100" progId="Equation.DSMT4">
              <p:embed/>
            </p:oleObj>
          </a:graphicData>
        </a:graphic>
      </p:graphicFrame>
      <p:graphicFrame>
        <p:nvGraphicFramePr>
          <p:cNvPr id="34821" name="Content Placeholder 3"/>
          <p:cNvGraphicFramePr>
            <a:graphicFrameLocks noChangeAspect="1"/>
          </p:cNvGraphicFramePr>
          <p:nvPr/>
        </p:nvGraphicFramePr>
        <p:xfrm>
          <a:off x="4117515" y="3912235"/>
          <a:ext cx="3022600" cy="1146175"/>
        </p:xfrm>
        <a:graphic>
          <a:graphicData uri="http://schemas.openxmlformats.org/presentationml/2006/ole">
            <p:oleObj spid="_x0000_s34821" name="Equation" r:id="rId4" imgW="1104900" imgH="4191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Test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that a drug test has </a:t>
            </a:r>
          </a:p>
          <a:p>
            <a:pPr lvl="1"/>
            <a:r>
              <a:rPr lang="en-US" dirty="0" smtClean="0"/>
              <a:t>2% false positives (that is, 2% of the people who test positive are not drug users )</a:t>
            </a:r>
          </a:p>
          <a:p>
            <a:pPr lvl="1"/>
            <a:r>
              <a:rPr lang="en-US" dirty="0" smtClean="0"/>
              <a:t>1% false negatives (1% of those who test negative are drug users). </a:t>
            </a:r>
          </a:p>
          <a:p>
            <a:r>
              <a:rPr lang="en-US" dirty="0" smtClean="0"/>
              <a:t>Suppose 1% of the population uses drugs. If you test positive, what are the odds you are actually a drug user? 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test, cont’d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6981" cy="4525963"/>
          </a:xfrm>
        </p:spPr>
        <p:txBody>
          <a:bodyPr/>
          <a:lstStyle/>
          <a:p>
            <a:r>
              <a:rPr lang="en-US" dirty="0" smtClean="0"/>
              <a:t>Let D = “Uses drugs”</a:t>
            </a:r>
          </a:p>
          <a:p>
            <a:r>
              <a:rPr lang="en-US" dirty="0" smtClean="0"/>
              <a:t>Let T = “Tests positive”</a:t>
            </a:r>
            <a:endParaRPr lang="en-US" dirty="0" smtClean="0"/>
          </a:p>
          <a:p>
            <a:r>
              <a:rPr lang="en-US" dirty="0" smtClean="0"/>
              <a:t>                 (incidence of drug use = 1%)</a:t>
            </a:r>
          </a:p>
          <a:p>
            <a:r>
              <a:rPr lang="en-US" dirty="0" smtClean="0"/>
              <a:t>                 (2% false positive)</a:t>
            </a:r>
          </a:p>
          <a:p>
            <a:r>
              <a:rPr lang="en-US" dirty="0" smtClean="0"/>
              <a:t>                 (1% false negative)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Pr(D|T</a:t>
            </a:r>
            <a:r>
              <a:rPr lang="en-US" dirty="0" smtClean="0"/>
              <a:t>)?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71409" y="2916466"/>
          <a:ext cx="2151191" cy="2032247"/>
        </p:xfrm>
        <a:graphic>
          <a:graphicData uri="http://schemas.openxmlformats.org/presentationml/2006/ole">
            <p:oleObj spid="_x0000_s29699" name="Equation" r:id="rId3" imgW="927100" imgH="876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06" y="2743105"/>
            <a:ext cx="8501394" cy="39225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you fail the drug test, there is only one chance in three you are actually a drug user! </a:t>
            </a:r>
          </a:p>
          <a:p>
            <a:r>
              <a:rPr lang="en-US" dirty="0" smtClean="0"/>
              <a:t>How can this be? Think about it. </a:t>
            </a:r>
          </a:p>
          <a:p>
            <a:pPr lvl="1"/>
            <a:r>
              <a:rPr lang="en-US" dirty="0" smtClean="0"/>
              <a:t>Out of 1000 people there are 10 drug users and 990 non-users. </a:t>
            </a:r>
          </a:p>
          <a:p>
            <a:pPr lvl="1"/>
            <a:r>
              <a:rPr lang="en-US" dirty="0" smtClean="0"/>
              <a:t>Of those 990, 2% or almost 20 test positive. </a:t>
            </a:r>
          </a:p>
          <a:p>
            <a:pPr lvl="1"/>
            <a:r>
              <a:rPr lang="en-US" dirty="0" smtClean="0"/>
              <a:t>Almost all of the 10 users also test positive. </a:t>
            </a:r>
          </a:p>
          <a:p>
            <a:pPr lvl="1"/>
            <a:r>
              <a:rPr lang="en-US" dirty="0" smtClean="0"/>
              <a:t>So there are 2 non-users for every user, among those who test positive!</a:t>
            </a:r>
            <a:endParaRPr lang="en-US" dirty="0"/>
          </a:p>
        </p:txBody>
      </p:sp>
      <p:graphicFrame>
        <p:nvGraphicFramePr>
          <p:cNvPr id="35842" name="Content Placeholder 3"/>
          <p:cNvGraphicFramePr>
            <a:graphicFrameLocks noChangeAspect="1"/>
          </p:cNvGraphicFramePr>
          <p:nvPr/>
        </p:nvGraphicFramePr>
        <p:xfrm>
          <a:off x="1492494" y="328859"/>
          <a:ext cx="7169986" cy="2099033"/>
        </p:xfrm>
        <a:graphic>
          <a:graphicData uri="http://schemas.openxmlformats.org/presentationml/2006/ole">
            <p:oleObj spid="_x0000_s35842" name="Equation" r:id="rId3" imgW="2819400" imgH="825500" progId="Equation.DSMT4">
              <p:embed/>
            </p:oleObj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0" y="0"/>
          <a:ext cx="1353465" cy="1278550"/>
        </p:xfrm>
        <a:graphic>
          <a:graphicData uri="http://schemas.openxmlformats.org/presentationml/2006/ole">
            <p:oleObj spid="_x0000_s35845" name="Equation" r:id="rId4" imgW="927100" imgH="876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3800</TotalTime>
  <Words>557</Words>
  <Application>Microsoft Macintosh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CS20 template</vt:lpstr>
      <vt:lpstr>Equation</vt:lpstr>
      <vt:lpstr>Bayes Theorem</vt:lpstr>
      <vt:lpstr>Motivating Example: Drug Tests</vt:lpstr>
      <vt:lpstr>Setting Up the Drug Test Problem</vt:lpstr>
      <vt:lpstr>Bayes Theorem</vt:lpstr>
      <vt:lpstr>Bayes, v. 2</vt:lpstr>
      <vt:lpstr>Drug Test again</vt:lpstr>
      <vt:lpstr>Drug test, cont’d </vt:lpstr>
      <vt:lpstr>Slide 8</vt:lpstr>
      <vt:lpstr>FINIS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Probability</dc:title>
  <dc:creator>Harry Lewis</dc:creator>
  <cp:lastModifiedBy>Harry Lewis</cp:lastModifiedBy>
  <cp:revision>43</cp:revision>
  <dcterms:created xsi:type="dcterms:W3CDTF">2014-04-07T21:27:38Z</dcterms:created>
  <dcterms:modified xsi:type="dcterms:W3CDTF">2014-04-07T23:07:09Z</dcterms:modified>
</cp:coreProperties>
</file>