
<file path=[Content_Types].xml><?xml version="1.0" encoding="utf-8"?>
<Types xmlns="http://schemas.openxmlformats.org/package/2006/content-types">
  <Override PartName="/ppt/slides/slide3.xml" ContentType="application/vnd.openxmlformats-officedocument.presentationml.slide+xml"/>
  <Override PartName="/docProps/core.xml" ContentType="application/vnd.openxmlformats-package.core-properties+xml"/>
  <Override PartName="/ppt/slideLayouts/slideLayout6.xml" ContentType="application/vnd.openxmlformats-officedocument.presentationml.slideLayout+xml"/>
  <Default Extension="rels" ContentType="application/vnd.openxmlformats-package.relationships+xml"/>
  <Override PartName="/ppt/slides/slide5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1.xml" ContentType="application/vnd.openxmlformats-officedocument.presentationml.slideLayout+xml"/>
  <Default Extension="png" ContentType="image/png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Default Extension="pdf" ContentType="application/pdf"/>
  <Override PartName="/ppt/slides/slide6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tableStyles.xml" ContentType="application/vnd.openxmlformats-officedocument.presentationml.tableStyles+xml"/>
  <Override PartName="/ppt/slideLayouts/slideLayout4.xml" ContentType="application/vnd.openxmlformats-officedocument.presentationml.slideLayout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 showGuides="1">
      <p:cViewPr varScale="1">
        <p:scale>
          <a:sx n="83" d="100"/>
          <a:sy n="83" d="100"/>
        </p:scale>
        <p:origin x="-96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F142E-020A-6349-BC72-ED49781CE121}" type="datetimeFigureOut">
              <a:rPr lang="en-US" smtClean="0"/>
              <a:pPr/>
              <a:t>4/1/14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71607" y="6356350"/>
            <a:ext cx="425877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4C458-9EB6-4842-9C6C-E4DB5B31CA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F142E-020A-6349-BC72-ED49781CE121}" type="datetimeFigureOut">
              <a:rPr lang="en-US" smtClean="0"/>
              <a:pPr/>
              <a:t>4/1/14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71607" y="6356350"/>
            <a:ext cx="425877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4C458-9EB6-4842-9C6C-E4DB5B31CA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F142E-020A-6349-BC72-ED49781CE121}" type="datetimeFigureOut">
              <a:rPr lang="en-US" smtClean="0"/>
              <a:pPr/>
              <a:t>4/1/14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71607" y="6356350"/>
            <a:ext cx="425877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4C458-9EB6-4842-9C6C-E4DB5B31CA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F142E-020A-6349-BC72-ED49781CE121}" type="datetimeFigureOut">
              <a:rPr lang="en-US" smtClean="0"/>
              <a:pPr/>
              <a:t>4/1/14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71607" y="6356350"/>
            <a:ext cx="425877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4C458-9EB6-4842-9C6C-E4DB5B31CA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F142E-020A-6349-BC72-ED49781CE121}" type="datetimeFigureOut">
              <a:rPr lang="en-US" smtClean="0"/>
              <a:pPr/>
              <a:t>4/1/14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71607" y="6356350"/>
            <a:ext cx="425877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4C458-9EB6-4842-9C6C-E4DB5B31CA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F142E-020A-6349-BC72-ED49781CE121}" type="datetimeFigureOut">
              <a:rPr lang="en-US" smtClean="0"/>
              <a:pPr/>
              <a:t>4/1/14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471607" y="6356350"/>
            <a:ext cx="425877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4C458-9EB6-4842-9C6C-E4DB5B31CA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F142E-020A-6349-BC72-ED49781CE121}" type="datetimeFigureOut">
              <a:rPr lang="en-US" smtClean="0"/>
              <a:pPr/>
              <a:t>4/1/14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471607" y="6356350"/>
            <a:ext cx="425877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4C458-9EB6-4842-9C6C-E4DB5B31CA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F142E-020A-6349-BC72-ED49781CE121}" type="datetimeFigureOut">
              <a:rPr lang="en-US" smtClean="0"/>
              <a:pPr/>
              <a:t>4/1/14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471607" y="6356350"/>
            <a:ext cx="425877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4C458-9EB6-4842-9C6C-E4DB5B31CA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F142E-020A-6349-BC72-ED49781CE121}" type="datetimeFigureOut">
              <a:rPr lang="en-US" smtClean="0"/>
              <a:pPr/>
              <a:t>4/1/14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471607" y="6356350"/>
            <a:ext cx="425877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4C458-9EB6-4842-9C6C-E4DB5B31CA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F142E-020A-6349-BC72-ED49781CE121}" type="datetimeFigureOut">
              <a:rPr lang="en-US" smtClean="0"/>
              <a:pPr/>
              <a:t>4/1/14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471607" y="6356350"/>
            <a:ext cx="425877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4C458-9EB6-4842-9C6C-E4DB5B31CA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F142E-020A-6349-BC72-ED49781CE121}" type="datetimeFigureOut">
              <a:rPr lang="en-US" smtClean="0"/>
              <a:pPr/>
              <a:t>4/1/14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471607" y="6356350"/>
            <a:ext cx="425877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4C458-9EB6-4842-9C6C-E4DB5B31CA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4" Type="http://schemas.openxmlformats.org/officeDocument/2006/relationships/image" Target="../media/image2.pdf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9F142E-020A-6349-BC72-ED49781CE121}" type="datetimeFigureOut">
              <a:rPr lang="en-US" smtClean="0"/>
              <a:pPr/>
              <a:t>4/1/14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B4C458-9EB6-4842-9C6C-E4DB5B31CA5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by-nc-sa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004157" y="6383561"/>
            <a:ext cx="1062563" cy="370662"/>
          </a:xfrm>
          <a:prstGeom prst="rect">
            <a:avLst/>
          </a:prstGeom>
        </p:spPr>
      </p:pic>
      <p:pic>
        <p:nvPicPr>
          <p:cNvPr id="9" name="Picture 8" descr="footer.pdf"/>
          <p:cNvPicPr>
            <a:picLocks noChangeAspect="1"/>
          </p:cNvPicPr>
          <p:nvPr/>
        </p:nvPicPr>
        <mc:AlternateContent xmlns:ma="http://schemas.microsoft.com/office/mac/drawingml/2008/main">
          <mc:Choice Requires="ma">
            <p:blipFill>
              <a:blip r:embed="rId14"/>
              <a:stretch>
                <a:fillRect/>
              </a:stretch>
            </p:blipFill>
          </mc:Choice>
          <mc:Fallback xmlns:ma="http://schemas.microsoft.com/office/mac/drawingml/2008/main" xmlns=""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>
            <p:blipFill>
              <a:blip r:embed="rId15"/>
              <a:stretch>
                <a:fillRect/>
              </a:stretch>
            </p:blipFill>
          </mc:Fallback>
        </mc:AlternateContent>
        <p:spPr>
          <a:xfrm>
            <a:off x="2456283" y="6412711"/>
            <a:ext cx="4025900" cy="2794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Chalkboard"/>
          <a:ea typeface="+mj-ea"/>
          <a:cs typeface="Chalkboard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Chalkboard"/>
          <a:ea typeface="+mn-ea"/>
          <a:cs typeface="Chalkboard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Chalkboard"/>
          <a:ea typeface="+mn-ea"/>
          <a:cs typeface="Chalkboard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halkboard"/>
          <a:ea typeface="+mn-ea"/>
          <a:cs typeface="Chalkboard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Chalkboard"/>
          <a:ea typeface="+mn-ea"/>
          <a:cs typeface="Chalkboard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Chalkboard"/>
          <a:ea typeface="+mn-ea"/>
          <a:cs typeface="Chalkboard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Coloring Warm-Up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 graph is 2-colorable </a:t>
            </a:r>
            <a:r>
              <a:rPr lang="en-US" dirty="0" err="1" smtClean="0"/>
              <a:t>iff</a:t>
            </a:r>
            <a:r>
              <a:rPr lang="en-US" dirty="0" smtClean="0"/>
              <a:t> it</a:t>
            </a:r>
            <a:r>
              <a:rPr lang="en-US" dirty="0" smtClean="0"/>
              <a:t> is bipartite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Recall that a graph (V,E) is bipartite </a:t>
            </a:r>
            <a:r>
              <a:rPr lang="en-US" dirty="0" err="1" smtClean="0"/>
              <a:t>iff</a:t>
            </a:r>
            <a:r>
              <a:rPr lang="en-US" dirty="0" smtClean="0"/>
              <a:t> V = X∪Y where X and Y are disjoint and every edge in E has one end in X and the other in Y. </a:t>
            </a:r>
          </a:p>
          <a:p>
            <a:pPr>
              <a:buNone/>
            </a:pPr>
            <a:r>
              <a:rPr lang="en-US" dirty="0" smtClean="0"/>
              <a:t>Proof: = &gt;</a:t>
            </a:r>
          </a:p>
          <a:p>
            <a:pPr>
              <a:buNone/>
            </a:pPr>
            <a:r>
              <a:rPr lang="en-US" dirty="0" smtClean="0"/>
              <a:t>If G is 2-colorable, say with colors red and black, then let X and Y be the sets of red and black nodes. Then X and Y are disjoint and every edge joins a node in X to a node in Y (otherwise the coloring restriction would </a:t>
            </a:r>
            <a:r>
              <a:rPr lang="en-US" smtClean="0"/>
              <a:t>be violated)</a:t>
            </a:r>
            <a:r>
              <a:rPr lang="en-US" dirty="0" smtClean="0"/>
              <a:t>. So G is bipartite.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 graph is 2-colorable </a:t>
            </a:r>
            <a:r>
              <a:rPr lang="en-US" dirty="0" err="1" smtClean="0"/>
              <a:t>iff</a:t>
            </a:r>
            <a:r>
              <a:rPr lang="en-US" dirty="0" smtClean="0"/>
              <a:t> it</a:t>
            </a:r>
            <a:r>
              <a:rPr lang="en-US" dirty="0" smtClean="0"/>
              <a:t> is bipartite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&lt; = </a:t>
            </a:r>
          </a:p>
          <a:p>
            <a:pPr>
              <a:buNone/>
            </a:pPr>
            <a:r>
              <a:rPr lang="en-US" dirty="0" smtClean="0"/>
              <a:t>If G is bipartite, say V = X∪Y, then color every node in X red and every node in Y black. Since no edges have both ends in X or both ends in Y, no edge has ends of the same color, and this constitutes a 2-coloring of G.</a:t>
            </a:r>
          </a:p>
          <a:p>
            <a:pPr>
              <a:buFont typeface="Symbol" pitchFamily="-110" charset="2"/>
              <a:buChar char=""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QED.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 connection to propositional logic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Suppose you have a conjunction of </a:t>
            </a:r>
            <a:r>
              <a:rPr lang="en-US" dirty="0" err="1" smtClean="0"/>
              <a:t>XORs</a:t>
            </a:r>
            <a:r>
              <a:rPr lang="en-US" dirty="0" smtClean="0"/>
              <a:t> of the </a:t>
            </a:r>
            <a:r>
              <a:rPr lang="en-US" dirty="0" smtClean="0"/>
              <a:t>form (±</a:t>
            </a:r>
            <a:r>
              <a:rPr lang="en-US" dirty="0" err="1" smtClean="0"/>
              <a:t>p⊕±q</a:t>
            </a:r>
            <a:r>
              <a:rPr lang="en-US" dirty="0" smtClean="0"/>
              <a:t>) where ±</a:t>
            </a:r>
            <a:r>
              <a:rPr lang="en-US" dirty="0" err="1" smtClean="0"/>
              <a:t>p</a:t>
            </a:r>
            <a:r>
              <a:rPr lang="en-US" dirty="0" smtClean="0"/>
              <a:t> is either </a:t>
            </a:r>
            <a:r>
              <a:rPr lang="en-US" dirty="0" err="1" smtClean="0"/>
              <a:t>p</a:t>
            </a:r>
            <a:r>
              <a:rPr lang="en-US" dirty="0" smtClean="0"/>
              <a:t> or ¬</a:t>
            </a:r>
            <a:r>
              <a:rPr lang="en-US" dirty="0" err="1" smtClean="0"/>
              <a:t>p</a:t>
            </a:r>
            <a:r>
              <a:rPr lang="en-US" dirty="0" smtClean="0"/>
              <a:t>. </a:t>
            </a:r>
          </a:p>
          <a:p>
            <a:pPr>
              <a:buNone/>
            </a:pPr>
            <a:r>
              <a:rPr lang="en-US" dirty="0" smtClean="0"/>
              <a:t>Form a graph with nodes labeled </a:t>
            </a:r>
            <a:r>
              <a:rPr lang="en-US" dirty="0" err="1" smtClean="0"/>
              <a:t>p</a:t>
            </a:r>
            <a:r>
              <a:rPr lang="en-US" dirty="0" smtClean="0"/>
              <a:t> and ¬</a:t>
            </a:r>
            <a:r>
              <a:rPr lang="en-US" dirty="0" err="1" smtClean="0"/>
              <a:t>p</a:t>
            </a:r>
            <a:r>
              <a:rPr lang="en-US" dirty="0" smtClean="0"/>
              <a:t> for every variable </a:t>
            </a:r>
            <a:r>
              <a:rPr lang="en-US" dirty="0" err="1" smtClean="0"/>
              <a:t>p</a:t>
            </a:r>
            <a:r>
              <a:rPr lang="en-US" dirty="0" smtClean="0"/>
              <a:t>. </a:t>
            </a:r>
          </a:p>
          <a:p>
            <a:pPr>
              <a:buNone/>
            </a:pPr>
            <a:r>
              <a:rPr lang="en-US" dirty="0" smtClean="0"/>
              <a:t>Draw an edge between </a:t>
            </a:r>
            <a:r>
              <a:rPr lang="en-US" dirty="0" err="1" smtClean="0"/>
              <a:t>p</a:t>
            </a:r>
            <a:r>
              <a:rPr lang="en-US" dirty="0" smtClean="0"/>
              <a:t> and ¬</a:t>
            </a:r>
            <a:r>
              <a:rPr lang="en-US" dirty="0" err="1" smtClean="0"/>
              <a:t>p</a:t>
            </a:r>
            <a:r>
              <a:rPr lang="en-US" dirty="0" smtClean="0"/>
              <a:t> for each </a:t>
            </a:r>
            <a:r>
              <a:rPr lang="en-US" dirty="0" err="1" smtClean="0"/>
              <a:t>p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 smtClean="0"/>
              <a:t>Whenever you have a clause (</a:t>
            </a:r>
            <a:r>
              <a:rPr lang="en-US" dirty="0" err="1" smtClean="0"/>
              <a:t>p⊕q</a:t>
            </a:r>
            <a:r>
              <a:rPr lang="en-US" dirty="0" smtClean="0"/>
              <a:t>) draw an edge between </a:t>
            </a:r>
            <a:r>
              <a:rPr lang="en-US" dirty="0" err="1" smtClean="0"/>
              <a:t>p</a:t>
            </a:r>
            <a:r>
              <a:rPr lang="en-US" dirty="0" smtClean="0"/>
              <a:t> and </a:t>
            </a:r>
            <a:r>
              <a:rPr lang="en-US" dirty="0" err="1" smtClean="0"/>
              <a:t>q</a:t>
            </a:r>
            <a:r>
              <a:rPr lang="en-US" dirty="0" smtClean="0"/>
              <a:t>; (¬</a:t>
            </a:r>
            <a:r>
              <a:rPr lang="en-US" dirty="0" err="1" smtClean="0"/>
              <a:t>p</a:t>
            </a:r>
            <a:r>
              <a:rPr lang="en-US" dirty="0" err="1" smtClean="0"/>
              <a:t>⊕</a:t>
            </a:r>
            <a:r>
              <a:rPr lang="en-US" dirty="0" err="1" smtClean="0"/>
              <a:t>q</a:t>
            </a:r>
            <a:r>
              <a:rPr lang="en-US" dirty="0" smtClean="0"/>
              <a:t>), draw an edge between </a:t>
            </a:r>
            <a:r>
              <a:rPr lang="en-US" dirty="0" smtClean="0"/>
              <a:t>¬</a:t>
            </a:r>
            <a:r>
              <a:rPr lang="en-US" dirty="0" err="1" smtClean="0"/>
              <a:t>p</a:t>
            </a:r>
            <a:r>
              <a:rPr lang="en-US" dirty="0" smtClean="0"/>
              <a:t> and </a:t>
            </a:r>
            <a:r>
              <a:rPr lang="en-US" dirty="0" err="1" smtClean="0"/>
              <a:t>q</a:t>
            </a:r>
            <a:r>
              <a:rPr lang="en-US" dirty="0" smtClean="0"/>
              <a:t>; etc.</a:t>
            </a:r>
          </a:p>
          <a:p>
            <a:pPr>
              <a:buNone/>
            </a:pPr>
            <a:r>
              <a:rPr lang="en-US" dirty="0" smtClean="0"/>
              <a:t>Edges connect things of which exactly one must be true!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(</a:t>
            </a:r>
            <a:r>
              <a:rPr lang="en-US" dirty="0" err="1" smtClean="0"/>
              <a:t>p⊕q</a:t>
            </a:r>
            <a:r>
              <a:rPr lang="en-US" dirty="0" smtClean="0"/>
              <a:t>) ⋀ (¬</a:t>
            </a:r>
            <a:r>
              <a:rPr lang="en-US" dirty="0" err="1" smtClean="0"/>
              <a:t>p⊕¬q</a:t>
            </a:r>
            <a:r>
              <a:rPr lang="en-US" dirty="0" smtClean="0"/>
              <a:t>) becomes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/>
              <a:t>p</a:t>
            </a:r>
            <a:r>
              <a:rPr lang="en-US" dirty="0" smtClean="0"/>
              <a:t>      ¬</a:t>
            </a:r>
            <a:r>
              <a:rPr lang="en-US" dirty="0" err="1" smtClean="0"/>
              <a:t>p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/>
              <a:t>q</a:t>
            </a:r>
            <a:r>
              <a:rPr lang="en-US" dirty="0" smtClean="0"/>
              <a:t>      ¬</a:t>
            </a:r>
            <a:r>
              <a:rPr lang="en-US" dirty="0" err="1" smtClean="0"/>
              <a:t>q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/>
              <a:t>Satisfiable</a:t>
            </a:r>
            <a:r>
              <a:rPr lang="en-US" dirty="0" smtClean="0"/>
              <a:t> </a:t>
            </a:r>
            <a:r>
              <a:rPr lang="en-US" dirty="0" err="1" smtClean="0"/>
              <a:t>iff</a:t>
            </a:r>
            <a:r>
              <a:rPr lang="en-US" dirty="0" smtClean="0"/>
              <a:t> 2-colorable!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875250" y="3166221"/>
            <a:ext cx="712213" cy="1588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875250" y="4350336"/>
            <a:ext cx="712213" cy="1588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rot="5400000">
            <a:off x="1708233" y="3735218"/>
            <a:ext cx="612436" cy="1588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5400000">
            <a:off x="370878" y="3732536"/>
            <a:ext cx="612436" cy="1588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Dodecagon 13"/>
          <p:cNvSpPr/>
          <p:nvPr/>
        </p:nvSpPr>
        <p:spPr>
          <a:xfrm>
            <a:off x="457200" y="2891643"/>
            <a:ext cx="418050" cy="535469"/>
          </a:xfrm>
          <a:prstGeom prst="dodecagon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odecagon 14"/>
          <p:cNvSpPr/>
          <p:nvPr/>
        </p:nvSpPr>
        <p:spPr>
          <a:xfrm>
            <a:off x="1587463" y="4039548"/>
            <a:ext cx="635219" cy="535469"/>
          </a:xfrm>
          <a:prstGeom prst="dodecagon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4" grpId="0" animBg="1"/>
      <p:bldP spid="15" grpId="0" animBg="1"/>
      <p:bldP spid="15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(</a:t>
            </a:r>
            <a:r>
              <a:rPr lang="en-US" dirty="0" err="1" smtClean="0"/>
              <a:t>p⊕q</a:t>
            </a:r>
            <a:r>
              <a:rPr lang="en-US" dirty="0" smtClean="0"/>
              <a:t>) ⋀ (¬</a:t>
            </a:r>
            <a:r>
              <a:rPr lang="en-US" dirty="0" err="1" smtClean="0"/>
              <a:t>p⊕¬q</a:t>
            </a:r>
            <a:r>
              <a:rPr lang="en-US" dirty="0" smtClean="0"/>
              <a:t>) </a:t>
            </a:r>
            <a:r>
              <a:rPr lang="en-US" dirty="0" smtClean="0"/>
              <a:t>⋀ </a:t>
            </a:r>
            <a:r>
              <a:rPr lang="en-US" dirty="0" smtClean="0"/>
              <a:t>(</a:t>
            </a:r>
            <a:r>
              <a:rPr lang="en-US" dirty="0" smtClean="0"/>
              <a:t>¬</a:t>
            </a:r>
            <a:r>
              <a:rPr lang="en-US" dirty="0" err="1" smtClean="0"/>
              <a:t>p⊕q</a:t>
            </a:r>
            <a:r>
              <a:rPr lang="en-US" dirty="0" smtClean="0"/>
              <a:t>) becomes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/>
              <a:t>p</a:t>
            </a:r>
            <a:r>
              <a:rPr lang="en-US" dirty="0" smtClean="0"/>
              <a:t>      ¬</a:t>
            </a:r>
            <a:r>
              <a:rPr lang="en-US" dirty="0" err="1" smtClean="0"/>
              <a:t>p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/>
              <a:t>q</a:t>
            </a:r>
            <a:r>
              <a:rPr lang="en-US" dirty="0" smtClean="0"/>
              <a:t>      ¬</a:t>
            </a:r>
            <a:r>
              <a:rPr lang="en-US" dirty="0" err="1" smtClean="0"/>
              <a:t>q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/>
              <a:t>Unsatisfiable</a:t>
            </a:r>
            <a:r>
              <a:rPr lang="en-US" dirty="0" smtClean="0"/>
              <a:t> and not 2-colorable!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875250" y="3166221"/>
            <a:ext cx="712213" cy="1588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875250" y="4350336"/>
            <a:ext cx="712213" cy="1588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rot="5400000">
            <a:off x="1708233" y="3735218"/>
            <a:ext cx="612436" cy="1588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5400000">
            <a:off x="370878" y="3732536"/>
            <a:ext cx="612436" cy="1588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rot="10800000" flipV="1">
            <a:off x="828703" y="3277771"/>
            <a:ext cx="947540" cy="914176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FINIS!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S20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CS20 template.potx</Template>
  <TotalTime>2521</TotalTime>
  <Words>363</Words>
  <Application>Microsoft Macintosh PowerPoint</Application>
  <PresentationFormat>On-screen Show (4:3)</PresentationFormat>
  <Paragraphs>33</Paragraphs>
  <Slides>7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CS20 template</vt:lpstr>
      <vt:lpstr>Coloring Warm-Up</vt:lpstr>
      <vt:lpstr>A graph is 2-colorable iff it is bipartite</vt:lpstr>
      <vt:lpstr>A graph is 2-colorable iff it is bipartite</vt:lpstr>
      <vt:lpstr>A connection to propositional logic</vt:lpstr>
      <vt:lpstr>Example</vt:lpstr>
      <vt:lpstr>Example</vt:lpstr>
      <vt:lpstr>FINIS!</vt:lpstr>
    </vt:vector>
  </TitlesOfParts>
  <Company>Harvard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Coloring Warm-Up</dc:title>
  <dc:creator>Harry Lewis</dc:creator>
  <cp:lastModifiedBy>Harry Lewis</cp:lastModifiedBy>
  <cp:revision>23</cp:revision>
  <dcterms:created xsi:type="dcterms:W3CDTF">2014-04-01T13:08:28Z</dcterms:created>
  <dcterms:modified xsi:type="dcterms:W3CDTF">2014-04-02T14:20:13Z</dcterms:modified>
</cp:coreProperties>
</file>