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Default Extension="vml" ContentType="application/vnd.openxmlformats-officedocument.vmlDrawing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E769F-919F-7E4C-881A-D576D52C5F2E}" type="datetimeFigureOut">
              <a:rPr lang="en-US" smtClean="0"/>
              <a:pPr/>
              <a:t>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0ECD2-3545-9E41-8A31-EAB7DE82F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9E67E-EEB7-ED48-9582-9F07A4460A7B}" type="datetimeFigureOut">
              <a:rPr lang="en-US" smtClean="0"/>
              <a:pPr/>
              <a:t>3/10/12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20477-59F0-B04C-AE93-896CA3B56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4CEE-F109-C648-96FD-B4F831BC52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662"/>
            <a:ext cx="8229600" cy="1143000"/>
          </a:xfrm>
        </p:spPr>
        <p:txBody>
          <a:bodyPr/>
          <a:lstStyle/>
          <a:p>
            <a:r>
              <a:rPr lang="en-US" dirty="0" smtClean="0"/>
              <a:t>Harvard’s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166018"/>
            <a:ext cx="2485801" cy="4999554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US" dirty="0" smtClean="0"/>
              <a:t>Different “exam group” for every teaching hour. Exams for different groups at different times.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32" y="1657328"/>
            <a:ext cx="6460268" cy="450824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359"/>
            <a:ext cx="9171260" cy="50630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05212" y="1600200"/>
            <a:ext cx="1758750" cy="3006810"/>
            <a:chOff x="3305212" y="1600200"/>
            <a:chExt cx="1758750" cy="3006810"/>
          </a:xfrm>
        </p:grpSpPr>
        <p:sp>
          <p:nvSpPr>
            <p:cNvPr id="5" name="Oval 4"/>
            <p:cNvSpPr/>
            <p:nvPr/>
          </p:nvSpPr>
          <p:spPr>
            <a:xfrm>
              <a:off x="3305212" y="1600200"/>
              <a:ext cx="1606350" cy="536157"/>
            </a:xfrm>
            <a:prstGeom prst="ellipse">
              <a:avLst/>
            </a:prstGeom>
            <a:noFill/>
            <a:ln w="41275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57612" y="4070853"/>
              <a:ext cx="1606350" cy="536157"/>
            </a:xfrm>
            <a:prstGeom prst="ellipse">
              <a:avLst/>
            </a:prstGeom>
            <a:noFill/>
            <a:ln w="41275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But This May be Suboptimal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course A and course B meet at different times</a:t>
            </a:r>
          </a:p>
          <a:p>
            <a:r>
              <a:rPr lang="en-US" dirty="0" smtClean="0"/>
              <a:t>If no student in course A is also in course B, then their exams could be simultaneous</a:t>
            </a:r>
          </a:p>
          <a:p>
            <a:r>
              <a:rPr lang="en-US" dirty="0" smtClean="0"/>
              <a:t>Maybe exam period can be compressed!</a:t>
            </a:r>
          </a:p>
          <a:p>
            <a:r>
              <a:rPr lang="en-US" dirty="0" smtClean="0"/>
              <a:t>(Assuming no simultaneous enrollment)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196850"/>
            <a:ext cx="8229600" cy="1143000"/>
          </a:xfrm>
        </p:spPr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617179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979379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671029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731979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957029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2812442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2731479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071329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071329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321779" y="2495550"/>
            <a:ext cx="1340030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8" charset="0"/>
              </a:rPr>
              <a:t>CS 20</a:t>
            </a:r>
            <a:endParaRPr lang="en-US" sz="3200" dirty="0">
              <a:latin typeface="Comic Sans MS" pitchFamily="8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2252540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8" charset="0"/>
              </a:rPr>
              <a:t>Psych 1201</a:t>
            </a:r>
            <a:endParaRPr lang="en-US" sz="3200" dirty="0">
              <a:latin typeface="Comic Sans MS" pitchFamily="8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898237" y="2851150"/>
            <a:ext cx="2030925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8" charset="0"/>
              </a:rPr>
              <a:t>Celtic 101</a:t>
            </a:r>
            <a:endParaRPr lang="en-US" sz="3200" dirty="0">
              <a:latin typeface="Comic Sans MS" pitchFamily="8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76072" y="4403437"/>
            <a:ext cx="2291413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8" charset="0"/>
              </a:rPr>
              <a:t>Music 127r</a:t>
            </a:r>
            <a:endParaRPr lang="en-US" sz="3200" dirty="0">
              <a:latin typeface="Comic Sans MS" pitchFamily="8" charset="0"/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547579" y="1339850"/>
            <a:ext cx="1648408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8" charset="0"/>
              </a:rPr>
              <a:t>AM 21b</a:t>
            </a:r>
            <a:endParaRPr lang="en-US" sz="3200" dirty="0">
              <a:latin typeface="Comic Sans MS" pitchFamily="8" charset="0"/>
            </a:endParaRP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1931379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1855179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131779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2769579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4927920" y="1888506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51320" y="2794659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6731979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089021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13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8" charset="0"/>
                </a:rPr>
                <a:t>M 9am</a:t>
              </a:r>
            </a:p>
            <a:p>
              <a:r>
                <a:rPr lang="en-US" sz="3200" dirty="0">
                  <a:latin typeface="Comic Sans MS" pitchFamily="8" charset="0"/>
                </a:rPr>
                <a:t>M</a:t>
              </a:r>
              <a:r>
                <a:rPr lang="en-US" sz="3200" dirty="0" smtClean="0">
                  <a:latin typeface="Comic Sans MS" pitchFamily="8" charset="0"/>
                </a:rPr>
                <a:t> 2pm</a:t>
              </a:r>
              <a:endParaRPr lang="en-US" sz="3200" dirty="0">
                <a:latin typeface="Comic Sans MS" pitchFamily="8" charset="0"/>
              </a:endParaRPr>
            </a:p>
            <a:p>
              <a:r>
                <a:rPr lang="en-US" sz="3200" dirty="0">
                  <a:latin typeface="Comic Sans MS" pitchFamily="8" charset="0"/>
                </a:rPr>
                <a:t>T 9am</a:t>
              </a:r>
            </a:p>
            <a:p>
              <a:r>
                <a:rPr lang="en-US" sz="3200" dirty="0">
                  <a:latin typeface="Comic Sans MS" pitchFamily="8" charset="0"/>
                </a:rPr>
                <a:t>T</a:t>
              </a:r>
              <a:r>
                <a:rPr lang="en-US" sz="3200" dirty="0" smtClean="0">
                  <a:latin typeface="Comic Sans MS" pitchFamily="8" charset="0"/>
                </a:rPr>
                <a:t> 2pm</a:t>
              </a:r>
              <a:endParaRPr lang="en-US" sz="3200" dirty="0">
                <a:latin typeface="Comic Sans MS" pitchFamily="8" charset="0"/>
              </a:endParaRP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457200" y="5501576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 dirty="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6558855" y="573305"/>
            <a:ext cx="2287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519855" y="573305"/>
            <a:ext cx="51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A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83077" y="565058"/>
            <a:ext cx="51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B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3124" y="1104900"/>
            <a:ext cx="2238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halkboard"/>
                <a:cs typeface="Chalkboard"/>
              </a:rPr>
              <a:t>Means A and B have at least one student in common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Chalkboard"/>
                <a:cs typeface="Chalkboard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latin typeface="Chalkboard"/>
                <a:cs typeface="Chalkboard"/>
              </a:rPr>
              <a:t>was correct for 5 colors).</a:t>
            </a:r>
          </a:p>
          <a:p>
            <a:r>
              <a:rPr lang="en-US" sz="4400" dirty="0">
                <a:latin typeface="Chalkboard"/>
                <a:cs typeface="Chalkboard"/>
              </a:rPr>
              <a:t>1970’s: </a:t>
            </a:r>
            <a:r>
              <a:rPr lang="en-US" sz="4400" dirty="0" smtClean="0">
                <a:latin typeface="Chalkboard"/>
                <a:cs typeface="Chalkboard"/>
              </a:rPr>
              <a:t>proof with computer</a:t>
            </a:r>
            <a:endParaRPr lang="en-US" sz="4400" dirty="0">
              <a:latin typeface="Chalkboard"/>
              <a:cs typeface="Chalkboard"/>
            </a:endParaRPr>
          </a:p>
          <a:p>
            <a:r>
              <a:rPr lang="en-US" sz="4400" dirty="0">
                <a:latin typeface="Chalkboard"/>
                <a:cs typeface="Chalkboard"/>
              </a:rPr>
              <a:t>1990’s: much improved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59394" name="Equation" r:id="rId4" imgW="914400" imgH="198720" progId="Equation.DSMT4">
              <p:embed/>
            </p:oleObj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78757" y="50800"/>
            <a:ext cx="7391400" cy="1143000"/>
          </a:xfrm>
        </p:spPr>
        <p:txBody>
          <a:bodyPr/>
          <a:lstStyle/>
          <a:p>
            <a:r>
              <a:rPr lang="en-US" sz="4000" dirty="0" smtClean="0"/>
              <a:t>Flight Gates</a:t>
            </a:r>
            <a:r>
              <a:rPr lang="en-US" dirty="0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2579" y="6111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Courses 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 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4CEE-F109-C648-96FD-B4F831BC52F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348</TotalTime>
  <Words>581</Words>
  <Application>Microsoft Macintosh PowerPoint</Application>
  <PresentationFormat>On-screen Show (4:3)</PresentationFormat>
  <Paragraphs>164</Paragraphs>
  <Slides>22</Slides>
  <Notes>17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CS20 template</vt:lpstr>
      <vt:lpstr>Equation</vt:lpstr>
      <vt:lpstr>Coloring</vt:lpstr>
      <vt:lpstr>Flight Gates </vt:lpstr>
      <vt:lpstr>Airline Schedule</vt:lpstr>
      <vt:lpstr>Conflicts Among 3 Flights</vt:lpstr>
      <vt:lpstr>Model all Conflicts with a Graph</vt:lpstr>
      <vt:lpstr>Slide 6</vt:lpstr>
      <vt:lpstr>Coloring the Vertices</vt:lpstr>
      <vt:lpstr>Better coloring</vt:lpstr>
      <vt:lpstr>Final Exams</vt:lpstr>
      <vt:lpstr>Harvard’s Solution</vt:lpstr>
      <vt:lpstr>Slide 11</vt:lpstr>
      <vt:lpstr>But This May be Suboptimal</vt:lpstr>
      <vt:lpstr>Model as a Graph</vt:lpstr>
      <vt:lpstr>Map Coloring</vt:lpstr>
      <vt:lpstr>Planar Four Coloring</vt:lpstr>
      <vt:lpstr>Chromatic Number</vt:lpstr>
      <vt:lpstr>Trees are 2-colorable</vt:lpstr>
      <vt:lpstr>Simple Cycles</vt:lpstr>
      <vt:lpstr>Bounded Degree</vt:lpstr>
      <vt:lpstr>“Greedy” Coloring</vt:lpstr>
      <vt:lpstr>coloring arbitrary graphs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</dc:title>
  <dc:creator>Harry Lewis</dc:creator>
  <cp:lastModifiedBy>Harry Lewis</cp:lastModifiedBy>
  <cp:revision>10</cp:revision>
  <dcterms:created xsi:type="dcterms:W3CDTF">2012-03-10T21:55:10Z</dcterms:created>
  <dcterms:modified xsi:type="dcterms:W3CDTF">2012-03-10T22:01:59Z</dcterms:modified>
</cp:coreProperties>
</file>