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E52A-BAC8-0A40-94A3-DA241C0CE441}" type="datetimeFigureOut">
              <a:rPr lang="en-US" smtClean="0"/>
              <a:pPr/>
              <a:t>4/11/15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C892-316D-054D-8A05-92B8EC439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885" y="2130425"/>
            <a:ext cx="8453303" cy="1470025"/>
          </a:xfrm>
        </p:spPr>
        <p:txBody>
          <a:bodyPr/>
          <a:lstStyle/>
          <a:p>
            <a:r>
              <a:rPr lang="en-US" dirty="0" smtClean="0"/>
              <a:t>Conditional Probability Warm-Up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 how to estimate how many people answer yes to embarrassing question 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490281" y="1145594"/>
            <a:ext cx="4270832" cy="17557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Pr(P</a:t>
            </a:r>
            <a:r>
              <a:rPr lang="en-US" dirty="0" smtClean="0"/>
              <a:t>) from </a:t>
            </a:r>
            <a:r>
              <a:rPr lang="en-US" dirty="0" err="1" smtClean="0"/>
              <a:t>Pr(H∪P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55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Because H and P are independent events, </a:t>
            </a:r>
            <a:r>
              <a:rPr lang="en-US" dirty="0" err="1" smtClean="0"/>
              <a:t>Pr(H∩P</a:t>
            </a:r>
            <a:r>
              <a:rPr lang="en-US" dirty="0" smtClean="0"/>
              <a:t>) = </a:t>
            </a:r>
            <a:r>
              <a:rPr lang="en-US" dirty="0" err="1" smtClean="0"/>
              <a:t>Pr(H</a:t>
            </a:r>
            <a:r>
              <a:rPr lang="en-US" dirty="0" smtClean="0"/>
              <a:t>) ∙ </a:t>
            </a:r>
            <a:r>
              <a:rPr lang="en-US" dirty="0" err="1" smtClean="0"/>
              <a:t>Pr(P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Pr(H</a:t>
            </a:r>
            <a:r>
              <a:rPr lang="en-US" dirty="0" smtClean="0"/>
              <a:t>) = .5</a:t>
            </a:r>
          </a:p>
          <a:p>
            <a:r>
              <a:rPr lang="en-US" dirty="0" err="1" smtClean="0"/>
              <a:t>Pr(H∪P</a:t>
            </a:r>
            <a:r>
              <a:rPr lang="en-US" dirty="0" smtClean="0"/>
              <a:t>) = </a:t>
            </a:r>
            <a:r>
              <a:rPr lang="en-US" dirty="0" err="1" smtClean="0"/>
              <a:t>Pr(H</a:t>
            </a:r>
            <a:r>
              <a:rPr lang="en-US" dirty="0" smtClean="0"/>
              <a:t>) + </a:t>
            </a:r>
            <a:r>
              <a:rPr lang="en-US" dirty="0" err="1" smtClean="0"/>
              <a:t>Pr(P</a:t>
            </a:r>
            <a:r>
              <a:rPr lang="en-US" dirty="0" smtClean="0"/>
              <a:t>) - </a:t>
            </a:r>
            <a:r>
              <a:rPr lang="en-US" dirty="0" err="1" smtClean="0"/>
              <a:t>Pr(H∩P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Pr(P</a:t>
            </a:r>
            <a:r>
              <a:rPr lang="en-US" dirty="0" smtClean="0"/>
              <a:t>) = </a:t>
            </a:r>
            <a:r>
              <a:rPr lang="en-US" dirty="0" err="1" smtClean="0"/>
              <a:t>Pr(H∪P</a:t>
            </a:r>
            <a:r>
              <a:rPr lang="en-US" dirty="0" smtClean="0"/>
              <a:t>) - </a:t>
            </a:r>
            <a:r>
              <a:rPr lang="en-US" dirty="0" err="1" smtClean="0"/>
              <a:t>Pr(H</a:t>
            </a:r>
            <a:r>
              <a:rPr lang="en-US" dirty="0" smtClean="0"/>
              <a:t>) + </a:t>
            </a:r>
            <a:r>
              <a:rPr lang="en-US" dirty="0" err="1" smtClean="0"/>
              <a:t>Pr(H)∙Pr(P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Pr(P</a:t>
            </a:r>
            <a:r>
              <a:rPr lang="en-US" dirty="0" smtClean="0"/>
              <a:t>) = </a:t>
            </a:r>
            <a:r>
              <a:rPr lang="en-US" dirty="0" err="1" smtClean="0"/>
              <a:t>Pr(H∪P</a:t>
            </a:r>
            <a:r>
              <a:rPr lang="en-US" dirty="0" smtClean="0"/>
              <a:t>) -.5 + .5 ∙ </a:t>
            </a:r>
            <a:r>
              <a:rPr lang="en-US" dirty="0" err="1" smtClean="0"/>
              <a:t>Pr(P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Pr(P</a:t>
            </a:r>
            <a:r>
              <a:rPr lang="en-US" dirty="0" smtClean="0"/>
              <a:t>) = 2 ∙ </a:t>
            </a:r>
            <a:r>
              <a:rPr lang="en-US" dirty="0" err="1" smtClean="0"/>
              <a:t>Pr(H∪P</a:t>
            </a:r>
            <a:r>
              <a:rPr lang="en-US" dirty="0" smtClean="0"/>
              <a:t>) – 1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07289" y="1316337"/>
            <a:ext cx="2783233" cy="1278210"/>
            <a:chOff x="1467988" y="4156239"/>
            <a:chExt cx="2981164" cy="1467878"/>
          </a:xfrm>
        </p:grpSpPr>
        <p:sp>
          <p:nvSpPr>
            <p:cNvPr id="4" name="Oval 3"/>
            <p:cNvSpPr/>
            <p:nvPr/>
          </p:nvSpPr>
          <p:spPr>
            <a:xfrm>
              <a:off x="1896839" y="4156239"/>
              <a:ext cx="1599942" cy="146787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997830" y="4345907"/>
              <a:ext cx="997902" cy="1022567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67988" y="4156239"/>
              <a:ext cx="585546" cy="74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63606" y="4156239"/>
              <a:ext cx="585546" cy="74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P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19" y="274638"/>
            <a:ext cx="864298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Suppose You Raise Your Hand:</a:t>
            </a:r>
            <a:br>
              <a:rPr lang="en-US" dirty="0" smtClean="0"/>
            </a:br>
            <a:r>
              <a:rPr lang="en-US" dirty="0" smtClean="0"/>
              <a:t>How Suspicious Should I Be of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63"/>
          </a:xfrm>
        </p:spPr>
        <p:txBody>
          <a:bodyPr>
            <a:normAutofit/>
          </a:bodyPr>
          <a:lstStyle/>
          <a:p>
            <a:r>
              <a:rPr lang="en-US" dirty="0" smtClean="0"/>
              <a:t>That is, what is </a:t>
            </a:r>
            <a:r>
              <a:rPr lang="en-US" dirty="0" err="1" smtClean="0"/>
              <a:t>Pr(P</a:t>
            </a:r>
            <a:r>
              <a:rPr lang="en-US" dirty="0" smtClean="0"/>
              <a:t> | H∪P)?</a:t>
            </a:r>
          </a:p>
          <a:p>
            <a:r>
              <a:rPr lang="en-US" dirty="0" smtClean="0"/>
              <a:t>Let R = H∪P,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Pr(R</a:t>
            </a:r>
            <a:r>
              <a:rPr lang="en-US" dirty="0" smtClean="0"/>
              <a:t>),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Pr(P</a:t>
            </a:r>
            <a:r>
              <a:rPr lang="en-US" dirty="0" smtClean="0"/>
              <a:t>) = 2r-1 </a:t>
            </a:r>
          </a:p>
          <a:p>
            <a:r>
              <a:rPr lang="en-US" dirty="0" smtClean="0"/>
              <a:t>We want </a:t>
            </a:r>
            <a:r>
              <a:rPr lang="en-US" dirty="0" err="1" smtClean="0"/>
              <a:t>Pr(P</a:t>
            </a:r>
            <a:r>
              <a:rPr lang="en-US" dirty="0" smtClean="0"/>
              <a:t> | R) = </a:t>
            </a:r>
            <a:r>
              <a:rPr lang="en-US" dirty="0" err="1" smtClean="0"/>
              <a:t>Pr(P∩R)/Pr(R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P∩R = P∩(H∪P) = P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Pr(P∩R)/Pr(R</a:t>
            </a:r>
            <a:r>
              <a:rPr lang="en-US" dirty="0" smtClean="0"/>
              <a:t>) = </a:t>
            </a:r>
            <a:r>
              <a:rPr lang="en-US" dirty="0" err="1" smtClean="0"/>
              <a:t>Pr(P)/Pr(R</a:t>
            </a:r>
            <a:r>
              <a:rPr lang="en-US" dirty="0" smtClean="0"/>
              <a:t>) = </a:t>
            </a:r>
            <a:r>
              <a:rPr lang="en-US" dirty="0" err="1" smtClean="0"/>
              <a:t>p/r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= (2r-1)/r = 2 – 1/r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r</a:t>
            </a:r>
            <a:r>
              <a:rPr lang="en-US" dirty="0" smtClean="0"/>
              <a:t> = ¾, </a:t>
            </a:r>
            <a:r>
              <a:rPr lang="en-US" dirty="0" err="1" smtClean="0"/>
              <a:t>Pr(P|R</a:t>
            </a:r>
            <a:r>
              <a:rPr lang="en-US" dirty="0" smtClean="0"/>
              <a:t>) = 2 – 4/3 = 2/3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Lessons!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14" y="1600200"/>
            <a:ext cx="8667728" cy="4525963"/>
          </a:xfrm>
        </p:spPr>
        <p:txBody>
          <a:bodyPr/>
          <a:lstStyle/>
          <a:p>
            <a:r>
              <a:rPr lang="en-US" dirty="0" smtClean="0"/>
              <a:t>So if </a:t>
            </a:r>
            <a:r>
              <a:rPr lang="en-US" dirty="0" err="1" smtClean="0"/>
              <a:t>r</a:t>
            </a:r>
            <a:r>
              <a:rPr lang="en-US" dirty="0" smtClean="0"/>
              <a:t> = .5, </a:t>
            </a:r>
            <a:r>
              <a:rPr lang="en-US" dirty="0" err="1" smtClean="0"/>
              <a:t>Pr(P|R</a:t>
            </a:r>
            <a:r>
              <a:rPr lang="en-US" dirty="0" smtClean="0"/>
              <a:t>) = 0; if </a:t>
            </a:r>
            <a:r>
              <a:rPr lang="en-US" dirty="0" err="1" smtClean="0"/>
              <a:t>r</a:t>
            </a:r>
            <a:r>
              <a:rPr lang="en-US" dirty="0" smtClean="0"/>
              <a:t> = 1, </a:t>
            </a:r>
            <a:r>
              <a:rPr lang="en-US" dirty="0" err="1" smtClean="0"/>
              <a:t>Pr(P|R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With only a finite sample, impossible to calculate probabilities precisely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1057</TotalTime>
  <Words>301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CS20 template</vt:lpstr>
      <vt:lpstr>Conditional Probability Warm-Up</vt:lpstr>
      <vt:lpstr>Calculating Pr(P) from Pr(H∪P)</vt:lpstr>
      <vt:lpstr>Now Suppose You Raise Your Hand: How Suspicious Should I Be of You?</vt:lpstr>
      <vt:lpstr>Important Lessons!</vt:lpstr>
      <vt:lpstr>FINIS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 Warm-Up</dc:title>
  <dc:creator>Harry Lewis</dc:creator>
  <cp:lastModifiedBy>Harry Lewis</cp:lastModifiedBy>
  <cp:revision>8</cp:revision>
  <dcterms:created xsi:type="dcterms:W3CDTF">2014-04-12T18:41:48Z</dcterms:created>
  <dcterms:modified xsi:type="dcterms:W3CDTF">2015-04-11T21:52:15Z</dcterms:modified>
</cp:coreProperties>
</file>