
<file path=[Content_Types].xml><?xml version="1.0" encoding="utf-8"?>
<Types xmlns="http://schemas.openxmlformats.org/package/2006/content-types">
  <Override PartName="/ppt/embeddings/oleObject5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embeddings/oleObject3.bin" ContentType="application/vnd.openxmlformats-officedocument.oleObject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embeddings/oleObject4.bin" ContentType="application/vnd.openxmlformats-officedocument.oleObject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2.bin" ContentType="application/vnd.openxmlformats-officedocument.oleObject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4" r:id="rId7"/>
    <p:sldId id="263" r:id="rId8"/>
    <p:sldId id="273" r:id="rId9"/>
    <p:sldId id="270" r:id="rId10"/>
    <p:sldId id="265" r:id="rId11"/>
    <p:sldId id="27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FDC5-AABA-7149-9D60-573C81C8B381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/>
          <a:lstStyle/>
          <a:p>
            <a:r>
              <a:rPr lang="en-US" dirty="0" smtClean="0"/>
              <a:t>Total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1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Simple version: For any events A and B whose probability is neither 0 nor 1: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That is, </a:t>
            </a:r>
            <a:r>
              <a:rPr lang="en-US" dirty="0" err="1" smtClean="0"/>
              <a:t>Pr(A</a:t>
            </a:r>
            <a:r>
              <a:rPr lang="en-US" dirty="0" smtClean="0"/>
              <a:t>) is the weighted average of the probability of A conditional on B happening, and the probability of A conditional on B not happening.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7083" y="2242353"/>
          <a:ext cx="6488112" cy="620713"/>
        </p:xfrm>
        <a:graphic>
          <a:graphicData uri="http://schemas.openxmlformats.org/presentationml/2006/ole">
            <p:oleObj spid="_x0000_s33794" name="Equation" r:id="rId3" imgW="2527300" imgH="241300" progId="Equation.DSMT4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3591371" y="4970258"/>
            <a:ext cx="3140743" cy="14064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2209" y="5270658"/>
            <a:ext cx="2075622" cy="855505"/>
          </a:xfrm>
          <a:prstGeom prst="ellipse">
            <a:avLst/>
          </a:prstGeom>
          <a:solidFill>
            <a:srgbClr val="FF0000">
              <a:alpha val="29000"/>
            </a:srgb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91372" y="4970258"/>
            <a:ext cx="1266186" cy="1406419"/>
          </a:xfrm>
          <a:prstGeom prst="rect">
            <a:avLst/>
          </a:prstGeom>
          <a:solidFill>
            <a:srgbClr val="3366FF">
              <a:alpha val="47000"/>
            </a:srgbClr>
          </a:solidFill>
          <a:ln>
            <a:solidFill>
              <a:srgbClr val="008000">
                <a:alpha val="3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51" y="4970258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B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7831" y="5039825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B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4176" y="4754373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_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3386" y="5501490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A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6080" y="5895330"/>
            <a:ext cx="66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S</a:t>
            </a:r>
            <a:endParaRPr lang="en-US" sz="24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smtClean="0"/>
              <a:t>Total probability” = weighted </a:t>
            </a:r>
            <a:r>
              <a:rPr lang="en-US" dirty="0" smtClean="0"/>
              <a:t>average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8709"/>
            <a:ext cx="8229600" cy="4525963"/>
          </a:xfrm>
        </p:spPr>
        <p:txBody>
          <a:bodyPr/>
          <a:lstStyle/>
          <a:p>
            <a:r>
              <a:rPr lang="en-US" dirty="0" err="1" smtClean="0"/>
              <a:t>Pr(Whigs</a:t>
            </a:r>
            <a:r>
              <a:rPr lang="en-US" dirty="0" smtClean="0"/>
              <a:t> | ¬Etna) = .05</a:t>
            </a:r>
          </a:p>
          <a:p>
            <a:r>
              <a:rPr lang="en-US" dirty="0" err="1" smtClean="0"/>
              <a:t>Pr(Whigs</a:t>
            </a:r>
            <a:r>
              <a:rPr lang="en-US" dirty="0" smtClean="0"/>
              <a:t> | Etna) = .65</a:t>
            </a:r>
          </a:p>
          <a:p>
            <a:r>
              <a:rPr lang="en-US" dirty="0" err="1" smtClean="0"/>
              <a:t>Pr(Etna</a:t>
            </a:r>
            <a:r>
              <a:rPr lang="en-US" dirty="0" smtClean="0"/>
              <a:t>) = .1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Pr(Whigs</a:t>
            </a:r>
            <a:r>
              <a:rPr lang="en-US" dirty="0" smtClean="0"/>
              <a:t>) = </a:t>
            </a:r>
          </a:p>
          <a:p>
            <a:pPr>
              <a:buNone/>
            </a:pPr>
            <a:r>
              <a:rPr lang="en-US" dirty="0" smtClean="0"/>
              <a:t> .05∙.9 + .65∙.</a:t>
            </a:r>
            <a:r>
              <a:rPr lang="en-US" smtClean="0"/>
              <a:t>1 </a:t>
            </a:r>
            <a:r>
              <a:rPr lang="en-US" smtClean="0"/>
              <a:t>= .045 + .065 = </a:t>
            </a:r>
            <a:r>
              <a:rPr lang="en-US" dirty="0" smtClean="0"/>
              <a:t>.</a:t>
            </a:r>
            <a:r>
              <a:rPr lang="en-US" dirty="0" smtClean="0"/>
              <a:t>11</a:t>
            </a:r>
            <a:endParaRPr 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077913" y="1933575"/>
          <a:ext cx="6326187" cy="620713"/>
        </p:xfrm>
        <a:graphic>
          <a:graphicData uri="http://schemas.openxmlformats.org/presentationml/2006/ole">
            <p:oleObj spid="_x0000_s35842" name="Equation" r:id="rId3" imgW="2463800" imgH="241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conditional 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71976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It is the probability of an event in a subset of the sample space</a:t>
            </a:r>
          </a:p>
          <a:p>
            <a:r>
              <a:rPr lang="en-US" dirty="0" smtClean="0"/>
              <a:t>Example: Roll a die twice, win </a:t>
            </a:r>
            <a:br>
              <a:rPr lang="en-US" dirty="0" smtClean="0"/>
            </a:br>
            <a:r>
              <a:rPr lang="en-US" dirty="0" smtClean="0"/>
              <a:t>if total ≥ 9</a:t>
            </a:r>
          </a:p>
          <a:p>
            <a:r>
              <a:rPr lang="en-US" dirty="0" smtClean="0"/>
              <a:t>Sample space S = set of outcomes </a:t>
            </a:r>
          </a:p>
          <a:p>
            <a:pPr lvl="1">
              <a:buNone/>
            </a:pPr>
            <a:r>
              <a:rPr lang="en-US" dirty="0" smtClean="0"/>
              <a:t>= {11, 12, 13, 14, 15, 16, 21, 22, …, 65, 66}</a:t>
            </a:r>
          </a:p>
          <a:p>
            <a:r>
              <a:rPr lang="en-US" dirty="0" smtClean="0"/>
              <a:t>Event W = pairs that sum to ≥ 9</a:t>
            </a:r>
          </a:p>
          <a:p>
            <a:pPr lvl="1">
              <a:buNone/>
            </a:pPr>
            <a:r>
              <a:rPr lang="en-US" dirty="0" smtClean="0"/>
              <a:t>= {36, 45, 46, 54, 55, 56, 63, 64, 65, 66}</a:t>
            </a:r>
          </a:p>
          <a:p>
            <a:r>
              <a:rPr lang="en-US" dirty="0" err="1" smtClean="0"/>
              <a:t>Pr(W</a:t>
            </a:r>
            <a:r>
              <a:rPr lang="en-US" dirty="0" smtClean="0"/>
              <a:t>) = 10/36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745" y="2221781"/>
            <a:ext cx="2068038" cy="1654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conditional 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731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suppose we know that the first roll is 4 or 5. Is it a good bet to project a win?</a:t>
            </a:r>
          </a:p>
          <a:p>
            <a:r>
              <a:rPr lang="en-US" dirty="0" smtClean="0"/>
              <a:t>What is now the probability that the sum of the two rolls will be ≥ 9?</a:t>
            </a:r>
          </a:p>
          <a:p>
            <a:r>
              <a:rPr lang="en-US" dirty="0" smtClean="0"/>
              <a:t>Let B = first roll is 4 or 5 </a:t>
            </a:r>
          </a:p>
          <a:p>
            <a:pPr>
              <a:buNone/>
            </a:pPr>
            <a:r>
              <a:rPr lang="en-US" dirty="0" smtClean="0"/>
              <a:t>		= {41, 42, …, 46, 51, 52, …, 56}</a:t>
            </a:r>
          </a:p>
          <a:p>
            <a:r>
              <a:rPr lang="en-US" dirty="0" smtClean="0"/>
              <a:t>Event W∩B = {45, 46, 54, 55, 56}</a:t>
            </a:r>
          </a:p>
          <a:p>
            <a:r>
              <a:rPr lang="en-US" dirty="0" err="1" smtClean="0"/>
              <a:t>Pr(W</a:t>
            </a:r>
            <a:r>
              <a:rPr lang="en-US" dirty="0" smtClean="0"/>
              <a:t> | B) = |W∩B|/|B| = 5/12</a:t>
            </a:r>
          </a:p>
          <a:p>
            <a:r>
              <a:rPr lang="en-US" dirty="0" smtClean="0"/>
              <a:t>“Probability of W given B”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sample space is the same,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general, the conditional probability of event A given event B is defined as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9438" y="2289175"/>
          <a:ext cx="7400925" cy="1006475"/>
        </p:xfrm>
        <a:graphic>
          <a:graphicData uri="http://schemas.openxmlformats.org/presentationml/2006/ole">
            <p:oleObj spid="_x0000_s27650" name="Equation" r:id="rId3" imgW="3086100" imgH="4191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17664" y="4499540"/>
          <a:ext cx="3321796" cy="1043993"/>
        </p:xfrm>
        <a:graphic>
          <a:graphicData uri="http://schemas.openxmlformats.org/presentationml/2006/ole">
            <p:oleObj spid="_x0000_s27651" name="Equation" r:id="rId4" imgW="1333500" imgH="41910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>
          <a:xfrm>
            <a:off x="2196353" y="4377764"/>
            <a:ext cx="4542118" cy="1225534"/>
          </a:xfrm>
          <a:prstGeom prst="ellipse">
            <a:avLst/>
          </a:prstGeom>
          <a:noFill/>
          <a:ln w="47625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</a:t>
            </a:r>
            <a:br>
              <a:rPr lang="en-US" dirty="0" smtClean="0"/>
            </a:br>
            <a:r>
              <a:rPr lang="en-US" dirty="0" err="1" smtClean="0"/>
              <a:t>Pr(A|B</a:t>
            </a:r>
            <a:r>
              <a:rPr lang="en-US" dirty="0" smtClean="0"/>
              <a:t>) and </a:t>
            </a:r>
            <a:r>
              <a:rPr lang="en-US" dirty="0" err="1" smtClean="0"/>
              <a:t>Pr(B|A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1600200"/>
            <a:ext cx="8593504" cy="482382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Pr(A|B</a:t>
            </a:r>
            <a:r>
              <a:rPr lang="en-US" dirty="0" smtClean="0"/>
              <a:t>) is the proportion of B that is also within A, that is, </a:t>
            </a:r>
            <a:r>
              <a:rPr lang="en-US" dirty="0" err="1" smtClean="0"/>
              <a:t>Pr(A|B</a:t>
            </a:r>
            <a:r>
              <a:rPr lang="en-US" dirty="0" smtClean="0"/>
              <a:t>) is |A∩B| as a proportion of |B|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Pr(A|B</a:t>
            </a:r>
            <a:r>
              <a:rPr lang="en-US" dirty="0" smtClean="0"/>
              <a:t>) is close to 1 but </a:t>
            </a:r>
            <a:r>
              <a:rPr lang="en-US" dirty="0" err="1" smtClean="0"/>
              <a:t>Pr(B|A</a:t>
            </a:r>
            <a:r>
              <a:rPr lang="en-US" dirty="0" smtClean="0"/>
              <a:t>) is close to 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7586" y="2754341"/>
            <a:ext cx="4989511" cy="240797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16293" y="3224392"/>
            <a:ext cx="626782" cy="1500863"/>
          </a:xfrm>
          <a:prstGeom prst="ellipse">
            <a:avLst/>
          </a:prstGeom>
          <a:solidFill>
            <a:srgbClr val="FF6600">
              <a:alpha val="4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13333" y="3067708"/>
            <a:ext cx="63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A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7097" y="3067708"/>
            <a:ext cx="63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halkboard"/>
                <a:cs typeface="Chalkboard"/>
              </a:rPr>
              <a:t>B</a:t>
            </a:r>
            <a:endParaRPr lang="en-US" sz="4000" dirty="0">
              <a:latin typeface="Chalkboard"/>
              <a:cs typeface="Chalkboar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778" y="4948576"/>
            <a:ext cx="151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A∩B</a:t>
            </a:r>
            <a:endParaRPr lang="en-US" sz="4000" dirty="0">
              <a:latin typeface="Chalkboard"/>
              <a:cs typeface="Chalkboar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521483" y="4556204"/>
            <a:ext cx="832895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Probability and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Fact: A and B are independent events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Pr(A|B</a:t>
            </a:r>
            <a:r>
              <a:rPr lang="en-US" dirty="0" smtClean="0"/>
              <a:t>) = </a:t>
            </a:r>
            <a:r>
              <a:rPr lang="en-US" dirty="0" err="1" smtClean="0"/>
              <a:t>Pr(A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That is, </a:t>
            </a:r>
            <a:r>
              <a:rPr lang="en-US" dirty="0" err="1" smtClean="0"/>
              <a:t>iff</a:t>
            </a:r>
            <a:r>
              <a:rPr lang="en-US" dirty="0" smtClean="0"/>
              <a:t> knowing whether B is the case gives no information that would help determine the probability of A.</a:t>
            </a:r>
          </a:p>
          <a:p>
            <a:r>
              <a:rPr lang="en-US" dirty="0" smtClean="0"/>
              <a:t>Proof:</a:t>
            </a:r>
          </a:p>
          <a:p>
            <a:pPr lvl="1">
              <a:buNone/>
            </a:pPr>
            <a:r>
              <a:rPr lang="en-US" dirty="0" smtClean="0"/>
              <a:t>A and B independent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Pr(A)∙Pr(B</a:t>
            </a:r>
            <a:r>
              <a:rPr lang="en-US" dirty="0" smtClean="0"/>
              <a:t>) = </a:t>
            </a:r>
            <a:r>
              <a:rPr lang="en-US" dirty="0" err="1" smtClean="0"/>
              <a:t>Pr(A∩B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By </a:t>
            </a:r>
            <a:r>
              <a:rPr lang="en-US" dirty="0" err="1" smtClean="0"/>
              <a:t>defn</a:t>
            </a:r>
            <a:r>
              <a:rPr lang="en-US" dirty="0" smtClean="0"/>
              <a:t> of </a:t>
            </a:r>
            <a:r>
              <a:rPr lang="en-US" dirty="0" err="1" smtClean="0"/>
              <a:t>Pr(A|B</a:t>
            </a:r>
            <a:r>
              <a:rPr lang="en-US" dirty="0" smtClean="0"/>
              <a:t>), </a:t>
            </a:r>
            <a:r>
              <a:rPr lang="en-US" dirty="0" err="1" smtClean="0"/>
              <a:t>Pr(A∩B</a:t>
            </a:r>
            <a:r>
              <a:rPr lang="en-US" dirty="0" smtClean="0"/>
              <a:t>) = </a:t>
            </a:r>
            <a:r>
              <a:rPr lang="en-US" dirty="0" err="1" smtClean="0"/>
              <a:t>Pr(A|B)∙Pr(B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So if </a:t>
            </a:r>
            <a:r>
              <a:rPr lang="en-US" dirty="0" err="1" smtClean="0"/>
              <a:t>Pr(B</a:t>
            </a:r>
            <a:r>
              <a:rPr lang="en-US" dirty="0" smtClean="0"/>
              <a:t>) is nonzero,  dividing by </a:t>
            </a:r>
            <a:r>
              <a:rPr lang="en-US" dirty="0" err="1" smtClean="0"/>
              <a:t>Pr(B</a:t>
            </a:r>
            <a:r>
              <a:rPr lang="en-US" dirty="0" smtClean="0"/>
              <a:t>) yields that A and B are independent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Pr(A</a:t>
            </a:r>
            <a:r>
              <a:rPr lang="en-US" dirty="0" smtClean="0"/>
              <a:t>) = </a:t>
            </a:r>
            <a:r>
              <a:rPr lang="en-US" dirty="0" err="1" smtClean="0"/>
              <a:t>Pr(A|B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Populations and Subpopulations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64" y="1220484"/>
            <a:ext cx="8988336" cy="46794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in a town of 1000 people, 600 are women, 100 are students, and 70 are women students</a:t>
            </a:r>
          </a:p>
          <a:p>
            <a:r>
              <a:rPr lang="en-US" dirty="0" smtClean="0"/>
              <a:t>So if a person is selected at random,</a:t>
            </a:r>
          </a:p>
          <a:p>
            <a:pPr lvl="1"/>
            <a:r>
              <a:rPr lang="en-US" dirty="0" err="1" smtClean="0"/>
              <a:t>Pr(student</a:t>
            </a:r>
            <a:r>
              <a:rPr lang="en-US" dirty="0" smtClean="0"/>
              <a:t>) = 100/1000 = .1,</a:t>
            </a:r>
          </a:p>
          <a:p>
            <a:pPr lvl="1"/>
            <a:r>
              <a:rPr lang="en-US" dirty="0" err="1" smtClean="0"/>
              <a:t>Pr(woman</a:t>
            </a:r>
            <a:r>
              <a:rPr lang="en-US" dirty="0" smtClean="0"/>
              <a:t>) = 600/1000 = .6</a:t>
            </a:r>
          </a:p>
          <a:p>
            <a:pPr lvl="1"/>
            <a:r>
              <a:rPr lang="en-US" dirty="0" err="1" smtClean="0"/>
              <a:t>Pr(woman</a:t>
            </a:r>
            <a:r>
              <a:rPr lang="en-US" dirty="0" smtClean="0"/>
              <a:t> student) = 70/1000 = .07.</a:t>
            </a:r>
          </a:p>
          <a:p>
            <a:r>
              <a:rPr lang="en-US" dirty="0" smtClean="0"/>
              <a:t>If a random selection chooses a woman, what is the probability she is a student?</a:t>
            </a:r>
          </a:p>
          <a:p>
            <a:pPr lvl="1"/>
            <a:r>
              <a:rPr lang="en-US" dirty="0" smtClean="0"/>
              <a:t>Simple : #women students/#women = 70/600 = 7/60</a:t>
            </a:r>
          </a:p>
          <a:p>
            <a:pPr lvl="1"/>
            <a:r>
              <a:rPr lang="en-US" dirty="0" smtClean="0"/>
              <a:t>Using probability: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98850" y="5487988"/>
          <a:ext cx="4910138" cy="947737"/>
        </p:xfrm>
        <a:graphic>
          <a:graphicData uri="http://schemas.openxmlformats.org/presentationml/2006/ole">
            <p:oleObj spid="_x0000_s31746" name="Equation" r:id="rId3" imgW="21717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Populations and Subpopulations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64" y="1220484"/>
            <a:ext cx="8988336" cy="4679476"/>
          </a:xfrm>
        </p:spPr>
        <p:txBody>
          <a:bodyPr>
            <a:normAutofit/>
          </a:bodyPr>
          <a:lstStyle/>
          <a:p>
            <a:r>
              <a:rPr lang="en-US" dirty="0" smtClean="0"/>
              <a:t>Suppose in a town of 1000 people, 600 are women, 100 are students, and 70 are women students</a:t>
            </a:r>
          </a:p>
          <a:p>
            <a:r>
              <a:rPr lang="en-US" dirty="0" smtClean="0"/>
              <a:t>Are being a woman and being a student independent events?</a:t>
            </a:r>
          </a:p>
          <a:p>
            <a:r>
              <a:rPr lang="en-US" dirty="0" err="1" smtClean="0"/>
              <a:t>Pr(W</a:t>
            </a:r>
            <a:r>
              <a:rPr lang="en-US" dirty="0" smtClean="0"/>
              <a:t>) = .6, </a:t>
            </a:r>
            <a:r>
              <a:rPr lang="en-US" dirty="0" err="1" smtClean="0"/>
              <a:t>Pr(St</a:t>
            </a:r>
            <a:r>
              <a:rPr lang="en-US" dirty="0" smtClean="0"/>
              <a:t>) = .1</a:t>
            </a:r>
          </a:p>
          <a:p>
            <a:r>
              <a:rPr lang="en-US" dirty="0" err="1" smtClean="0"/>
              <a:t>Pr(W∩St</a:t>
            </a:r>
            <a:r>
              <a:rPr lang="en-US" dirty="0" smtClean="0"/>
              <a:t>) = .07 ≠ </a:t>
            </a:r>
            <a:r>
              <a:rPr lang="en-US" dirty="0" err="1" smtClean="0"/>
              <a:t>Pr(W</a:t>
            </a:r>
            <a:r>
              <a:rPr lang="en-US" dirty="0" smtClean="0"/>
              <a:t>) ∙ </a:t>
            </a:r>
            <a:r>
              <a:rPr lang="en-US" dirty="0" err="1" smtClean="0"/>
              <a:t>Pr(St</a:t>
            </a:r>
            <a:r>
              <a:rPr lang="en-US" dirty="0" smtClean="0"/>
              <a:t>) = .06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Suppose :</a:t>
            </a:r>
          </a:p>
          <a:p>
            <a:pPr lvl="1"/>
            <a:r>
              <a:rPr lang="en-US" dirty="0" smtClean="0"/>
              <a:t>The Whigs have a 5% chance of winning the election unless Etna erupts</a:t>
            </a:r>
          </a:p>
          <a:p>
            <a:pPr lvl="1"/>
            <a:r>
              <a:rPr lang="en-US" dirty="0" smtClean="0"/>
              <a:t>If Etna erupts around the time of the election, the Whigs have a 65% chance of winning</a:t>
            </a:r>
          </a:p>
          <a:p>
            <a:pPr lvl="1"/>
            <a:r>
              <a:rPr lang="en-US" dirty="0" smtClean="0"/>
              <a:t>There is a 10% probability of Etna erupting</a:t>
            </a:r>
          </a:p>
          <a:p>
            <a:r>
              <a:rPr lang="en-US" dirty="0" smtClean="0"/>
              <a:t>Are the Whigs likely to win?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9836</TotalTime>
  <Words>814</Words>
  <Application>Microsoft Macintosh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CS20 template</vt:lpstr>
      <vt:lpstr>Equation</vt:lpstr>
      <vt:lpstr>Conditional Probability</vt:lpstr>
      <vt:lpstr>What is a conditional probability?</vt:lpstr>
      <vt:lpstr>What is a conditional probability?</vt:lpstr>
      <vt:lpstr>Conditional probability</vt:lpstr>
      <vt:lpstr>What is the difference between Pr(A|B) and Pr(B|A)?</vt:lpstr>
      <vt:lpstr>Conditional Probability and Independence</vt:lpstr>
      <vt:lpstr>Populations and Subpopulations</vt:lpstr>
      <vt:lpstr>Populations and Subpopulations</vt:lpstr>
      <vt:lpstr>Total Probability</vt:lpstr>
      <vt:lpstr>Total Probability</vt:lpstr>
      <vt:lpstr>“Total probability” = weighted average of probabilities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Probability</dc:title>
  <dc:creator>Harry Lewis</dc:creator>
  <cp:lastModifiedBy>Harry Lewis</cp:lastModifiedBy>
  <cp:revision>69</cp:revision>
  <dcterms:created xsi:type="dcterms:W3CDTF">2014-04-09T13:35:32Z</dcterms:created>
  <dcterms:modified xsi:type="dcterms:W3CDTF">2014-04-14T21:03:45Z</dcterms:modified>
</cp:coreProperties>
</file>