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df" ContentType="application/pdf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3" r:id="rId3"/>
    <p:sldId id="281" r:id="rId4"/>
    <p:sldId id="292" r:id="rId5"/>
    <p:sldId id="273" r:id="rId6"/>
    <p:sldId id="287" r:id="rId7"/>
    <p:sldId id="275" r:id="rId8"/>
    <p:sldId id="276" r:id="rId9"/>
    <p:sldId id="277" r:id="rId10"/>
    <p:sldId id="279" r:id="rId11"/>
    <p:sldId id="288" r:id="rId12"/>
    <p:sldId id="282" r:id="rId13"/>
    <p:sldId id="289" r:id="rId14"/>
    <p:sldId id="285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95C08-D674-9A40-8A80-BBF8140C7561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CC797-E7B8-7D41-A49A-35844190E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B7B72-6C3B-8E4C-85BD-127EC4BA7F16}" type="datetimeFigureOut">
              <a:rPr lang="en-US" smtClean="0"/>
              <a:pPr/>
              <a:t>3/9/12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DDA6F-FB65-9D4F-8B48-918416A0D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Connectivity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Connectivity = 2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1290702" y="3114080"/>
            <a:ext cx="4615246" cy="90851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391" y="1101124"/>
            <a:ext cx="8458090" cy="461388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vertex connectivity </a:t>
            </a:r>
            <a:r>
              <a:rPr lang="en-US" sz="5400" dirty="0" smtClean="0"/>
              <a:t>of a graph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is the smallest number of vertices that must be removed to disconnect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7A61DB4-1F4E-47C2-980D-83A2F3996CE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Vertex Connectivity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3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 graph with vertex connectivity 1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4500204" y="3035133"/>
            <a:ext cx="998471" cy="1528252"/>
          </a:xfrm>
          <a:custGeom>
            <a:avLst/>
            <a:gdLst>
              <a:gd name="connsiteX0" fmla="*/ 431725 w 998471"/>
              <a:gd name="connsiteY0" fmla="*/ 51429 h 1528252"/>
              <a:gd name="connsiteX1" fmla="*/ 387427 w 998471"/>
              <a:gd name="connsiteY1" fmla="*/ 36660 h 1528252"/>
              <a:gd name="connsiteX2" fmla="*/ 298829 w 998471"/>
              <a:gd name="connsiteY2" fmla="*/ 66197 h 1528252"/>
              <a:gd name="connsiteX3" fmla="*/ 269297 w 998471"/>
              <a:gd name="connsiteY3" fmla="*/ 110501 h 1528252"/>
              <a:gd name="connsiteX4" fmla="*/ 210232 w 998471"/>
              <a:gd name="connsiteY4" fmla="*/ 184343 h 1528252"/>
              <a:gd name="connsiteX5" fmla="*/ 195465 w 998471"/>
              <a:gd name="connsiteY5" fmla="*/ 228647 h 1528252"/>
              <a:gd name="connsiteX6" fmla="*/ 165933 w 998471"/>
              <a:gd name="connsiteY6" fmla="*/ 258184 h 1528252"/>
              <a:gd name="connsiteX7" fmla="*/ 121634 w 998471"/>
              <a:gd name="connsiteY7" fmla="*/ 317257 h 1528252"/>
              <a:gd name="connsiteX8" fmla="*/ 62569 w 998471"/>
              <a:gd name="connsiteY8" fmla="*/ 435403 h 1528252"/>
              <a:gd name="connsiteX9" fmla="*/ 33037 w 998471"/>
              <a:gd name="connsiteY9" fmla="*/ 509244 h 1528252"/>
              <a:gd name="connsiteX10" fmla="*/ 18270 w 998471"/>
              <a:gd name="connsiteY10" fmla="*/ 583085 h 1528252"/>
              <a:gd name="connsiteX11" fmla="*/ 47803 w 998471"/>
              <a:gd name="connsiteY11" fmla="*/ 1469179 h 1528252"/>
              <a:gd name="connsiteX12" fmla="*/ 165933 w 998471"/>
              <a:gd name="connsiteY12" fmla="*/ 1483947 h 1528252"/>
              <a:gd name="connsiteX13" fmla="*/ 269297 w 998471"/>
              <a:gd name="connsiteY13" fmla="*/ 1528252 h 1528252"/>
              <a:gd name="connsiteX14" fmla="*/ 416959 w 998471"/>
              <a:gd name="connsiteY14" fmla="*/ 1513484 h 1528252"/>
              <a:gd name="connsiteX15" fmla="*/ 490790 w 998471"/>
              <a:gd name="connsiteY15" fmla="*/ 1424875 h 1528252"/>
              <a:gd name="connsiteX16" fmla="*/ 535089 w 998471"/>
              <a:gd name="connsiteY16" fmla="*/ 1365802 h 1528252"/>
              <a:gd name="connsiteX17" fmla="*/ 667985 w 998471"/>
              <a:gd name="connsiteY17" fmla="*/ 1232887 h 1528252"/>
              <a:gd name="connsiteX18" fmla="*/ 771349 w 998471"/>
              <a:gd name="connsiteY18" fmla="*/ 1129510 h 1528252"/>
              <a:gd name="connsiteX19" fmla="*/ 845180 w 998471"/>
              <a:gd name="connsiteY19" fmla="*/ 1040900 h 1528252"/>
              <a:gd name="connsiteX20" fmla="*/ 948544 w 998471"/>
              <a:gd name="connsiteY20" fmla="*/ 937523 h 1528252"/>
              <a:gd name="connsiteX21" fmla="*/ 963310 w 998471"/>
              <a:gd name="connsiteY21" fmla="*/ 893218 h 1528252"/>
              <a:gd name="connsiteX22" fmla="*/ 992843 w 998471"/>
              <a:gd name="connsiteY22" fmla="*/ 834145 h 1528252"/>
              <a:gd name="connsiteX23" fmla="*/ 933778 w 998471"/>
              <a:gd name="connsiteY23" fmla="*/ 656926 h 1528252"/>
              <a:gd name="connsiteX24" fmla="*/ 889479 w 998471"/>
              <a:gd name="connsiteY24" fmla="*/ 612622 h 1528252"/>
              <a:gd name="connsiteX25" fmla="*/ 859947 w 998471"/>
              <a:gd name="connsiteY25" fmla="*/ 553549 h 1528252"/>
              <a:gd name="connsiteX26" fmla="*/ 830414 w 998471"/>
              <a:gd name="connsiteY26" fmla="*/ 464939 h 1528252"/>
              <a:gd name="connsiteX27" fmla="*/ 815648 w 998471"/>
              <a:gd name="connsiteY27" fmla="*/ 199111 h 1528252"/>
              <a:gd name="connsiteX28" fmla="*/ 800882 w 998471"/>
              <a:gd name="connsiteY28" fmla="*/ 140038 h 1528252"/>
              <a:gd name="connsiteX29" fmla="*/ 771349 w 998471"/>
              <a:gd name="connsiteY29" fmla="*/ 110501 h 1528252"/>
              <a:gd name="connsiteX30" fmla="*/ 727050 w 998471"/>
              <a:gd name="connsiteY30" fmla="*/ 95733 h 1528252"/>
              <a:gd name="connsiteX31" fmla="*/ 667985 w 998471"/>
              <a:gd name="connsiteY31" fmla="*/ 66197 h 1528252"/>
              <a:gd name="connsiteX32" fmla="*/ 579388 w 998471"/>
              <a:gd name="connsiteY32" fmla="*/ 7124 h 1528252"/>
              <a:gd name="connsiteX33" fmla="*/ 549855 w 998471"/>
              <a:gd name="connsiteY33" fmla="*/ 36660 h 1528252"/>
              <a:gd name="connsiteX34" fmla="*/ 284063 w 998471"/>
              <a:gd name="connsiteY34" fmla="*/ 36660 h 152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8471" h="1528252">
                <a:moveTo>
                  <a:pt x="431725" y="51429"/>
                </a:moveTo>
                <a:cubicBezTo>
                  <a:pt x="416959" y="46506"/>
                  <a:pt x="402897" y="34941"/>
                  <a:pt x="387427" y="36660"/>
                </a:cubicBezTo>
                <a:cubicBezTo>
                  <a:pt x="356487" y="40098"/>
                  <a:pt x="325227" y="49696"/>
                  <a:pt x="298829" y="66197"/>
                </a:cubicBezTo>
                <a:cubicBezTo>
                  <a:pt x="283779" y="75604"/>
                  <a:pt x="279945" y="96302"/>
                  <a:pt x="269297" y="110501"/>
                </a:cubicBezTo>
                <a:cubicBezTo>
                  <a:pt x="250387" y="135718"/>
                  <a:pt x="229920" y="159729"/>
                  <a:pt x="210232" y="184343"/>
                </a:cubicBezTo>
                <a:cubicBezTo>
                  <a:pt x="205310" y="199111"/>
                  <a:pt x="203473" y="215298"/>
                  <a:pt x="195465" y="228647"/>
                </a:cubicBezTo>
                <a:cubicBezTo>
                  <a:pt x="188302" y="240586"/>
                  <a:pt x="174845" y="247488"/>
                  <a:pt x="165933" y="258184"/>
                </a:cubicBezTo>
                <a:cubicBezTo>
                  <a:pt x="150178" y="277093"/>
                  <a:pt x="135285" y="296777"/>
                  <a:pt x="121634" y="317257"/>
                </a:cubicBezTo>
                <a:cubicBezTo>
                  <a:pt x="64238" y="403362"/>
                  <a:pt x="89170" y="364456"/>
                  <a:pt x="62569" y="435403"/>
                </a:cubicBezTo>
                <a:cubicBezTo>
                  <a:pt x="53262" y="460225"/>
                  <a:pt x="40653" y="483853"/>
                  <a:pt x="33037" y="509244"/>
                </a:cubicBezTo>
                <a:cubicBezTo>
                  <a:pt x="25825" y="533287"/>
                  <a:pt x="23192" y="558471"/>
                  <a:pt x="18270" y="583085"/>
                </a:cubicBezTo>
                <a:cubicBezTo>
                  <a:pt x="28114" y="878450"/>
                  <a:pt x="0" y="1177542"/>
                  <a:pt x="47803" y="1469179"/>
                </a:cubicBezTo>
                <a:cubicBezTo>
                  <a:pt x="54222" y="1508340"/>
                  <a:pt x="126890" y="1476847"/>
                  <a:pt x="165933" y="1483947"/>
                </a:cubicBezTo>
                <a:cubicBezTo>
                  <a:pt x="200072" y="1490155"/>
                  <a:pt x="240211" y="1513707"/>
                  <a:pt x="269297" y="1528252"/>
                </a:cubicBezTo>
                <a:cubicBezTo>
                  <a:pt x="318518" y="1523329"/>
                  <a:pt x="368760" y="1524608"/>
                  <a:pt x="416959" y="1513484"/>
                </a:cubicBezTo>
                <a:cubicBezTo>
                  <a:pt x="468465" y="1501596"/>
                  <a:pt x="467102" y="1462781"/>
                  <a:pt x="490790" y="1424875"/>
                </a:cubicBezTo>
                <a:cubicBezTo>
                  <a:pt x="503833" y="1404003"/>
                  <a:pt x="518396" y="1383889"/>
                  <a:pt x="535089" y="1365802"/>
                </a:cubicBezTo>
                <a:cubicBezTo>
                  <a:pt x="577582" y="1319762"/>
                  <a:pt x="623686" y="1277192"/>
                  <a:pt x="667985" y="1232887"/>
                </a:cubicBezTo>
                <a:cubicBezTo>
                  <a:pt x="702439" y="1198428"/>
                  <a:pt x="740156" y="1166947"/>
                  <a:pt x="771349" y="1129510"/>
                </a:cubicBezTo>
                <a:cubicBezTo>
                  <a:pt x="795959" y="1099973"/>
                  <a:pt x="819105" y="1069152"/>
                  <a:pt x="845180" y="1040900"/>
                </a:cubicBezTo>
                <a:cubicBezTo>
                  <a:pt x="878230" y="1005091"/>
                  <a:pt x="948544" y="937523"/>
                  <a:pt x="948544" y="937523"/>
                </a:cubicBezTo>
                <a:cubicBezTo>
                  <a:pt x="953466" y="922755"/>
                  <a:pt x="957179" y="907527"/>
                  <a:pt x="963310" y="893218"/>
                </a:cubicBezTo>
                <a:cubicBezTo>
                  <a:pt x="971981" y="872983"/>
                  <a:pt x="990653" y="856050"/>
                  <a:pt x="992843" y="834145"/>
                </a:cubicBezTo>
                <a:cubicBezTo>
                  <a:pt x="998471" y="777861"/>
                  <a:pt x="962990" y="700750"/>
                  <a:pt x="933778" y="656926"/>
                </a:cubicBezTo>
                <a:cubicBezTo>
                  <a:pt x="922195" y="639549"/>
                  <a:pt x="904245" y="627390"/>
                  <a:pt x="889479" y="612622"/>
                </a:cubicBezTo>
                <a:cubicBezTo>
                  <a:pt x="879635" y="592931"/>
                  <a:pt x="868122" y="573989"/>
                  <a:pt x="859947" y="553549"/>
                </a:cubicBezTo>
                <a:cubicBezTo>
                  <a:pt x="848386" y="524641"/>
                  <a:pt x="830414" y="464939"/>
                  <a:pt x="830414" y="464939"/>
                </a:cubicBezTo>
                <a:cubicBezTo>
                  <a:pt x="825492" y="376330"/>
                  <a:pt x="823681" y="287493"/>
                  <a:pt x="815648" y="199111"/>
                </a:cubicBezTo>
                <a:cubicBezTo>
                  <a:pt x="813811" y="178897"/>
                  <a:pt x="809958" y="158193"/>
                  <a:pt x="800882" y="140038"/>
                </a:cubicBezTo>
                <a:cubicBezTo>
                  <a:pt x="794656" y="127585"/>
                  <a:pt x="783287" y="117665"/>
                  <a:pt x="771349" y="110501"/>
                </a:cubicBezTo>
                <a:cubicBezTo>
                  <a:pt x="758002" y="102492"/>
                  <a:pt x="741356" y="101865"/>
                  <a:pt x="727050" y="95733"/>
                </a:cubicBezTo>
                <a:cubicBezTo>
                  <a:pt x="706817" y="87061"/>
                  <a:pt x="687673" y="76042"/>
                  <a:pt x="667985" y="66197"/>
                </a:cubicBezTo>
                <a:cubicBezTo>
                  <a:pt x="650910" y="49120"/>
                  <a:pt x="615006" y="0"/>
                  <a:pt x="579388" y="7124"/>
                </a:cubicBezTo>
                <a:cubicBezTo>
                  <a:pt x="565736" y="9855"/>
                  <a:pt x="563709" y="35274"/>
                  <a:pt x="549855" y="36660"/>
                </a:cubicBezTo>
                <a:cubicBezTo>
                  <a:pt x="461697" y="45477"/>
                  <a:pt x="372660" y="36660"/>
                  <a:pt x="284063" y="3666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5464885"/>
            <a:ext cx="83206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halkboard"/>
                <a:cs typeface="Chalkboard"/>
              </a:rPr>
              <a:t>The vertex is called an </a:t>
            </a:r>
            <a:r>
              <a:rPr lang="en-US" sz="3200" dirty="0" smtClean="0">
                <a:solidFill>
                  <a:srgbClr val="0000FF"/>
                </a:solidFill>
                <a:latin typeface="Chalkboard"/>
                <a:cs typeface="Chalkboard"/>
              </a:rPr>
              <a:t>articulation point</a:t>
            </a:r>
            <a:endParaRPr lang="en-US" sz="3200" dirty="0">
              <a:solidFill>
                <a:srgbClr val="0000FF"/>
              </a:solidFill>
              <a:latin typeface="Chalkboard"/>
              <a:cs typeface="Chalkboar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>
              <a:solidFill>
                <a:srgbClr val="0000FF"/>
              </a:solidFill>
              <a:latin typeface="Chalkboard"/>
              <a:cs typeface="Chalkboard"/>
            </a:endParaRP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 Cut = set of nodes whose removal disconnects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406" y="1600200"/>
            <a:ext cx="3400394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Vertex cut of size 2</a:t>
            </a:r>
          </a:p>
          <a:p>
            <a:r>
              <a:rPr lang="en-US" dirty="0" smtClean="0"/>
              <a:t>“</a:t>
            </a:r>
            <a:r>
              <a:rPr lang="en-US" dirty="0" err="1" smtClean="0">
                <a:solidFill>
                  <a:srgbClr val="0000FF"/>
                </a:solidFill>
              </a:rPr>
              <a:t>Biconnected</a:t>
            </a:r>
            <a:r>
              <a:rPr lang="en-US" dirty="0" smtClean="0"/>
              <a:t>” means vertex connectivity at least 2, i.e. connected but no articulation point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C0504D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C0504D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13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3" name="AutoShape 14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4" name="AutoShape 15"/>
          <p:cNvCxnSpPr>
            <a:cxnSpLocks noChangeShapeType="1"/>
            <a:stCxn id="8" idx="2"/>
            <a:endCxn id="6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5" name="AutoShape 16"/>
          <p:cNvCxnSpPr>
            <a:cxnSpLocks noChangeShapeType="1"/>
            <a:stCxn id="7" idx="4"/>
            <a:endCxn id="9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6" name="AutoShape 17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" name="AutoShape 18"/>
          <p:cNvCxnSpPr>
            <a:cxnSpLocks noChangeShapeType="1"/>
            <a:stCxn id="11" idx="7"/>
            <a:endCxn id="10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" name="AutoShape 24"/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9210"/>
            <a:ext cx="8229600" cy="1143000"/>
          </a:xfrm>
        </p:spPr>
        <p:txBody>
          <a:bodyPr/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Graphs of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928"/>
            <a:ext cx="9144000" cy="614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pPr>
              <a:buNone/>
            </a:pP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pPr>
              <a:buNone/>
            </a:pP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pPr>
              <a:buNone/>
            </a:pP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pPr>
              <a:buNone/>
            </a:pP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Connectivity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Between Vertices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32" y="1378504"/>
            <a:ext cx="8739468" cy="452596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Two vertices are </a:t>
            </a:r>
            <a:r>
              <a:rPr lang="en-US" altLang="zh-CN" dirty="0" smtClean="0">
                <a:solidFill>
                  <a:srgbClr val="3366FF"/>
                </a:solidFill>
                <a:ea typeface="宋体" pitchFamily="2" charset="-122"/>
              </a:rPr>
              <a:t>connected </a:t>
            </a:r>
            <a:r>
              <a:rPr lang="en-US" altLang="zh-CN" dirty="0" smtClean="0">
                <a:ea typeface="宋体" pitchFamily="2" charset="-122"/>
              </a:rPr>
              <a:t>in a graph </a:t>
            </a:r>
            <a:r>
              <a:rPr lang="en-US" altLang="zh-CN" dirty="0" smtClean="0">
                <a:solidFill>
                  <a:srgbClr val="3366FF"/>
                </a:solidFill>
                <a:ea typeface="宋体" pitchFamily="2" charset="-122"/>
              </a:rPr>
              <a:t>G </a:t>
            </a:r>
            <a:r>
              <a:rPr lang="en-US" altLang="zh-CN" dirty="0" smtClean="0">
                <a:ea typeface="宋体" pitchFamily="2" charset="-122"/>
              </a:rPr>
              <a:t>if there is a path between them</a:t>
            </a:r>
          </a:p>
          <a:p>
            <a:r>
              <a:rPr lang="en-US" altLang="zh-CN" dirty="0" err="1" smtClean="0">
                <a:ea typeface="宋体" pitchFamily="2" charset="-122"/>
              </a:rPr>
              <a:t>u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dirty="0" err="1" smtClean="0">
                <a:ea typeface="宋体" pitchFamily="2" charset="-122"/>
              </a:rPr>
              <a:t>v</a:t>
            </a:r>
            <a:r>
              <a:rPr lang="en-US" altLang="zh-CN" dirty="0" smtClean="0">
                <a:ea typeface="宋体" pitchFamily="2" charset="-122"/>
              </a:rPr>
              <a:t> are connected in </a:t>
            </a:r>
            <a:r>
              <a:rPr lang="en-US" altLang="zh-CN" dirty="0" smtClean="0">
                <a:solidFill>
                  <a:srgbClr val="3366FF"/>
                </a:solidFill>
                <a:ea typeface="宋体" pitchFamily="2" charset="-122"/>
              </a:rPr>
              <a:t>G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dirty="0" err="1" smtClean="0">
                <a:ea typeface="宋体" pitchFamily="2" charset="-122"/>
              </a:rPr>
              <a:t>u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dirty="0" err="1" smtClean="0">
                <a:ea typeface="宋体" pitchFamily="2" charset="-122"/>
              </a:rPr>
              <a:t>w</a:t>
            </a:r>
            <a:r>
              <a:rPr lang="en-US" altLang="zh-CN" dirty="0" smtClean="0">
                <a:ea typeface="宋体" pitchFamily="2" charset="-122"/>
              </a:rPr>
              <a:t> are not</a:t>
            </a:r>
          </a:p>
          <a:p>
            <a:r>
              <a:rPr lang="en-US" altLang="zh-CN" dirty="0" smtClean="0">
                <a:ea typeface="宋体" pitchFamily="2" charset="-122"/>
              </a:rPr>
              <a:t>“</a:t>
            </a:r>
            <a:r>
              <a:rPr lang="en-US" altLang="zh-CN" dirty="0" smtClean="0">
                <a:ea typeface="宋体" pitchFamily="2" charset="-122"/>
              </a:rPr>
              <a:t>Being connected in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dirty="0" smtClean="0">
                <a:ea typeface="宋体" pitchFamily="2" charset="-122"/>
              </a:rPr>
              <a:t>” is an equivalence relation on vertices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915431" y="3798179"/>
            <a:ext cx="7290459" cy="2716562"/>
            <a:chOff x="915431" y="3798179"/>
            <a:chExt cx="7290459" cy="2716562"/>
          </a:xfrm>
        </p:grpSpPr>
        <p:sp>
          <p:nvSpPr>
            <p:cNvPr id="47" name="TextBox 46"/>
            <p:cNvSpPr txBox="1"/>
            <p:nvPr/>
          </p:nvSpPr>
          <p:spPr>
            <a:xfrm>
              <a:off x="6338775" y="3798179"/>
              <a:ext cx="4288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w</a:t>
              </a:r>
              <a:endParaRPr lang="en-US" sz="32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15431" y="4016050"/>
              <a:ext cx="7290459" cy="2498691"/>
              <a:chOff x="915431" y="4016050"/>
              <a:chExt cx="7290459" cy="2498691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590800" y="4123555"/>
                <a:ext cx="5006510" cy="2258403"/>
                <a:chOff x="931333" y="1744143"/>
                <a:chExt cx="7357533" cy="3318933"/>
              </a:xfrm>
            </p:grpSpPr>
            <p:sp>
              <p:nvSpPr>
                <p:cNvPr id="6" name="Oval 4"/>
                <p:cNvSpPr>
                  <a:spLocks noChangeArrowheads="1"/>
                </p:cNvSpPr>
                <p:nvPr/>
              </p:nvSpPr>
              <p:spPr bwMode="auto">
                <a:xfrm>
                  <a:off x="931333" y="1744143"/>
                  <a:ext cx="377309" cy="419082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" name="Oval 5"/>
                <p:cNvSpPr>
                  <a:spLocks noChangeArrowheads="1"/>
                </p:cNvSpPr>
                <p:nvPr/>
              </p:nvSpPr>
              <p:spPr bwMode="auto">
                <a:xfrm>
                  <a:off x="2254084" y="2965261"/>
                  <a:ext cx="377309" cy="419082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" name="Oval 6"/>
                <p:cNvSpPr>
                  <a:spLocks noChangeArrowheads="1"/>
                </p:cNvSpPr>
                <p:nvPr/>
              </p:nvSpPr>
              <p:spPr bwMode="auto">
                <a:xfrm>
                  <a:off x="3765491" y="1744143"/>
                  <a:ext cx="377309" cy="419082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Oval 7"/>
                <p:cNvSpPr>
                  <a:spLocks noChangeArrowheads="1"/>
                </p:cNvSpPr>
                <p:nvPr/>
              </p:nvSpPr>
              <p:spPr bwMode="auto">
                <a:xfrm>
                  <a:off x="2254084" y="4643994"/>
                  <a:ext cx="377309" cy="419082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Oval 8"/>
                <p:cNvSpPr>
                  <a:spLocks noChangeArrowheads="1"/>
                </p:cNvSpPr>
                <p:nvPr/>
              </p:nvSpPr>
              <p:spPr bwMode="auto">
                <a:xfrm>
                  <a:off x="4708763" y="3603516"/>
                  <a:ext cx="379478" cy="419082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Oval 9"/>
                <p:cNvSpPr>
                  <a:spLocks noChangeArrowheads="1"/>
                </p:cNvSpPr>
                <p:nvPr/>
              </p:nvSpPr>
              <p:spPr bwMode="auto">
                <a:xfrm>
                  <a:off x="3954145" y="4643994"/>
                  <a:ext cx="377309" cy="419082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Oval 10"/>
                <p:cNvSpPr>
                  <a:spLocks noChangeArrowheads="1"/>
                </p:cNvSpPr>
                <p:nvPr/>
              </p:nvSpPr>
              <p:spPr bwMode="auto">
                <a:xfrm>
                  <a:off x="5901408" y="1744143"/>
                  <a:ext cx="377309" cy="419082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Oval 11"/>
                <p:cNvSpPr>
                  <a:spLocks noChangeArrowheads="1"/>
                </p:cNvSpPr>
                <p:nvPr/>
              </p:nvSpPr>
              <p:spPr bwMode="auto">
                <a:xfrm>
                  <a:off x="5899240" y="4643994"/>
                  <a:ext cx="377309" cy="419082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12"/>
                <p:cNvSpPr>
                  <a:spLocks noChangeArrowheads="1"/>
                </p:cNvSpPr>
                <p:nvPr/>
              </p:nvSpPr>
              <p:spPr bwMode="auto">
                <a:xfrm>
                  <a:off x="7911557" y="3603516"/>
                  <a:ext cx="377309" cy="419082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5" name="AutoShape 13"/>
                <p:cNvCxnSpPr>
                  <a:cxnSpLocks noChangeShapeType="1"/>
                  <a:stCxn id="6" idx="5"/>
                  <a:endCxn id="7" idx="1"/>
                </p:cNvCxnSpPr>
                <p:nvPr/>
              </p:nvCxnSpPr>
              <p:spPr bwMode="auto">
                <a:xfrm>
                  <a:off x="1254432" y="2103012"/>
                  <a:ext cx="1053864" cy="9224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6" name="AutoShape 14"/>
                <p:cNvCxnSpPr>
                  <a:cxnSpLocks noChangeShapeType="1"/>
                  <a:stCxn id="7" idx="7"/>
                  <a:endCxn id="8" idx="3"/>
                </p:cNvCxnSpPr>
                <p:nvPr/>
              </p:nvCxnSpPr>
              <p:spPr bwMode="auto">
                <a:xfrm flipV="1">
                  <a:off x="2577183" y="2103012"/>
                  <a:ext cx="1242518" cy="9224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" name="AutoShape 15"/>
                <p:cNvCxnSpPr>
                  <a:cxnSpLocks noChangeShapeType="1"/>
                  <a:stCxn id="8" idx="2"/>
                  <a:endCxn id="6" idx="6"/>
                </p:cNvCxnSpPr>
                <p:nvPr/>
              </p:nvCxnSpPr>
              <p:spPr bwMode="auto">
                <a:xfrm flipH="1">
                  <a:off x="1308642" y="1953685"/>
                  <a:ext cx="2456848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8" name="AutoShape 16"/>
                <p:cNvCxnSpPr>
                  <a:cxnSpLocks noChangeShapeType="1"/>
                  <a:stCxn id="7" idx="4"/>
                  <a:endCxn id="9" idx="0"/>
                </p:cNvCxnSpPr>
                <p:nvPr/>
              </p:nvCxnSpPr>
              <p:spPr bwMode="auto">
                <a:xfrm>
                  <a:off x="2442740" y="3384342"/>
                  <a:ext cx="0" cy="125965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9" name="AutoShape 17"/>
                <p:cNvCxnSpPr>
                  <a:cxnSpLocks noChangeShapeType="1"/>
                  <a:stCxn id="9" idx="6"/>
                  <a:endCxn id="11" idx="2"/>
                </p:cNvCxnSpPr>
                <p:nvPr/>
              </p:nvCxnSpPr>
              <p:spPr bwMode="auto">
                <a:xfrm>
                  <a:off x="2631394" y="4853536"/>
                  <a:ext cx="1322751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20" name="AutoShape 18"/>
                <p:cNvCxnSpPr>
                  <a:cxnSpLocks noChangeShapeType="1"/>
                  <a:stCxn id="11" idx="7"/>
                  <a:endCxn id="10" idx="4"/>
                </p:cNvCxnSpPr>
                <p:nvPr/>
              </p:nvCxnSpPr>
              <p:spPr bwMode="auto">
                <a:xfrm flipV="1">
                  <a:off x="4277244" y="4022598"/>
                  <a:ext cx="622343" cy="68161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21" name="AutoShape 19"/>
                <p:cNvCxnSpPr>
                  <a:cxnSpLocks noChangeShapeType="1"/>
                  <a:stCxn id="14" idx="3"/>
                  <a:endCxn id="13" idx="7"/>
                </p:cNvCxnSpPr>
                <p:nvPr/>
              </p:nvCxnSpPr>
              <p:spPr bwMode="auto">
                <a:xfrm flipH="1">
                  <a:off x="6222338" y="3962386"/>
                  <a:ext cx="1743429" cy="74182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22" name="AutoShape 20"/>
                <p:cNvCxnSpPr>
                  <a:cxnSpLocks noChangeShapeType="1"/>
                  <a:stCxn id="12" idx="5"/>
                  <a:endCxn id="14" idx="1"/>
                </p:cNvCxnSpPr>
                <p:nvPr/>
              </p:nvCxnSpPr>
              <p:spPr bwMode="auto">
                <a:xfrm>
                  <a:off x="6224507" y="2103012"/>
                  <a:ext cx="1741260" cy="1560717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23" name="AutoShape 21"/>
                <p:cNvCxnSpPr>
                  <a:cxnSpLocks noChangeShapeType="1"/>
                  <a:stCxn id="12" idx="4"/>
                  <a:endCxn id="13" idx="0"/>
                </p:cNvCxnSpPr>
                <p:nvPr/>
              </p:nvCxnSpPr>
              <p:spPr bwMode="auto">
                <a:xfrm flipH="1">
                  <a:off x="6087894" y="2163225"/>
                  <a:ext cx="2169" cy="248077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24" name="AutoShape 24"/>
                <p:cNvCxnSpPr>
                  <a:cxnSpLocks noChangeShapeType="1"/>
                  <a:stCxn id="8" idx="5"/>
                  <a:endCxn id="10" idx="1"/>
                </p:cNvCxnSpPr>
                <p:nvPr/>
              </p:nvCxnSpPr>
              <p:spPr bwMode="auto">
                <a:xfrm>
                  <a:off x="4088588" y="2103012"/>
                  <a:ext cx="676555" cy="1560717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1971063" y="4266140"/>
                <a:ext cx="42885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 smtClean="0"/>
                  <a:t>u</a:t>
                </a:r>
                <a:endParaRPr lang="en-US" sz="3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99556" y="4850916"/>
                <a:ext cx="42885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 smtClean="0"/>
                  <a:t>v</a:t>
                </a:r>
                <a:endParaRPr lang="en-US" sz="32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15431" y="4916480"/>
                <a:ext cx="14844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3366FF"/>
                    </a:solidFill>
                  </a:rPr>
                  <a:t>G =</a:t>
                </a:r>
                <a:endParaRPr lang="en-US" sz="36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756638" y="4016050"/>
                <a:ext cx="6449252" cy="2498691"/>
              </a:xfrm>
              <a:prstGeom prst="roundRect">
                <a:avLst/>
              </a:prstGeom>
              <a:noFill/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22566D6A-3198-4289-99D7-241FB68E31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Graph with 2 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AutoShape 13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" name="AutoShape 14"/>
          <p:cNvCxnSpPr>
            <a:cxnSpLocks noChangeShapeType="1"/>
            <a:stCxn id="9" idx="7"/>
            <a:endCxn id="10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" name="AutoShape 15"/>
          <p:cNvCxnSpPr>
            <a:cxnSpLocks noChangeShapeType="1"/>
            <a:stCxn id="10" idx="2"/>
            <a:endCxn id="8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" name="AutoShape 16"/>
          <p:cNvCxnSpPr>
            <a:cxnSpLocks noChangeShapeType="1"/>
            <a:stCxn id="9" idx="4"/>
            <a:endCxn id="11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1" name="AutoShape 17"/>
          <p:cNvCxnSpPr>
            <a:cxnSpLocks noChangeShapeType="1"/>
            <a:stCxn id="11" idx="6"/>
            <a:endCxn id="13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2" name="AutoShape 18"/>
          <p:cNvCxnSpPr>
            <a:cxnSpLocks noChangeShapeType="1"/>
            <a:stCxn id="13" idx="7"/>
            <a:endCxn id="12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3" name="AutoShape 19"/>
          <p:cNvCxnSpPr>
            <a:cxnSpLocks noChangeShapeType="1"/>
            <a:stCxn id="16" idx="3"/>
            <a:endCxn id="15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4" name="AutoShape 20"/>
          <p:cNvCxnSpPr>
            <a:cxnSpLocks noChangeShapeType="1"/>
            <a:stCxn id="14" idx="5"/>
            <a:endCxn id="16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5" name="AutoShape 21"/>
          <p:cNvCxnSpPr>
            <a:cxnSpLocks noChangeShapeType="1"/>
            <a:stCxn id="14" idx="4"/>
            <a:endCxn id="15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6" name="AutoShape 24"/>
          <p:cNvCxnSpPr>
            <a:cxnSpLocks noChangeShapeType="1"/>
            <a:stCxn id="10" idx="5"/>
            <a:endCxn id="12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442798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A graph is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dirty="0" err="1" smtClean="0">
                <a:ea typeface="宋体" pitchFamily="2" charset="-122"/>
              </a:rPr>
              <a:t>iff</a:t>
            </a:r>
            <a:r>
              <a:rPr lang="en-US" altLang="zh-CN" sz="5400" dirty="0" smtClean="0">
                <a:ea typeface="宋体" pitchFamily="2" charset="-122"/>
              </a:rPr>
              <a:t>  it has only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  <a:endParaRPr lang="en-US" altLang="zh-CN" sz="54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0DFB3D4-A8AF-4261-BAED-EDE6AD83D9C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391" y="1101124"/>
            <a:ext cx="8458090" cy="461388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edge connectivity </a:t>
            </a:r>
            <a:r>
              <a:rPr lang="en-US" sz="5400" dirty="0" smtClean="0"/>
              <a:t>of a graph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is the smallest number of edges that must be removed to disconnect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7A61DB4-1F4E-47C2-980D-83A2F3996CE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Connectivity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8223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Edge connectivity = 1</a:t>
            </a:r>
            <a:endParaRPr lang="en-US" dirty="0" smtClean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4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650343" y="52133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j-ea"/>
                <a:cs typeface="Chalkboard"/>
              </a:rPr>
              <a:t>The edge is called a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halkboard"/>
                <a:ea typeface="+mj-ea"/>
                <a:cs typeface="Chalkboard"/>
              </a:rPr>
              <a:t>bridge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3318</TotalTime>
  <Words>351</Words>
  <Application>Microsoft Macintosh PowerPoint</Application>
  <PresentationFormat>On-screen Show (4:3)</PresentationFormat>
  <Paragraphs>84</Paragraphs>
  <Slides>15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CS20 template</vt:lpstr>
      <vt:lpstr>Connectivity</vt:lpstr>
      <vt:lpstr>Graphs of the Internet</vt:lpstr>
      <vt:lpstr>  Connectivity</vt:lpstr>
      <vt:lpstr>Connectivity Between Vertices</vt:lpstr>
      <vt:lpstr>Connected Components</vt:lpstr>
      <vt:lpstr>One Graph with 2 Connected Components</vt:lpstr>
      <vt:lpstr>Connected Components</vt:lpstr>
      <vt:lpstr>  Edge Connectivity</vt:lpstr>
      <vt:lpstr>Edge connectivity = 1</vt:lpstr>
      <vt:lpstr>Edge Connectivity = 2</vt:lpstr>
      <vt:lpstr>  Vertex Connectivity</vt:lpstr>
      <vt:lpstr>A graph with vertex connectivity 1</vt:lpstr>
      <vt:lpstr>Slide 13</vt:lpstr>
      <vt:lpstr>Vertex Cut = set of nodes whose removal disconnects the graph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Harry Lewis</dc:creator>
  <cp:lastModifiedBy>Harry Lewis</cp:lastModifiedBy>
  <cp:revision>36</cp:revision>
  <dcterms:created xsi:type="dcterms:W3CDTF">2012-03-10T02:31:57Z</dcterms:created>
  <dcterms:modified xsi:type="dcterms:W3CDTF">2012-03-10T15:05:21Z</dcterms:modified>
</cp:coreProperties>
</file>