
<file path=[Content_Types].xml><?xml version="1.0" encoding="utf-8"?>
<Types xmlns="http://schemas.openxmlformats.org/package/2006/content-types"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oleObject9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7.bin" ContentType="application/vnd.openxmlformats-officedocument.oleObject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Relationship Id="rId3" Type="http://schemas.openxmlformats.org/officeDocument/2006/relationships/image" Target="../media/image10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12C5-B4B7-554D-B803-9F0F91AEFDE2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ABCF-C8F8-0241-9BCE-0B14EB7A6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10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8E95-1042-2449-8CFA-EBFFEC6FEA26}" type="datetimeFigureOut">
              <a:rPr lang="en-US" smtClean="0"/>
              <a:pPr/>
              <a:t>3/22/12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A95A-B9EA-6044-802F-85084991C5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 Subsets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316638"/>
              </p:ext>
            </p:extLst>
          </p:nvPr>
        </p:nvGraphicFramePr>
        <p:xfrm>
          <a:off x="881062" y="3514506"/>
          <a:ext cx="7196138" cy="1695450"/>
        </p:xfrm>
        <a:graphic>
          <a:graphicData uri="http://schemas.openxmlformats.org/presentationml/2006/ole">
            <p:oleObj spid="_x0000_s36866" name="Equation" r:id="rId4" imgW="1943100" imgH="457200" progId="Equation.DSMT4">
              <p:embed/>
            </p:oleObj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1219200" y="3649395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2035175" y="3631932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19A4-60BC-1E45-9ED2-57D8A1E2D8D0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5747" y="5401461"/>
            <a:ext cx="677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halkboard"/>
                <a:cs typeface="Chalkboard"/>
              </a:rPr>
              <a:t>Bijection</a:t>
            </a:r>
            <a:r>
              <a:rPr lang="en-US" sz="2800" dirty="0" smtClean="0">
                <a:latin typeface="Chalkboard"/>
                <a:cs typeface="Chalkboard"/>
              </a:rPr>
              <a:t> A↔B so |A|=|B|</a:t>
            </a:r>
            <a:endParaRPr lang="en-US" sz="2800" dirty="0">
              <a:latin typeface="Chalkboard"/>
              <a:cs typeface="Chalkboar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of 16-bit-strings with 4 1’s = # of ways of choosing 4 from the set of possible positions {1, …, 16} =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5904-407A-8B44-B29F-FE866F58D2B3}" type="datetime1">
              <a:rPr lang="en-US" smtClean="0"/>
              <a:pPr/>
              <a:t>3/22/12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365-DDF8-494A-BEFF-249F8BA353F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33195" y="3363913"/>
          <a:ext cx="877610" cy="1202651"/>
        </p:xfrm>
        <a:graphic>
          <a:graphicData uri="http://schemas.openxmlformats.org/presentationml/2006/ole">
            <p:oleObj spid="_x0000_s38914" name="Equation" r:id="rId3" imgW="3429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Poker Hands (5 cards) with 2 Jacks?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ways of picking three non-jacks</a:t>
            </a:r>
          </a:p>
          <a:p>
            <a:endParaRPr lang="en-US" dirty="0" smtClean="0"/>
          </a:p>
          <a:p>
            <a:r>
              <a:rPr lang="en-US" dirty="0" smtClean="0"/>
              <a:t>       ways of picking two jacks</a:t>
            </a:r>
          </a:p>
          <a:p>
            <a:endParaRPr lang="en-US" dirty="0" smtClean="0"/>
          </a:p>
          <a:p>
            <a:r>
              <a:rPr lang="en-US" dirty="0" smtClean="0"/>
              <a:t>So by the product rule the number of hands with exactly 2 jacks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170337" y="1600200"/>
          <a:ext cx="781139" cy="998488"/>
        </p:xfrm>
        <a:graphic>
          <a:graphicData uri="http://schemas.openxmlformats.org/presentationml/2006/ole">
            <p:oleObj spid="_x0000_s39939" name="Equation" r:id="rId3" imgW="368300" imgH="469900" progId="Equation.DSMT4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70057" y="2728932"/>
          <a:ext cx="598662" cy="965502"/>
        </p:xfrm>
        <a:graphic>
          <a:graphicData uri="http://schemas.openxmlformats.org/presentationml/2006/ole">
            <p:oleObj spid="_x0000_s39940" name="Equation" r:id="rId4" imgW="292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28852" y="4922762"/>
          <a:ext cx="4003434" cy="1460713"/>
        </p:xfrm>
        <a:graphic>
          <a:graphicData uri="http://schemas.openxmlformats.org/presentationml/2006/ole">
            <p:oleObj spid="_x0000_s39941" name="Equation" r:id="rId5" imgW="18796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many arrangements of </a:t>
            </a:r>
            <a:r>
              <a:rPr lang="en-US" dirty="0" err="1" smtClean="0"/>
              <a:t>n</a:t>
            </a:r>
            <a:r>
              <a:rPr lang="en-US" dirty="0" smtClean="0"/>
              <a:t> = 52 cards?</a:t>
            </a:r>
          </a:p>
          <a:p>
            <a:r>
              <a:rPr lang="en-US" dirty="0" smtClean="0"/>
              <a:t>First card can be any of 52</a:t>
            </a:r>
          </a:p>
          <a:p>
            <a:r>
              <a:rPr lang="en-US" dirty="0" smtClean="0"/>
              <a:t>Second card can be any of the remaining 51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Once you have chosen 51 there is only one choice for the last</a:t>
            </a:r>
          </a:p>
          <a:p>
            <a:r>
              <a:rPr lang="en-US" dirty="0" smtClean="0"/>
              <a:t>So by the product rule, </a:t>
            </a:r>
            <a:r>
              <a:rPr lang="en-US" dirty="0" err="1" smtClean="0"/>
              <a:t>n</a:t>
            </a:r>
            <a:r>
              <a:rPr lang="en-US" dirty="0" smtClean="0"/>
              <a:t> ∙ (n-1) ∙ (n-2) ∙ … ∙ 2.1 = </a:t>
            </a:r>
            <a:r>
              <a:rPr lang="en-US" dirty="0" err="1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4-Letter Words</a:t>
            </a:r>
            <a:br>
              <a:rPr lang="en-US" dirty="0" smtClean="0"/>
            </a:br>
            <a:r>
              <a:rPr lang="en-US" dirty="0" smtClean="0"/>
              <a:t>Using Each Letter at Most Once?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choices for first letter</a:t>
            </a:r>
          </a:p>
          <a:p>
            <a:r>
              <a:rPr lang="en-US" dirty="0" smtClean="0"/>
              <a:t>Only 25 for second letter</a:t>
            </a:r>
          </a:p>
          <a:p>
            <a:r>
              <a:rPr lang="en-US" dirty="0" smtClean="0"/>
              <a:t>24 for third letter</a:t>
            </a:r>
          </a:p>
          <a:p>
            <a:r>
              <a:rPr lang="en-US" dirty="0" smtClean="0"/>
              <a:t>23 for fourth letter</a:t>
            </a:r>
          </a:p>
          <a:p>
            <a:r>
              <a:rPr lang="en-US" dirty="0" smtClean="0"/>
              <a:t>So 26∙25∙24∙23</a:t>
            </a:r>
          </a:p>
          <a:p>
            <a:r>
              <a:rPr lang="en-US" dirty="0" smtClean="0"/>
              <a:t>or 26!/22!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Q be a set of length-</a:t>
            </a:r>
            <a:r>
              <a:rPr lang="en-US" dirty="0" err="1" smtClean="0"/>
              <a:t>k</a:t>
            </a:r>
            <a:r>
              <a:rPr lang="en-US" dirty="0" smtClean="0"/>
              <a:t> sequences </a:t>
            </a:r>
          </a:p>
          <a:p>
            <a:r>
              <a:rPr lang="en-US" dirty="0" smtClean="0"/>
              <a:t>if n</a:t>
            </a:r>
            <a:r>
              <a:rPr lang="en-US" baseline="-25000" dirty="0" smtClean="0"/>
              <a:t>1</a:t>
            </a:r>
            <a:r>
              <a:rPr lang="en-US" dirty="0" smtClean="0"/>
              <a:t> possible 1st elements, n</a:t>
            </a:r>
            <a:r>
              <a:rPr lang="en-US" baseline="-25000" dirty="0" smtClean="0"/>
              <a:t>2</a:t>
            </a:r>
            <a:r>
              <a:rPr lang="en-US" dirty="0" smtClean="0"/>
              <a:t> possible 2nd elements (for each first entry), n</a:t>
            </a:r>
            <a:r>
              <a:rPr lang="en-US" baseline="-25000" dirty="0" smtClean="0"/>
              <a:t>3</a:t>
            </a:r>
            <a:r>
              <a:rPr lang="en-US" dirty="0" smtClean="0"/>
              <a:t> possible 3rd elements (for each 1st &amp; 2nd entry,...) then, </a:t>
            </a:r>
          </a:p>
          <a:p>
            <a:r>
              <a:rPr lang="en-US" dirty="0" smtClean="0"/>
              <a:t>|Q| = n</a:t>
            </a:r>
            <a:r>
              <a:rPr lang="en-US" baseline="-25000" dirty="0" smtClean="0"/>
              <a:t>1</a:t>
            </a:r>
            <a:r>
              <a:rPr lang="en-US" dirty="0" smtClean="0"/>
              <a:t>⋅n</a:t>
            </a:r>
            <a:r>
              <a:rPr lang="en-US" baseline="-25000" dirty="0" smtClean="0"/>
              <a:t>2</a:t>
            </a:r>
            <a:r>
              <a:rPr lang="en-US" dirty="0" smtClean="0"/>
              <a:t>⋅⋅⋅n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Hands with</a:t>
            </a:r>
            <a:r>
              <a:rPr lang="en-US" dirty="0" smtClean="0"/>
              <a:t> 5 </a:t>
            </a:r>
            <a:r>
              <a:rPr lang="en-US" dirty="0" smtClean="0"/>
              <a:t>Cards?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97" y="1600200"/>
            <a:ext cx="856051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I.e., how many</a:t>
            </a:r>
            <a:r>
              <a:rPr lang="en-US" dirty="0" smtClean="0"/>
              <a:t> 5-</a:t>
            </a:r>
            <a:r>
              <a:rPr lang="en-US" dirty="0" smtClean="0"/>
              <a:t>element </a:t>
            </a:r>
            <a:r>
              <a:rPr lang="en-US" b="1" dirty="0" smtClean="0">
                <a:solidFill>
                  <a:srgbClr val="FF0000"/>
                </a:solidFill>
              </a:rPr>
              <a:t>subsets </a:t>
            </a:r>
            <a:r>
              <a:rPr lang="en-US" dirty="0" smtClean="0"/>
              <a:t>of a set with 52 elements? </a:t>
            </a:r>
          </a:p>
          <a:p>
            <a:r>
              <a:rPr lang="en-US" dirty="0" smtClean="0"/>
              <a:t>We know there are 52! </a:t>
            </a:r>
            <a:r>
              <a:rPr lang="en-US" dirty="0" smtClean="0">
                <a:solidFill>
                  <a:srgbClr val="FF0000"/>
                </a:solidFill>
              </a:rPr>
              <a:t>sequences </a:t>
            </a:r>
            <a:r>
              <a:rPr lang="en-US" dirty="0" smtClean="0"/>
              <a:t>of 52 cards. </a:t>
            </a:r>
          </a:p>
          <a:p>
            <a:r>
              <a:rPr lang="en-US" dirty="0" smtClean="0"/>
              <a:t>Each sequence uniquely identifies a set of</a:t>
            </a:r>
            <a:r>
              <a:rPr lang="en-US" dirty="0" smtClean="0"/>
              <a:t> 5 </a:t>
            </a:r>
            <a:r>
              <a:rPr lang="en-US" dirty="0" smtClean="0"/>
              <a:t>cards: the first</a:t>
            </a:r>
            <a:r>
              <a:rPr lang="en-US" dirty="0" smtClean="0"/>
              <a:t> 5 </a:t>
            </a:r>
            <a:endParaRPr lang="en-US" dirty="0" smtClean="0"/>
          </a:p>
          <a:p>
            <a:r>
              <a:rPr lang="en-US" dirty="0" smtClean="0"/>
              <a:t>Many-to-one mapping from sequences of 52 cards to sets of</a:t>
            </a:r>
            <a:r>
              <a:rPr lang="en-US" dirty="0" smtClean="0"/>
              <a:t> 5 </a:t>
            </a:r>
            <a:r>
              <a:rPr lang="en-US" dirty="0" smtClean="0"/>
              <a:t>cards!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55" y="1600201"/>
            <a:ext cx="8535775" cy="39744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 sequence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…a</a:t>
            </a:r>
            <a:r>
              <a:rPr lang="en-US" baseline="-25000" dirty="0" smtClean="0"/>
              <a:t>52</a:t>
            </a:r>
            <a:r>
              <a:rPr lang="en-US" dirty="0" smtClean="0"/>
              <a:t> to set {a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,a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,a</a:t>
            </a:r>
            <a:r>
              <a:rPr lang="en-US" baseline="-25000" dirty="0" smtClean="0"/>
              <a:t>5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How many different sequences map to the same set?</a:t>
            </a:r>
          </a:p>
          <a:p>
            <a:r>
              <a:rPr lang="en-US" dirty="0" smtClean="0"/>
              <a:t>Any way of permuting the first</a:t>
            </a:r>
            <a:r>
              <a:rPr lang="en-US" dirty="0" smtClean="0"/>
              <a:t> 5 </a:t>
            </a:r>
            <a:r>
              <a:rPr lang="en-US" dirty="0" smtClean="0"/>
              <a:t>elements maps to the same set </a:t>
            </a:r>
            <a:r>
              <a:rPr lang="en-US" dirty="0" smtClean="0"/>
              <a:t>(5! </a:t>
            </a:r>
            <a:r>
              <a:rPr lang="en-US" dirty="0" smtClean="0"/>
              <a:t>ways) </a:t>
            </a:r>
          </a:p>
          <a:p>
            <a:r>
              <a:rPr lang="en-US" dirty="0" smtClean="0"/>
              <a:t>For each of those, any way of permuting the last </a:t>
            </a:r>
            <a:r>
              <a:rPr lang="en-US" dirty="0" smtClean="0"/>
              <a:t>47 </a:t>
            </a:r>
            <a:r>
              <a:rPr lang="en-US" dirty="0" smtClean="0"/>
              <a:t>elements maps to the same set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88307" y="5520305"/>
          <a:ext cx="5964482" cy="917966"/>
        </p:xfrm>
        <a:graphic>
          <a:graphicData uri="http://schemas.openxmlformats.org/presentationml/2006/ole">
            <p:oleObj spid="_x0000_s31746" name="Equation" r:id="rId3" imgW="2476500" imgH="38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55" y="1600200"/>
            <a:ext cx="853577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the product rule,</a:t>
            </a:r>
            <a:r>
              <a:rPr lang="en-US" dirty="0" smtClean="0"/>
              <a:t> 5!</a:t>
            </a:r>
            <a:r>
              <a:rPr lang="en-US" dirty="0" smtClean="0"/>
              <a:t>∙</a:t>
            </a:r>
            <a:r>
              <a:rPr lang="en-US" dirty="0" smtClean="0"/>
              <a:t>47! </a:t>
            </a:r>
            <a:r>
              <a:rPr lang="en-US" dirty="0" smtClean="0"/>
              <a:t>different sequences map to the same set</a:t>
            </a:r>
          </a:p>
          <a:p>
            <a:r>
              <a:rPr lang="en-US" dirty="0" smtClean="0"/>
              <a:t>Therefore the number of</a:t>
            </a:r>
            <a:r>
              <a:rPr lang="en-US" dirty="0" smtClean="0"/>
              <a:t> 5-</a:t>
            </a:r>
            <a:r>
              <a:rPr lang="en-US" dirty="0" smtClean="0"/>
              <a:t>element subsets of a set of 52 elements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ways of picking</a:t>
            </a:r>
            <a:r>
              <a:rPr lang="en-US" dirty="0" smtClean="0"/>
              <a:t> 5 </a:t>
            </a:r>
            <a:r>
              <a:rPr lang="en-US" dirty="0" smtClean="0"/>
              <a:t>cards to include is the same as the number of ways of picking </a:t>
            </a:r>
            <a:r>
              <a:rPr lang="en-US" dirty="0" smtClean="0"/>
              <a:t>47 </a:t>
            </a:r>
            <a:r>
              <a:rPr lang="en-US" dirty="0" smtClean="0"/>
              <a:t>cards to omit!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9779" y="3465285"/>
          <a:ext cx="3245817" cy="1143764"/>
        </p:xfrm>
        <a:graphic>
          <a:graphicData uri="http://schemas.openxmlformats.org/presentationml/2006/ole">
            <p:oleObj spid="_x0000_s28674" name="Equation" r:id="rId3" imgW="13335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</a:t>
            </a:r>
            <a:r>
              <a:rPr lang="en-US" dirty="0" smtClean="0"/>
              <a:t> Choose </a:t>
            </a:r>
            <a:r>
              <a:rPr lang="en-US" dirty="0" err="1" smtClean="0"/>
              <a:t>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</a:t>
            </a:r>
            <a:r>
              <a:rPr lang="en-US" dirty="0" err="1" smtClean="0"/>
              <a:t>m</a:t>
            </a:r>
            <a:r>
              <a:rPr lang="en-US" dirty="0" smtClean="0"/>
              <a:t>-element subsets of a set of size </a:t>
            </a:r>
            <a:r>
              <a:rPr lang="en-US" dirty="0" err="1" smtClean="0"/>
              <a:t>n</a:t>
            </a:r>
            <a:r>
              <a:rPr lang="en-US" dirty="0" smtClean="0"/>
              <a:t> is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0031" y="2828551"/>
          <a:ext cx="3993984" cy="1055553"/>
        </p:xfrm>
        <a:graphic>
          <a:graphicData uri="http://schemas.openxmlformats.org/presentationml/2006/ole">
            <p:oleObj spid="_x0000_s32770" name="Equation" r:id="rId3" imgW="17780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10W.</a:t>
            </a:r>
            <a:fld id="{E53DAB80-C578-4077-948A-EA14497F2876}" type="slidenum">
              <a:rPr lang="en-US" sz="1050" smtClean="0"/>
              <a:pPr/>
              <a:t>9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p:oleObj spid="_x0000_s33794" name="Equation" r:id="rId4" imgW="1943100" imgH="457200" progId="Equation.DSMT4">
                <p:embed/>
              </p:oleObj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31A-0635-8547-A922-EA4AA6124B42}" type="datetime1">
              <a:rPr lang="en-US" smtClean="0"/>
              <a:pPr/>
              <a:t>3/22/12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801</TotalTime>
  <Words>528</Words>
  <Application>Microsoft Macintosh PowerPoint</Application>
  <PresentationFormat>On-screen Show (4:3)</PresentationFormat>
  <Paragraphs>72</Paragraphs>
  <Slides>13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CS20 template</vt:lpstr>
      <vt:lpstr>MathType 6.0 Equation</vt:lpstr>
      <vt:lpstr>Equation</vt:lpstr>
      <vt:lpstr>Counting Subsets</vt:lpstr>
      <vt:lpstr>Permutations</vt:lpstr>
      <vt:lpstr>How Many 4-Letter Words Using Each Letter at Most Once?</vt:lpstr>
      <vt:lpstr>Generalized Product Rule</vt:lpstr>
      <vt:lpstr>How Many Hands with 5 Cards?</vt:lpstr>
      <vt:lpstr>Slide 6</vt:lpstr>
      <vt:lpstr>Counting Subsets</vt:lpstr>
      <vt:lpstr>“n Choose m”</vt:lpstr>
      <vt:lpstr>Counting Doughnut Selections</vt:lpstr>
      <vt:lpstr>Counting Doughnut Selections</vt:lpstr>
      <vt:lpstr>Slide 11</vt:lpstr>
      <vt:lpstr>How Many Poker Hands (5 cards) with 2 Jacks?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Subsets</dc:title>
  <dc:creator>Harry Lewis</dc:creator>
  <cp:lastModifiedBy>Harry Lewis</cp:lastModifiedBy>
  <cp:revision>13</cp:revision>
  <dcterms:created xsi:type="dcterms:W3CDTF">2012-03-22T16:33:47Z</dcterms:created>
  <dcterms:modified xsi:type="dcterms:W3CDTF">2012-03-22T16:51:19Z</dcterms:modified>
</cp:coreProperties>
</file>