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69" r:id="rId18"/>
    <p:sldId id="270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9768-494C-FC47-838C-22BBEF968725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162C4-E281-AA42-AC16-0197B5E7DF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B942D-3480-0D41-AEB4-263E05FBC345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6AC9A-C9F4-3D40-B565-1C074576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57EB-FB13-824F-A4C0-D63D634ADB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Rates of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Big-Theta: </a:t>
            </a:r>
            <a:r>
              <a:rPr lang="en-US" dirty="0" err="1" smtClean="0"/>
              <a:t>𝛩</a:t>
            </a:r>
            <a:r>
              <a:rPr lang="en-US" dirty="0" smtClean="0"/>
              <a:t>(∙)</a:t>
            </a:r>
            <a:br>
              <a:rPr lang="en-US" dirty="0" smtClean="0"/>
            </a:br>
            <a:r>
              <a:rPr lang="en-US" dirty="0" smtClean="0"/>
              <a:t>“Same order of growth”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0950" y="1684725"/>
          <a:ext cx="5881688" cy="3062288"/>
        </p:xfrm>
        <a:graphic>
          <a:graphicData uri="http://schemas.openxmlformats.org/presentationml/2006/ole">
            <p:oleObj spid="_x0000_s31746" name="Equation" r:id="rId3" imgW="2146300" imgH="1117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62080" y="4896328"/>
          <a:ext cx="3370586" cy="1438665"/>
        </p:xfrm>
        <a:graphic>
          <a:graphicData uri="http://schemas.openxmlformats.org/presentationml/2006/ole">
            <p:oleObj spid="_x0000_s31747" name="Equation" r:id="rId4" imgW="1041400" imgH="44450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f∼g</a:t>
            </a:r>
            <a:r>
              <a:rPr lang="en-US" dirty="0" smtClean="0"/>
              <a:t>:		</a:t>
            </a:r>
            <a:r>
              <a:rPr lang="en-US" dirty="0" err="1" smtClean="0"/>
              <a:t>f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dirty="0" smtClean="0"/>
              <a:t> grow to be roughly equal</a:t>
            </a:r>
          </a:p>
          <a:p>
            <a:r>
              <a:rPr lang="en-US" dirty="0" smtClean="0"/>
              <a:t>f=</a:t>
            </a:r>
            <a:r>
              <a:rPr lang="en-US" dirty="0" err="1" smtClean="0"/>
              <a:t>o(g</a:t>
            </a:r>
            <a:r>
              <a:rPr lang="en-US" dirty="0" smtClean="0"/>
              <a:t>):	</a:t>
            </a:r>
            <a:r>
              <a:rPr lang="en-US" dirty="0" err="1" smtClean="0"/>
              <a:t>f</a:t>
            </a:r>
            <a:r>
              <a:rPr lang="en-US" dirty="0" smtClean="0"/>
              <a:t> grows more slowly than 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dirty="0" smtClean="0"/>
              <a:t>=</a:t>
            </a:r>
            <a:r>
              <a:rPr lang="en-US" dirty="0" err="1" smtClean="0"/>
              <a:t>O(g</a:t>
            </a:r>
            <a:r>
              <a:rPr lang="en-US" dirty="0" smtClean="0"/>
              <a:t>):	</a:t>
            </a:r>
            <a:r>
              <a:rPr lang="en-US" dirty="0" err="1" smtClean="0"/>
              <a:t>f</a:t>
            </a:r>
            <a:r>
              <a:rPr lang="en-US" dirty="0" smtClean="0"/>
              <a:t> grows at most as quickly as 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dirty="0" smtClean="0"/>
              <a:t>=</a:t>
            </a:r>
            <a:r>
              <a:rPr lang="en-US" dirty="0" err="1" smtClean="0"/>
              <a:t>Ω(g</a:t>
            </a:r>
            <a:r>
              <a:rPr lang="en-US" dirty="0" smtClean="0"/>
              <a:t>):	</a:t>
            </a:r>
            <a:r>
              <a:rPr lang="en-US" dirty="0" err="1" smtClean="0"/>
              <a:t>f</a:t>
            </a:r>
            <a:r>
              <a:rPr lang="en-US" dirty="0" smtClean="0"/>
              <a:t> grows at least as quickly as 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=</a:t>
            </a:r>
            <a:r>
              <a:rPr lang="en-US" dirty="0" err="1" smtClean="0"/>
              <a:t>𝛩(g</a:t>
            </a:r>
            <a:r>
              <a:rPr lang="en-US" dirty="0" smtClean="0"/>
              <a:t>):	</a:t>
            </a:r>
            <a:r>
              <a:rPr lang="en-US" dirty="0" err="1" smtClean="0"/>
              <a:t>f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dirty="0" smtClean="0"/>
              <a:t> grow at the same 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</a:t>
            </a:r>
            <a:r>
              <a:rPr lang="en-US" dirty="0" err="1" smtClean="0"/>
              <a:t>Defn</a:t>
            </a:r>
            <a:r>
              <a:rPr lang="en-US" dirty="0" smtClean="0"/>
              <a:t> of O(∙)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058612" y="3751878"/>
          <a:ext cx="4584394" cy="1971393"/>
        </p:xfrm>
        <a:graphic>
          <a:graphicData uri="http://schemas.openxmlformats.org/presentationml/2006/ole">
            <p:oleObj spid="_x0000_s33794" name="Equation" r:id="rId3" imgW="1536700" imgH="6604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897" y="1648618"/>
            <a:ext cx="6334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alkboard"/>
                <a:cs typeface="Chalkboard"/>
              </a:rPr>
              <a:t>“F</a:t>
            </a:r>
            <a:r>
              <a:rPr lang="en-US" sz="3200" dirty="0" smtClean="0">
                <a:latin typeface="Chalkboard"/>
                <a:cs typeface="Chalkboard"/>
              </a:rPr>
              <a:t>rom </a:t>
            </a:r>
            <a:r>
              <a:rPr lang="en-US" sz="3200" dirty="0" smtClean="0">
                <a:latin typeface="Chalkboard"/>
                <a:cs typeface="Chalkboard"/>
              </a:rPr>
              <a:t>some point on, the value of </a:t>
            </a:r>
            <a:r>
              <a:rPr lang="en-US" sz="3200" dirty="0" err="1" smtClean="0">
                <a:latin typeface="Chalkboard"/>
                <a:cs typeface="Chalkboard"/>
              </a:rPr>
              <a:t>f</a:t>
            </a:r>
            <a:r>
              <a:rPr lang="en-US" sz="3200" dirty="0" smtClean="0">
                <a:latin typeface="Chalkboard"/>
                <a:cs typeface="Chalkboard"/>
              </a:rPr>
              <a:t> is at most a constant multiple of the value of </a:t>
            </a:r>
            <a:r>
              <a:rPr lang="en-US" sz="3200" dirty="0" err="1" smtClean="0">
                <a:latin typeface="Chalkboard"/>
                <a:cs typeface="Chalkboard"/>
              </a:rPr>
              <a:t>g</a:t>
            </a:r>
            <a:r>
              <a:rPr lang="en-US" sz="3200" dirty="0" smtClean="0">
                <a:latin typeface="Chalkboard"/>
                <a:cs typeface="Chalkboard"/>
              </a:rPr>
              <a:t>”</a:t>
            </a:r>
            <a:endParaRPr lang="en-US" sz="3200" dirty="0">
              <a:latin typeface="Chalkboard"/>
              <a:cs typeface="Chalkboard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Concrete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</a:p>
          <a:p>
            <a:r>
              <a:rPr lang="en-US" dirty="0" smtClean="0"/>
              <a:t>Logarithmic functions</a:t>
            </a:r>
          </a:p>
          <a:p>
            <a:r>
              <a:rPr lang="en-US" dirty="0" smtClean="0"/>
              <a:t>Exponential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(</a:t>
            </a:r>
            <a:r>
              <a:rPr lang="en-US" dirty="0" err="1" smtClean="0"/>
              <a:t>univariate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polynomial </a:t>
            </a:r>
            <a:r>
              <a:rPr lang="en-US" dirty="0" smtClean="0"/>
              <a:t>is a function such as </a:t>
            </a:r>
            <a:r>
              <a:rPr lang="en-US" dirty="0" err="1" smtClean="0"/>
              <a:t>f(n</a:t>
            </a:r>
            <a:r>
              <a:rPr lang="en-US" dirty="0" smtClean="0"/>
              <a:t>) = 3n</a:t>
            </a:r>
            <a:r>
              <a:rPr lang="en-US" baseline="30000" dirty="0" smtClean="0"/>
              <a:t>5</a:t>
            </a:r>
            <a:r>
              <a:rPr lang="en-US" dirty="0" smtClean="0"/>
              <a:t>+2n</a:t>
            </a:r>
            <a:r>
              <a:rPr lang="en-US" baseline="30000" dirty="0" smtClean="0"/>
              <a:t>2</a:t>
            </a:r>
            <a:r>
              <a:rPr lang="en-US" dirty="0" smtClean="0"/>
              <a:t>-n+2 (for all natural numbers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a polynomial of </a:t>
            </a:r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 smtClean="0"/>
              <a:t>5 (the largest exponent)</a:t>
            </a:r>
          </a:p>
          <a:p>
            <a:r>
              <a:rPr lang="en-US" dirty="0" smtClean="0"/>
              <a:t>Or in general </a:t>
            </a:r>
          </a:p>
          <a:p>
            <a:r>
              <a:rPr lang="en-US" dirty="0" smtClean="0"/>
              <a:t>Theorem: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a&lt;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then any polynomial of degree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</a:t>
            </a:r>
            <a:r>
              <a:rPr lang="en-US" dirty="0" err="1" smtClean="0"/>
              <a:t>o(any</a:t>
            </a:r>
            <a:r>
              <a:rPr lang="en-US" dirty="0" smtClean="0"/>
              <a:t> polynomial of degree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a≤b</a:t>
            </a:r>
            <a:r>
              <a:rPr lang="en-US" dirty="0" smtClean="0"/>
              <a:t> then any polynomial of degree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</a:t>
            </a:r>
            <a:r>
              <a:rPr lang="en-US" dirty="0" err="1" smtClean="0"/>
              <a:t>O(any</a:t>
            </a:r>
            <a:r>
              <a:rPr lang="en-US" dirty="0" smtClean="0"/>
              <a:t> polynomial of degree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5862" y="3366785"/>
          <a:ext cx="1773131" cy="899414"/>
        </p:xfrm>
        <a:graphic>
          <a:graphicData uri="http://schemas.openxmlformats.org/presentationml/2006/ole">
            <p:oleObj spid="_x0000_s34818" name="Equation" r:id="rId3" imgW="876300" imgH="4445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</a:t>
            </a:r>
            <a:r>
              <a:rPr lang="en-US" dirty="0" err="1" smtClean="0"/>
              <a:t>f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logarithmic </a:t>
            </a:r>
            <a:r>
              <a:rPr lang="en-US" dirty="0" smtClean="0"/>
              <a:t>if it is </a:t>
            </a:r>
            <a:r>
              <a:rPr lang="en-US" dirty="0" err="1" smtClean="0"/>
              <a:t>Θ(log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n</a:t>
            </a:r>
            <a:r>
              <a:rPr lang="en-US" dirty="0" smtClean="0"/>
              <a:t>) for some constant 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Theorem: All logarithmic functions are </a:t>
            </a:r>
            <a:r>
              <a:rPr lang="en-US" dirty="0" err="1" smtClean="0"/>
              <a:t>Θ</a:t>
            </a:r>
            <a:r>
              <a:rPr lang="en-US" dirty="0" smtClean="0"/>
              <a:t>() of each other, and are </a:t>
            </a:r>
            <a:r>
              <a:rPr lang="en-US" dirty="0" err="1" smtClean="0"/>
              <a:t>Θ(any</a:t>
            </a:r>
            <a:r>
              <a:rPr lang="en-US" dirty="0" smtClean="0"/>
              <a:t> logarithmic function of a polynomial)</a:t>
            </a:r>
          </a:p>
          <a:p>
            <a:r>
              <a:rPr lang="en-US" dirty="0" smtClean="0"/>
              <a:t>Theorem: Any logarithmic function is </a:t>
            </a:r>
            <a:r>
              <a:rPr lang="en-US" dirty="0" err="1" smtClean="0"/>
              <a:t>o(any</a:t>
            </a:r>
            <a:r>
              <a:rPr lang="en-US" dirty="0" smtClean="0"/>
              <a:t> polynomial)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exponential if it is </a:t>
            </a:r>
            <a:r>
              <a:rPr lang="en-US" dirty="0" err="1" smtClean="0"/>
              <a:t>Θ(c</a:t>
            </a:r>
            <a:r>
              <a:rPr lang="en-US" baseline="30000" dirty="0" err="1" smtClean="0"/>
              <a:t>n</a:t>
            </a:r>
            <a:r>
              <a:rPr lang="en-US" dirty="0" smtClean="0"/>
              <a:t>) for some constant </a:t>
            </a:r>
            <a:r>
              <a:rPr lang="en-US" dirty="0" err="1" smtClean="0"/>
              <a:t>c</a:t>
            </a:r>
            <a:r>
              <a:rPr lang="en-US" dirty="0" smtClean="0"/>
              <a:t>&gt;1.</a:t>
            </a:r>
          </a:p>
          <a:p>
            <a:r>
              <a:rPr lang="en-US" dirty="0" smtClean="0"/>
              <a:t>Theorem: Any polynomial is </a:t>
            </a:r>
            <a:r>
              <a:rPr lang="en-US" dirty="0" err="1" smtClean="0"/>
              <a:t>o(any</a:t>
            </a:r>
            <a:r>
              <a:rPr lang="en-US" dirty="0" smtClean="0"/>
              <a:t> exponential)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dirty="0" smtClean="0"/>
              <a:t>&lt;</a:t>
            </a:r>
            <a:r>
              <a:rPr lang="en-US" dirty="0" err="1" smtClean="0"/>
              <a:t>d</a:t>
            </a:r>
            <a:r>
              <a:rPr lang="en-US" dirty="0" smtClean="0"/>
              <a:t> then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o(d</a:t>
            </a:r>
            <a:r>
              <a:rPr lang="en-US" baseline="30000" dirty="0" err="1" smtClean="0"/>
              <a:t>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Rates and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707" cy="48568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f(n</a:t>
            </a:r>
            <a:r>
              <a:rPr lang="en-US" dirty="0" smtClean="0"/>
              <a:t>) measure the amount of time taken by an algorithm to solve a problem of size </a:t>
            </a:r>
            <a:r>
              <a:rPr lang="en-US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practical algorithms have polynomial running times</a:t>
            </a:r>
          </a:p>
          <a:p>
            <a:r>
              <a:rPr lang="en-US" dirty="0" smtClean="0"/>
              <a:t>E.g. sorting algorithms generally have running times that are quadratic (polynomial or degree 2) or less (for example, </a:t>
            </a:r>
            <a:r>
              <a:rPr lang="en-US" dirty="0" err="1" smtClean="0"/>
              <a:t>O(n</a:t>
            </a:r>
            <a:r>
              <a:rPr lang="en-US" dirty="0" smtClean="0"/>
              <a:t> log </a:t>
            </a:r>
            <a:r>
              <a:rPr lang="en-US" dirty="0" err="1" smtClean="0"/>
              <a:t>n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Exhaustive search over an exponentially growing set of possible answers requires exponential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5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an algorithm can solve a problem of size S in time T and you give it twice as much time.</a:t>
            </a:r>
          </a:p>
          <a:p>
            <a:r>
              <a:rPr lang="en-US" dirty="0" smtClean="0"/>
              <a:t>If the running time is </a:t>
            </a:r>
            <a:r>
              <a:rPr lang="en-US" dirty="0" err="1" smtClean="0"/>
              <a:t>f(n</a:t>
            </a:r>
            <a:r>
              <a:rPr lang="en-US" dirty="0" smtClean="0"/>
              <a:t>)=n</a:t>
            </a:r>
            <a:r>
              <a:rPr lang="en-US" baseline="30000" dirty="0" smtClean="0"/>
              <a:t>2</a:t>
            </a:r>
            <a:r>
              <a:rPr lang="en-US" dirty="0" smtClean="0"/>
              <a:t>, so that T=S</a:t>
            </a:r>
            <a:r>
              <a:rPr lang="en-US" baseline="30000" dirty="0" smtClean="0"/>
              <a:t>2</a:t>
            </a:r>
            <a:r>
              <a:rPr lang="en-US" dirty="0" smtClean="0"/>
              <a:t>, then in time 2T you can solve a problem of size </a:t>
            </a:r>
            <a:r>
              <a:rPr lang="en-US" dirty="0" smtClean="0">
                <a:solidFill>
                  <a:srgbClr val="FF0000"/>
                </a:solidFill>
              </a:rPr>
              <a:t>(2</a:t>
            </a:r>
            <a:r>
              <a:rPr lang="en-US" baseline="30000" dirty="0" smtClean="0">
                <a:solidFill>
                  <a:srgbClr val="FF0000"/>
                </a:solidFill>
              </a:rPr>
              <a:t>1/2</a:t>
            </a:r>
            <a:r>
              <a:rPr lang="en-US" dirty="0" smtClean="0">
                <a:solidFill>
                  <a:srgbClr val="FF0000"/>
                </a:solidFill>
              </a:rPr>
              <a:t>)∙S</a:t>
            </a:r>
          </a:p>
          <a:p>
            <a:r>
              <a:rPr lang="en-US" dirty="0" smtClean="0"/>
              <a:t>If the running time is </a:t>
            </a:r>
            <a:r>
              <a:rPr lang="en-US" dirty="0" err="1" smtClean="0"/>
              <a:t>f(n</a:t>
            </a:r>
            <a:r>
              <a:rPr lang="en-US" dirty="0" smtClean="0"/>
              <a:t>)=2</a:t>
            </a:r>
            <a:r>
              <a:rPr lang="en-US" baseline="30000" dirty="0" smtClean="0"/>
              <a:t>n</a:t>
            </a:r>
            <a:r>
              <a:rPr lang="en-US" dirty="0" smtClean="0"/>
              <a:t>, so that T=2</a:t>
            </a:r>
            <a:r>
              <a:rPr lang="en-US" baseline="30000" dirty="0" smtClean="0"/>
              <a:t>S</a:t>
            </a:r>
            <a:r>
              <a:rPr lang="en-US" dirty="0" smtClean="0"/>
              <a:t>, then in time 2T you can solve a problem of size </a:t>
            </a:r>
            <a:r>
              <a:rPr lang="en-US" dirty="0" smtClean="0">
                <a:solidFill>
                  <a:srgbClr val="FF0000"/>
                </a:solidFill>
              </a:rPr>
              <a:t>S+1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general doubling the time available to a polynomial algorithm results in a </a:t>
            </a:r>
            <a:r>
              <a:rPr lang="en-US" dirty="0" smtClean="0">
                <a:solidFill>
                  <a:srgbClr val="FF0000"/>
                </a:solidFill>
              </a:rPr>
              <a:t>MULTIPLICATIVE </a:t>
            </a:r>
            <a:r>
              <a:rPr lang="en-US" dirty="0" smtClean="0"/>
              <a:t>increase in the size of the problem that can be solved </a:t>
            </a:r>
          </a:p>
          <a:p>
            <a:r>
              <a:rPr lang="en-US" dirty="0" smtClean="0"/>
              <a:t>But doubling the time available to an exponential algorithm results in an </a:t>
            </a:r>
            <a:r>
              <a:rPr lang="en-US" dirty="0" smtClean="0">
                <a:solidFill>
                  <a:srgbClr val="FF0000"/>
                </a:solidFill>
              </a:rPr>
              <a:t>ADDITIVE </a:t>
            </a:r>
            <a:r>
              <a:rPr lang="en-US" dirty="0" smtClean="0"/>
              <a:t>increase to the size of the problem that can be solved.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micSansMS"/>
              </a:rPr>
              <a:t>Def:</a:t>
            </a:r>
          </a:p>
          <a:p>
            <a:endParaRPr lang="en-US" dirty="0" smtClean="0">
              <a:latin typeface="ComicSansMS"/>
            </a:endParaRPr>
          </a:p>
          <a:p>
            <a:endParaRPr lang="en-US" dirty="0" smtClean="0">
              <a:latin typeface="ComicSansMS"/>
            </a:endParaRPr>
          </a:p>
          <a:p>
            <a:endParaRPr lang="en-US" dirty="0" smtClean="0">
              <a:latin typeface="ComicSansMS"/>
            </a:endParaRPr>
          </a:p>
          <a:p>
            <a:pPr>
              <a:buNone/>
            </a:pPr>
            <a:r>
              <a:rPr lang="en-US" dirty="0" smtClean="0">
                <a:latin typeface="ComicSansMS"/>
              </a:rPr>
              <a:t>For example,</a:t>
            </a:r>
          </a:p>
          <a:p>
            <a:pPr>
              <a:buNone/>
            </a:pPr>
            <a:endParaRPr lang="en-US" dirty="0" smtClean="0">
              <a:latin typeface="ComicSansMS"/>
            </a:endParaRPr>
          </a:p>
          <a:p>
            <a:pPr>
              <a:buNone/>
            </a:pPr>
            <a:r>
              <a:rPr lang="en-US" dirty="0" smtClean="0">
                <a:latin typeface="ComicSansMS"/>
              </a:rPr>
              <a:t>Note that </a:t>
            </a:r>
            <a:r>
              <a:rPr lang="en-US" i="1" dirty="0" smtClean="0">
                <a:latin typeface="ComicSansMS"/>
              </a:rPr>
              <a:t>n</a:t>
            </a:r>
            <a:r>
              <a:rPr lang="en-US" baseline="30000" dirty="0" smtClean="0">
                <a:latin typeface="ComicSansMS"/>
              </a:rPr>
              <a:t>2</a:t>
            </a:r>
            <a:r>
              <a:rPr lang="en-US" dirty="0" smtClean="0">
                <a:latin typeface="ComicSansMS"/>
              </a:rPr>
              <a:t>+1 is being used to name the function </a:t>
            </a:r>
            <a:r>
              <a:rPr lang="en-US" dirty="0" err="1" smtClean="0">
                <a:latin typeface="ComicSansMS"/>
              </a:rPr>
              <a:t>f</a:t>
            </a:r>
            <a:r>
              <a:rPr lang="en-US" dirty="0" smtClean="0">
                <a:latin typeface="ComicSansMS"/>
              </a:rPr>
              <a:t> such that </a:t>
            </a:r>
            <a:r>
              <a:rPr lang="en-US" dirty="0" err="1" smtClean="0">
                <a:latin typeface="ComicSansMS"/>
              </a:rPr>
              <a:t>f(n</a:t>
            </a:r>
            <a:r>
              <a:rPr lang="en-US" dirty="0" smtClean="0">
                <a:latin typeface="ComicSansMS"/>
              </a:rPr>
              <a:t>) = </a:t>
            </a:r>
            <a:r>
              <a:rPr lang="en-US" i="1" dirty="0" smtClean="0">
                <a:latin typeface="ComicSansMS"/>
              </a:rPr>
              <a:t>n</a:t>
            </a:r>
            <a:r>
              <a:rPr lang="en-US" baseline="30000" dirty="0" smtClean="0">
                <a:latin typeface="ComicSansMS"/>
              </a:rPr>
              <a:t>2</a:t>
            </a:r>
            <a:r>
              <a:rPr lang="en-US" dirty="0" smtClean="0">
                <a:latin typeface="ComicSansMS"/>
              </a:rPr>
              <a:t>+1 for every </a:t>
            </a:r>
            <a:r>
              <a:rPr lang="en-US" i="1" dirty="0" err="1" smtClean="0">
                <a:latin typeface="ComicSansMS"/>
              </a:rPr>
              <a:t>n</a:t>
            </a:r>
            <a:endParaRPr lang="en-US" dirty="0" smtClean="0">
              <a:latin typeface="ComicSansMS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43275" y="1967213"/>
          <a:ext cx="6951663" cy="1544637"/>
        </p:xfrm>
        <a:graphic>
          <a:graphicData uri="http://schemas.openxmlformats.org/presentationml/2006/ole">
            <p:oleObj spid="_x0000_s1026" name="Equation" r:id="rId3" imgW="2057400" imgH="457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75013" y="3585690"/>
          <a:ext cx="5411787" cy="1063625"/>
        </p:xfrm>
        <a:graphic>
          <a:graphicData uri="http://schemas.openxmlformats.org/presentationml/2006/ole">
            <p:oleObj spid="_x0000_s1028" name="Equation" r:id="rId4" imgW="2006600" imgH="393700" progId="Equation.DSMT4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Stirling’s</a:t>
            </a:r>
            <a:r>
              <a:rPr lang="en-US" dirty="0" smtClean="0"/>
              <a:t> </a:t>
            </a:r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88950" y="3042257"/>
          <a:ext cx="8197850" cy="1233488"/>
        </p:xfrm>
        <a:graphic>
          <a:graphicData uri="http://schemas.openxmlformats.org/presentationml/2006/ole">
            <p:oleObj spid="_x0000_s26626" name="Equation" r:id="rId3" imgW="3035300" imgH="4572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Little-Oh: 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o(g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21182"/>
          </a:xfrm>
        </p:spPr>
        <p:txBody>
          <a:bodyPr/>
          <a:lstStyle/>
          <a:p>
            <a:r>
              <a:rPr lang="en-US" dirty="0" smtClean="0"/>
              <a:t>Def: </a:t>
            </a:r>
            <a:r>
              <a:rPr lang="en-US" dirty="0" err="1" smtClean="0"/>
              <a:t>f(n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o(</a:t>
            </a:r>
            <a:r>
              <a:rPr lang="en-US" dirty="0" err="1" smtClean="0"/>
              <a:t>g(n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31756" y="2321383"/>
          <a:ext cx="3497184" cy="1831858"/>
        </p:xfrm>
        <a:graphic>
          <a:graphicData uri="http://schemas.openxmlformats.org/presentationml/2006/ole">
            <p:oleObj spid="_x0000_s27650" name="Equation" r:id="rId3" imgW="800100" imgH="419100" progId="Equation.DSMT4">
              <p:embed/>
            </p:oleObj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1940" y="4351769"/>
            <a:ext cx="8229600" cy="72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For example,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n</a:t>
            </a:r>
            <a:r>
              <a:rPr kumimoji="0" lang="en-US" sz="32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2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 = o(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n</a:t>
            </a:r>
            <a:r>
              <a:rPr kumimoji="0" lang="en-US" sz="32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3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) since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board"/>
              <a:ea typeface="+mn-ea"/>
              <a:cs typeface="Chalkboard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058045" y="4784909"/>
          <a:ext cx="4556457" cy="1671260"/>
        </p:xfrm>
        <a:graphic>
          <a:graphicData uri="http://schemas.openxmlformats.org/presentationml/2006/ole">
            <p:oleObj spid="_x0000_s27651" name="Equation" r:id="rId4" imgW="1143000" imgH="419100" progId="Equation.DSMT4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( ∙ ) </a:t>
            </a:r>
            <a:r>
              <a:rPr lang="en-US" dirty="0" smtClean="0"/>
              <a:t>is “all one symbol”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o(g</a:t>
            </a:r>
            <a:r>
              <a:rPr lang="en-US" dirty="0" smtClean="0"/>
              <a:t>)” is really a </a:t>
            </a:r>
            <a:r>
              <a:rPr lang="en-US" dirty="0" smtClean="0">
                <a:solidFill>
                  <a:srgbClr val="800000"/>
                </a:solidFill>
              </a:rPr>
              <a:t>strict partial order </a:t>
            </a:r>
            <a:r>
              <a:rPr lang="en-US" dirty="0" smtClean="0"/>
              <a:t>on functions</a:t>
            </a:r>
          </a:p>
          <a:p>
            <a:r>
              <a:rPr lang="en-US" dirty="0" smtClean="0"/>
              <a:t>NEVER write “</a:t>
            </a:r>
            <a:r>
              <a:rPr lang="en-US" dirty="0" err="1" smtClean="0"/>
              <a:t>o(g</a:t>
            </a:r>
            <a:r>
              <a:rPr lang="en-US" dirty="0" smtClean="0"/>
              <a:t>) = </a:t>
            </a:r>
            <a:r>
              <a:rPr lang="en-US" dirty="0" err="1" smtClean="0"/>
              <a:t>f</a:t>
            </a:r>
            <a:r>
              <a:rPr lang="en-US" dirty="0" smtClean="0"/>
              <a:t>”,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48050" y="2482012"/>
            <a:ext cx="1587438" cy="946988"/>
            <a:chOff x="3348050" y="2482012"/>
            <a:chExt cx="1587438" cy="9469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48050" y="2482012"/>
              <a:ext cx="1587437" cy="946988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348051" y="2482012"/>
              <a:ext cx="1587437" cy="946988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Big-Oh: </a:t>
            </a:r>
            <a:r>
              <a:rPr lang="en-US" dirty="0" smtClean="0">
                <a:solidFill>
                  <a:srgbClr val="FF0000"/>
                </a:solidFill>
              </a:rPr>
              <a:t>O(∙)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rder of Growth: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f</a:t>
            </a:r>
            <a:r>
              <a:rPr lang="en-US" dirty="0" smtClean="0"/>
              <a:t> grows no faster than </a:t>
            </a:r>
            <a:r>
              <a:rPr lang="en-US" dirty="0" err="1" smtClean="0"/>
              <a:t>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Weak Partial Order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13040" y="2495833"/>
          <a:ext cx="5389308" cy="1161767"/>
        </p:xfrm>
        <a:graphic>
          <a:graphicData uri="http://schemas.openxmlformats.org/presentationml/2006/ole">
            <p:oleObj spid="_x0000_s28674" name="Equation" r:id="rId3" imgW="2120900" imgH="4572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Order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9546" y="1978944"/>
          <a:ext cx="6175358" cy="2361166"/>
        </p:xfrm>
        <a:graphic>
          <a:graphicData uri="http://schemas.openxmlformats.org/presentationml/2006/ole">
            <p:oleObj spid="_x0000_s29698" name="Equation" r:id="rId3" imgW="1727200" imgH="6604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o(g</a:t>
            </a:r>
            <a:r>
              <a:rPr lang="en-US" dirty="0" smtClean="0"/>
              <a:t>) implies </a:t>
            </a:r>
            <a:r>
              <a:rPr lang="en-US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O(g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57200" y="1352550"/>
          <a:ext cx="7939088" cy="4773613"/>
        </p:xfrm>
        <a:graphic>
          <a:graphicData uri="http://schemas.openxmlformats.org/presentationml/2006/ole">
            <p:oleObj spid="_x0000_s30722" name="Equation" r:id="rId3" imgW="1816100" imgH="10922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= </a:t>
            </a:r>
            <a:r>
              <a:rPr lang="en-US" dirty="0" err="1" smtClean="0"/>
              <a:t>Ω(g</a:t>
            </a:r>
            <a:r>
              <a:rPr lang="en-US" dirty="0" smtClean="0"/>
              <a:t>) means </a:t>
            </a:r>
            <a:r>
              <a:rPr lang="en-US" dirty="0" err="1" smtClean="0"/>
              <a:t>g</a:t>
            </a:r>
            <a:r>
              <a:rPr lang="en-US" dirty="0" smtClean="0"/>
              <a:t> = </a:t>
            </a:r>
            <a:r>
              <a:rPr lang="en-US" dirty="0" err="1" smtClean="0"/>
              <a:t>O(f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</a:t>
            </a:r>
            <a:r>
              <a:rPr lang="en-US" dirty="0" smtClean="0"/>
              <a:t> grows at least as quickly as </a:t>
            </a:r>
            <a:r>
              <a:rPr lang="en-US" dirty="0" err="1" smtClean="0"/>
              <a:t>g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3/26/12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1205</TotalTime>
  <Words>817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CS20 template</vt:lpstr>
      <vt:lpstr>Equation</vt:lpstr>
      <vt:lpstr>MathType 6.0 Equation</vt:lpstr>
      <vt:lpstr>Growth Rates of Functions</vt:lpstr>
      <vt:lpstr>Asymptotic Equivalence</vt:lpstr>
      <vt:lpstr>An example: Stirling’s formula</vt:lpstr>
      <vt:lpstr>Little-Oh: f = o(g)</vt:lpstr>
      <vt:lpstr>= o( ∙ ) is “all one symbol”</vt:lpstr>
      <vt:lpstr>Big-Oh: O(∙)</vt:lpstr>
      <vt:lpstr>Growth Order</vt:lpstr>
      <vt:lpstr>f = o(g) implies f = O(g)</vt:lpstr>
      <vt:lpstr>Big-Omega</vt:lpstr>
      <vt:lpstr>Big-Theta: 𝛩(∙) “Same order of growth”</vt:lpstr>
      <vt:lpstr>Rough Paraphrase</vt:lpstr>
      <vt:lpstr>Equivalent Defn of O(∙)</vt:lpstr>
      <vt:lpstr>Three Concrete Examples</vt:lpstr>
      <vt:lpstr>Polynomials</vt:lpstr>
      <vt:lpstr>Logarithmic Functions</vt:lpstr>
      <vt:lpstr>Exponential Functions</vt:lpstr>
      <vt:lpstr>Growth Rates and Analysis of Algorithms</vt:lpstr>
      <vt:lpstr>Another way to look at it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Harry Lewis</dc:creator>
  <cp:lastModifiedBy>Harry Lewis</cp:lastModifiedBy>
  <cp:revision>26</cp:revision>
  <dcterms:created xsi:type="dcterms:W3CDTF">2012-03-22T13:38:10Z</dcterms:created>
  <dcterms:modified xsi:type="dcterms:W3CDTF">2012-03-22T15:07:37Z</dcterms:modified>
</cp:coreProperties>
</file>