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Default Extension="jpeg" ContentType="image/jpeg"/>
  <Override PartName="/ppt/embeddings/oleObject12.bin" ContentType="application/vnd.openxmlformats-officedocument.oleObject"/>
  <Override PartName="/ppt/theme/theme2.xml" ContentType="application/vnd.openxmlformats-officedocument.theme+xml"/>
  <Override PartName="/ppt/slideLayouts/slideLayout1.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embeddings/oleObject9.bin" ContentType="application/vnd.openxmlformats-officedocument.oleObject"/>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embeddings/oleObject5.bin" ContentType="application/vnd.openxmlformats-officedocument.oleObject"/>
  <Override PartName="/ppt/embeddings/oleObject13.bin" ContentType="application/vnd.openxmlformats-officedocument.oleObject"/>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Default Extension="pdf" ContentType="application/pdf"/>
  <Override PartName="/ppt/notesSlides/notesSlide6.xml" ContentType="application/vnd.openxmlformats-officedocument.presentationml.notesSlide+xml"/>
  <Override PartName="/ppt/embeddings/oleObject6.bin" ContentType="application/vnd.openxmlformats-officedocument.oleObject"/>
  <Override PartName="/ppt/embeddings/oleObject14.bin" ContentType="application/vnd.openxmlformats-officedocument.oleObject"/>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embeddings/oleObject10.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embeddings/oleObject3.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embeddings/oleObject11.bin" ContentType="application/vnd.openxmlformats-officedocument.oleObject"/>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Override PartName="/ppt/embeddings/oleObject8.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0"/>
  </p:notesMasterIdLst>
  <p:handoutMasterIdLst>
    <p:handoutMasterId r:id="rId21"/>
  </p:handoutMasterIdLst>
  <p:sldIdLst>
    <p:sldId id="256" r:id="rId2"/>
    <p:sldId id="275" r:id="rId3"/>
    <p:sldId id="277" r:id="rId4"/>
    <p:sldId id="276" r:id="rId5"/>
    <p:sldId id="272" r:id="rId6"/>
    <p:sldId id="257" r:id="rId7"/>
    <p:sldId id="258" r:id="rId8"/>
    <p:sldId id="271" r:id="rId9"/>
    <p:sldId id="259" r:id="rId10"/>
    <p:sldId id="260" r:id="rId11"/>
    <p:sldId id="261" r:id="rId12"/>
    <p:sldId id="263" r:id="rId13"/>
    <p:sldId id="264" r:id="rId14"/>
    <p:sldId id="265" r:id="rId15"/>
    <p:sldId id="273" r:id="rId16"/>
    <p:sldId id="268" r:id="rId17"/>
    <p:sldId id="269"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showGuides="1">
      <p:cViewPr varScale="1">
        <p:scale>
          <a:sx n="148" d="100"/>
          <a:sy n="148" d="100"/>
        </p:scale>
        <p:origin x="-131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image" Target="../media/image11.pict"/><Relationship Id="rId2"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2F6BA-1401-DE40-A4E5-9A7E2B488B92}" type="datetimeFigureOut">
              <a:rPr lang="en-US" smtClean="0"/>
              <a:pPr/>
              <a:t>4/21/14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AA161B-E670-3B4B-A5E7-B94A574C9BA7}"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52586-5907-0744-81B4-C4C474041291}" type="datetimeFigureOut">
              <a:rPr lang="en-US" smtClean="0"/>
              <a:pPr/>
              <a:t>4/21/14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954AC-57BB-0349-A123-67BAF3C9FCE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7C08E-BB44-2B47-903F-FA10F394B577}" type="slidenum">
              <a:rPr lang="en-US"/>
              <a:pPr/>
              <a:t>2</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584390E-A0E2-0043-9CAF-38845831D628}" type="slidenum">
              <a:rPr lang="en-US">
                <a:latin typeface="Arial" pitchFamily="-84" charset="0"/>
                <a:ea typeface="ＭＳ Ｐゴシック" pitchFamily="-84" charset="-128"/>
                <a:cs typeface="ＭＳ Ｐゴシック" pitchFamily="-84" charset="-128"/>
              </a:rPr>
              <a:pPr/>
              <a:t>15</a:t>
            </a:fld>
            <a:endParaRPr lang="en-US">
              <a:latin typeface="Arial" pitchFamily="-84" charset="0"/>
              <a:ea typeface="ＭＳ Ｐゴシック" pitchFamily="-84" charset="-128"/>
              <a:cs typeface="ＭＳ Ｐゴシック" pitchFamily="-84" charset="-128"/>
            </a:endParaRPr>
          </a:p>
        </p:txBody>
      </p:sp>
      <p:sp>
        <p:nvSpPr>
          <p:cNvPr id="55299" name="Rectangle 2"/>
          <p:cNvSpPr>
            <a:spLocks noGrp="1" noRot="1" noChangeAspect="1" noChangeArrowheads="1"/>
          </p:cNvSpPr>
          <p:nvPr>
            <p:ph type="sldImg"/>
          </p:nvPr>
        </p:nvSpPr>
        <p:spPr>
          <a:xfrm>
            <a:off x="1144588" y="684213"/>
            <a:ext cx="4573587" cy="3430587"/>
          </a:xfrm>
          <a:solidFill>
            <a:srgbClr val="FFFFFF"/>
          </a:solidFill>
          <a:ln/>
        </p:spPr>
      </p:sp>
      <p:sp>
        <p:nvSpPr>
          <p:cNvPr id="55300" name="Rectangle 3"/>
          <p:cNvSpPr>
            <a:spLocks noGrp="1" noChangeArrowheads="1"/>
          </p:cNvSpPr>
          <p:nvPr>
            <p:ph type="body" idx="1"/>
          </p:nvPr>
        </p:nvSpPr>
        <p:spPr>
          <a:xfrm>
            <a:off x="914400" y="4343400"/>
            <a:ext cx="5029200" cy="4116388"/>
          </a:xfrm>
          <a:solidFill>
            <a:srgbClr val="FFFFFF"/>
          </a:solidFill>
          <a:ln>
            <a:solidFill>
              <a:srgbClr val="000000"/>
            </a:solidFill>
          </a:ln>
        </p:spPr>
        <p:txBody>
          <a:bodyPr/>
          <a:lstStyle/>
          <a:p>
            <a:pPr eaLnBrk="1" hangingPunct="1"/>
            <a:endParaRPr lang="en-US" sz="140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0A4C2-B25D-2940-B4EE-6BB7201FCB17}" type="slidenum">
              <a:rPr lang="en-US"/>
              <a:pPr/>
              <a:t>16</a:t>
            </a:fld>
            <a:endParaRPr lang="en-US"/>
          </a:p>
        </p:txBody>
      </p:sp>
      <p:sp>
        <p:nvSpPr>
          <p:cNvPr id="19458" name="Rectangle 2"/>
          <p:cNvSpPr>
            <a:spLocks noGrp="1" noRot="1" noChangeAspect="1" noChangeArrowheads="1"/>
          </p:cNvSpPr>
          <p:nvPr>
            <p:ph type="sldImg"/>
          </p:nvPr>
        </p:nvSpPr>
        <p:spPr bwMode="auto">
          <a:xfrm>
            <a:off x="1144588" y="684213"/>
            <a:ext cx="4573587" cy="3430587"/>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6388"/>
          </a:xfrm>
          <a:prstGeom prst="rect">
            <a:avLst/>
          </a:prstGeom>
          <a:solidFill>
            <a:srgbClr val="FFFFFF"/>
          </a:solidFill>
          <a:ln>
            <a:solidFill>
              <a:srgbClr val="000000"/>
            </a:solidFill>
            <a:miter lim="800000"/>
            <a:headEnd/>
            <a:tailEnd/>
          </a:ln>
        </p:spPr>
        <p:txBody>
          <a:bodyPr>
            <a:prstTxWarp prst="textNoShape">
              <a:avLst/>
            </a:prstTxWarp>
          </a:bodyPr>
          <a:lstStyle/>
          <a:p>
            <a:endParaRPr lang="en-US"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B7115-394C-1043-9927-E777CD86569F}" type="slidenum">
              <a:rPr lang="en-US"/>
              <a:pPr/>
              <a:t>17</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0BB1D-0C85-FB4A-8467-37B9C4944B98}" type="slidenum">
              <a:rPr lang="en-US"/>
              <a:pPr/>
              <a:t>5</a:t>
            </a:fld>
            <a:endParaRPr lang="en-US"/>
          </a:p>
        </p:txBody>
      </p:sp>
      <p:sp>
        <p:nvSpPr>
          <p:cNvPr id="34818" name="Rectangle 2"/>
          <p:cNvSpPr>
            <a:spLocks noGrp="1" noRot="1" noChangeAspect="1" noChangeArrowheads="1" noTextEdit="1"/>
          </p:cNvSpPr>
          <p:nvPr>
            <p:ph type="sldImg"/>
          </p:nvPr>
        </p:nvSpPr>
        <p:spPr bwMode="auto">
          <a:xfrm>
            <a:off x="1146175" y="685800"/>
            <a:ext cx="4572000" cy="3429000"/>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400"/>
              <a:t>Basic setup for confidentiality.</a:t>
            </a:r>
          </a:p>
          <a:p>
            <a:endParaRPr lang="en-US" sz="1400"/>
          </a:p>
          <a:p>
            <a:r>
              <a:rPr lang="en-US" sz="1400"/>
              <a:t>Various kinds of attacks.</a:t>
            </a:r>
          </a:p>
          <a:p>
            <a:endParaRPr lang="en-US" sz="1400"/>
          </a:p>
          <a:p>
            <a:endParaRPr lang="en-US" sz="1400"/>
          </a:p>
          <a:p>
            <a:endParaRPr lang="en-US" sz="1400"/>
          </a:p>
          <a:p>
            <a:endParaRPr lang="en-US" sz="1400"/>
          </a:p>
          <a:p>
            <a:endParaRPr lang="en-US"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8FAED-0C17-A943-8209-F096865CC9F3}" type="slidenum">
              <a:rPr lang="en-US"/>
              <a:pPr/>
              <a:t>6</a:t>
            </a:fld>
            <a:endParaRPr lang="en-US"/>
          </a:p>
        </p:txBody>
      </p:sp>
      <p:sp>
        <p:nvSpPr>
          <p:cNvPr id="7170" name="Rectangle 2"/>
          <p:cNvSpPr>
            <a:spLocks noGrp="1" noRot="1" noChangeAspect="1" noChangeArrowheads="1" noTextEdit="1"/>
          </p:cNvSpPr>
          <p:nvPr>
            <p:ph type="sldImg"/>
          </p:nvPr>
        </p:nvSpPr>
        <p:spPr bwMode="auto">
          <a:xfrm>
            <a:off x="1146175" y="685800"/>
            <a:ext cx="4572000" cy="34290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400"/>
              <a:t>Basic setup for confidentiality.</a:t>
            </a:r>
          </a:p>
          <a:p>
            <a:endParaRPr lang="en-US" sz="1400"/>
          </a:p>
          <a:p>
            <a:r>
              <a:rPr lang="en-US" sz="1400"/>
              <a:t>Various kinds of attacks.</a:t>
            </a:r>
          </a:p>
          <a:p>
            <a:endParaRPr lang="en-US" sz="1400"/>
          </a:p>
          <a:p>
            <a:endParaRPr lang="en-US" sz="1400"/>
          </a:p>
          <a:p>
            <a:endParaRPr lang="en-US" sz="1400"/>
          </a:p>
          <a:p>
            <a:endParaRPr lang="en-US" sz="1400"/>
          </a:p>
          <a:p>
            <a:endParaRPr lang="en-US"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8107C-8F8B-924E-93AD-E1BF5C36447A}" type="slidenum">
              <a:rPr lang="en-US"/>
              <a:pPr/>
              <a:t>7</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BDAC7-1CB6-034F-A8CD-A00BF644EB81}" type="slidenum">
              <a:rPr lang="en-US"/>
              <a:pPr/>
              <a:t>9</a:t>
            </a:fld>
            <a:endParaRPr lang="en-US"/>
          </a:p>
        </p:txBody>
      </p:sp>
      <p:sp>
        <p:nvSpPr>
          <p:cNvPr id="27650" name="Rectangle 2"/>
          <p:cNvSpPr>
            <a:spLocks noGrp="1" noRot="1" noChangeAspect="1" noChangeArrowheads="1"/>
          </p:cNvSpPr>
          <p:nvPr>
            <p:ph type="sldImg"/>
          </p:nvPr>
        </p:nvSpPr>
        <p:spPr bwMode="auto">
          <a:xfrm>
            <a:off x="1144588" y="684213"/>
            <a:ext cx="4573587" cy="3430587"/>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4400" y="4343400"/>
            <a:ext cx="5029200" cy="4116388"/>
          </a:xfrm>
          <a:prstGeom prst="rect">
            <a:avLst/>
          </a:prstGeom>
          <a:solidFill>
            <a:srgbClr val="FFFFFF"/>
          </a:solidFill>
          <a:ln>
            <a:solidFill>
              <a:srgbClr val="000000"/>
            </a:solidFill>
            <a:miter lim="800000"/>
            <a:headEnd/>
            <a:tailEnd/>
          </a:ln>
        </p:spPr>
        <p:txBody>
          <a:bodyPr>
            <a:prstTxWarp prst="textNoShape">
              <a:avLst/>
            </a:prstTxWarp>
          </a:bodyPr>
          <a:lstStyle/>
          <a:p>
            <a:endParaRPr lang="en-US"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53A57-C4F9-E44B-8134-FFE15B63D58E}" type="slidenum">
              <a:rPr lang="en-US"/>
              <a:pPr/>
              <a:t>10</a:t>
            </a:fld>
            <a:endParaRPr lang="en-US"/>
          </a:p>
        </p:txBody>
      </p:sp>
      <p:sp>
        <p:nvSpPr>
          <p:cNvPr id="133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F13FD-90B7-7848-9A5C-C91D3DDBCA81}" type="slidenum">
              <a:rPr lang="en-US"/>
              <a:pPr/>
              <a:t>11</a:t>
            </a:fld>
            <a:endParaRPr lang="en-US"/>
          </a:p>
        </p:txBody>
      </p:sp>
      <p:sp>
        <p:nvSpPr>
          <p:cNvPr id="33794" name="Rectangle 2"/>
          <p:cNvSpPr>
            <a:spLocks noGrp="1" noRot="1" noChangeAspect="1" noChangeArrowheads="1" noTextEdit="1"/>
          </p:cNvSpPr>
          <p:nvPr>
            <p:ph type="sldImg"/>
          </p:nvPr>
        </p:nvSpPr>
        <p:spPr bwMode="auto">
          <a:xfrm>
            <a:off x="1144588" y="684213"/>
            <a:ext cx="4573587" cy="3430587"/>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4400" y="4343400"/>
            <a:ext cx="5029200" cy="4116388"/>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53278-56E3-0542-AEF0-E17B3F149331}" type="slidenum">
              <a:rPr lang="en-US"/>
              <a:pPr/>
              <a:t>13</a:t>
            </a:fld>
            <a:endParaRPr lang="en-US"/>
          </a:p>
        </p:txBody>
      </p:sp>
      <p:sp>
        <p:nvSpPr>
          <p:cNvPr id="37890" name="Rectangle 1026"/>
          <p:cNvSpPr>
            <a:spLocks noGrp="1" noRot="1" noChangeAspect="1" noChangeArrowheads="1"/>
          </p:cNvSpPr>
          <p:nvPr>
            <p:ph type="sldImg"/>
          </p:nvPr>
        </p:nvSpPr>
        <p:spPr bwMode="auto">
          <a:xfrm>
            <a:off x="1144588" y="684213"/>
            <a:ext cx="4573587" cy="3430587"/>
          </a:xfrm>
          <a:prstGeom prst="rect">
            <a:avLst/>
          </a:prstGeom>
          <a:solidFill>
            <a:srgbClr val="FFFFFF"/>
          </a:solidFill>
          <a:ln>
            <a:solidFill>
              <a:srgbClr val="000000"/>
            </a:solidFill>
            <a:miter lim="800000"/>
            <a:headEnd/>
            <a:tailEnd/>
          </a:ln>
        </p:spPr>
      </p:sp>
      <p:sp>
        <p:nvSpPr>
          <p:cNvPr id="37891" name="Rectangle 1027"/>
          <p:cNvSpPr>
            <a:spLocks noGrp="1" noChangeArrowheads="1"/>
          </p:cNvSpPr>
          <p:nvPr>
            <p:ph type="body" idx="1"/>
          </p:nvPr>
        </p:nvSpPr>
        <p:spPr bwMode="auto">
          <a:xfrm>
            <a:off x="914400" y="4343400"/>
            <a:ext cx="5029200" cy="4116388"/>
          </a:xfrm>
          <a:prstGeom prst="rect">
            <a:avLst/>
          </a:prstGeom>
          <a:solidFill>
            <a:srgbClr val="FFFFFF"/>
          </a:solidFill>
          <a:ln>
            <a:solidFill>
              <a:srgbClr val="000000"/>
            </a:solidFill>
            <a:miter lim="800000"/>
            <a:headEnd/>
            <a:tailEnd/>
          </a:ln>
        </p:spPr>
        <p:txBody>
          <a:bodyPr>
            <a:prstTxWarp prst="textNoShape">
              <a:avLst/>
            </a:prstTxWarp>
          </a:bodyPr>
          <a:lstStyle/>
          <a:p>
            <a:endParaRPr lang="en-US"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2BA69-BA6E-9B4B-BEE6-F1FBCA15BC8B}" type="slidenum">
              <a:rPr lang="en-US"/>
              <a:pPr/>
              <a:t>14</a:t>
            </a:fld>
            <a:endParaRPr lang="en-US"/>
          </a:p>
        </p:txBody>
      </p:sp>
      <p:sp>
        <p:nvSpPr>
          <p:cNvPr id="153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Footer Placeholder 4"/>
          <p:cNvSpPr>
            <a:spLocks noGrp="1"/>
          </p:cNvSpPr>
          <p:nvPr>
            <p:ph type="ftr" sz="quarter" idx="11"/>
          </p:nvPr>
        </p:nvSpPr>
        <p:spPr>
          <a:xfrm>
            <a:off x="2471607" y="6356350"/>
            <a:ext cx="425877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Footer Placeholder 4"/>
          <p:cNvSpPr>
            <a:spLocks noGrp="1"/>
          </p:cNvSpPr>
          <p:nvPr>
            <p:ph type="ftr" sz="quarter" idx="11"/>
          </p:nvPr>
        </p:nvSpPr>
        <p:spPr>
          <a:xfrm>
            <a:off x="2471607" y="6356350"/>
            <a:ext cx="425877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Footer Placeholder 4"/>
          <p:cNvSpPr>
            <a:spLocks noGrp="1"/>
          </p:cNvSpPr>
          <p:nvPr>
            <p:ph type="ftr" sz="quarter" idx="11"/>
          </p:nvPr>
        </p:nvSpPr>
        <p:spPr>
          <a:xfrm>
            <a:off x="2471607" y="6356350"/>
            <a:ext cx="425877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Footer Placeholder 4"/>
          <p:cNvSpPr>
            <a:spLocks noGrp="1"/>
          </p:cNvSpPr>
          <p:nvPr>
            <p:ph type="ftr" sz="quarter" idx="11"/>
          </p:nvPr>
        </p:nvSpPr>
        <p:spPr>
          <a:xfrm>
            <a:off x="2471607" y="6356350"/>
            <a:ext cx="425877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Footer Placeholder 4"/>
          <p:cNvSpPr>
            <a:spLocks noGrp="1"/>
          </p:cNvSpPr>
          <p:nvPr>
            <p:ph type="ftr" sz="quarter" idx="11"/>
          </p:nvPr>
        </p:nvSpPr>
        <p:spPr>
          <a:xfrm>
            <a:off x="2471607" y="6356350"/>
            <a:ext cx="425877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Spring 2014</a:t>
            </a:r>
            <a:endParaRPr lang="en-US"/>
          </a:p>
        </p:txBody>
      </p:sp>
      <p:sp>
        <p:nvSpPr>
          <p:cNvPr id="6" name="Footer Placeholder 5"/>
          <p:cNvSpPr>
            <a:spLocks noGrp="1"/>
          </p:cNvSpPr>
          <p:nvPr>
            <p:ph type="ftr" sz="quarter" idx="11"/>
          </p:nvPr>
        </p:nvSpPr>
        <p:spPr>
          <a:xfrm>
            <a:off x="2471607" y="6356350"/>
            <a:ext cx="425877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Spring 2014</a:t>
            </a:r>
            <a:endParaRPr lang="en-US"/>
          </a:p>
        </p:txBody>
      </p:sp>
      <p:sp>
        <p:nvSpPr>
          <p:cNvPr id="8" name="Footer Placeholder 7"/>
          <p:cNvSpPr>
            <a:spLocks noGrp="1"/>
          </p:cNvSpPr>
          <p:nvPr>
            <p:ph type="ftr" sz="quarter" idx="11"/>
          </p:nvPr>
        </p:nvSpPr>
        <p:spPr>
          <a:xfrm>
            <a:off x="2471607" y="6356350"/>
            <a:ext cx="4258771"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Spring 2014</a:t>
            </a:r>
            <a:endParaRPr lang="en-US"/>
          </a:p>
        </p:txBody>
      </p:sp>
      <p:sp>
        <p:nvSpPr>
          <p:cNvPr id="4" name="Footer Placeholder 3"/>
          <p:cNvSpPr>
            <a:spLocks noGrp="1"/>
          </p:cNvSpPr>
          <p:nvPr>
            <p:ph type="ftr" sz="quarter" idx="11"/>
          </p:nvPr>
        </p:nvSpPr>
        <p:spPr>
          <a:xfrm>
            <a:off x="2471607" y="6356350"/>
            <a:ext cx="4258771"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Spring 2014</a:t>
            </a:r>
            <a:endParaRPr lang="en-US"/>
          </a:p>
        </p:txBody>
      </p:sp>
      <p:sp>
        <p:nvSpPr>
          <p:cNvPr id="3" name="Footer Placeholder 2"/>
          <p:cNvSpPr>
            <a:spLocks noGrp="1"/>
          </p:cNvSpPr>
          <p:nvPr>
            <p:ph type="ftr" sz="quarter" idx="11"/>
          </p:nvPr>
        </p:nvSpPr>
        <p:spPr>
          <a:xfrm>
            <a:off x="2471607" y="6356350"/>
            <a:ext cx="4258771"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Spring 2014</a:t>
            </a:r>
            <a:endParaRPr lang="en-US"/>
          </a:p>
        </p:txBody>
      </p:sp>
      <p:sp>
        <p:nvSpPr>
          <p:cNvPr id="6" name="Footer Placeholder 5"/>
          <p:cNvSpPr>
            <a:spLocks noGrp="1"/>
          </p:cNvSpPr>
          <p:nvPr>
            <p:ph type="ftr" sz="quarter" idx="11"/>
          </p:nvPr>
        </p:nvSpPr>
        <p:spPr>
          <a:xfrm>
            <a:off x="2471607" y="6356350"/>
            <a:ext cx="425877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Spring 2014</a:t>
            </a:r>
            <a:endParaRPr lang="en-US"/>
          </a:p>
        </p:txBody>
      </p:sp>
      <p:sp>
        <p:nvSpPr>
          <p:cNvPr id="6" name="Footer Placeholder 5"/>
          <p:cNvSpPr>
            <a:spLocks noGrp="1"/>
          </p:cNvSpPr>
          <p:nvPr>
            <p:ph type="ftr" sz="quarter" idx="11"/>
          </p:nvPr>
        </p:nvSpPr>
        <p:spPr>
          <a:xfrm>
            <a:off x="2471607" y="6356350"/>
            <a:ext cx="425877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E4EBF8-04DE-454F-A039-278197C177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df"/><Relationship Id="rId15"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Spring 2014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4EBF8-04DE-454F-A039-278197C1778E}" type="slidenum">
              <a:rPr lang="en-US" smtClean="0"/>
              <a:pPr/>
              <a:t>‹#›</a:t>
            </a:fld>
            <a:endParaRPr lang="en-US"/>
          </a:p>
        </p:txBody>
      </p:sp>
      <p:pic>
        <p:nvPicPr>
          <p:cNvPr id="7" name="Picture 6" descr="by-nc-sa.png"/>
          <p:cNvPicPr>
            <a:picLocks noChangeAspect="1"/>
          </p:cNvPicPr>
          <p:nvPr/>
        </p:nvPicPr>
        <p:blipFill>
          <a:blip r:embed="rId13"/>
          <a:stretch>
            <a:fillRect/>
          </a:stretch>
        </p:blipFill>
        <p:spPr>
          <a:xfrm>
            <a:off x="7004157" y="6383561"/>
            <a:ext cx="1062563" cy="370662"/>
          </a:xfrm>
          <a:prstGeom prst="rect">
            <a:avLst/>
          </a:prstGeom>
        </p:spPr>
      </p:pic>
      <p:pic>
        <p:nvPicPr>
          <p:cNvPr id="9" name="Picture 8" descr="footer.pdf"/>
          <p:cNvPicPr>
            <a:picLocks noChangeAspect="1"/>
          </p:cNvPicPr>
          <p:nvPr/>
        </p:nvPicPr>
        <mc:AlternateContent xmlns:ma="http://schemas.microsoft.com/office/mac/drawingml/2008/main">
          <mc:Choice Requires="ma">
            <p:blipFill>
              <a:blip r:embed="rId14"/>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5"/>
              <a:stretch>
                <a:fillRect/>
              </a:stretch>
            </p:blipFill>
          </mc:Fallback>
        </mc:AlternateContent>
        <p:spPr>
          <a:xfrm>
            <a:off x="2456283" y="6412711"/>
            <a:ext cx="4025900" cy="2794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457200" rtl="0" eaLnBrk="1" latinLnBrk="0" hangingPunct="1">
        <a:spcBef>
          <a:spcPct val="0"/>
        </a:spcBef>
        <a:buNone/>
        <a:defRPr sz="4400" kern="1200">
          <a:solidFill>
            <a:schemeClr val="tx1"/>
          </a:solidFill>
          <a:latin typeface="Chalkboard"/>
          <a:ea typeface="+mj-ea"/>
          <a:cs typeface="Chalkboar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halkboard"/>
          <a:ea typeface="+mn-ea"/>
          <a:cs typeface="Chalkboard"/>
        </a:defRPr>
      </a:lvl1pPr>
      <a:lvl2pPr marL="742950" indent="-285750" algn="l" defTabSz="457200" rtl="0" eaLnBrk="1" latinLnBrk="0" hangingPunct="1">
        <a:spcBef>
          <a:spcPct val="20000"/>
        </a:spcBef>
        <a:buFont typeface="Arial"/>
        <a:buChar char="–"/>
        <a:defRPr sz="2800" kern="1200">
          <a:solidFill>
            <a:schemeClr val="tx1"/>
          </a:solidFill>
          <a:latin typeface="Chalkboard"/>
          <a:ea typeface="+mn-ea"/>
          <a:cs typeface="Chalkboard"/>
        </a:defRPr>
      </a:lvl2pPr>
      <a:lvl3pPr marL="1143000" indent="-228600" algn="l" defTabSz="457200" rtl="0" eaLnBrk="1" latinLnBrk="0" hangingPunct="1">
        <a:spcBef>
          <a:spcPct val="20000"/>
        </a:spcBef>
        <a:buFont typeface="Arial"/>
        <a:buChar char="•"/>
        <a:defRPr sz="2400" kern="1200">
          <a:solidFill>
            <a:schemeClr val="tx1"/>
          </a:solidFill>
          <a:latin typeface="Chalkboard"/>
          <a:ea typeface="+mn-ea"/>
          <a:cs typeface="Chalkboard"/>
        </a:defRPr>
      </a:lvl3pPr>
      <a:lvl4pPr marL="1600200" indent="-228600" algn="l" defTabSz="457200" rtl="0" eaLnBrk="1" latinLnBrk="0" hangingPunct="1">
        <a:spcBef>
          <a:spcPct val="20000"/>
        </a:spcBef>
        <a:buFont typeface="Arial"/>
        <a:buChar char="–"/>
        <a:defRPr sz="2000" kern="1200">
          <a:solidFill>
            <a:schemeClr val="tx1"/>
          </a:solidFill>
          <a:latin typeface="Chalkboard"/>
          <a:ea typeface="+mn-ea"/>
          <a:cs typeface="Chalkboard"/>
        </a:defRPr>
      </a:lvl4pPr>
      <a:lvl5pPr marL="2057400" indent="-228600" algn="l" defTabSz="457200" rtl="0" eaLnBrk="1" latinLnBrk="0" hangingPunct="1">
        <a:spcBef>
          <a:spcPct val="20000"/>
        </a:spcBef>
        <a:buFont typeface="Arial"/>
        <a:buChar char="»"/>
        <a:defRPr sz="2000" kern="1200">
          <a:solidFill>
            <a:schemeClr val="tx1"/>
          </a:solidFill>
          <a:latin typeface="Chalkboard"/>
          <a:ea typeface="+mn-ea"/>
          <a:cs typeface="Chalkboar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9.bin"/><Relationship Id="rId5" Type="http://schemas.openxmlformats.org/officeDocument/2006/relationships/oleObject" Target="../embeddings/oleObject10.bin"/><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1.bin"/><Relationship Id="rId5" Type="http://schemas.openxmlformats.org/officeDocument/2006/relationships/oleObject" Target="../embeddings/oleObject12.bin"/><Relationship Id="rId6" Type="http://schemas.openxmlformats.org/officeDocument/2006/relationships/oleObject" Target="../embeddings/oleObject13.bin"/><Relationship Id="rId7" Type="http://schemas.openxmlformats.org/officeDocument/2006/relationships/oleObject" Target="../embeddings/oleObject14.bin"/><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99.americanexpres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oleObject" Target="../embeddings/oleObject2.bin"/><Relationship Id="rId6" Type="http://schemas.openxmlformats.org/officeDocument/2006/relationships/oleObject" Target="../embeddings/oleObject3.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7.bin"/><Relationship Id="rId5" Type="http://schemas.openxmlformats.org/officeDocument/2006/relationships/oleObject" Target="../embeddings/oleObject8.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Tyepmg</a:t>
            </a:r>
            <a:r>
              <a:rPr lang="en-US" dirty="0" smtClean="0"/>
              <a:t> </a:t>
            </a:r>
            <a:r>
              <a:rPr lang="en-US" dirty="0" err="1" smtClean="0"/>
              <a:t>Pic</a:t>
            </a:r>
            <a:r>
              <a:rPr lang="en-US" dirty="0" smtClean="0"/>
              <a:t> </a:t>
            </a:r>
            <a:r>
              <a:rPr lang="en-US" dirty="0" err="1" smtClean="0"/>
              <a:t>Gvctxskvetlc</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Slide Number Placeholder 4"/>
          <p:cNvSpPr>
            <a:spLocks noGrp="1"/>
          </p:cNvSpPr>
          <p:nvPr>
            <p:ph type="sldNum" sz="quarter" idx="12"/>
          </p:nvPr>
        </p:nvSpPr>
        <p:spPr/>
        <p:txBody>
          <a:bodyPr/>
          <a:lstStyle/>
          <a:p>
            <a:fld id="{BFE4EBF8-04DE-454F-A039-278197C1778E}"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318F6289-EB43-3145-B671-84BCB551299A}" type="slidenum">
              <a:rPr lang="en-US"/>
              <a:pPr/>
              <a:t>10</a:t>
            </a:fld>
            <a:endParaRPr lang="en-US"/>
          </a:p>
        </p:txBody>
      </p:sp>
      <p:sp>
        <p:nvSpPr>
          <p:cNvPr id="12290" name="Rectangle 2"/>
          <p:cNvSpPr>
            <a:spLocks noGrp="1" noChangeArrowheads="1"/>
          </p:cNvSpPr>
          <p:nvPr>
            <p:ph type="title"/>
          </p:nvPr>
        </p:nvSpPr>
        <p:spPr/>
        <p:txBody>
          <a:bodyPr/>
          <a:lstStyle/>
          <a:p>
            <a:r>
              <a:rPr lang="en-US"/>
              <a:t>One-Way Computation</a:t>
            </a:r>
          </a:p>
        </p:txBody>
      </p:sp>
      <p:sp>
        <p:nvSpPr>
          <p:cNvPr id="12291" name="Rectangle 3"/>
          <p:cNvSpPr>
            <a:spLocks noGrp="1" noChangeArrowheads="1"/>
          </p:cNvSpPr>
          <p:nvPr>
            <p:ph type="body" idx="1"/>
          </p:nvPr>
        </p:nvSpPr>
        <p:spPr/>
        <p:txBody>
          <a:bodyPr/>
          <a:lstStyle/>
          <a:p>
            <a:pPr marL="342900" indent="-342900">
              <a:lnSpc>
                <a:spcPct val="90000"/>
              </a:lnSpc>
            </a:pPr>
            <a:r>
              <a:rPr lang="en-US"/>
              <a:t>Easy to compute, hard to “uncompute”</a:t>
            </a:r>
          </a:p>
          <a:p>
            <a:pPr marL="342900" indent="-342900">
              <a:lnSpc>
                <a:spcPct val="90000"/>
              </a:lnSpc>
            </a:pPr>
            <a:r>
              <a:rPr lang="en-US"/>
              <a:t>What is 28487532223</a:t>
            </a:r>
            <a:r>
              <a:rPr lang="en-US">
                <a:ea typeface="ＭＳ ゴシック" pitchFamily="-1" charset="-128"/>
                <a:cs typeface="ＭＳ ゴシック" pitchFamily="-1" charset="-128"/>
              </a:rPr>
              <a:t>✕</a:t>
            </a:r>
            <a:r>
              <a:rPr lang="en-US"/>
              <a:t>72342452989?</a:t>
            </a:r>
          </a:p>
          <a:p>
            <a:pPr marL="742950" lvl="1" indent="-285750">
              <a:lnSpc>
                <a:spcPct val="90000"/>
              </a:lnSpc>
            </a:pPr>
            <a:r>
              <a:rPr lang="en-US" sz="3000"/>
              <a:t>Not hard -- easy on a computer -- about 100 digit-by-digit multiplications</a:t>
            </a:r>
            <a:endParaRPr lang="en-US"/>
          </a:p>
          <a:p>
            <a:pPr marL="342900" indent="-342900">
              <a:lnSpc>
                <a:spcPct val="90000"/>
              </a:lnSpc>
            </a:pPr>
            <a:r>
              <a:rPr lang="en-US"/>
              <a:t>What are the factors of</a:t>
            </a:r>
          </a:p>
          <a:p>
            <a:pPr marL="742950" lvl="1" indent="-285750">
              <a:lnSpc>
                <a:spcPct val="90000"/>
              </a:lnSpc>
              <a:buFont typeface="Wingdings" pitchFamily="-1" charset="2"/>
              <a:buNone/>
            </a:pPr>
            <a:r>
              <a:rPr lang="en-US" sz="3500"/>
              <a:t>206085796112139733547?</a:t>
            </a:r>
          </a:p>
          <a:p>
            <a:pPr marL="742950" lvl="1" indent="-285750">
              <a:lnSpc>
                <a:spcPct val="90000"/>
              </a:lnSpc>
            </a:pPr>
            <a:r>
              <a:rPr lang="en-US" sz="3500"/>
              <a:t>Seems to require vast numbers of trial divisions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2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A449F8C1-74B7-6941-A61F-68C279728D25}" type="slidenum">
              <a:rPr lang="en-US"/>
              <a:pPr/>
              <a:t>11</a:t>
            </a:fld>
            <a:endParaRPr lang="en-US"/>
          </a:p>
        </p:txBody>
      </p:sp>
      <p:sp>
        <p:nvSpPr>
          <p:cNvPr id="32770" name="Rectangle 2"/>
          <p:cNvSpPr>
            <a:spLocks noGrp="1" noChangeArrowheads="1"/>
          </p:cNvSpPr>
          <p:nvPr>
            <p:ph type="title"/>
          </p:nvPr>
        </p:nvSpPr>
        <p:spPr/>
        <p:txBody>
          <a:bodyPr>
            <a:normAutofit fontScale="90000"/>
          </a:bodyPr>
          <a:lstStyle/>
          <a:p>
            <a:r>
              <a:rPr lang="en-US" dirty="0" smtClean="0"/>
              <a:t>Recall there’s </a:t>
            </a:r>
            <a:r>
              <a:rPr lang="en-US" dirty="0"/>
              <a:t>a shortcut for computing powers</a:t>
            </a:r>
          </a:p>
        </p:txBody>
      </p:sp>
      <p:sp>
        <p:nvSpPr>
          <p:cNvPr id="32771" name="Rectangle 3"/>
          <p:cNvSpPr>
            <a:spLocks noGrp="1" noChangeArrowheads="1"/>
          </p:cNvSpPr>
          <p:nvPr>
            <p:ph type="body" idx="1"/>
          </p:nvPr>
        </p:nvSpPr>
        <p:spPr/>
        <p:txBody>
          <a:bodyPr/>
          <a:lstStyle/>
          <a:p>
            <a:pPr>
              <a:lnSpc>
                <a:spcPct val="90000"/>
              </a:lnSpc>
            </a:pPr>
            <a:r>
              <a:rPr lang="en-US" dirty="0"/>
              <a:t>Problem: Given </a:t>
            </a:r>
            <a:r>
              <a:rPr lang="en-US" i="1" dirty="0" err="1"/>
              <a:t>q</a:t>
            </a:r>
            <a:r>
              <a:rPr lang="en-US" i="1" dirty="0"/>
              <a:t> </a:t>
            </a:r>
            <a:r>
              <a:rPr lang="en-US" dirty="0"/>
              <a:t>and </a:t>
            </a:r>
            <a:r>
              <a:rPr lang="en-US" i="1" dirty="0" err="1"/>
              <a:t>p</a:t>
            </a:r>
            <a:r>
              <a:rPr lang="en-US" i="1" dirty="0"/>
              <a:t> </a:t>
            </a:r>
            <a:r>
              <a:rPr lang="en-US" dirty="0"/>
              <a:t>and </a:t>
            </a:r>
            <a:r>
              <a:rPr lang="en-US" i="1" dirty="0" err="1"/>
              <a:t>n</a:t>
            </a:r>
            <a:r>
              <a:rPr lang="en-US" dirty="0"/>
              <a:t>,</a:t>
            </a:r>
            <a:r>
              <a:rPr lang="en-US" i="1" dirty="0"/>
              <a:t> </a:t>
            </a:r>
            <a:r>
              <a:rPr lang="en-US" dirty="0"/>
              <a:t>find </a:t>
            </a:r>
            <a:r>
              <a:rPr lang="en-US" i="1" dirty="0" err="1"/>
              <a:t>y</a:t>
            </a:r>
            <a:r>
              <a:rPr lang="en-US" i="1" dirty="0"/>
              <a:t> </a:t>
            </a:r>
            <a:r>
              <a:rPr lang="en-US" dirty="0"/>
              <a:t>such that </a:t>
            </a:r>
          </a:p>
          <a:p>
            <a:pPr algn="ctr">
              <a:lnSpc>
                <a:spcPct val="90000"/>
              </a:lnSpc>
              <a:buFont typeface="Wingdings" pitchFamily="-1" charset="2"/>
              <a:buNone/>
            </a:pPr>
            <a:r>
              <a:rPr lang="en-US" i="1" dirty="0" err="1"/>
              <a:t>q</a:t>
            </a:r>
            <a:r>
              <a:rPr lang="en-US" i="1" baseline="30000" dirty="0" err="1"/>
              <a:t>n</a:t>
            </a:r>
            <a:r>
              <a:rPr lang="en-US" i="1" baseline="30000" dirty="0"/>
              <a:t>  </a:t>
            </a:r>
            <a:r>
              <a:rPr lang="en-US" i="1" dirty="0"/>
              <a:t>= </a:t>
            </a:r>
            <a:r>
              <a:rPr lang="en-US" i="1" dirty="0" err="1"/>
              <a:t>y</a:t>
            </a:r>
            <a:r>
              <a:rPr lang="en-US" i="1" dirty="0"/>
              <a:t> </a:t>
            </a:r>
            <a:r>
              <a:rPr lang="en-US" dirty="0"/>
              <a:t> (mod </a:t>
            </a:r>
            <a:r>
              <a:rPr lang="en-US" i="1" dirty="0" err="1"/>
              <a:t>p</a:t>
            </a:r>
            <a:r>
              <a:rPr lang="en-US" dirty="0"/>
              <a:t>)</a:t>
            </a:r>
            <a:endParaRPr lang="en-US" i="1" dirty="0" smtClean="0"/>
          </a:p>
          <a:p>
            <a:pPr>
              <a:lnSpc>
                <a:spcPct val="90000"/>
              </a:lnSpc>
            </a:pPr>
            <a:r>
              <a:rPr lang="en-US" dirty="0" smtClean="0"/>
              <a:t>Using successive squaring, can be done in about log</a:t>
            </a:r>
            <a:r>
              <a:rPr lang="en-US" baseline="-25000" dirty="0" smtClean="0"/>
              <a:t>2</a:t>
            </a:r>
            <a:r>
              <a:rPr lang="en-US" i="1" dirty="0" smtClean="0"/>
              <a:t>n</a:t>
            </a:r>
            <a:r>
              <a:rPr lang="en-US" dirty="0" smtClean="0"/>
              <a:t> multiplications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87789D2A-85D5-0041-9DCB-CC8F3447A186}" type="slidenum">
              <a:rPr lang="en-US"/>
              <a:pPr/>
              <a:t>12</a:t>
            </a:fld>
            <a:endParaRPr lang="en-US"/>
          </a:p>
        </p:txBody>
      </p:sp>
      <p:sp>
        <p:nvSpPr>
          <p:cNvPr id="68610" name="Rectangle 2"/>
          <p:cNvSpPr>
            <a:spLocks noGrp="1" noChangeArrowheads="1"/>
          </p:cNvSpPr>
          <p:nvPr>
            <p:ph type="title"/>
          </p:nvPr>
        </p:nvSpPr>
        <p:spPr/>
        <p:txBody>
          <a:bodyPr/>
          <a:lstStyle/>
          <a:p>
            <a:r>
              <a:rPr lang="en-US"/>
              <a:t>“Discrete logarithm” problem</a:t>
            </a:r>
          </a:p>
        </p:txBody>
      </p:sp>
      <p:sp>
        <p:nvSpPr>
          <p:cNvPr id="68611" name="Rectangle 3"/>
          <p:cNvSpPr>
            <a:spLocks noGrp="1" noChangeArrowheads="1"/>
          </p:cNvSpPr>
          <p:nvPr>
            <p:ph type="body" idx="1"/>
          </p:nvPr>
        </p:nvSpPr>
        <p:spPr/>
        <p:txBody>
          <a:bodyPr>
            <a:normAutofit fontScale="92500"/>
          </a:bodyPr>
          <a:lstStyle/>
          <a:p>
            <a:pPr>
              <a:lnSpc>
                <a:spcPct val="90000"/>
              </a:lnSpc>
            </a:pPr>
            <a:r>
              <a:rPr lang="en-US" sz="2800" dirty="0" smtClean="0"/>
              <a:t>Problem: Given </a:t>
            </a:r>
            <a:r>
              <a:rPr lang="en-US" sz="2800" i="1" dirty="0" err="1" smtClean="0"/>
              <a:t>q</a:t>
            </a:r>
            <a:r>
              <a:rPr lang="en-US" sz="2800" i="1" dirty="0" smtClean="0"/>
              <a:t> </a:t>
            </a:r>
            <a:r>
              <a:rPr lang="en-US" sz="2800" dirty="0" smtClean="0"/>
              <a:t>and </a:t>
            </a:r>
            <a:r>
              <a:rPr lang="en-US" sz="2800" i="1" dirty="0" err="1" smtClean="0"/>
              <a:t>p</a:t>
            </a:r>
            <a:r>
              <a:rPr lang="en-US" sz="2800" i="1" dirty="0" smtClean="0"/>
              <a:t> </a:t>
            </a:r>
            <a:r>
              <a:rPr lang="en-US" sz="2800" dirty="0" smtClean="0"/>
              <a:t>and </a:t>
            </a:r>
            <a:r>
              <a:rPr lang="en-US" sz="2800" i="1" dirty="0" err="1" smtClean="0"/>
              <a:t>y</a:t>
            </a:r>
            <a:r>
              <a:rPr lang="en-US" sz="2800" dirty="0" smtClean="0"/>
              <a:t>,</a:t>
            </a:r>
            <a:r>
              <a:rPr lang="en-US" sz="2800" i="1" dirty="0" smtClean="0"/>
              <a:t> </a:t>
            </a:r>
            <a:r>
              <a:rPr lang="en-US" sz="2800" dirty="0" smtClean="0"/>
              <a:t>find </a:t>
            </a:r>
            <a:r>
              <a:rPr lang="en-US" sz="2800" i="1" dirty="0" err="1" smtClean="0"/>
              <a:t>n</a:t>
            </a:r>
            <a:r>
              <a:rPr lang="en-US" sz="2800" i="1" dirty="0" smtClean="0"/>
              <a:t> </a:t>
            </a:r>
            <a:r>
              <a:rPr lang="en-US" sz="2800" dirty="0" smtClean="0"/>
              <a:t>such that </a:t>
            </a:r>
          </a:p>
          <a:p>
            <a:pPr algn="ctr">
              <a:lnSpc>
                <a:spcPct val="90000"/>
              </a:lnSpc>
              <a:buNone/>
            </a:pPr>
            <a:r>
              <a:rPr lang="en-US" sz="2800" i="1" dirty="0" err="1" smtClean="0"/>
              <a:t>q</a:t>
            </a:r>
            <a:r>
              <a:rPr lang="en-US" sz="2800" i="1" baseline="30000" dirty="0" err="1" smtClean="0"/>
              <a:t>n</a:t>
            </a:r>
            <a:r>
              <a:rPr lang="en-US" sz="2800" i="1" baseline="30000" dirty="0" smtClean="0"/>
              <a:t>  </a:t>
            </a:r>
            <a:r>
              <a:rPr lang="en-US" sz="2800" i="1" dirty="0" smtClean="0"/>
              <a:t>=</a:t>
            </a:r>
            <a:r>
              <a:rPr lang="en-US" sz="2800" i="1" baseline="30000" dirty="0" smtClean="0"/>
              <a:t> </a:t>
            </a:r>
            <a:r>
              <a:rPr lang="en-US" sz="2800" i="1" dirty="0" err="1" smtClean="0"/>
              <a:t>y</a:t>
            </a:r>
            <a:r>
              <a:rPr lang="en-US" sz="2800" i="1" dirty="0" smtClean="0"/>
              <a:t> </a:t>
            </a:r>
            <a:r>
              <a:rPr lang="en-US" sz="2800" dirty="0" smtClean="0"/>
              <a:t> (mod </a:t>
            </a:r>
            <a:r>
              <a:rPr lang="en-US" sz="2800" i="1" dirty="0" err="1" smtClean="0"/>
              <a:t>p</a:t>
            </a:r>
            <a:r>
              <a:rPr lang="en-US" sz="2800" dirty="0" smtClean="0"/>
              <a:t>)</a:t>
            </a:r>
          </a:p>
          <a:p>
            <a:r>
              <a:rPr lang="en-US" sz="2600" dirty="0" smtClean="0"/>
              <a:t>It </a:t>
            </a:r>
            <a:r>
              <a:rPr lang="en-US" sz="2600" dirty="0"/>
              <a:t>is easy to compute modular powers but seems to be hard to reverse that operation</a:t>
            </a:r>
          </a:p>
          <a:p>
            <a:r>
              <a:rPr lang="en-US" sz="2600" dirty="0"/>
              <a:t>For what value of </a:t>
            </a:r>
            <a:r>
              <a:rPr lang="en-US" sz="2600" i="1" dirty="0" err="1"/>
              <a:t>n</a:t>
            </a:r>
            <a:r>
              <a:rPr lang="en-US" sz="2600" dirty="0"/>
              <a:t> does 54321</a:t>
            </a:r>
            <a:r>
              <a:rPr lang="en-US" sz="2600" i="1" baseline="30000" dirty="0"/>
              <a:t>n</a:t>
            </a:r>
            <a:r>
              <a:rPr lang="en-US" sz="2600" i="1" dirty="0"/>
              <a:t>=</a:t>
            </a:r>
            <a:r>
              <a:rPr lang="en-US" sz="2600" dirty="0"/>
              <a:t>18789 mod 70707?</a:t>
            </a:r>
          </a:p>
          <a:p>
            <a:r>
              <a:rPr lang="en-US" sz="2600" dirty="0"/>
              <a:t>Try </a:t>
            </a:r>
            <a:r>
              <a:rPr lang="en-US" sz="2600" i="1" dirty="0" err="1"/>
              <a:t>n</a:t>
            </a:r>
            <a:r>
              <a:rPr lang="en-US" sz="2600" i="1" dirty="0"/>
              <a:t>=1, 2, 3, 4, … </a:t>
            </a:r>
            <a:endParaRPr lang="en-US" sz="2600" dirty="0"/>
          </a:p>
          <a:p>
            <a:r>
              <a:rPr lang="en-US" sz="2600" dirty="0"/>
              <a:t>Get</a:t>
            </a:r>
            <a:r>
              <a:rPr lang="en-US" sz="2600" i="1" dirty="0"/>
              <a:t> </a:t>
            </a:r>
            <a:r>
              <a:rPr lang="en-US" sz="2600" dirty="0"/>
              <a:t>54321</a:t>
            </a:r>
            <a:r>
              <a:rPr lang="en-US" sz="2600" i="1" baseline="30000" dirty="0"/>
              <a:t>n</a:t>
            </a:r>
            <a:r>
              <a:rPr lang="en-US" sz="2600" i="1" dirty="0"/>
              <a:t>= </a:t>
            </a:r>
            <a:r>
              <a:rPr lang="en-US" sz="2600" dirty="0"/>
              <a:t>54321,  26517, 57660, 40881 … mod 70707</a:t>
            </a:r>
          </a:p>
          <a:p>
            <a:r>
              <a:rPr lang="en-US" sz="2600" i="1" dirty="0" err="1"/>
              <a:t>n</a:t>
            </a:r>
            <a:r>
              <a:rPr lang="en-US" sz="2600" i="1" dirty="0"/>
              <a:t>=</a:t>
            </a:r>
            <a:r>
              <a:rPr lang="en-US" sz="2600" dirty="0"/>
              <a:t>43210 works, but no known quick way to discover </a:t>
            </a:r>
            <a:r>
              <a:rPr lang="en-US" sz="2600" dirty="0" smtClean="0"/>
              <a:t>that. Exhaustive search works but takes too long</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87CB4AD9-4181-C049-B71F-609F755A1099}" type="slidenum">
              <a:rPr lang="en-US"/>
              <a:pPr/>
              <a:t>13</a:t>
            </a:fld>
            <a:endParaRPr lang="en-US"/>
          </a:p>
        </p:txBody>
      </p:sp>
      <p:sp>
        <p:nvSpPr>
          <p:cNvPr id="36866" name="Rectangle 2"/>
          <p:cNvSpPr>
            <a:spLocks noGrp="1" noChangeArrowheads="1"/>
          </p:cNvSpPr>
          <p:nvPr>
            <p:ph type="body" idx="1"/>
          </p:nvPr>
        </p:nvSpPr>
        <p:spPr/>
        <p:txBody>
          <a:bodyPr/>
          <a:lstStyle/>
          <a:p>
            <a:r>
              <a:rPr lang="en-US" sz="2600" dirty="0"/>
              <a:t>Given </a:t>
            </a:r>
            <a:r>
              <a:rPr lang="en-US" sz="2600" i="1" dirty="0" err="1"/>
              <a:t>q</a:t>
            </a:r>
            <a:r>
              <a:rPr lang="en-US" sz="2600" i="1" dirty="0"/>
              <a:t> </a:t>
            </a:r>
            <a:r>
              <a:rPr lang="en-US" sz="2600" dirty="0"/>
              <a:t>and </a:t>
            </a:r>
            <a:r>
              <a:rPr lang="en-US" sz="2600" i="1" dirty="0" err="1"/>
              <a:t>p</a:t>
            </a:r>
            <a:r>
              <a:rPr lang="en-US" sz="2600" dirty="0"/>
              <a:t>,</a:t>
            </a:r>
            <a:r>
              <a:rPr lang="en-US" sz="2600" i="1" dirty="0"/>
              <a:t> </a:t>
            </a:r>
            <a:r>
              <a:rPr lang="en-US" sz="2600" dirty="0"/>
              <a:t>and an equation of the form </a:t>
            </a:r>
          </a:p>
          <a:p>
            <a:pPr algn="ctr">
              <a:buFont typeface="Wingdings" pitchFamily="-1" charset="2"/>
              <a:buNone/>
            </a:pPr>
            <a:r>
              <a:rPr lang="en-US" sz="2600" i="1" dirty="0" err="1"/>
              <a:t>q</a:t>
            </a:r>
            <a:r>
              <a:rPr lang="en-US" sz="2600" i="1" baseline="30000" dirty="0" err="1"/>
              <a:t>n</a:t>
            </a:r>
            <a:r>
              <a:rPr lang="en-US" sz="2600" i="1" baseline="30000" dirty="0"/>
              <a:t>  </a:t>
            </a:r>
            <a:r>
              <a:rPr lang="en-US" sz="2600" i="1" dirty="0"/>
              <a:t>=</a:t>
            </a:r>
            <a:r>
              <a:rPr lang="en-US" sz="2600" i="1" baseline="30000" dirty="0"/>
              <a:t> </a:t>
            </a:r>
            <a:r>
              <a:rPr lang="en-US" sz="2600" i="1" dirty="0" err="1"/>
              <a:t>y</a:t>
            </a:r>
            <a:r>
              <a:rPr lang="en-US" sz="2600" i="1" dirty="0"/>
              <a:t> </a:t>
            </a:r>
            <a:r>
              <a:rPr lang="en-US" sz="2600" dirty="0"/>
              <a:t> (mod </a:t>
            </a:r>
            <a:r>
              <a:rPr lang="en-US" sz="2600" i="1" dirty="0" err="1"/>
              <a:t>p</a:t>
            </a:r>
            <a:r>
              <a:rPr lang="en-US" sz="2600" dirty="0"/>
              <a:t>)</a:t>
            </a:r>
          </a:p>
          <a:p>
            <a:r>
              <a:rPr lang="en-US" sz="2600" dirty="0"/>
              <a:t>Then it</a:t>
            </a:r>
            <a:r>
              <a:rPr lang="en-US" sz="2600" dirty="0" smtClean="0"/>
              <a:t> seems to be exponentially </a:t>
            </a:r>
            <a:r>
              <a:rPr lang="en-US" sz="2600" dirty="0"/>
              <a:t>harder to compute </a:t>
            </a:r>
            <a:r>
              <a:rPr lang="en-US" sz="2600" i="1" dirty="0" err="1"/>
              <a:t>n</a:t>
            </a:r>
            <a:r>
              <a:rPr lang="en-US" sz="2600" dirty="0"/>
              <a:t> given </a:t>
            </a:r>
            <a:r>
              <a:rPr lang="en-US" sz="2600" i="1" dirty="0" err="1"/>
              <a:t>y</a:t>
            </a:r>
            <a:r>
              <a:rPr lang="en-US" sz="2600" i="1" dirty="0"/>
              <a:t>, </a:t>
            </a:r>
            <a:r>
              <a:rPr lang="en-US" sz="2600" dirty="0"/>
              <a:t>than it is to compute </a:t>
            </a:r>
            <a:r>
              <a:rPr lang="en-US" sz="2600" i="1" dirty="0" err="1"/>
              <a:t>y</a:t>
            </a:r>
            <a:r>
              <a:rPr lang="en-US" sz="2600" dirty="0"/>
              <a:t> given </a:t>
            </a:r>
            <a:r>
              <a:rPr lang="en-US" sz="2600" i="1" dirty="0" err="1" smtClean="0"/>
              <a:t>n</a:t>
            </a:r>
            <a:r>
              <a:rPr lang="en-US" sz="2600" i="1" dirty="0" smtClean="0"/>
              <a:t>, </a:t>
            </a:r>
            <a:r>
              <a:rPr lang="en-US" sz="2600" dirty="0" smtClean="0"/>
              <a:t>because we can compute </a:t>
            </a:r>
            <a:r>
              <a:rPr lang="en-US" sz="2600" dirty="0" err="1" smtClean="0"/>
              <a:t>q</a:t>
            </a:r>
            <a:r>
              <a:rPr lang="en-US" sz="2600" baseline="30000" dirty="0" err="1" smtClean="0"/>
              <a:t>n</a:t>
            </a:r>
            <a:r>
              <a:rPr lang="en-US" sz="2600" dirty="0" smtClean="0"/>
              <a:t> (mod </a:t>
            </a:r>
            <a:r>
              <a:rPr lang="en-US" sz="2600" dirty="0" err="1" smtClean="0"/>
              <a:t>p</a:t>
            </a:r>
            <a:r>
              <a:rPr lang="en-US" sz="2600" dirty="0" smtClean="0"/>
              <a:t>) in log</a:t>
            </a:r>
            <a:r>
              <a:rPr lang="en-US" sz="2600" baseline="-25000" dirty="0" smtClean="0"/>
              <a:t>2</a:t>
            </a:r>
            <a:r>
              <a:rPr lang="en-US" sz="2600" dirty="0" smtClean="0"/>
              <a:t>n steps, but it takes </a:t>
            </a:r>
            <a:r>
              <a:rPr lang="en-US" sz="2600" dirty="0" err="1" smtClean="0"/>
              <a:t>n</a:t>
            </a:r>
            <a:r>
              <a:rPr lang="en-US" sz="2600" dirty="0" smtClean="0"/>
              <a:t> steps to search through the first </a:t>
            </a:r>
            <a:r>
              <a:rPr lang="en-US" sz="2600" dirty="0" err="1" smtClean="0"/>
              <a:t>n</a:t>
            </a:r>
            <a:r>
              <a:rPr lang="en-US" sz="2600" dirty="0" smtClean="0"/>
              <a:t> possible exponents</a:t>
            </a:r>
            <a:r>
              <a:rPr lang="en-US" sz="2600" i="1" dirty="0" smtClean="0"/>
              <a:t>.</a:t>
            </a:r>
            <a:endParaRPr lang="en-US" sz="2600" i="1" dirty="0"/>
          </a:p>
          <a:p>
            <a:r>
              <a:rPr lang="en-US" sz="2600" dirty="0"/>
              <a:t>For 500-digit numbers, we’re talking about a computing effort of 1700 steps vs. 10</a:t>
            </a:r>
            <a:r>
              <a:rPr lang="en-US" sz="2600" baseline="30000" dirty="0"/>
              <a:t>500</a:t>
            </a:r>
            <a:r>
              <a:rPr lang="en-US" sz="2600" dirty="0"/>
              <a:t> steps.</a:t>
            </a:r>
            <a:endParaRPr lang="en-US" sz="2600" i="1" dirty="0"/>
          </a:p>
          <a:p>
            <a:endParaRPr lang="en-US" sz="2600" dirty="0"/>
          </a:p>
          <a:p>
            <a:endParaRPr lang="en-US" sz="2600" dirty="0"/>
          </a:p>
          <a:p>
            <a:endParaRPr lang="en-US" sz="2200" i="1" dirty="0"/>
          </a:p>
        </p:txBody>
      </p:sp>
      <p:sp>
        <p:nvSpPr>
          <p:cNvPr id="36867" name="Rectangle 3"/>
          <p:cNvSpPr>
            <a:spLocks noGrp="1" noChangeArrowheads="1"/>
          </p:cNvSpPr>
          <p:nvPr>
            <p:ph type="title"/>
          </p:nvPr>
        </p:nvSpPr>
        <p:spPr>
          <a:xfrm>
            <a:off x="685800" y="381000"/>
            <a:ext cx="8077200" cy="1143000"/>
          </a:xfrm>
        </p:spPr>
        <p:txBody>
          <a:bodyPr/>
          <a:lstStyle/>
          <a:p>
            <a:r>
              <a:rPr lang="en-US" sz="3400" dirty="0" smtClean="0"/>
              <a:t>Discrete Logarithms</a:t>
            </a:r>
            <a:endParaRPr lang="en-US" sz="3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FA47B2E0-9B6C-904A-8A86-951C89424FE7}" type="slidenum">
              <a:rPr lang="en-US"/>
              <a:pPr/>
              <a:t>14</a:t>
            </a:fld>
            <a:endParaRPr lang="en-US"/>
          </a:p>
        </p:txBody>
      </p:sp>
      <p:sp>
        <p:nvSpPr>
          <p:cNvPr id="14338" name="Rectangle 2"/>
          <p:cNvSpPr>
            <a:spLocks noGrp="1" noChangeArrowheads="1"/>
          </p:cNvSpPr>
          <p:nvPr>
            <p:ph type="title"/>
          </p:nvPr>
        </p:nvSpPr>
        <p:spPr/>
        <p:txBody>
          <a:bodyPr>
            <a:normAutofit fontScale="90000"/>
          </a:bodyPr>
          <a:lstStyle/>
          <a:p>
            <a:r>
              <a:rPr lang="en-US" dirty="0"/>
              <a:t>Discrete logarithm seems to be a </a:t>
            </a:r>
            <a:r>
              <a:rPr lang="en-US" dirty="0">
                <a:solidFill>
                  <a:srgbClr val="800000"/>
                </a:solidFill>
              </a:rPr>
              <a:t>one-way function</a:t>
            </a:r>
          </a:p>
        </p:txBody>
      </p:sp>
      <p:sp>
        <p:nvSpPr>
          <p:cNvPr id="14339" name="Rectangle 3"/>
          <p:cNvSpPr>
            <a:spLocks noGrp="1" noChangeArrowheads="1"/>
          </p:cNvSpPr>
          <p:nvPr>
            <p:ph type="body" idx="1"/>
          </p:nvPr>
        </p:nvSpPr>
        <p:spPr>
          <a:xfrm>
            <a:off x="762000" y="1981200"/>
            <a:ext cx="8127282" cy="4114800"/>
          </a:xfrm>
        </p:spPr>
        <p:txBody>
          <a:bodyPr/>
          <a:lstStyle/>
          <a:p>
            <a:r>
              <a:rPr lang="en-US" dirty="0"/>
              <a:t>Fix numbers </a:t>
            </a:r>
            <a:r>
              <a:rPr lang="en-US" i="1" dirty="0" err="1"/>
              <a:t>q</a:t>
            </a:r>
            <a:r>
              <a:rPr lang="en-US" dirty="0"/>
              <a:t> and </a:t>
            </a:r>
            <a:r>
              <a:rPr lang="en-US" i="1" dirty="0" err="1"/>
              <a:t>p</a:t>
            </a:r>
            <a:r>
              <a:rPr lang="en-US" dirty="0"/>
              <a:t> (big numbers, </a:t>
            </a:r>
            <a:r>
              <a:rPr lang="en-US" i="1" dirty="0" err="1"/>
              <a:t>q</a:t>
            </a:r>
            <a:r>
              <a:rPr lang="en-US" i="1" dirty="0"/>
              <a:t>&lt;</a:t>
            </a:r>
            <a:r>
              <a:rPr lang="en-US" i="1" dirty="0" err="1"/>
              <a:t>p</a:t>
            </a:r>
            <a:r>
              <a:rPr lang="en-US" dirty="0"/>
              <a:t>)</a:t>
            </a:r>
          </a:p>
          <a:p>
            <a:r>
              <a:rPr lang="en-US" dirty="0"/>
              <a:t>Let </a:t>
            </a:r>
            <a:r>
              <a:rPr lang="en-US" i="1" dirty="0" err="1"/>
              <a:t>f(a</a:t>
            </a:r>
            <a:r>
              <a:rPr lang="en-US" i="1" dirty="0"/>
              <a:t>) = </a:t>
            </a:r>
            <a:r>
              <a:rPr lang="en-US" i="1" dirty="0" err="1"/>
              <a:t>q</a:t>
            </a:r>
            <a:r>
              <a:rPr lang="en-US" i="1" baseline="30000" dirty="0" err="1"/>
              <a:t>a</a:t>
            </a:r>
            <a:r>
              <a:rPr lang="en-US" i="1" dirty="0"/>
              <a:t> </a:t>
            </a:r>
            <a:r>
              <a:rPr lang="en-US" dirty="0"/>
              <a:t> (mod </a:t>
            </a:r>
            <a:r>
              <a:rPr lang="en-US" i="1" dirty="0" err="1"/>
              <a:t>p</a:t>
            </a:r>
            <a:r>
              <a:rPr lang="en-US" dirty="0"/>
              <a:t>)</a:t>
            </a:r>
          </a:p>
          <a:p>
            <a:r>
              <a:rPr lang="en-US" dirty="0"/>
              <a:t>Given </a:t>
            </a:r>
            <a:r>
              <a:rPr lang="en-US" i="1" dirty="0"/>
              <a:t>a, </a:t>
            </a:r>
            <a:r>
              <a:rPr lang="en-US" dirty="0"/>
              <a:t>computing </a:t>
            </a:r>
            <a:r>
              <a:rPr lang="en-US" i="1" dirty="0" err="1"/>
              <a:t>f(a</a:t>
            </a:r>
            <a:r>
              <a:rPr lang="en-US" i="1" dirty="0"/>
              <a:t>)=A</a:t>
            </a:r>
            <a:r>
              <a:rPr lang="en-US" dirty="0"/>
              <a:t> is easy</a:t>
            </a:r>
          </a:p>
          <a:p>
            <a:r>
              <a:rPr lang="en-US" dirty="0"/>
              <a:t>But it is impossibly hard, given </a:t>
            </a:r>
            <a:r>
              <a:rPr lang="en-US" i="1" dirty="0"/>
              <a:t>A,</a:t>
            </a:r>
            <a:r>
              <a:rPr lang="en-US" dirty="0"/>
              <a:t> to find an </a:t>
            </a:r>
            <a:r>
              <a:rPr lang="en-US" i="1" dirty="0"/>
              <a:t>a</a:t>
            </a:r>
            <a:r>
              <a:rPr lang="en-US" dirty="0"/>
              <a:t> such that </a:t>
            </a:r>
            <a:r>
              <a:rPr lang="en-US" i="1" dirty="0" err="1"/>
              <a:t>f(a</a:t>
            </a:r>
            <a:r>
              <a:rPr lang="en-US" i="1" dirty="0"/>
              <a:t>)=A</a:t>
            </a:r>
            <a:r>
              <a:rPr lang="en-US" i="1" dirty="0" smtClean="0"/>
              <a:t>.</a:t>
            </a:r>
          </a:p>
          <a:p>
            <a:endParaRPr lang="en-US" dirty="0" smtClean="0"/>
          </a:p>
          <a:p>
            <a:pPr>
              <a:buFont typeface="Wingdings" pitchFamily="-1" charset="2"/>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9" name="Text Box 5"/>
          <p:cNvSpPr txBox="1">
            <a:spLocks noChangeArrowheads="1"/>
          </p:cNvSpPr>
          <p:nvPr/>
        </p:nvSpPr>
        <p:spPr bwMode="auto">
          <a:xfrm>
            <a:off x="5181600" y="2605088"/>
            <a:ext cx="2362200" cy="366712"/>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a:t>Compute  </a:t>
            </a:r>
            <a:r>
              <a:rPr lang="en-US" sz="1800" i="1"/>
              <a:t>B = f(b)</a:t>
            </a:r>
            <a:r>
              <a:rPr lang="en-US" sz="1800"/>
              <a:t> </a:t>
            </a:r>
          </a:p>
        </p:txBody>
      </p:sp>
      <p:sp>
        <p:nvSpPr>
          <p:cNvPr id="16390" name="Text Box 6"/>
          <p:cNvSpPr txBox="1">
            <a:spLocks noChangeArrowheads="1"/>
          </p:cNvSpPr>
          <p:nvPr/>
        </p:nvSpPr>
        <p:spPr bwMode="auto">
          <a:xfrm>
            <a:off x="533400" y="2971800"/>
            <a:ext cx="1752600" cy="366713"/>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a:t>Shout out </a:t>
            </a:r>
            <a:r>
              <a:rPr lang="en-US" sz="1800" i="1">
                <a:latin typeface="Times" pitchFamily="-84" charset="0"/>
              </a:rPr>
              <a:t>A</a:t>
            </a:r>
            <a:endParaRPr lang="en-US" sz="1800"/>
          </a:p>
        </p:txBody>
      </p:sp>
      <p:sp>
        <p:nvSpPr>
          <p:cNvPr id="16392" name="Text Box 8"/>
          <p:cNvSpPr txBox="1">
            <a:spLocks noChangeArrowheads="1"/>
          </p:cNvSpPr>
          <p:nvPr/>
        </p:nvSpPr>
        <p:spPr bwMode="auto">
          <a:xfrm>
            <a:off x="609600" y="3430588"/>
            <a:ext cx="2590800" cy="366712"/>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dirty="0"/>
              <a:t>Compute </a:t>
            </a:r>
            <a:r>
              <a:rPr lang="en-US" sz="1800" i="1" dirty="0" err="1" smtClean="0"/>
              <a:t>B</a:t>
            </a:r>
            <a:r>
              <a:rPr lang="en-US" sz="1800" i="1" baseline="30000" dirty="0" err="1" smtClean="0"/>
              <a:t>a</a:t>
            </a:r>
            <a:r>
              <a:rPr lang="en-US" sz="1800" i="1" dirty="0" smtClean="0"/>
              <a:t> (mod </a:t>
            </a:r>
            <a:r>
              <a:rPr lang="en-US" sz="1800" i="1" dirty="0" err="1" smtClean="0"/>
              <a:t>p</a:t>
            </a:r>
            <a:r>
              <a:rPr lang="en-US" sz="1800" i="1" dirty="0" smtClean="0"/>
              <a:t>)</a:t>
            </a:r>
            <a:r>
              <a:rPr lang="en-US" sz="1800" dirty="0" smtClean="0"/>
              <a:t> </a:t>
            </a:r>
            <a:endParaRPr lang="en-US" sz="1800" dirty="0"/>
          </a:p>
        </p:txBody>
      </p:sp>
      <p:sp>
        <p:nvSpPr>
          <p:cNvPr id="16395" name="Text Box 11"/>
          <p:cNvSpPr txBox="1">
            <a:spLocks noChangeArrowheads="1"/>
          </p:cNvSpPr>
          <p:nvPr/>
        </p:nvSpPr>
        <p:spPr bwMode="auto">
          <a:xfrm>
            <a:off x="5257800" y="3441700"/>
            <a:ext cx="2819400" cy="366713"/>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dirty="0"/>
              <a:t>Compute </a:t>
            </a:r>
            <a:r>
              <a:rPr lang="en-US" sz="1800" i="1" dirty="0" err="1" smtClean="0"/>
              <a:t>A</a:t>
            </a:r>
            <a:r>
              <a:rPr lang="en-US" sz="1800" i="1" baseline="30000" dirty="0" err="1" smtClean="0"/>
              <a:t>b</a:t>
            </a:r>
            <a:r>
              <a:rPr lang="en-US" sz="1800" i="1" dirty="0" smtClean="0"/>
              <a:t> (mod </a:t>
            </a:r>
            <a:r>
              <a:rPr lang="en-US" sz="1800" i="1" dirty="0" err="1" smtClean="0"/>
              <a:t>p</a:t>
            </a:r>
            <a:r>
              <a:rPr lang="en-US" sz="1800" i="1" dirty="0" smtClean="0"/>
              <a:t>)</a:t>
            </a:r>
            <a:r>
              <a:rPr lang="en-US" sz="1800" dirty="0" smtClean="0"/>
              <a:t> </a:t>
            </a:r>
            <a:endParaRPr lang="en-US" sz="1800" dirty="0"/>
          </a:p>
        </p:txBody>
      </p:sp>
      <p:sp>
        <p:nvSpPr>
          <p:cNvPr id="16397" name="Text Box 13"/>
          <p:cNvSpPr txBox="1">
            <a:spLocks noChangeArrowheads="1"/>
          </p:cNvSpPr>
          <p:nvPr/>
        </p:nvSpPr>
        <p:spPr bwMode="auto">
          <a:xfrm>
            <a:off x="5257800" y="2971800"/>
            <a:ext cx="1676400" cy="366713"/>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a:t>Shout out </a:t>
            </a:r>
            <a:r>
              <a:rPr lang="en-US" sz="1800" i="1">
                <a:latin typeface="Times" pitchFamily="-84" charset="0"/>
              </a:rPr>
              <a:t>B</a:t>
            </a:r>
            <a:endParaRPr lang="en-US" sz="1800"/>
          </a:p>
        </p:txBody>
      </p:sp>
      <p:grpSp>
        <p:nvGrpSpPr>
          <p:cNvPr id="2" name="Group 14"/>
          <p:cNvGrpSpPr>
            <a:grpSpLocks/>
          </p:cNvGrpSpPr>
          <p:nvPr/>
        </p:nvGrpSpPr>
        <p:grpSpPr bwMode="auto">
          <a:xfrm>
            <a:off x="5867400" y="990600"/>
            <a:ext cx="1600200" cy="990600"/>
            <a:chOff x="3744" y="768"/>
            <a:chExt cx="960" cy="576"/>
          </a:xfrm>
        </p:grpSpPr>
        <p:graphicFrame>
          <p:nvGraphicFramePr>
            <p:cNvPr id="54275" name="Object 3"/>
            <p:cNvGraphicFramePr>
              <a:graphicFrameLocks noChangeAspect="1"/>
            </p:cNvGraphicFramePr>
            <p:nvPr/>
          </p:nvGraphicFramePr>
          <p:xfrm>
            <a:off x="3744" y="768"/>
            <a:ext cx="466" cy="576"/>
          </p:xfrm>
          <a:graphic>
            <a:graphicData uri="http://schemas.openxmlformats.org/presentationml/2006/ole">
              <p:oleObj spid="_x0000_s56323" name="Bitmap Image" r:id="rId4" imgW="647619" imgH="800339" progId="">
                <p:embed/>
              </p:oleObj>
            </a:graphicData>
          </a:graphic>
        </p:graphicFrame>
        <p:sp>
          <p:nvSpPr>
            <p:cNvPr id="54295" name="Text Box 16"/>
            <p:cNvSpPr txBox="1">
              <a:spLocks noChangeArrowheads="1"/>
            </p:cNvSpPr>
            <p:nvPr/>
          </p:nvSpPr>
          <p:spPr bwMode="auto">
            <a:xfrm>
              <a:off x="4224" y="912"/>
              <a:ext cx="480" cy="213"/>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a:latin typeface="Times New Roman" pitchFamily="-84" charset="0"/>
                </a:rPr>
                <a:t>Bob</a:t>
              </a:r>
            </a:p>
          </p:txBody>
        </p:sp>
      </p:grpSp>
      <p:grpSp>
        <p:nvGrpSpPr>
          <p:cNvPr id="3" name="Group 23"/>
          <p:cNvGrpSpPr>
            <a:grpSpLocks/>
          </p:cNvGrpSpPr>
          <p:nvPr/>
        </p:nvGrpSpPr>
        <p:grpSpPr bwMode="auto">
          <a:xfrm>
            <a:off x="0" y="1066800"/>
            <a:ext cx="1744663" cy="1036638"/>
            <a:chOff x="0" y="1066800"/>
            <a:chExt cx="1744663" cy="1036638"/>
          </a:xfrm>
        </p:grpSpPr>
        <p:graphicFrame>
          <p:nvGraphicFramePr>
            <p:cNvPr id="54274" name="Object 2"/>
            <p:cNvGraphicFramePr>
              <a:graphicFrameLocks noChangeAspect="1"/>
            </p:cNvGraphicFramePr>
            <p:nvPr/>
          </p:nvGraphicFramePr>
          <p:xfrm>
            <a:off x="685800" y="1066800"/>
            <a:ext cx="1058863" cy="1036638"/>
          </p:xfrm>
          <a:graphic>
            <a:graphicData uri="http://schemas.openxmlformats.org/presentationml/2006/ole">
              <p:oleObj spid="_x0000_s56322" name="Bitmap Image" r:id="rId5" imgW="1059048" imgH="1036410" progId="">
                <p:embed/>
              </p:oleObj>
            </a:graphicData>
          </a:graphic>
        </p:graphicFrame>
        <p:sp>
          <p:nvSpPr>
            <p:cNvPr id="54294" name="Text Box 19"/>
            <p:cNvSpPr txBox="1">
              <a:spLocks noChangeArrowheads="1"/>
            </p:cNvSpPr>
            <p:nvPr/>
          </p:nvSpPr>
          <p:spPr bwMode="auto">
            <a:xfrm>
              <a:off x="0" y="1295400"/>
              <a:ext cx="762000" cy="366713"/>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a:latin typeface="Times New Roman" pitchFamily="-84" charset="0"/>
                </a:rPr>
                <a:t>Alice</a:t>
              </a:r>
            </a:p>
          </p:txBody>
        </p:sp>
      </p:grpSp>
      <p:sp>
        <p:nvSpPr>
          <p:cNvPr id="16404" name="AutoShape 20"/>
          <p:cNvSpPr>
            <a:spLocks noChangeArrowheads="1"/>
          </p:cNvSpPr>
          <p:nvPr/>
        </p:nvSpPr>
        <p:spPr bwMode="auto">
          <a:xfrm>
            <a:off x="1752600" y="685800"/>
            <a:ext cx="914400" cy="533400"/>
          </a:xfrm>
          <a:prstGeom prst="wedgeRoundRectCallout">
            <a:avLst>
              <a:gd name="adj1" fmla="val -43750"/>
              <a:gd name="adj2" fmla="val 69940"/>
              <a:gd name="adj3" fmla="val 16667"/>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800" i="1">
                <a:latin typeface="Times" pitchFamily="-84" charset="0"/>
              </a:rPr>
              <a:t>A</a:t>
            </a:r>
            <a:endParaRPr lang="en-US" i="1">
              <a:latin typeface="Times" pitchFamily="-84" charset="0"/>
            </a:endParaRPr>
          </a:p>
        </p:txBody>
      </p:sp>
      <p:sp>
        <p:nvSpPr>
          <p:cNvPr id="16407" name="Text Box 23"/>
          <p:cNvSpPr txBox="1">
            <a:spLocks noChangeArrowheads="1"/>
          </p:cNvSpPr>
          <p:nvPr/>
        </p:nvSpPr>
        <p:spPr bwMode="auto">
          <a:xfrm>
            <a:off x="533400" y="2590800"/>
            <a:ext cx="2286000" cy="366713"/>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1800"/>
              <a:t>Compute  </a:t>
            </a:r>
            <a:r>
              <a:rPr lang="en-US" sz="1800" i="1"/>
              <a:t>A = f(a)</a:t>
            </a:r>
            <a:endParaRPr lang="en-US" sz="1800"/>
          </a:p>
        </p:txBody>
      </p:sp>
      <p:sp>
        <p:nvSpPr>
          <p:cNvPr id="16409" name="Text Box 25"/>
          <p:cNvSpPr txBox="1">
            <a:spLocks noChangeArrowheads="1"/>
          </p:cNvSpPr>
          <p:nvPr/>
        </p:nvSpPr>
        <p:spPr bwMode="auto">
          <a:xfrm>
            <a:off x="533400" y="2209800"/>
            <a:ext cx="2895600" cy="396875"/>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2000"/>
              <a:t>Pick a secret number </a:t>
            </a:r>
            <a:r>
              <a:rPr lang="en-US" sz="2000" i="1"/>
              <a:t>a</a:t>
            </a:r>
            <a:endParaRPr lang="en-US" sz="1800"/>
          </a:p>
        </p:txBody>
      </p:sp>
      <p:sp>
        <p:nvSpPr>
          <p:cNvPr id="16412" name="Text Box 28"/>
          <p:cNvSpPr txBox="1">
            <a:spLocks noChangeArrowheads="1"/>
          </p:cNvSpPr>
          <p:nvPr/>
        </p:nvSpPr>
        <p:spPr bwMode="auto">
          <a:xfrm>
            <a:off x="5181600" y="2209800"/>
            <a:ext cx="2819400" cy="396875"/>
          </a:xfrm>
          <a:prstGeom prst="rect">
            <a:avLst/>
          </a:prstGeom>
          <a:noFill/>
          <a:ln w="12700" cap="sq">
            <a:noFill/>
            <a:miter lim="800000"/>
            <a:headEnd type="none" w="sm" len="sm"/>
            <a:tailEnd type="none" w="sm" len="sm"/>
          </a:ln>
        </p:spPr>
        <p:txBody>
          <a:bodyPr>
            <a:prstTxWarp prst="textNoShape">
              <a:avLst/>
            </a:prstTxWarp>
            <a:spAutoFit/>
          </a:bodyPr>
          <a:lstStyle/>
          <a:p>
            <a:pPr>
              <a:spcBef>
                <a:spcPct val="50000"/>
              </a:spcBef>
            </a:pPr>
            <a:r>
              <a:rPr lang="en-US" sz="2000"/>
              <a:t>Pick a secret number </a:t>
            </a:r>
            <a:r>
              <a:rPr lang="en-US" sz="2000" i="1"/>
              <a:t>b</a:t>
            </a:r>
            <a:endParaRPr lang="en-US" sz="2000"/>
          </a:p>
        </p:txBody>
      </p:sp>
      <p:sp>
        <p:nvSpPr>
          <p:cNvPr id="16415" name="Text Box 31"/>
          <p:cNvSpPr txBox="1">
            <a:spLocks noChangeArrowheads="1"/>
          </p:cNvSpPr>
          <p:nvPr/>
        </p:nvSpPr>
        <p:spPr bwMode="auto">
          <a:xfrm>
            <a:off x="457200" y="4191000"/>
            <a:ext cx="8686800" cy="1046440"/>
          </a:xfrm>
          <a:prstGeom prst="rect">
            <a:avLst/>
          </a:prstGeom>
          <a:noFill/>
          <a:ln w="12700" cap="sq">
            <a:noFill/>
            <a:miter lim="800000"/>
            <a:headEnd type="none" w="sm" len="sm"/>
            <a:tailEnd type="none" w="sm" len="sm"/>
          </a:ln>
        </p:spPr>
        <p:txBody>
          <a:bodyPr wrap="square">
            <a:prstTxWarp prst="textNoShape">
              <a:avLst/>
            </a:prstTxWarp>
            <a:spAutoFit/>
          </a:bodyPr>
          <a:lstStyle/>
          <a:p>
            <a:pPr algn="ctr">
              <a:spcBef>
                <a:spcPct val="50000"/>
              </a:spcBef>
            </a:pPr>
            <a:r>
              <a:rPr lang="en-US" sz="2000" dirty="0"/>
              <a:t>Main point:  Alice and Bob have computed the same number, because   </a:t>
            </a:r>
            <a:r>
              <a:rPr lang="en-US" sz="2000" dirty="0" smtClean="0"/>
              <a:t> </a:t>
            </a:r>
          </a:p>
          <a:p>
            <a:pPr algn="ctr">
              <a:spcBef>
                <a:spcPct val="50000"/>
              </a:spcBef>
            </a:pPr>
            <a:r>
              <a:rPr lang="en-US" sz="2800" i="1" dirty="0" err="1" smtClean="0"/>
              <a:t>B</a:t>
            </a:r>
            <a:r>
              <a:rPr lang="en-US" sz="2800" i="1" baseline="30000" dirty="0" err="1" smtClean="0"/>
              <a:t>a</a:t>
            </a:r>
            <a:r>
              <a:rPr lang="en-US" sz="2800" i="1" dirty="0" smtClean="0"/>
              <a:t> </a:t>
            </a:r>
            <a:r>
              <a:rPr lang="en-US" sz="2800" i="1" dirty="0"/>
              <a:t>= </a:t>
            </a:r>
            <a:r>
              <a:rPr lang="en-US" sz="2800" i="1" dirty="0" err="1"/>
              <a:t>f(b</a:t>
            </a:r>
            <a:r>
              <a:rPr lang="en-US" sz="2800" i="1" dirty="0" err="1" smtClean="0"/>
              <a:t>)</a:t>
            </a:r>
            <a:r>
              <a:rPr lang="en-US" sz="2800" i="1" baseline="30000" dirty="0" err="1" smtClean="0"/>
              <a:t>a</a:t>
            </a:r>
            <a:r>
              <a:rPr lang="en-US" sz="2800" i="1" dirty="0" smtClean="0"/>
              <a:t> </a:t>
            </a:r>
            <a:r>
              <a:rPr lang="en-US" sz="2800" i="1" dirty="0"/>
              <a:t>= (</a:t>
            </a:r>
            <a:r>
              <a:rPr lang="en-US" sz="2800" i="1" dirty="0" err="1" smtClean="0"/>
              <a:t>q</a:t>
            </a:r>
            <a:r>
              <a:rPr lang="en-US" sz="2800" i="1" baseline="30000" dirty="0" err="1" smtClean="0"/>
              <a:t>b</a:t>
            </a:r>
            <a:r>
              <a:rPr lang="en-US" sz="2800" i="1" dirty="0" smtClean="0"/>
              <a:t>) </a:t>
            </a:r>
            <a:r>
              <a:rPr lang="en-US" sz="2800" i="1" baseline="30000" dirty="0" smtClean="0"/>
              <a:t>a</a:t>
            </a:r>
            <a:r>
              <a:rPr lang="en-US" sz="2800" i="1" dirty="0" smtClean="0"/>
              <a:t> </a:t>
            </a:r>
            <a:r>
              <a:rPr lang="en-US" sz="2800" i="1" dirty="0"/>
              <a:t>= (</a:t>
            </a:r>
            <a:r>
              <a:rPr lang="en-US" sz="2800" i="1" dirty="0" err="1" smtClean="0"/>
              <a:t>q</a:t>
            </a:r>
            <a:r>
              <a:rPr lang="en-US" sz="2800" i="1" baseline="30000" dirty="0" err="1" smtClean="0"/>
              <a:t>a</a:t>
            </a:r>
            <a:r>
              <a:rPr lang="en-US" sz="2800" i="1" dirty="0" err="1" smtClean="0"/>
              <a:t>)</a:t>
            </a:r>
            <a:r>
              <a:rPr lang="en-US" sz="2800" i="1" baseline="30000" dirty="0" err="1" smtClean="0"/>
              <a:t>b</a:t>
            </a:r>
            <a:r>
              <a:rPr lang="en-US" sz="2800" i="1" dirty="0" smtClean="0"/>
              <a:t> </a:t>
            </a:r>
            <a:r>
              <a:rPr lang="en-US" sz="2800" i="1" dirty="0"/>
              <a:t>= </a:t>
            </a:r>
            <a:r>
              <a:rPr lang="en-US" sz="2800" i="1" dirty="0" err="1"/>
              <a:t>f(a</a:t>
            </a:r>
            <a:r>
              <a:rPr lang="en-US" sz="2800" i="1" dirty="0" err="1" smtClean="0"/>
              <a:t>)</a:t>
            </a:r>
            <a:r>
              <a:rPr lang="en-US" sz="2800" i="1" baseline="30000" dirty="0" err="1" smtClean="0"/>
              <a:t>b</a:t>
            </a:r>
            <a:r>
              <a:rPr lang="en-US" sz="2800" i="1" dirty="0" smtClean="0"/>
              <a:t> </a:t>
            </a:r>
            <a:r>
              <a:rPr lang="en-US" sz="2800" i="1" dirty="0"/>
              <a:t>= </a:t>
            </a:r>
            <a:r>
              <a:rPr lang="en-US" sz="2800" i="1" dirty="0" err="1" smtClean="0"/>
              <a:t>A</a:t>
            </a:r>
            <a:r>
              <a:rPr lang="en-US" sz="2800" i="1" baseline="30000" dirty="0" err="1" smtClean="0"/>
              <a:t>b</a:t>
            </a:r>
            <a:r>
              <a:rPr lang="en-US" sz="2800" i="1" dirty="0" smtClean="0"/>
              <a:t>  (mod </a:t>
            </a:r>
            <a:r>
              <a:rPr lang="en-US" sz="2800" i="1" dirty="0" err="1" smtClean="0"/>
              <a:t>p</a:t>
            </a:r>
            <a:r>
              <a:rPr lang="en-US" sz="2800" i="1" dirty="0" smtClean="0"/>
              <a:t>)</a:t>
            </a:r>
            <a:endParaRPr lang="en-US" sz="1800" dirty="0"/>
          </a:p>
        </p:txBody>
      </p:sp>
      <p:sp>
        <p:nvSpPr>
          <p:cNvPr id="16419" name="AutoShape 35"/>
          <p:cNvSpPr>
            <a:spLocks noChangeArrowheads="1"/>
          </p:cNvSpPr>
          <p:nvPr/>
        </p:nvSpPr>
        <p:spPr bwMode="auto">
          <a:xfrm flipH="1">
            <a:off x="4953000" y="685800"/>
            <a:ext cx="914400" cy="533400"/>
          </a:xfrm>
          <a:prstGeom prst="wedgeRoundRectCallout">
            <a:avLst>
              <a:gd name="adj1" fmla="val -43750"/>
              <a:gd name="adj2" fmla="val 69940"/>
              <a:gd name="adj3" fmla="val 16667"/>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800" i="1">
                <a:latin typeface="Times" pitchFamily="-84" charset="0"/>
              </a:rPr>
              <a:t>B</a:t>
            </a:r>
            <a:endParaRPr lang="en-US" i="1">
              <a:latin typeface="Times" pitchFamily="-84" charset="0"/>
            </a:endParaRPr>
          </a:p>
        </p:txBody>
      </p:sp>
      <p:sp>
        <p:nvSpPr>
          <p:cNvPr id="16420" name="Text Box 36"/>
          <p:cNvSpPr txBox="1">
            <a:spLocks noChangeArrowheads="1"/>
          </p:cNvSpPr>
          <p:nvPr/>
        </p:nvSpPr>
        <p:spPr bwMode="auto">
          <a:xfrm>
            <a:off x="1905000" y="5410200"/>
            <a:ext cx="5638800" cy="369332"/>
          </a:xfrm>
          <a:prstGeom prst="rect">
            <a:avLst/>
          </a:prstGeom>
          <a:noFill/>
          <a:ln w="9525">
            <a:noFill/>
            <a:miter lim="800000"/>
            <a:headEnd/>
            <a:tailEnd/>
          </a:ln>
        </p:spPr>
        <p:txBody>
          <a:bodyPr>
            <a:prstTxWarp prst="textNoShape">
              <a:avLst/>
            </a:prstTxWarp>
            <a:spAutoFit/>
          </a:bodyPr>
          <a:lstStyle/>
          <a:p>
            <a:pPr algn="ctr">
              <a:spcBef>
                <a:spcPct val="50000"/>
              </a:spcBef>
            </a:pPr>
            <a:r>
              <a:rPr lang="en-US" dirty="0"/>
              <a:t>Use this number as the encryption key!</a:t>
            </a:r>
          </a:p>
        </p:txBody>
      </p:sp>
      <p:sp>
        <p:nvSpPr>
          <p:cNvPr id="16425" name="Rectangle 41"/>
          <p:cNvSpPr>
            <a:spLocks noGrp="1" noChangeArrowheads="1"/>
          </p:cNvSpPr>
          <p:nvPr>
            <p:ph type="title"/>
          </p:nvPr>
        </p:nvSpPr>
        <p:spPr>
          <a:xfrm>
            <a:off x="685800" y="0"/>
            <a:ext cx="7772400" cy="762000"/>
          </a:xfrm>
        </p:spPr>
        <p:txBody>
          <a:bodyPr/>
          <a:lstStyle/>
          <a:p>
            <a:pPr eaLnBrk="1" hangingPunct="1">
              <a:defRPr/>
            </a:pPr>
            <a:r>
              <a:rPr lang="en-US"/>
              <a:t>Diffie-Hellman</a:t>
            </a:r>
          </a:p>
        </p:txBody>
      </p:sp>
      <p:sp>
        <p:nvSpPr>
          <p:cNvPr id="21" name="Date Placeholder 20"/>
          <p:cNvSpPr>
            <a:spLocks noGrp="1"/>
          </p:cNvSpPr>
          <p:nvPr>
            <p:ph type="dt" sz="quarter" idx="10"/>
          </p:nvPr>
        </p:nvSpPr>
        <p:spPr/>
        <p:txBody>
          <a:bodyPr/>
          <a:lstStyle/>
          <a:p>
            <a:pPr>
              <a:defRPr/>
            </a:pPr>
            <a:r>
              <a:rPr lang="en-US" smtClean="0"/>
              <a:t>Spring 2014</a:t>
            </a:r>
            <a:endParaRPr lang="en-US"/>
          </a:p>
        </p:txBody>
      </p:sp>
      <p:sp>
        <p:nvSpPr>
          <p:cNvPr id="22" name="Slide Number Placeholder 21"/>
          <p:cNvSpPr>
            <a:spLocks noGrp="1"/>
          </p:cNvSpPr>
          <p:nvPr>
            <p:ph type="sldNum" sz="quarter" idx="12"/>
          </p:nvPr>
        </p:nvSpPr>
        <p:spPr/>
        <p:txBody>
          <a:bodyPr/>
          <a:lstStyle/>
          <a:p>
            <a:pPr>
              <a:defRPr/>
            </a:pPr>
            <a:fld id="{E0B1A662-0870-C64E-BF34-DAD86A2BA241}" type="slidenum">
              <a:rPr lang="en-US" smtClean="0"/>
              <a:pPr>
                <a:defRPr/>
              </a:pPr>
              <a:t>15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4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4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4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3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6404"/>
                                        </p:tgtEl>
                                        <p:attrNameLst>
                                          <p:attrName>style.visibility</p:attrName>
                                        </p:attrNameLst>
                                      </p:cBhvr>
                                      <p:to>
                                        <p:strVal val="visible"/>
                                      </p:to>
                                    </p:set>
                                    <p:anim calcmode="lin" valueType="num">
                                      <p:cBhvr>
                                        <p:cTn id="33" dur="500" fill="hold"/>
                                        <p:tgtEl>
                                          <p:spTgt spid="16404"/>
                                        </p:tgtEl>
                                        <p:attrNameLst>
                                          <p:attrName>ppt_w</p:attrName>
                                        </p:attrNameLst>
                                      </p:cBhvr>
                                      <p:tavLst>
                                        <p:tav tm="0">
                                          <p:val>
                                            <p:fltVal val="0"/>
                                          </p:val>
                                        </p:tav>
                                        <p:tav tm="100000">
                                          <p:val>
                                            <p:strVal val="#ppt_w"/>
                                          </p:val>
                                        </p:tav>
                                      </p:tavLst>
                                    </p:anim>
                                    <p:anim calcmode="lin" valueType="num">
                                      <p:cBhvr>
                                        <p:cTn id="34" dur="500" fill="hold"/>
                                        <p:tgtEl>
                                          <p:spTgt spid="16404"/>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6419"/>
                                        </p:tgtEl>
                                        <p:attrNameLst>
                                          <p:attrName>style.visibility</p:attrName>
                                        </p:attrNameLst>
                                      </p:cBhvr>
                                      <p:to>
                                        <p:strVal val="visible"/>
                                      </p:to>
                                    </p:set>
                                    <p:anim calcmode="lin" valueType="num">
                                      <p:cBhvr>
                                        <p:cTn id="43" dur="500" fill="hold"/>
                                        <p:tgtEl>
                                          <p:spTgt spid="16419"/>
                                        </p:tgtEl>
                                        <p:attrNameLst>
                                          <p:attrName>ppt_w</p:attrName>
                                        </p:attrNameLst>
                                      </p:cBhvr>
                                      <p:tavLst>
                                        <p:tav tm="0">
                                          <p:val>
                                            <p:fltVal val="0"/>
                                          </p:val>
                                        </p:tav>
                                        <p:tav tm="100000">
                                          <p:val>
                                            <p:strVal val="#ppt_w"/>
                                          </p:val>
                                        </p:tav>
                                      </p:tavLst>
                                    </p:anim>
                                    <p:anim calcmode="lin" valueType="num">
                                      <p:cBhvr>
                                        <p:cTn id="44" dur="500" fill="hold"/>
                                        <p:tgtEl>
                                          <p:spTgt spid="1641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3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39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5" presetClass="entr" presetSubtype="0" fill="hold" grpId="0" nodeType="clickEffect">
                                  <p:stCondLst>
                                    <p:cond delay="0"/>
                                  </p:stCondLst>
                                  <p:childTnLst>
                                    <p:set>
                                      <p:cBhvr>
                                        <p:cTn id="56" dur="1" fill="hold">
                                          <p:stCondLst>
                                            <p:cond delay="0"/>
                                          </p:stCondLst>
                                        </p:cTn>
                                        <p:tgtEl>
                                          <p:spTgt spid="16415"/>
                                        </p:tgtEl>
                                        <p:attrNameLst>
                                          <p:attrName>style.visibility</p:attrName>
                                        </p:attrNameLst>
                                      </p:cBhvr>
                                      <p:to>
                                        <p:strVal val="visible"/>
                                      </p:to>
                                    </p:set>
                                    <p:animEffect transition="in" filter="fade">
                                      <p:cBhvr>
                                        <p:cTn id="57" dur="2000"/>
                                        <p:tgtEl>
                                          <p:spTgt spid="16415"/>
                                        </p:tgtEl>
                                      </p:cBhvr>
                                    </p:animEffect>
                                    <p:anim calcmode="lin" valueType="num">
                                      <p:cBhvr>
                                        <p:cTn id="58" dur="2000" fill="hold"/>
                                        <p:tgtEl>
                                          <p:spTgt spid="16415"/>
                                        </p:tgtEl>
                                        <p:attrNameLst>
                                          <p:attrName>style.rotation</p:attrName>
                                        </p:attrNameLst>
                                      </p:cBhvr>
                                      <p:tavLst>
                                        <p:tav tm="0">
                                          <p:val>
                                            <p:fltVal val="720"/>
                                          </p:val>
                                        </p:tav>
                                        <p:tav tm="100000">
                                          <p:val>
                                            <p:fltVal val="0"/>
                                          </p:val>
                                        </p:tav>
                                      </p:tavLst>
                                    </p:anim>
                                    <p:anim calcmode="lin" valueType="num">
                                      <p:cBhvr>
                                        <p:cTn id="59" dur="2000" fill="hold"/>
                                        <p:tgtEl>
                                          <p:spTgt spid="16415"/>
                                        </p:tgtEl>
                                        <p:attrNameLst>
                                          <p:attrName>ppt_h</p:attrName>
                                        </p:attrNameLst>
                                      </p:cBhvr>
                                      <p:tavLst>
                                        <p:tav tm="0">
                                          <p:val>
                                            <p:fltVal val="0"/>
                                          </p:val>
                                        </p:tav>
                                        <p:tav tm="100000">
                                          <p:val>
                                            <p:strVal val="#ppt_h"/>
                                          </p:val>
                                        </p:tav>
                                      </p:tavLst>
                                    </p:anim>
                                    <p:anim calcmode="lin" valueType="num">
                                      <p:cBhvr>
                                        <p:cTn id="60" dur="2000" fill="hold"/>
                                        <p:tgtEl>
                                          <p:spTgt spid="16415"/>
                                        </p:tgtEl>
                                        <p:attrNameLst>
                                          <p:attrName>ppt_w</p:attrName>
                                        </p:attrNameLst>
                                      </p:cBhvr>
                                      <p:tavLst>
                                        <p:tav tm="0">
                                          <p:val>
                                            <p:fltVal val="0"/>
                                          </p:val>
                                        </p:tav>
                                        <p:tav tm="100000">
                                          <p:val>
                                            <p:strVal val="#ppt_w"/>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0" grpId="0" autoUpdateAnimBg="0"/>
      <p:bldP spid="16392" grpId="0"/>
      <p:bldP spid="16395" grpId="0"/>
      <p:bldP spid="16397" grpId="0"/>
      <p:bldP spid="16404" grpId="0" animBg="1" autoUpdateAnimBg="0"/>
      <p:bldP spid="16407" grpId="0"/>
      <p:bldP spid="16409" grpId="0"/>
      <p:bldP spid="16412" grpId="0"/>
      <p:bldP spid="16415" grpId="0"/>
      <p:bldP spid="16419" grpId="0" animBg="1" autoUpdateAnimBg="0"/>
      <p:bldP spid="16420"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152400"/>
            <a:ext cx="7772400" cy="609600"/>
          </a:xfrm>
          <a:solidFill>
            <a:srgbClr val="FFFF00"/>
          </a:solidFill>
        </p:spPr>
        <p:txBody>
          <a:bodyPr/>
          <a:lstStyle/>
          <a:p>
            <a:r>
              <a:rPr lang="en-US" sz="3400" dirty="0" err="1"/>
              <a:t>Diffie</a:t>
            </a:r>
            <a:r>
              <a:rPr lang="en-US" sz="3400" dirty="0"/>
              <a:t>-Hellman Key Agreement</a:t>
            </a:r>
            <a:endParaRPr lang="en-US" sz="4200" dirty="0"/>
          </a:p>
        </p:txBody>
      </p:sp>
      <p:grpSp>
        <p:nvGrpSpPr>
          <p:cNvPr id="2" name="Group 3"/>
          <p:cNvGrpSpPr>
            <a:grpSpLocks/>
          </p:cNvGrpSpPr>
          <p:nvPr/>
        </p:nvGrpSpPr>
        <p:grpSpPr bwMode="auto">
          <a:xfrm>
            <a:off x="3352800" y="1524000"/>
            <a:ext cx="1577975" cy="1287463"/>
            <a:chOff x="2270" y="1104"/>
            <a:chExt cx="994" cy="811"/>
          </a:xfrm>
        </p:grpSpPr>
        <p:graphicFrame>
          <p:nvGraphicFramePr>
            <p:cNvPr id="18436" name="Object 4"/>
            <p:cNvGraphicFramePr>
              <a:graphicFrameLocks noChangeAspect="1"/>
            </p:cNvGraphicFramePr>
            <p:nvPr/>
          </p:nvGraphicFramePr>
          <p:xfrm>
            <a:off x="2270" y="1104"/>
            <a:ext cx="994" cy="811"/>
          </p:xfrm>
          <a:graphic>
            <a:graphicData uri="http://schemas.openxmlformats.org/presentationml/2006/ole">
              <p:oleObj spid="_x0000_s48137" name="Bitmap Image" r:id="rId4" imgW="1577477" imgH="1287619" progId="">
                <p:embed/>
              </p:oleObj>
            </a:graphicData>
          </a:graphic>
        </p:graphicFrame>
        <p:sp>
          <p:nvSpPr>
            <p:cNvPr id="18437" name="Text Box 5"/>
            <p:cNvSpPr txBox="1">
              <a:spLocks noChangeArrowheads="1"/>
            </p:cNvSpPr>
            <p:nvPr/>
          </p:nvSpPr>
          <p:spPr bwMode="auto">
            <a:xfrm>
              <a:off x="2352" y="1401"/>
              <a:ext cx="432" cy="23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1" charset="0"/>
                </a:rPr>
                <a:t>Eve</a:t>
              </a:r>
            </a:p>
          </p:txBody>
        </p:sp>
      </p:grpSp>
      <p:sp>
        <p:nvSpPr>
          <p:cNvPr id="18438" name="Text Box 6"/>
          <p:cNvSpPr txBox="1">
            <a:spLocks noChangeArrowheads="1"/>
          </p:cNvSpPr>
          <p:nvPr/>
        </p:nvSpPr>
        <p:spPr bwMode="auto">
          <a:xfrm>
            <a:off x="582613" y="3429000"/>
            <a:ext cx="8229600" cy="954107"/>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2800" dirty="0">
                <a:solidFill>
                  <a:srgbClr val="FF0066"/>
                </a:solidFill>
                <a:latin typeface="Chalkboard"/>
                <a:cs typeface="Chalkboard"/>
              </a:rPr>
              <a:t>Alice and Bob can now use this number as a shared key for encrypted communication</a:t>
            </a:r>
          </a:p>
        </p:txBody>
      </p:sp>
      <p:grpSp>
        <p:nvGrpSpPr>
          <p:cNvPr id="3" name="Group 7"/>
          <p:cNvGrpSpPr>
            <a:grpSpLocks/>
          </p:cNvGrpSpPr>
          <p:nvPr/>
        </p:nvGrpSpPr>
        <p:grpSpPr bwMode="auto">
          <a:xfrm>
            <a:off x="5867400" y="990600"/>
            <a:ext cx="1600200" cy="990600"/>
            <a:chOff x="3744" y="768"/>
            <a:chExt cx="960" cy="576"/>
          </a:xfrm>
        </p:grpSpPr>
        <p:graphicFrame>
          <p:nvGraphicFramePr>
            <p:cNvPr id="18440" name="Object 8"/>
            <p:cNvGraphicFramePr>
              <a:graphicFrameLocks noChangeAspect="1"/>
            </p:cNvGraphicFramePr>
            <p:nvPr/>
          </p:nvGraphicFramePr>
          <p:xfrm>
            <a:off x="3744" y="768"/>
            <a:ext cx="466" cy="576"/>
          </p:xfrm>
          <a:graphic>
            <a:graphicData uri="http://schemas.openxmlformats.org/presentationml/2006/ole">
              <p:oleObj spid="_x0000_s48136" name="Bitmap Image" r:id="rId5" imgW="647619" imgH="800339" progId="">
                <p:embed/>
              </p:oleObj>
            </a:graphicData>
          </a:graphic>
        </p:graphicFrame>
        <p:sp>
          <p:nvSpPr>
            <p:cNvPr id="18441" name="Text Box 9"/>
            <p:cNvSpPr txBox="1">
              <a:spLocks noChangeArrowheads="1"/>
            </p:cNvSpPr>
            <p:nvPr/>
          </p:nvSpPr>
          <p:spPr bwMode="auto">
            <a:xfrm>
              <a:off x="4224" y="912"/>
              <a:ext cx="480" cy="213"/>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1" charset="0"/>
                </a:rPr>
                <a:t>Bob</a:t>
              </a:r>
            </a:p>
          </p:txBody>
        </p:sp>
      </p:grpSp>
      <p:grpSp>
        <p:nvGrpSpPr>
          <p:cNvPr id="4" name="Group 10"/>
          <p:cNvGrpSpPr>
            <a:grpSpLocks/>
          </p:cNvGrpSpPr>
          <p:nvPr/>
        </p:nvGrpSpPr>
        <p:grpSpPr bwMode="auto">
          <a:xfrm>
            <a:off x="0" y="990600"/>
            <a:ext cx="1668463" cy="1036638"/>
            <a:chOff x="528" y="768"/>
            <a:chExt cx="1051" cy="653"/>
          </a:xfrm>
        </p:grpSpPr>
        <p:graphicFrame>
          <p:nvGraphicFramePr>
            <p:cNvPr id="18443" name="Object 11"/>
            <p:cNvGraphicFramePr>
              <a:graphicFrameLocks noChangeAspect="1"/>
            </p:cNvGraphicFramePr>
            <p:nvPr/>
          </p:nvGraphicFramePr>
          <p:xfrm>
            <a:off x="912" y="768"/>
            <a:ext cx="667" cy="653"/>
          </p:xfrm>
          <a:graphic>
            <a:graphicData uri="http://schemas.openxmlformats.org/presentationml/2006/ole">
              <p:oleObj spid="_x0000_s48135" name="Bitmap Image" r:id="rId6" imgW="1059048" imgH="1036410" progId="">
                <p:embed/>
              </p:oleObj>
            </a:graphicData>
          </a:graphic>
        </p:graphicFrame>
        <p:sp>
          <p:nvSpPr>
            <p:cNvPr id="18444" name="Text Box 12"/>
            <p:cNvSpPr txBox="1">
              <a:spLocks noChangeArrowheads="1"/>
            </p:cNvSpPr>
            <p:nvPr/>
          </p:nvSpPr>
          <p:spPr bwMode="auto">
            <a:xfrm>
              <a:off x="528" y="960"/>
              <a:ext cx="480" cy="23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1" charset="0"/>
                </a:rPr>
                <a:t>Alice</a:t>
              </a:r>
            </a:p>
          </p:txBody>
        </p:sp>
      </p:grpSp>
      <p:sp>
        <p:nvSpPr>
          <p:cNvPr id="18445" name="AutoShape 13"/>
          <p:cNvSpPr>
            <a:spLocks noChangeArrowheads="1"/>
          </p:cNvSpPr>
          <p:nvPr/>
        </p:nvSpPr>
        <p:spPr bwMode="auto">
          <a:xfrm>
            <a:off x="1676400" y="685800"/>
            <a:ext cx="914400" cy="533400"/>
          </a:xfrm>
          <a:prstGeom prst="wedgeRoundRectCallout">
            <a:avLst>
              <a:gd name="adj1" fmla="val -43750"/>
              <a:gd name="adj2" fmla="val 69940"/>
              <a:gd name="adj3" fmla="val 16667"/>
            </a:avLst>
          </a:prstGeom>
          <a:solidFill>
            <a:schemeClr val="accent1"/>
          </a:solidFill>
          <a:ln w="12700" cap="sq">
            <a:solidFill>
              <a:schemeClr val="tx1"/>
            </a:solidFill>
            <a:miter lim="800000"/>
            <a:headEnd type="none" w="sm" len="sm"/>
            <a:tailEnd type="none" w="sm" len="sm"/>
          </a:ln>
          <a:effectLst/>
        </p:spPr>
        <p:txBody>
          <a:bodyPr wrap="none" anchor="ctr">
            <a:prstTxWarp prst="textNoShape">
              <a:avLst/>
            </a:prstTxWarp>
          </a:bodyPr>
          <a:lstStyle/>
          <a:p>
            <a:pPr algn="ctr"/>
            <a:r>
              <a:rPr lang="en-US" sz="2800" i="1">
                <a:latin typeface="Times" pitchFamily="-1" charset="0"/>
              </a:rPr>
              <a:t>A</a:t>
            </a:r>
            <a:endParaRPr lang="en-US" i="1">
              <a:latin typeface="Times" pitchFamily="-1" charset="0"/>
            </a:endParaRPr>
          </a:p>
        </p:txBody>
      </p:sp>
      <p:sp>
        <p:nvSpPr>
          <p:cNvPr id="18447" name="Text Box 15"/>
          <p:cNvSpPr txBox="1">
            <a:spLocks noChangeArrowheads="1"/>
          </p:cNvSpPr>
          <p:nvPr/>
        </p:nvSpPr>
        <p:spPr bwMode="auto">
          <a:xfrm>
            <a:off x="228599" y="4532312"/>
            <a:ext cx="8915401" cy="523220"/>
          </a:xfrm>
          <a:prstGeom prst="rect">
            <a:avLst/>
          </a:prstGeom>
          <a:noFill/>
          <a:ln w="12700" cap="sq">
            <a:noFill/>
            <a:miter lim="800000"/>
            <a:headEnd type="none" w="sm" len="sm"/>
            <a:tailEnd type="none" w="sm" len="sm"/>
          </a:ln>
          <a:effectLst/>
        </p:spPr>
        <p:txBody>
          <a:bodyPr wrap="square">
            <a:prstTxWarp prst="textNoShape">
              <a:avLst/>
            </a:prstTxWarp>
            <a:spAutoFit/>
          </a:bodyPr>
          <a:lstStyle/>
          <a:p>
            <a:pPr>
              <a:spcBef>
                <a:spcPct val="50000"/>
              </a:spcBef>
            </a:pPr>
            <a:r>
              <a:rPr lang="en-US" sz="2800" dirty="0">
                <a:latin typeface="Chalkboard"/>
                <a:cs typeface="Chalkboard"/>
              </a:rPr>
              <a:t>Eve the eavesdropper </a:t>
            </a:r>
            <a:r>
              <a:rPr lang="en-US" sz="2800" dirty="0" smtClean="0">
                <a:latin typeface="Chalkboard"/>
                <a:cs typeface="Chalkboard"/>
              </a:rPr>
              <a:t>knows </a:t>
            </a:r>
            <a:r>
              <a:rPr lang="en-US" sz="2800" i="1" dirty="0">
                <a:latin typeface="Chalkboard"/>
                <a:cs typeface="Chalkboard"/>
              </a:rPr>
              <a:t>A</a:t>
            </a:r>
            <a:r>
              <a:rPr lang="en-US" sz="2800" dirty="0" smtClean="0">
                <a:latin typeface="Chalkboard"/>
                <a:cs typeface="Chalkboard"/>
              </a:rPr>
              <a:t> = </a:t>
            </a:r>
            <a:r>
              <a:rPr lang="en-US" sz="2800" i="1" dirty="0" err="1" smtClean="0">
                <a:latin typeface="Chalkboard"/>
                <a:cs typeface="Chalkboard"/>
              </a:rPr>
              <a:t>f</a:t>
            </a:r>
            <a:r>
              <a:rPr lang="en-US" sz="2800" i="1" dirty="0" smtClean="0">
                <a:latin typeface="Chalkboard"/>
                <a:cs typeface="Chalkboard"/>
              </a:rPr>
              <a:t> </a:t>
            </a:r>
            <a:r>
              <a:rPr lang="en-US" sz="2800" dirty="0" smtClean="0">
                <a:latin typeface="Chalkboard"/>
                <a:cs typeface="Chalkboard"/>
              </a:rPr>
              <a:t>(</a:t>
            </a:r>
            <a:r>
              <a:rPr lang="en-US" sz="2800" i="1" dirty="0" smtClean="0">
                <a:latin typeface="Chalkboard"/>
                <a:cs typeface="Chalkboard"/>
              </a:rPr>
              <a:t>a</a:t>
            </a:r>
            <a:r>
              <a:rPr lang="en-US" sz="2800" dirty="0" smtClean="0">
                <a:latin typeface="Chalkboard"/>
                <a:cs typeface="Chalkboard"/>
              </a:rPr>
              <a:t>) and </a:t>
            </a:r>
            <a:r>
              <a:rPr lang="en-US" sz="2800" i="1" dirty="0" smtClean="0">
                <a:latin typeface="Chalkboard"/>
                <a:cs typeface="Chalkboard"/>
              </a:rPr>
              <a:t>B</a:t>
            </a:r>
            <a:r>
              <a:rPr lang="en-US" sz="2800" dirty="0" smtClean="0">
                <a:latin typeface="Chalkboard"/>
                <a:cs typeface="Chalkboard"/>
              </a:rPr>
              <a:t> = </a:t>
            </a:r>
            <a:r>
              <a:rPr lang="en-US" sz="2800" i="1" dirty="0" err="1" smtClean="0">
                <a:latin typeface="Chalkboard"/>
                <a:cs typeface="Chalkboard"/>
              </a:rPr>
              <a:t>f</a:t>
            </a:r>
            <a:r>
              <a:rPr lang="en-US" sz="2800" i="1" dirty="0" smtClean="0">
                <a:latin typeface="Chalkboard"/>
                <a:cs typeface="Chalkboard"/>
              </a:rPr>
              <a:t> </a:t>
            </a:r>
            <a:r>
              <a:rPr lang="en-US" sz="2800" dirty="0" smtClean="0">
                <a:latin typeface="Chalkboard"/>
                <a:cs typeface="Chalkboard"/>
              </a:rPr>
              <a:t>(</a:t>
            </a:r>
            <a:r>
              <a:rPr lang="en-US" sz="2800" i="1" dirty="0" err="1" smtClean="0">
                <a:latin typeface="Chalkboard"/>
                <a:cs typeface="Chalkboard"/>
              </a:rPr>
              <a:t>b</a:t>
            </a:r>
            <a:r>
              <a:rPr lang="en-US" sz="2800" dirty="0" smtClean="0">
                <a:latin typeface="Chalkboard"/>
                <a:cs typeface="Chalkboard"/>
              </a:rPr>
              <a:t>).  </a:t>
            </a:r>
            <a:endParaRPr lang="en-US" sz="2800" dirty="0">
              <a:latin typeface="Chalkboard"/>
              <a:cs typeface="Chalkboard"/>
            </a:endParaRPr>
          </a:p>
        </p:txBody>
      </p:sp>
      <p:sp>
        <p:nvSpPr>
          <p:cNvPr id="18452" name="Text Box 20"/>
          <p:cNvSpPr txBox="1">
            <a:spLocks noChangeArrowheads="1"/>
          </p:cNvSpPr>
          <p:nvPr/>
        </p:nvSpPr>
        <p:spPr bwMode="auto">
          <a:xfrm>
            <a:off x="228600" y="4993976"/>
            <a:ext cx="8153400" cy="1384995"/>
          </a:xfrm>
          <a:prstGeom prst="rect">
            <a:avLst/>
          </a:prstGeom>
          <a:noFill/>
          <a:ln w="12700" cap="sq">
            <a:noFill/>
            <a:miter lim="800000"/>
            <a:headEnd type="none" w="sm" len="sm"/>
            <a:tailEnd type="none" w="sm" len="sm"/>
          </a:ln>
          <a:effectLst/>
        </p:spPr>
        <p:txBody>
          <a:bodyPr wrap="square">
            <a:prstTxWarp prst="textNoShape">
              <a:avLst/>
            </a:prstTxWarp>
            <a:spAutoFit/>
          </a:bodyPr>
          <a:lstStyle/>
          <a:p>
            <a:pPr>
              <a:spcBef>
                <a:spcPct val="50000"/>
              </a:spcBef>
            </a:pPr>
            <a:r>
              <a:rPr lang="en-US" sz="2800" dirty="0" smtClean="0">
                <a:latin typeface="Chalkboard"/>
                <a:cs typeface="Chalkboard"/>
              </a:rPr>
              <a:t>And she can even know how </a:t>
            </a:r>
            <a:r>
              <a:rPr lang="en-US" sz="2800" dirty="0">
                <a:latin typeface="Chalkboard"/>
                <a:cs typeface="Chalkboard"/>
              </a:rPr>
              <a:t>to compute </a:t>
            </a:r>
            <a:r>
              <a:rPr lang="en-US" sz="2800" i="1" dirty="0" err="1" smtClean="0">
                <a:latin typeface="Chalkboard"/>
                <a:cs typeface="Chalkboard"/>
              </a:rPr>
              <a:t>f</a:t>
            </a:r>
            <a:r>
              <a:rPr lang="en-US" sz="2800" i="1" dirty="0" smtClean="0">
                <a:latin typeface="Chalkboard"/>
                <a:cs typeface="Chalkboard"/>
              </a:rPr>
              <a:t>. </a:t>
            </a:r>
            <a:r>
              <a:rPr lang="en-US" sz="2800" dirty="0">
                <a:latin typeface="Chalkboard"/>
                <a:cs typeface="Chalkboard"/>
              </a:rPr>
              <a:t>But going from these back to</a:t>
            </a:r>
            <a:r>
              <a:rPr lang="en-US" sz="2800" dirty="0" smtClean="0">
                <a:latin typeface="Chalkboard"/>
                <a:cs typeface="Chalkboard"/>
              </a:rPr>
              <a:t>  </a:t>
            </a:r>
            <a:r>
              <a:rPr lang="en-US" sz="2800" i="1" dirty="0" smtClean="0">
                <a:latin typeface="Chalkboard"/>
                <a:cs typeface="Chalkboard"/>
              </a:rPr>
              <a:t>a</a:t>
            </a:r>
            <a:r>
              <a:rPr lang="en-US" sz="2800" dirty="0" smtClean="0">
                <a:latin typeface="Chalkboard"/>
                <a:cs typeface="Chalkboard"/>
              </a:rPr>
              <a:t>  </a:t>
            </a:r>
            <a:r>
              <a:rPr lang="en-US" sz="2800" dirty="0">
                <a:latin typeface="Chalkboard"/>
                <a:cs typeface="Chalkboard"/>
              </a:rPr>
              <a:t>or </a:t>
            </a:r>
            <a:r>
              <a:rPr lang="en-US" sz="2800" i="1" dirty="0" smtClean="0">
                <a:latin typeface="Chalkboard"/>
                <a:cs typeface="Chalkboard"/>
              </a:rPr>
              <a:t> </a:t>
            </a:r>
            <a:r>
              <a:rPr lang="en-US" sz="2800" i="1" dirty="0" err="1" smtClean="0">
                <a:latin typeface="Chalkboard"/>
                <a:cs typeface="Chalkboard"/>
              </a:rPr>
              <a:t>b</a:t>
            </a:r>
            <a:r>
              <a:rPr lang="en-US" sz="2800" i="1" dirty="0" smtClean="0">
                <a:latin typeface="Chalkboard"/>
                <a:cs typeface="Chalkboard"/>
              </a:rPr>
              <a:t>   </a:t>
            </a:r>
            <a:r>
              <a:rPr lang="en-US" sz="2800" dirty="0">
                <a:latin typeface="Chalkboard"/>
                <a:cs typeface="Chalkboard"/>
              </a:rPr>
              <a:t>requires reversing a one-way computation</a:t>
            </a:r>
            <a:r>
              <a:rPr lang="en-US" sz="2000" dirty="0">
                <a:latin typeface="Chalkboard"/>
                <a:cs typeface="Chalkboard"/>
              </a:rPr>
              <a:t>.</a:t>
            </a:r>
            <a:r>
              <a:rPr lang="en-US" sz="1400" dirty="0">
                <a:latin typeface="Chalkboard"/>
                <a:cs typeface="Chalkboard"/>
              </a:rPr>
              <a:t> </a:t>
            </a:r>
          </a:p>
        </p:txBody>
      </p:sp>
      <p:sp>
        <p:nvSpPr>
          <p:cNvPr id="18455" name="AutoShape 23"/>
          <p:cNvSpPr>
            <a:spLocks noChangeArrowheads="1"/>
          </p:cNvSpPr>
          <p:nvPr/>
        </p:nvSpPr>
        <p:spPr bwMode="auto">
          <a:xfrm flipH="1">
            <a:off x="4953000" y="685800"/>
            <a:ext cx="914400" cy="533400"/>
          </a:xfrm>
          <a:prstGeom prst="wedgeRoundRectCallout">
            <a:avLst>
              <a:gd name="adj1" fmla="val -43750"/>
              <a:gd name="adj2" fmla="val 69940"/>
              <a:gd name="adj3" fmla="val 16667"/>
            </a:avLst>
          </a:prstGeom>
          <a:solidFill>
            <a:schemeClr val="accent1"/>
          </a:solidFill>
          <a:ln w="12700" cap="sq">
            <a:solidFill>
              <a:schemeClr val="tx1"/>
            </a:solidFill>
            <a:miter lim="800000"/>
            <a:headEnd type="none" w="sm" len="sm"/>
            <a:tailEnd type="none" w="sm" len="sm"/>
          </a:ln>
          <a:effectLst/>
        </p:spPr>
        <p:txBody>
          <a:bodyPr wrap="none" anchor="ctr">
            <a:prstTxWarp prst="textNoShape">
              <a:avLst/>
            </a:prstTxWarp>
          </a:bodyPr>
          <a:lstStyle/>
          <a:p>
            <a:pPr algn="ctr"/>
            <a:r>
              <a:rPr lang="en-US" sz="2800" i="1">
                <a:latin typeface="Times" pitchFamily="-1" charset="0"/>
              </a:rPr>
              <a:t>B</a:t>
            </a:r>
            <a:endParaRPr lang="en-US" i="1">
              <a:latin typeface="Times" pitchFamily="-1" charset="0"/>
            </a:endParaRPr>
          </a:p>
        </p:txBody>
      </p:sp>
      <p:grpSp>
        <p:nvGrpSpPr>
          <p:cNvPr id="7" name="Group 24"/>
          <p:cNvGrpSpPr>
            <a:grpSpLocks/>
          </p:cNvGrpSpPr>
          <p:nvPr/>
        </p:nvGrpSpPr>
        <p:grpSpPr bwMode="auto">
          <a:xfrm>
            <a:off x="2124868" y="2895603"/>
            <a:ext cx="4089401" cy="500063"/>
            <a:chOff x="1248" y="2064"/>
            <a:chExt cx="2576" cy="315"/>
          </a:xfrm>
        </p:grpSpPr>
        <p:graphicFrame>
          <p:nvGraphicFramePr>
            <p:cNvPr id="18457" name="Object 25"/>
            <p:cNvGraphicFramePr>
              <a:graphicFrameLocks noChangeAspect="1"/>
            </p:cNvGraphicFramePr>
            <p:nvPr/>
          </p:nvGraphicFramePr>
          <p:xfrm>
            <a:off x="1698" y="2079"/>
            <a:ext cx="2126" cy="300"/>
          </p:xfrm>
          <a:graphic>
            <a:graphicData uri="http://schemas.openxmlformats.org/presentationml/2006/ole">
              <p:oleObj spid="_x0000_s48130" name="Equation" r:id="rId7" imgW="1625600" imgH="228600" progId="Equation.DSMT4">
                <p:embed/>
              </p:oleObj>
            </a:graphicData>
          </a:graphic>
        </p:graphicFrame>
        <p:sp>
          <p:nvSpPr>
            <p:cNvPr id="18458" name="Text Box 26"/>
            <p:cNvSpPr txBox="1">
              <a:spLocks noChangeArrowheads="1"/>
            </p:cNvSpPr>
            <p:nvPr/>
          </p:nvSpPr>
          <p:spPr bwMode="auto">
            <a:xfrm>
              <a:off x="1248" y="2064"/>
              <a:ext cx="43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dirty="0">
                  <a:latin typeface="Chalkboard"/>
                  <a:cs typeface="Chalkboard"/>
                </a:rPr>
                <a:t>Let</a:t>
              </a:r>
            </a:p>
          </p:txBody>
        </p:sp>
      </p:grpSp>
      <p:sp>
        <p:nvSpPr>
          <p:cNvPr id="27" name="Date Placeholder 26"/>
          <p:cNvSpPr>
            <a:spLocks noGrp="1"/>
          </p:cNvSpPr>
          <p:nvPr>
            <p:ph type="dt" sz="half" idx="10"/>
          </p:nvPr>
        </p:nvSpPr>
        <p:spPr/>
        <p:txBody>
          <a:bodyPr/>
          <a:lstStyle/>
          <a:p>
            <a:r>
              <a:rPr lang="en-US" smtClean="0"/>
              <a:t>Spring 2014</a:t>
            </a:r>
            <a:endParaRPr lang="en-US"/>
          </a:p>
        </p:txBody>
      </p:sp>
      <p:sp>
        <p:nvSpPr>
          <p:cNvPr id="28" name="Slide Number Placeholder 27"/>
          <p:cNvSpPr>
            <a:spLocks noGrp="1"/>
          </p:cNvSpPr>
          <p:nvPr>
            <p:ph type="sldNum" sz="quarter" idx="12"/>
          </p:nvPr>
        </p:nvSpPr>
        <p:spPr/>
        <p:txBody>
          <a:bodyPr/>
          <a:lstStyle/>
          <a:p>
            <a:fld id="{BFE4EBF8-04DE-454F-A039-278197C1778E}"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3000" fill="hold">
                                          <p:stCondLst>
                                            <p:cond delay="0"/>
                                          </p:stCondLst>
                                        </p:cTn>
                                        <p:tgtEl>
                                          <p:spTgt spid="2"/>
                                        </p:tgtEl>
                                        <p:attrNameLst>
                                          <p:attrName>ppt_x</p:attrName>
                                        </p:attrNameLst>
                                      </p:cBhvr>
                                    </p:anim>
                                    <p:anim from="0" to="-1.0" calcmode="lin" valueType="num">
                                      <p:cBhvr>
                                        <p:cTn id="8" dur="1000" decel="50000" autoRev="1" fill="hold">
                                          <p:stCondLst>
                                            <p:cond delay="3000"/>
                                          </p:stCondLst>
                                        </p:cTn>
                                        <p:tgtEl>
                                          <p:spTgt spid="2"/>
                                        </p:tgtEl>
                                        <p:attrNameLst>
                                          <p:attrName>xshear</p:attrName>
                                        </p:attrNameLst>
                                      </p:cBhvr>
                                    </p:anim>
                                    <p:animScale>
                                      <p:cBhvr>
                                        <p:cTn id="9" dur="1000" decel="100000" autoRev="1" fill="hold">
                                          <p:stCondLst>
                                            <p:cond delay="3000"/>
                                          </p:stCondLst>
                                        </p:cTn>
                                        <p:tgtEl>
                                          <p:spTgt spid="2"/>
                                        </p:tgtEl>
                                      </p:cBhvr>
                                      <p:from x="100000" y="100000"/>
                                      <p:to x="80000" y="100000"/>
                                    </p:animScale>
                                    <p:anim by="(#ppt_h/3+#ppt_w*0.1)" calcmode="lin" valueType="num">
                                      <p:cBhvr additive="sum">
                                        <p:cTn id="10" dur="1000" decel="100000" autoRev="1" fill="hold">
                                          <p:stCondLst>
                                            <p:cond delay="30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75385628-D258-D946-A2FA-365C5EAF35E4}" type="slidenum">
              <a:rPr lang="en-US"/>
              <a:pPr/>
              <a:t>17</a:t>
            </a:fld>
            <a:endParaRPr lang="en-US"/>
          </a:p>
        </p:txBody>
      </p:sp>
      <p:sp>
        <p:nvSpPr>
          <p:cNvPr id="22530" name="Rectangle 2"/>
          <p:cNvSpPr>
            <a:spLocks noGrp="1" noChangeArrowheads="1"/>
          </p:cNvSpPr>
          <p:nvPr>
            <p:ph type="title"/>
          </p:nvPr>
        </p:nvSpPr>
        <p:spPr>
          <a:xfrm>
            <a:off x="228600" y="304800"/>
            <a:ext cx="8229600" cy="1143000"/>
          </a:xfrm>
        </p:spPr>
        <p:txBody>
          <a:bodyPr/>
          <a:lstStyle/>
          <a:p>
            <a:r>
              <a:rPr lang="en-US"/>
              <a:t>Secure Internet Communication</a:t>
            </a:r>
          </a:p>
        </p:txBody>
      </p:sp>
      <p:sp>
        <p:nvSpPr>
          <p:cNvPr id="22531" name="Rectangle 3"/>
          <p:cNvSpPr>
            <a:spLocks noGrp="1" noChangeArrowheads="1"/>
          </p:cNvSpPr>
          <p:nvPr>
            <p:ph type="body" idx="1"/>
          </p:nvPr>
        </p:nvSpPr>
        <p:spPr>
          <a:xfrm>
            <a:off x="838200" y="1447800"/>
            <a:ext cx="7772400" cy="4191000"/>
          </a:xfrm>
        </p:spPr>
        <p:txBody>
          <a:bodyPr>
            <a:normAutofit lnSpcReduction="10000"/>
          </a:bodyPr>
          <a:lstStyle/>
          <a:p>
            <a:pPr marL="342900" indent="-342900">
              <a:lnSpc>
                <a:spcPct val="90000"/>
              </a:lnSpc>
              <a:buFont typeface="Wingdings" pitchFamily="-1" charset="2"/>
              <a:buNone/>
            </a:pPr>
            <a:r>
              <a:rPr lang="en-US" b="1" dirty="0">
                <a:solidFill>
                  <a:srgbClr val="FF0309"/>
                </a:solidFill>
                <a:hlinkClick r:id="rId3"/>
              </a:rPr>
              <a:t>https://www99.americanexpress.com/</a:t>
            </a:r>
            <a:endParaRPr lang="en-US" b="1" dirty="0">
              <a:solidFill>
                <a:srgbClr val="FF0309"/>
              </a:solidFill>
            </a:endParaRPr>
          </a:p>
          <a:p>
            <a:pPr marL="342900" indent="-342900">
              <a:lnSpc>
                <a:spcPct val="90000"/>
              </a:lnSpc>
            </a:pPr>
            <a:r>
              <a:rPr lang="en-US" dirty="0"/>
              <a:t>https (with an “</a:t>
            </a:r>
            <a:r>
              <a:rPr lang="en-US" dirty="0" err="1"/>
              <a:t>s</a:t>
            </a:r>
            <a:r>
              <a:rPr lang="en-US" dirty="0"/>
              <a:t>”) indicates a secure, encrypted communication is going on</a:t>
            </a:r>
          </a:p>
          <a:p>
            <a:pPr marL="342900" indent="-342900">
              <a:lnSpc>
                <a:spcPct val="90000"/>
              </a:lnSpc>
            </a:pPr>
            <a:r>
              <a:rPr lang="en-US" dirty="0"/>
              <a:t>We are all cryptographers now</a:t>
            </a:r>
          </a:p>
          <a:p>
            <a:pPr marL="342900" indent="-342900">
              <a:lnSpc>
                <a:spcPct val="90000"/>
              </a:lnSpc>
            </a:pPr>
            <a:r>
              <a:rPr lang="en-US" dirty="0"/>
              <a:t>So is Al Qaeda(?)</a:t>
            </a:r>
          </a:p>
          <a:p>
            <a:pPr marL="342900" indent="-342900">
              <a:lnSpc>
                <a:spcPct val="90000"/>
              </a:lnSpc>
            </a:pPr>
            <a:r>
              <a:rPr lang="en-US" dirty="0"/>
              <a:t>Internet security depends on difficulty of factoring numbers -- doing that quickly would require a deep advance in mathematics</a:t>
            </a:r>
          </a:p>
          <a:p>
            <a:pPr marL="342900" indent="-342900">
              <a:lnSpc>
                <a:spcPct val="90000"/>
              </a:lnSpc>
              <a:buFont typeface="Wingdings" pitchFamily="-1" charset="2"/>
              <a:buNone/>
            </a:pPr>
            <a:endParaRPr lang="en-US" sz="1800" dirty="0"/>
          </a:p>
          <a:p>
            <a:pPr marL="342900" indent="-342900">
              <a:lnSpc>
                <a:spcPct val="90000"/>
              </a:lnSpc>
              <a:buFont typeface="Wingdings" pitchFamily="-1" charset="2"/>
              <a:buNone/>
            </a:pPr>
            <a:endParaRPr lang="en-US" sz="1800" i="1" dirty="0"/>
          </a:p>
          <a:p>
            <a:pPr marL="342900" indent="-342900">
              <a:lnSpc>
                <a:spcPct val="90000"/>
              </a:lnSpc>
            </a:pPr>
            <a:endParaRPr lang="en-US" sz="1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Slide Number Placeholder 4"/>
          <p:cNvSpPr>
            <a:spLocks noGrp="1"/>
          </p:cNvSpPr>
          <p:nvPr>
            <p:ph type="sldNum" sz="quarter" idx="12"/>
          </p:nvPr>
        </p:nvSpPr>
        <p:spPr/>
        <p:txBody>
          <a:bodyPr/>
          <a:lstStyle/>
          <a:p>
            <a:fld id="{BFE4EBF8-04DE-454F-A039-278197C1778E}"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Spring 2014</a:t>
            </a:r>
            <a:endParaRPr lang="en-US"/>
          </a:p>
        </p:txBody>
      </p:sp>
      <p:sp>
        <p:nvSpPr>
          <p:cNvPr id="7" name="Slide Number Placeholder 5"/>
          <p:cNvSpPr>
            <a:spLocks noGrp="1"/>
          </p:cNvSpPr>
          <p:nvPr>
            <p:ph type="sldNum" sz="quarter" idx="12"/>
          </p:nvPr>
        </p:nvSpPr>
        <p:spPr/>
        <p:txBody>
          <a:bodyPr/>
          <a:lstStyle/>
          <a:p>
            <a:fld id="{D4CF424C-CC90-E744-AA21-EB1F065EB317}" type="slidenum">
              <a:rPr lang="en-US"/>
              <a:pPr/>
              <a:t>2</a:t>
            </a:fld>
            <a:endParaRPr lang="en-US"/>
          </a:p>
        </p:txBody>
      </p:sp>
      <p:sp>
        <p:nvSpPr>
          <p:cNvPr id="121858" name="Rectangle 2"/>
          <p:cNvSpPr>
            <a:spLocks noGrp="1" noChangeArrowheads="1"/>
          </p:cNvSpPr>
          <p:nvPr>
            <p:ph type="title"/>
          </p:nvPr>
        </p:nvSpPr>
        <p:spPr/>
        <p:txBody>
          <a:bodyPr/>
          <a:lstStyle/>
          <a:p>
            <a:r>
              <a:rPr lang="en-US"/>
              <a:t>The Caesar Cipher (Suetonius)</a:t>
            </a:r>
          </a:p>
        </p:txBody>
      </p:sp>
      <p:sp>
        <p:nvSpPr>
          <p:cNvPr id="121859" name="Rectangle 3"/>
          <p:cNvSpPr>
            <a:spLocks noGrp="1" noChangeArrowheads="1"/>
          </p:cNvSpPr>
          <p:nvPr>
            <p:ph type="body" idx="1"/>
          </p:nvPr>
        </p:nvSpPr>
        <p:spPr>
          <a:xfrm>
            <a:off x="3657600" y="1752600"/>
            <a:ext cx="4910138" cy="4267200"/>
          </a:xfrm>
        </p:spPr>
        <p:txBody>
          <a:bodyPr>
            <a:normAutofit lnSpcReduction="10000"/>
          </a:bodyPr>
          <a:lstStyle/>
          <a:p>
            <a:pPr>
              <a:lnSpc>
                <a:spcPct val="90000"/>
              </a:lnSpc>
              <a:buNone/>
            </a:pPr>
            <a:r>
              <a:rPr lang="en-US" sz="2600" dirty="0"/>
              <a:t>“If Caesar had anything confidential to say, he wrote it in cipher, that is, by so changing the order of the letters of the alphabet, that not a word could be made out. If anyone wishes to decipher these, and get at their meaning, he must substitute the fourth letter of the alphabet, namely D, for A, and so with the others.”</a:t>
            </a:r>
          </a:p>
        </p:txBody>
      </p:sp>
      <p:pic>
        <p:nvPicPr>
          <p:cNvPr id="121860" name="Picture 4"/>
          <p:cNvPicPr>
            <a:picLocks noChangeAspect="1" noChangeArrowheads="1"/>
          </p:cNvPicPr>
          <p:nvPr/>
        </p:nvPicPr>
        <p:blipFill>
          <a:blip r:embed="rId3"/>
          <a:srcRect/>
          <a:stretch>
            <a:fillRect/>
          </a:stretch>
        </p:blipFill>
        <p:spPr bwMode="auto">
          <a:xfrm>
            <a:off x="1295400" y="1905000"/>
            <a:ext cx="2286000" cy="369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Tyepmg</a:t>
            </a:r>
            <a:r>
              <a:rPr lang="en-US" dirty="0" smtClean="0"/>
              <a:t> </a:t>
            </a:r>
            <a:r>
              <a:rPr lang="en-US" dirty="0" err="1" smtClean="0"/>
              <a:t>Pic</a:t>
            </a:r>
            <a:r>
              <a:rPr lang="en-US" dirty="0" smtClean="0"/>
              <a:t> </a:t>
            </a:r>
            <a:r>
              <a:rPr lang="en-US" dirty="0" err="1" smtClean="0"/>
              <a:t>Gvctxskvetlc</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Slide Number Placeholder 4"/>
          <p:cNvSpPr>
            <a:spLocks noGrp="1"/>
          </p:cNvSpPr>
          <p:nvPr>
            <p:ph type="sldNum" sz="quarter" idx="12"/>
          </p:nvPr>
        </p:nvSpPr>
        <p:spPr/>
        <p:txBody>
          <a:bodyPr/>
          <a:lstStyle/>
          <a:p>
            <a:fld id="{BFE4EBF8-04DE-454F-A039-278197C1778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Public Key Cryptography</a:t>
            </a:r>
            <a:endParaRPr lang="en-US" dirty="0"/>
          </a:p>
        </p:txBody>
      </p:sp>
      <p:sp>
        <p:nvSpPr>
          <p:cNvPr id="3" name="Subtitle 2"/>
          <p:cNvSpPr>
            <a:spLocks noGrp="1"/>
          </p:cNvSpPr>
          <p:nvPr>
            <p:ph type="subTitle" idx="1"/>
          </p:nvPr>
        </p:nvSpPr>
        <p:spPr/>
        <p:txBody>
          <a:bodyPr/>
          <a:lstStyle/>
          <a:p>
            <a:r>
              <a:rPr lang="en-US" dirty="0" smtClean="0"/>
              <a:t>How to Exchange Secrets</a:t>
            </a:r>
          </a:p>
          <a:p>
            <a:r>
              <a:rPr lang="en-US" dirty="0" smtClean="0"/>
              <a:t>in Public!</a:t>
            </a:r>
            <a:endParaRPr lang="en-US" dirty="0"/>
          </a:p>
        </p:txBody>
      </p:sp>
      <p:sp>
        <p:nvSpPr>
          <p:cNvPr id="4" name="Date Placeholder 3"/>
          <p:cNvSpPr>
            <a:spLocks noGrp="1"/>
          </p:cNvSpPr>
          <p:nvPr>
            <p:ph type="dt" sz="half" idx="10"/>
          </p:nvPr>
        </p:nvSpPr>
        <p:spPr/>
        <p:txBody>
          <a:bodyPr/>
          <a:lstStyle/>
          <a:p>
            <a:r>
              <a:rPr lang="en-US" smtClean="0"/>
              <a:t>Spring 2014</a:t>
            </a:r>
            <a:endParaRPr lang="en-US"/>
          </a:p>
        </p:txBody>
      </p:sp>
      <p:sp>
        <p:nvSpPr>
          <p:cNvPr id="5" name="Slide Number Placeholder 4"/>
          <p:cNvSpPr>
            <a:spLocks noGrp="1"/>
          </p:cNvSpPr>
          <p:nvPr>
            <p:ph type="sldNum" sz="quarter" idx="12"/>
          </p:nvPr>
        </p:nvSpPr>
        <p:spPr/>
        <p:txBody>
          <a:bodyPr/>
          <a:lstStyle/>
          <a:p>
            <a:fld id="{BFE4EBF8-04DE-454F-A039-278197C1778E}" type="slidenum">
              <a:rPr lang="en-US" smtClean="0"/>
              <a:pPr/>
              <a:t>4</a:t>
            </a:fld>
            <a:endParaRPr lang="en-US"/>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smtClean="0"/>
              <a:t>Spring 2014</a:t>
            </a:r>
            <a:endParaRPr lang="en-US"/>
          </a:p>
        </p:txBody>
      </p:sp>
      <p:sp>
        <p:nvSpPr>
          <p:cNvPr id="43" name="Slide Number Placeholder 5"/>
          <p:cNvSpPr>
            <a:spLocks noGrp="1"/>
          </p:cNvSpPr>
          <p:nvPr>
            <p:ph type="sldNum" sz="quarter" idx="12"/>
          </p:nvPr>
        </p:nvSpPr>
        <p:spPr/>
        <p:txBody>
          <a:bodyPr/>
          <a:lstStyle/>
          <a:p>
            <a:fld id="{E204534D-A7E9-F848-8FFE-25890A062115}" type="slidenum">
              <a:rPr lang="en-US"/>
              <a:pPr/>
              <a:t>5</a:t>
            </a:fld>
            <a:endParaRPr lang="en-US"/>
          </a:p>
        </p:txBody>
      </p:sp>
      <p:sp>
        <p:nvSpPr>
          <p:cNvPr id="33794" name="Rectangle 2"/>
          <p:cNvSpPr>
            <a:spLocks noGrp="1" noChangeArrowheads="1"/>
          </p:cNvSpPr>
          <p:nvPr>
            <p:ph type="title"/>
          </p:nvPr>
        </p:nvSpPr>
        <p:spPr/>
        <p:txBody>
          <a:bodyPr/>
          <a:lstStyle/>
          <a:p>
            <a:r>
              <a:rPr lang="en-US"/>
              <a:t>Cryptosystems</a:t>
            </a:r>
          </a:p>
        </p:txBody>
      </p:sp>
      <p:grpSp>
        <p:nvGrpSpPr>
          <p:cNvPr id="2" name="Group 3"/>
          <p:cNvGrpSpPr>
            <a:grpSpLocks/>
          </p:cNvGrpSpPr>
          <p:nvPr/>
        </p:nvGrpSpPr>
        <p:grpSpPr bwMode="auto">
          <a:xfrm>
            <a:off x="1143000" y="2694480"/>
            <a:ext cx="3505200" cy="2112963"/>
            <a:chOff x="720" y="1824"/>
            <a:chExt cx="2208" cy="930"/>
          </a:xfrm>
        </p:grpSpPr>
        <p:sp>
          <p:nvSpPr>
            <p:cNvPr id="33796" name="Text Box 4"/>
            <p:cNvSpPr txBox="1">
              <a:spLocks noChangeArrowheads="1"/>
            </p:cNvSpPr>
            <p:nvPr/>
          </p:nvSpPr>
          <p:spPr bwMode="auto">
            <a:xfrm>
              <a:off x="720" y="2592"/>
              <a:ext cx="912" cy="16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t>ATTACKER</a:t>
              </a:r>
            </a:p>
          </p:txBody>
        </p:sp>
        <p:cxnSp>
          <p:nvCxnSpPr>
            <p:cNvPr id="33797" name="AutoShape 5"/>
            <p:cNvCxnSpPr>
              <a:cxnSpLocks noChangeShapeType="1"/>
              <a:stCxn id="33796" idx="3"/>
              <a:endCxn id="33822" idx="2"/>
            </p:cNvCxnSpPr>
            <p:nvPr/>
          </p:nvCxnSpPr>
          <p:spPr bwMode="auto">
            <a:xfrm flipV="1">
              <a:off x="1632" y="1824"/>
              <a:ext cx="1296" cy="849"/>
            </a:xfrm>
            <a:prstGeom prst="bentConnector2">
              <a:avLst/>
            </a:prstGeom>
            <a:noFill/>
            <a:ln w="76200" cap="sq">
              <a:solidFill>
                <a:schemeClr val="tx1"/>
              </a:solidFill>
              <a:miter lim="800000"/>
              <a:headEnd type="none" w="sm" len="sm"/>
              <a:tailEnd type="triangle" w="sm" len="sm"/>
            </a:ln>
            <a:effectLst/>
          </p:spPr>
        </p:cxnSp>
      </p:grpSp>
      <p:grpSp>
        <p:nvGrpSpPr>
          <p:cNvPr id="3" name="Group 7"/>
          <p:cNvGrpSpPr>
            <a:grpSpLocks/>
          </p:cNvGrpSpPr>
          <p:nvPr/>
        </p:nvGrpSpPr>
        <p:grpSpPr bwMode="auto">
          <a:xfrm>
            <a:off x="533400" y="1551480"/>
            <a:ext cx="3200400" cy="1600200"/>
            <a:chOff x="336" y="1104"/>
            <a:chExt cx="2016" cy="1008"/>
          </a:xfrm>
        </p:grpSpPr>
        <p:sp>
          <p:nvSpPr>
            <p:cNvPr id="33800" name="Rectangle 8"/>
            <p:cNvSpPr>
              <a:spLocks noChangeArrowheads="1"/>
            </p:cNvSpPr>
            <p:nvPr/>
          </p:nvSpPr>
          <p:spPr bwMode="auto">
            <a:xfrm>
              <a:off x="1776" y="1344"/>
              <a:ext cx="480" cy="336"/>
            </a:xfrm>
            <a:prstGeom prst="rect">
              <a:avLst/>
            </a:prstGeom>
            <a:noFill/>
            <a:ln w="12700" cap="sq">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33801" name="Text Box 9"/>
            <p:cNvSpPr txBox="1">
              <a:spLocks noChangeArrowheads="1"/>
            </p:cNvSpPr>
            <p:nvPr/>
          </p:nvSpPr>
          <p:spPr bwMode="auto">
            <a:xfrm>
              <a:off x="1824" y="1392"/>
              <a:ext cx="384" cy="21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600">
                  <a:solidFill>
                    <a:schemeClr val="accent2"/>
                  </a:solidFill>
                </a:rPr>
                <a:t>key</a:t>
              </a:r>
              <a:endParaRPr lang="en-US" sz="1200">
                <a:solidFill>
                  <a:schemeClr val="accent2"/>
                </a:solidFill>
              </a:endParaRPr>
            </a:p>
          </p:txBody>
        </p:sp>
        <p:sp>
          <p:nvSpPr>
            <p:cNvPr id="33802" name="Text Box 10"/>
            <p:cNvSpPr txBox="1">
              <a:spLocks noChangeArrowheads="1"/>
            </p:cNvSpPr>
            <p:nvPr/>
          </p:nvSpPr>
          <p:spPr bwMode="auto">
            <a:xfrm>
              <a:off x="1776" y="1104"/>
              <a:ext cx="528"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encrypt</a:t>
              </a:r>
              <a:endParaRPr lang="en-US"/>
            </a:p>
          </p:txBody>
        </p:sp>
        <p:sp>
          <p:nvSpPr>
            <p:cNvPr id="33803" name="Rectangle 11"/>
            <p:cNvSpPr>
              <a:spLocks noChangeArrowheads="1"/>
            </p:cNvSpPr>
            <p:nvPr/>
          </p:nvSpPr>
          <p:spPr bwMode="auto">
            <a:xfrm>
              <a:off x="336" y="1104"/>
              <a:ext cx="2016" cy="1008"/>
            </a:xfrm>
            <a:prstGeom prst="rect">
              <a:avLst/>
            </a:prstGeom>
            <a:noFill/>
            <a:ln w="12700">
              <a:solidFill>
                <a:schemeClr val="tx1"/>
              </a:solidFill>
              <a:prstDash val="lgDash"/>
              <a:miter lim="800000"/>
              <a:headEnd type="none" w="sm" len="sm"/>
              <a:tailEnd type="none" w="sm" len="sm"/>
            </a:ln>
            <a:effectLst/>
          </p:spPr>
          <p:txBody>
            <a:bodyPr wrap="none" anchor="ctr">
              <a:prstTxWarp prst="textNoShape">
                <a:avLst/>
              </a:prstTxWarp>
            </a:bodyPr>
            <a:lstStyle/>
            <a:p>
              <a:endParaRPr lang="en-US"/>
            </a:p>
          </p:txBody>
        </p:sp>
      </p:grpSp>
      <p:grpSp>
        <p:nvGrpSpPr>
          <p:cNvPr id="4" name="Group 12"/>
          <p:cNvGrpSpPr>
            <a:grpSpLocks/>
          </p:cNvGrpSpPr>
          <p:nvPr/>
        </p:nvGrpSpPr>
        <p:grpSpPr bwMode="auto">
          <a:xfrm>
            <a:off x="6324600" y="1627680"/>
            <a:ext cx="1143000" cy="1203325"/>
            <a:chOff x="3984" y="1152"/>
            <a:chExt cx="720" cy="758"/>
          </a:xfrm>
        </p:grpSpPr>
        <p:sp>
          <p:nvSpPr>
            <p:cNvPr id="33805" name="Line 13"/>
            <p:cNvSpPr>
              <a:spLocks noChangeShapeType="1"/>
            </p:cNvSpPr>
            <p:nvPr/>
          </p:nvSpPr>
          <p:spPr bwMode="auto">
            <a:xfrm>
              <a:off x="3984" y="1536"/>
              <a:ext cx="672" cy="0"/>
            </a:xfrm>
            <a:prstGeom prst="line">
              <a:avLst/>
            </a:prstGeom>
            <a:noFill/>
            <a:ln w="12700" cap="sq">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33806" name="Text Box 14"/>
            <p:cNvSpPr txBox="1">
              <a:spLocks noChangeArrowheads="1"/>
            </p:cNvSpPr>
            <p:nvPr/>
          </p:nvSpPr>
          <p:spPr bwMode="auto">
            <a:xfrm>
              <a:off x="4032" y="1152"/>
              <a:ext cx="576" cy="326"/>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plaintext message</a:t>
              </a:r>
              <a:endParaRPr lang="en-US"/>
            </a:p>
          </p:txBody>
        </p:sp>
        <p:sp>
          <p:nvSpPr>
            <p:cNvPr id="33807" name="Text Box 15"/>
            <p:cNvSpPr txBox="1">
              <a:spLocks noChangeArrowheads="1"/>
            </p:cNvSpPr>
            <p:nvPr/>
          </p:nvSpPr>
          <p:spPr bwMode="auto">
            <a:xfrm>
              <a:off x="4032" y="1584"/>
              <a:ext cx="672" cy="326"/>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latin typeface="Bookman Old Style" pitchFamily="-84" charset="0"/>
                </a:rPr>
                <a:t>retreat at dawn</a:t>
              </a:r>
              <a:endParaRPr lang="en-US">
                <a:latin typeface="Bookman Old Style" pitchFamily="-84" charset="0"/>
              </a:endParaRPr>
            </a:p>
          </p:txBody>
        </p:sp>
      </p:grpSp>
      <p:grpSp>
        <p:nvGrpSpPr>
          <p:cNvPr id="5" name="Group 16"/>
          <p:cNvGrpSpPr>
            <a:grpSpLocks/>
          </p:cNvGrpSpPr>
          <p:nvPr/>
        </p:nvGrpSpPr>
        <p:grpSpPr bwMode="auto">
          <a:xfrm>
            <a:off x="5410200" y="1551480"/>
            <a:ext cx="1066800" cy="1371600"/>
            <a:chOff x="3408" y="1104"/>
            <a:chExt cx="672" cy="864"/>
          </a:xfrm>
        </p:grpSpPr>
        <p:sp>
          <p:nvSpPr>
            <p:cNvPr id="33809" name="Rectangle 17"/>
            <p:cNvSpPr>
              <a:spLocks noChangeArrowheads="1"/>
            </p:cNvSpPr>
            <p:nvPr/>
          </p:nvSpPr>
          <p:spPr bwMode="auto">
            <a:xfrm>
              <a:off x="3504" y="1344"/>
              <a:ext cx="480" cy="336"/>
            </a:xfrm>
            <a:prstGeom prst="rect">
              <a:avLst/>
            </a:prstGeom>
            <a:noFill/>
            <a:ln w="12700" cap="sq">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33810" name="Text Box 18"/>
            <p:cNvSpPr txBox="1">
              <a:spLocks noChangeArrowheads="1"/>
            </p:cNvSpPr>
            <p:nvPr/>
          </p:nvSpPr>
          <p:spPr bwMode="auto">
            <a:xfrm>
              <a:off x="3552" y="1392"/>
              <a:ext cx="384" cy="21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600">
                  <a:solidFill>
                    <a:schemeClr val="accent2"/>
                  </a:solidFill>
                </a:rPr>
                <a:t>key</a:t>
              </a:r>
              <a:endParaRPr lang="en-US" sz="1200">
                <a:solidFill>
                  <a:schemeClr val="accent2"/>
                </a:solidFill>
              </a:endParaRPr>
            </a:p>
          </p:txBody>
        </p:sp>
        <p:sp>
          <p:nvSpPr>
            <p:cNvPr id="33811" name="Text Box 19"/>
            <p:cNvSpPr txBox="1">
              <a:spLocks noChangeArrowheads="1"/>
            </p:cNvSpPr>
            <p:nvPr/>
          </p:nvSpPr>
          <p:spPr bwMode="auto">
            <a:xfrm>
              <a:off x="3408" y="1104"/>
              <a:ext cx="576"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decrypt</a:t>
              </a:r>
              <a:endParaRPr lang="en-US"/>
            </a:p>
          </p:txBody>
        </p:sp>
        <p:sp>
          <p:nvSpPr>
            <p:cNvPr id="33812" name="Text Box 20"/>
            <p:cNvSpPr txBox="1">
              <a:spLocks noChangeArrowheads="1"/>
            </p:cNvSpPr>
            <p:nvPr/>
          </p:nvSpPr>
          <p:spPr bwMode="auto">
            <a:xfrm>
              <a:off x="3408" y="1776"/>
              <a:ext cx="672"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ciphertext</a:t>
              </a:r>
              <a:endParaRPr lang="en-US"/>
            </a:p>
          </p:txBody>
        </p:sp>
      </p:grpSp>
      <p:grpSp>
        <p:nvGrpSpPr>
          <p:cNvPr id="6" name="Group 21"/>
          <p:cNvGrpSpPr>
            <a:grpSpLocks/>
          </p:cNvGrpSpPr>
          <p:nvPr/>
        </p:nvGrpSpPr>
        <p:grpSpPr bwMode="auto">
          <a:xfrm>
            <a:off x="762000" y="1703880"/>
            <a:ext cx="2057400" cy="1127125"/>
            <a:chOff x="480" y="1200"/>
            <a:chExt cx="1296" cy="710"/>
          </a:xfrm>
        </p:grpSpPr>
        <p:sp>
          <p:nvSpPr>
            <p:cNvPr id="33814" name="Text Box 22"/>
            <p:cNvSpPr txBox="1">
              <a:spLocks noChangeArrowheads="1"/>
            </p:cNvSpPr>
            <p:nvPr/>
          </p:nvSpPr>
          <p:spPr bwMode="auto">
            <a:xfrm>
              <a:off x="1056" y="1200"/>
              <a:ext cx="576" cy="326"/>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plaintext message</a:t>
              </a:r>
              <a:endParaRPr lang="en-US"/>
            </a:p>
          </p:txBody>
        </p:sp>
        <p:grpSp>
          <p:nvGrpSpPr>
            <p:cNvPr id="7" name="Group 23"/>
            <p:cNvGrpSpPr>
              <a:grpSpLocks/>
            </p:cNvGrpSpPr>
            <p:nvPr/>
          </p:nvGrpSpPr>
          <p:grpSpPr bwMode="auto">
            <a:xfrm>
              <a:off x="480" y="1440"/>
              <a:ext cx="1296" cy="470"/>
              <a:chOff x="480" y="1440"/>
              <a:chExt cx="1296" cy="470"/>
            </a:xfrm>
          </p:grpSpPr>
          <p:sp>
            <p:nvSpPr>
              <p:cNvPr id="33816" name="Line 24"/>
              <p:cNvSpPr>
                <a:spLocks noChangeShapeType="1"/>
              </p:cNvSpPr>
              <p:nvPr/>
            </p:nvSpPr>
            <p:spPr bwMode="auto">
              <a:xfrm>
                <a:off x="1104" y="1536"/>
                <a:ext cx="672" cy="0"/>
              </a:xfrm>
              <a:prstGeom prst="line">
                <a:avLst/>
              </a:prstGeom>
              <a:noFill/>
              <a:ln w="12700" cap="sq">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33817" name="Text Box 25"/>
              <p:cNvSpPr txBox="1">
                <a:spLocks noChangeArrowheads="1"/>
              </p:cNvSpPr>
              <p:nvPr/>
            </p:nvSpPr>
            <p:spPr bwMode="auto">
              <a:xfrm>
                <a:off x="1056" y="1584"/>
                <a:ext cx="672" cy="326"/>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latin typeface="Bookman Old Style" pitchFamily="-84" charset="0"/>
                  </a:rPr>
                  <a:t>retreat at dawn</a:t>
                </a:r>
                <a:endParaRPr lang="en-US">
                  <a:latin typeface="Bookman Old Style" pitchFamily="-84" charset="0"/>
                </a:endParaRPr>
              </a:p>
            </p:txBody>
          </p:sp>
          <p:sp>
            <p:nvSpPr>
              <p:cNvPr id="33818" name="Text Box 26"/>
              <p:cNvSpPr txBox="1">
                <a:spLocks noChangeArrowheads="1"/>
              </p:cNvSpPr>
              <p:nvPr/>
            </p:nvSpPr>
            <p:spPr bwMode="auto">
              <a:xfrm>
                <a:off x="480" y="1440"/>
                <a:ext cx="624"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SENDER</a:t>
                </a:r>
                <a:endParaRPr lang="en-US" sz="1200"/>
              </a:p>
            </p:txBody>
          </p:sp>
        </p:grpSp>
      </p:grpSp>
      <p:grpSp>
        <p:nvGrpSpPr>
          <p:cNvPr id="8" name="Group 27"/>
          <p:cNvGrpSpPr>
            <a:grpSpLocks/>
          </p:cNvGrpSpPr>
          <p:nvPr/>
        </p:nvGrpSpPr>
        <p:grpSpPr bwMode="auto">
          <a:xfrm>
            <a:off x="3581400" y="1475280"/>
            <a:ext cx="5029200" cy="1600200"/>
            <a:chOff x="2256" y="1056"/>
            <a:chExt cx="3168" cy="1008"/>
          </a:xfrm>
        </p:grpSpPr>
        <p:sp>
          <p:nvSpPr>
            <p:cNvPr id="33820" name="Line 28"/>
            <p:cNvSpPr>
              <a:spLocks noChangeShapeType="1"/>
            </p:cNvSpPr>
            <p:nvPr/>
          </p:nvSpPr>
          <p:spPr bwMode="auto">
            <a:xfrm>
              <a:off x="2256" y="1536"/>
              <a:ext cx="1248" cy="0"/>
            </a:xfrm>
            <a:prstGeom prst="line">
              <a:avLst/>
            </a:prstGeom>
            <a:noFill/>
            <a:ln w="12700" cap="sq">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33821" name="Text Box 29"/>
            <p:cNvSpPr txBox="1">
              <a:spLocks noChangeArrowheads="1"/>
            </p:cNvSpPr>
            <p:nvPr/>
          </p:nvSpPr>
          <p:spPr bwMode="auto">
            <a:xfrm>
              <a:off x="2592" y="1296"/>
              <a:ext cx="672"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dirty="0" err="1"/>
                <a:t>ciphertext</a:t>
              </a:r>
              <a:endParaRPr lang="en-US" dirty="0"/>
            </a:p>
          </p:txBody>
        </p:sp>
        <p:sp>
          <p:nvSpPr>
            <p:cNvPr id="33822" name="Text Box 30"/>
            <p:cNvSpPr txBox="1">
              <a:spLocks noChangeArrowheads="1"/>
            </p:cNvSpPr>
            <p:nvPr/>
          </p:nvSpPr>
          <p:spPr bwMode="auto">
            <a:xfrm>
              <a:off x="2544" y="1632"/>
              <a:ext cx="768"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latin typeface="Bookman Old Style" pitchFamily="-84" charset="0"/>
                </a:rPr>
                <a:t>sb%6x*cmf</a:t>
              </a:r>
              <a:endParaRPr lang="en-US">
                <a:latin typeface="Bookman Old Style" pitchFamily="-84" charset="0"/>
              </a:endParaRPr>
            </a:p>
          </p:txBody>
        </p:sp>
        <p:sp>
          <p:nvSpPr>
            <p:cNvPr id="33823" name="Rectangle 31"/>
            <p:cNvSpPr>
              <a:spLocks noChangeArrowheads="1"/>
            </p:cNvSpPr>
            <p:nvPr/>
          </p:nvSpPr>
          <p:spPr bwMode="auto">
            <a:xfrm>
              <a:off x="3312" y="1056"/>
              <a:ext cx="2064" cy="1008"/>
            </a:xfrm>
            <a:prstGeom prst="rect">
              <a:avLst/>
            </a:prstGeom>
            <a:noFill/>
            <a:ln w="12700">
              <a:solidFill>
                <a:schemeClr val="tx1"/>
              </a:solidFill>
              <a:prstDash val="lgDash"/>
              <a:miter lim="800000"/>
              <a:headEnd type="none" w="sm" len="sm"/>
              <a:tailEnd type="none" w="sm" len="sm"/>
            </a:ln>
            <a:effectLst/>
          </p:spPr>
          <p:txBody>
            <a:bodyPr wrap="none" anchor="ctr">
              <a:prstTxWarp prst="textNoShape">
                <a:avLst/>
              </a:prstTxWarp>
            </a:bodyPr>
            <a:lstStyle/>
            <a:p>
              <a:endParaRPr lang="en-US"/>
            </a:p>
          </p:txBody>
        </p:sp>
        <p:sp>
          <p:nvSpPr>
            <p:cNvPr id="33824" name="Text Box 32"/>
            <p:cNvSpPr txBox="1">
              <a:spLocks noChangeArrowheads="1"/>
            </p:cNvSpPr>
            <p:nvPr/>
          </p:nvSpPr>
          <p:spPr bwMode="auto">
            <a:xfrm>
              <a:off x="4704" y="1440"/>
              <a:ext cx="720"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RECEIVER</a:t>
              </a:r>
              <a:endParaRPr lang="en-US" sz="1200"/>
            </a:p>
          </p:txBody>
        </p:sp>
      </p:grpSp>
      <p:grpSp>
        <p:nvGrpSpPr>
          <p:cNvPr id="9" name="Group 33"/>
          <p:cNvGrpSpPr>
            <a:grpSpLocks/>
          </p:cNvGrpSpPr>
          <p:nvPr/>
        </p:nvGrpSpPr>
        <p:grpSpPr bwMode="auto">
          <a:xfrm>
            <a:off x="990600" y="3227880"/>
            <a:ext cx="1668463" cy="1036638"/>
            <a:chOff x="528" y="768"/>
            <a:chExt cx="1051" cy="653"/>
          </a:xfrm>
        </p:grpSpPr>
        <p:graphicFrame>
          <p:nvGraphicFramePr>
            <p:cNvPr id="33826" name="Object 34"/>
            <p:cNvGraphicFramePr>
              <a:graphicFrameLocks noChangeAspect="1"/>
            </p:cNvGraphicFramePr>
            <p:nvPr/>
          </p:nvGraphicFramePr>
          <p:xfrm>
            <a:off x="912" y="768"/>
            <a:ext cx="667" cy="653"/>
          </p:xfrm>
          <a:graphic>
            <a:graphicData uri="http://schemas.openxmlformats.org/presentationml/2006/ole">
              <p:oleObj spid="_x0000_s53252" name="Bitmap Image" r:id="rId4" imgW="1059048" imgH="1036410" progId="">
                <p:embed/>
              </p:oleObj>
            </a:graphicData>
          </a:graphic>
        </p:graphicFrame>
        <p:sp>
          <p:nvSpPr>
            <p:cNvPr id="33827" name="Text Box 35"/>
            <p:cNvSpPr txBox="1">
              <a:spLocks noChangeArrowheads="1"/>
            </p:cNvSpPr>
            <p:nvPr/>
          </p:nvSpPr>
          <p:spPr bwMode="auto">
            <a:xfrm>
              <a:off x="528" y="960"/>
              <a:ext cx="480" cy="23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84" charset="0"/>
                </a:rPr>
                <a:t>Alice</a:t>
              </a:r>
            </a:p>
          </p:txBody>
        </p:sp>
      </p:grpSp>
      <p:grpSp>
        <p:nvGrpSpPr>
          <p:cNvPr id="10" name="Group 36"/>
          <p:cNvGrpSpPr>
            <a:grpSpLocks/>
          </p:cNvGrpSpPr>
          <p:nvPr/>
        </p:nvGrpSpPr>
        <p:grpSpPr bwMode="auto">
          <a:xfrm>
            <a:off x="5943600" y="3304080"/>
            <a:ext cx="1524000" cy="914400"/>
            <a:chOff x="3744" y="768"/>
            <a:chExt cx="960" cy="576"/>
          </a:xfrm>
        </p:grpSpPr>
        <p:graphicFrame>
          <p:nvGraphicFramePr>
            <p:cNvPr id="33829" name="Object 37"/>
            <p:cNvGraphicFramePr>
              <a:graphicFrameLocks noChangeAspect="1"/>
            </p:cNvGraphicFramePr>
            <p:nvPr/>
          </p:nvGraphicFramePr>
          <p:xfrm>
            <a:off x="3744" y="768"/>
            <a:ext cx="466" cy="576"/>
          </p:xfrm>
          <a:graphic>
            <a:graphicData uri="http://schemas.openxmlformats.org/presentationml/2006/ole">
              <p:oleObj spid="_x0000_s53251" name="Bitmap Image" r:id="rId5" imgW="647619" imgH="800339" progId="">
                <p:embed/>
              </p:oleObj>
            </a:graphicData>
          </a:graphic>
        </p:graphicFrame>
        <p:sp>
          <p:nvSpPr>
            <p:cNvPr id="33830" name="Text Box 38"/>
            <p:cNvSpPr txBox="1">
              <a:spLocks noChangeArrowheads="1"/>
            </p:cNvSpPr>
            <p:nvPr/>
          </p:nvSpPr>
          <p:spPr bwMode="auto">
            <a:xfrm>
              <a:off x="4224" y="912"/>
              <a:ext cx="480" cy="23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84" charset="0"/>
                </a:rPr>
                <a:t>Bob</a:t>
              </a:r>
            </a:p>
          </p:txBody>
        </p:sp>
      </p:grpSp>
      <p:grpSp>
        <p:nvGrpSpPr>
          <p:cNvPr id="11" name="Group 39"/>
          <p:cNvGrpSpPr>
            <a:grpSpLocks/>
          </p:cNvGrpSpPr>
          <p:nvPr/>
        </p:nvGrpSpPr>
        <p:grpSpPr bwMode="auto">
          <a:xfrm>
            <a:off x="1752600" y="4751880"/>
            <a:ext cx="1577975" cy="1287463"/>
            <a:chOff x="2270" y="1104"/>
            <a:chExt cx="994" cy="811"/>
          </a:xfrm>
        </p:grpSpPr>
        <p:graphicFrame>
          <p:nvGraphicFramePr>
            <p:cNvPr id="33832" name="Object 40"/>
            <p:cNvGraphicFramePr>
              <a:graphicFrameLocks noChangeAspect="1"/>
            </p:cNvGraphicFramePr>
            <p:nvPr/>
          </p:nvGraphicFramePr>
          <p:xfrm>
            <a:off x="2270" y="1104"/>
            <a:ext cx="994" cy="811"/>
          </p:xfrm>
          <a:graphic>
            <a:graphicData uri="http://schemas.openxmlformats.org/presentationml/2006/ole">
              <p:oleObj spid="_x0000_s53250" name="Bitmap Image" r:id="rId6" imgW="1577477" imgH="1287619" progId="">
                <p:embed/>
              </p:oleObj>
            </a:graphicData>
          </a:graphic>
        </p:graphicFrame>
        <p:sp>
          <p:nvSpPr>
            <p:cNvPr id="33833" name="Text Box 41"/>
            <p:cNvSpPr txBox="1">
              <a:spLocks noChangeArrowheads="1"/>
            </p:cNvSpPr>
            <p:nvPr/>
          </p:nvSpPr>
          <p:spPr bwMode="auto">
            <a:xfrm>
              <a:off x="2352" y="1401"/>
              <a:ext cx="432" cy="23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84" charset="0"/>
                </a:rPr>
                <a:t>Eve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ppt_h/2"/>
                                          </p:val>
                                        </p:tav>
                                        <p:tav tm="100000">
                                          <p:val>
                                            <p:strVal val="#ppt_y"/>
                                          </p:val>
                                        </p:tav>
                                      </p:tavLst>
                                    </p:anim>
                                    <p:anim calcmode="lin" valueType="num">
                                      <p:cBhvr>
                                        <p:cTn id="29" dur="500" fill="hold"/>
                                        <p:tgtEl>
                                          <p:spTgt spid="2"/>
                                        </p:tgtEl>
                                        <p:attrNameLst>
                                          <p:attrName>ppt_w</p:attrName>
                                        </p:attrNameLst>
                                      </p:cBhvr>
                                      <p:tavLst>
                                        <p:tav tm="0">
                                          <p:val>
                                            <p:strVal val="#ppt_w"/>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4"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from="(-#ppt_w/2)" to="(#ppt_x)" calcmode="lin" valueType="num">
                                      <p:cBhvr>
                                        <p:cTn id="47" dur="3000" fill="hold">
                                          <p:stCondLst>
                                            <p:cond delay="0"/>
                                          </p:stCondLst>
                                        </p:cTn>
                                        <p:tgtEl>
                                          <p:spTgt spid="11"/>
                                        </p:tgtEl>
                                        <p:attrNameLst>
                                          <p:attrName>ppt_x</p:attrName>
                                        </p:attrNameLst>
                                      </p:cBhvr>
                                    </p:anim>
                                    <p:anim from="0" to="-1.0" calcmode="lin" valueType="num">
                                      <p:cBhvr>
                                        <p:cTn id="48" dur="1000" decel="50000" autoRev="1" fill="hold">
                                          <p:stCondLst>
                                            <p:cond delay="3000"/>
                                          </p:stCondLst>
                                        </p:cTn>
                                        <p:tgtEl>
                                          <p:spTgt spid="11"/>
                                        </p:tgtEl>
                                        <p:attrNameLst>
                                          <p:attrName>xshear</p:attrName>
                                        </p:attrNameLst>
                                      </p:cBhvr>
                                    </p:anim>
                                    <p:animScale>
                                      <p:cBhvr>
                                        <p:cTn id="49" dur="1000" decel="100000" autoRev="1" fill="hold">
                                          <p:stCondLst>
                                            <p:cond delay="3000"/>
                                          </p:stCondLst>
                                        </p:cTn>
                                        <p:tgtEl>
                                          <p:spTgt spid="11"/>
                                        </p:tgtEl>
                                      </p:cBhvr>
                                      <p:from x="100000" y="100000"/>
                                      <p:to x="80000" y="100000"/>
                                    </p:animScale>
                                    <p:anim by="(#ppt_h/3+#ppt_w*0.1)" calcmode="lin" valueType="num">
                                      <p:cBhvr additive="sum">
                                        <p:cTn id="50" dur="1000" decel="100000" autoRev="1" fill="hold">
                                          <p:stCondLst>
                                            <p:cond delay="3000"/>
                                          </p:stCondLst>
                                        </p:cTn>
                                        <p:tgtEl>
                                          <p:spTgt spid="1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 name="Date Placeholder 3"/>
          <p:cNvSpPr>
            <a:spLocks noGrp="1"/>
          </p:cNvSpPr>
          <p:nvPr>
            <p:ph type="dt" sz="half" idx="10"/>
          </p:nvPr>
        </p:nvSpPr>
        <p:spPr/>
        <p:txBody>
          <a:bodyPr/>
          <a:lstStyle/>
          <a:p>
            <a:r>
              <a:rPr lang="en-US" smtClean="0"/>
              <a:t>Spring 2014</a:t>
            </a:r>
            <a:endParaRPr lang="en-US"/>
          </a:p>
        </p:txBody>
      </p:sp>
      <p:sp>
        <p:nvSpPr>
          <p:cNvPr id="49" name="Slide Number Placeholder 5"/>
          <p:cNvSpPr>
            <a:spLocks noGrp="1"/>
          </p:cNvSpPr>
          <p:nvPr>
            <p:ph type="sldNum" sz="quarter" idx="12"/>
          </p:nvPr>
        </p:nvSpPr>
        <p:spPr/>
        <p:txBody>
          <a:bodyPr/>
          <a:lstStyle/>
          <a:p>
            <a:fld id="{3D56E4F4-F0B2-E741-AE4C-BD14158CABC4}" type="slidenum">
              <a:rPr lang="en-US"/>
              <a:pPr/>
              <a:t>6</a:t>
            </a:fld>
            <a:endParaRPr lang="en-US"/>
          </a:p>
        </p:txBody>
      </p:sp>
      <p:sp>
        <p:nvSpPr>
          <p:cNvPr id="5122" name="Rectangle 2"/>
          <p:cNvSpPr>
            <a:spLocks noGrp="1" noChangeArrowheads="1"/>
          </p:cNvSpPr>
          <p:nvPr>
            <p:ph type="title"/>
          </p:nvPr>
        </p:nvSpPr>
        <p:spPr>
          <a:xfrm>
            <a:off x="228600" y="228600"/>
            <a:ext cx="8763000" cy="1219200"/>
          </a:xfrm>
        </p:spPr>
        <p:txBody>
          <a:bodyPr>
            <a:normAutofit fontScale="90000"/>
          </a:bodyPr>
          <a:lstStyle/>
          <a:p>
            <a:r>
              <a:rPr lang="en-US" dirty="0" smtClean="0"/>
              <a:t>How </a:t>
            </a:r>
            <a:r>
              <a:rPr lang="en-US" dirty="0"/>
              <a:t>to Get the Key from Alice to </a:t>
            </a:r>
            <a:r>
              <a:rPr lang="en-US" dirty="0" smtClean="0"/>
              <a:t>Bob on the (Open) Internet?</a:t>
            </a:r>
            <a:endParaRPr lang="en-US" dirty="0"/>
          </a:p>
        </p:txBody>
      </p:sp>
      <p:grpSp>
        <p:nvGrpSpPr>
          <p:cNvPr id="2" name="Group 3"/>
          <p:cNvGrpSpPr>
            <a:grpSpLocks/>
          </p:cNvGrpSpPr>
          <p:nvPr/>
        </p:nvGrpSpPr>
        <p:grpSpPr bwMode="auto">
          <a:xfrm>
            <a:off x="152400" y="2948436"/>
            <a:ext cx="4495800" cy="2466975"/>
            <a:chOff x="96" y="2160"/>
            <a:chExt cx="2832" cy="1614"/>
          </a:xfrm>
        </p:grpSpPr>
        <p:sp>
          <p:nvSpPr>
            <p:cNvPr id="5124" name="Text Box 4"/>
            <p:cNvSpPr txBox="1">
              <a:spLocks noChangeArrowheads="1"/>
            </p:cNvSpPr>
            <p:nvPr/>
          </p:nvSpPr>
          <p:spPr bwMode="auto">
            <a:xfrm>
              <a:off x="96" y="3264"/>
              <a:ext cx="1296" cy="510"/>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t>ATTACKER</a:t>
              </a:r>
            </a:p>
            <a:p>
              <a:pPr>
                <a:spcBef>
                  <a:spcPct val="50000"/>
                </a:spcBef>
              </a:pPr>
              <a:r>
                <a:rPr lang="en-US" sz="1800"/>
                <a:t>(Identity thief)</a:t>
              </a:r>
            </a:p>
          </p:txBody>
        </p:sp>
        <p:cxnSp>
          <p:nvCxnSpPr>
            <p:cNvPr id="5125" name="AutoShape 5"/>
            <p:cNvCxnSpPr>
              <a:cxnSpLocks noChangeShapeType="1"/>
              <a:stCxn id="5124" idx="3"/>
              <a:endCxn id="5162" idx="2"/>
            </p:cNvCxnSpPr>
            <p:nvPr/>
          </p:nvCxnSpPr>
          <p:spPr bwMode="auto">
            <a:xfrm flipV="1">
              <a:off x="1392" y="2160"/>
              <a:ext cx="1536" cy="1359"/>
            </a:xfrm>
            <a:prstGeom prst="bentConnector2">
              <a:avLst/>
            </a:prstGeom>
            <a:noFill/>
            <a:ln w="76200" cap="sq">
              <a:solidFill>
                <a:schemeClr val="tx1"/>
              </a:solidFill>
              <a:miter lim="800000"/>
              <a:headEnd type="none" w="sm" len="sm"/>
              <a:tailEnd type="triangle" w="sm" len="sm"/>
            </a:ln>
            <a:effectLst/>
          </p:spPr>
        </p:cxnSp>
      </p:grpSp>
      <p:grpSp>
        <p:nvGrpSpPr>
          <p:cNvPr id="3" name="Group 6"/>
          <p:cNvGrpSpPr>
            <a:grpSpLocks/>
          </p:cNvGrpSpPr>
          <p:nvPr/>
        </p:nvGrpSpPr>
        <p:grpSpPr bwMode="auto">
          <a:xfrm>
            <a:off x="6324600" y="1729236"/>
            <a:ext cx="1143000" cy="1143000"/>
            <a:chOff x="3984" y="1152"/>
            <a:chExt cx="720" cy="720"/>
          </a:xfrm>
        </p:grpSpPr>
        <p:sp>
          <p:nvSpPr>
            <p:cNvPr id="5127" name="Line 7"/>
            <p:cNvSpPr>
              <a:spLocks noChangeShapeType="1"/>
            </p:cNvSpPr>
            <p:nvPr/>
          </p:nvSpPr>
          <p:spPr bwMode="auto">
            <a:xfrm>
              <a:off x="3984" y="1536"/>
              <a:ext cx="672" cy="0"/>
            </a:xfrm>
            <a:prstGeom prst="line">
              <a:avLst/>
            </a:prstGeom>
            <a:noFill/>
            <a:ln w="12700" cap="sq">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5128" name="Text Box 8"/>
            <p:cNvSpPr txBox="1">
              <a:spLocks noChangeArrowheads="1"/>
            </p:cNvSpPr>
            <p:nvPr/>
          </p:nvSpPr>
          <p:spPr bwMode="auto">
            <a:xfrm>
              <a:off x="4032" y="1152"/>
              <a:ext cx="576" cy="288"/>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lang="en-US"/>
            </a:p>
          </p:txBody>
        </p:sp>
        <p:sp>
          <p:nvSpPr>
            <p:cNvPr id="5129" name="Text Box 9"/>
            <p:cNvSpPr txBox="1">
              <a:spLocks noChangeArrowheads="1"/>
            </p:cNvSpPr>
            <p:nvPr/>
          </p:nvSpPr>
          <p:spPr bwMode="auto">
            <a:xfrm>
              <a:off x="4032" y="1584"/>
              <a:ext cx="672" cy="288"/>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lang="en-US">
                <a:latin typeface="Bookman Old Style" pitchFamily="-1" charset="0"/>
              </a:endParaRPr>
            </a:p>
          </p:txBody>
        </p:sp>
      </p:grpSp>
      <p:grpSp>
        <p:nvGrpSpPr>
          <p:cNvPr id="4" name="Group 10"/>
          <p:cNvGrpSpPr>
            <a:grpSpLocks/>
          </p:cNvGrpSpPr>
          <p:nvPr/>
        </p:nvGrpSpPr>
        <p:grpSpPr bwMode="auto">
          <a:xfrm>
            <a:off x="5562600" y="2034036"/>
            <a:ext cx="762000" cy="533400"/>
            <a:chOff x="3504" y="1584"/>
            <a:chExt cx="480" cy="336"/>
          </a:xfrm>
        </p:grpSpPr>
        <p:sp>
          <p:nvSpPr>
            <p:cNvPr id="5131" name="Rectangle 11"/>
            <p:cNvSpPr>
              <a:spLocks noChangeArrowheads="1"/>
            </p:cNvSpPr>
            <p:nvPr/>
          </p:nvSpPr>
          <p:spPr bwMode="auto">
            <a:xfrm>
              <a:off x="3504" y="1584"/>
              <a:ext cx="480" cy="336"/>
            </a:xfrm>
            <a:prstGeom prst="rect">
              <a:avLst/>
            </a:prstGeom>
            <a:noFill/>
            <a:ln w="12700" cap="sq">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5132" name="Text Box 12"/>
            <p:cNvSpPr txBox="1">
              <a:spLocks noChangeArrowheads="1"/>
            </p:cNvSpPr>
            <p:nvPr/>
          </p:nvSpPr>
          <p:spPr bwMode="auto">
            <a:xfrm>
              <a:off x="3552" y="1632"/>
              <a:ext cx="384" cy="21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600">
                  <a:solidFill>
                    <a:schemeClr val="accent2"/>
                  </a:solidFill>
                </a:rPr>
                <a:t>key</a:t>
              </a:r>
              <a:endParaRPr lang="en-US" sz="1200">
                <a:solidFill>
                  <a:schemeClr val="accent2"/>
                </a:solidFill>
              </a:endParaRPr>
            </a:p>
          </p:txBody>
        </p:sp>
      </p:grpSp>
      <p:grpSp>
        <p:nvGrpSpPr>
          <p:cNvPr id="5" name="Group 13"/>
          <p:cNvGrpSpPr>
            <a:grpSpLocks/>
          </p:cNvGrpSpPr>
          <p:nvPr/>
        </p:nvGrpSpPr>
        <p:grpSpPr bwMode="auto">
          <a:xfrm>
            <a:off x="762000" y="1805436"/>
            <a:ext cx="2057400" cy="1066800"/>
            <a:chOff x="480" y="1200"/>
            <a:chExt cx="1296" cy="672"/>
          </a:xfrm>
        </p:grpSpPr>
        <p:sp>
          <p:nvSpPr>
            <p:cNvPr id="5134" name="Text Box 14"/>
            <p:cNvSpPr txBox="1">
              <a:spLocks noChangeArrowheads="1"/>
            </p:cNvSpPr>
            <p:nvPr/>
          </p:nvSpPr>
          <p:spPr bwMode="auto">
            <a:xfrm>
              <a:off x="1056" y="1200"/>
              <a:ext cx="576" cy="288"/>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lang="en-US"/>
            </a:p>
          </p:txBody>
        </p:sp>
        <p:grpSp>
          <p:nvGrpSpPr>
            <p:cNvPr id="6" name="Group 15"/>
            <p:cNvGrpSpPr>
              <a:grpSpLocks/>
            </p:cNvGrpSpPr>
            <p:nvPr/>
          </p:nvGrpSpPr>
          <p:grpSpPr bwMode="auto">
            <a:xfrm>
              <a:off x="480" y="1440"/>
              <a:ext cx="1296" cy="432"/>
              <a:chOff x="480" y="1440"/>
              <a:chExt cx="1296" cy="432"/>
            </a:xfrm>
          </p:grpSpPr>
          <p:sp>
            <p:nvSpPr>
              <p:cNvPr id="5136" name="Line 16"/>
              <p:cNvSpPr>
                <a:spLocks noChangeShapeType="1"/>
              </p:cNvSpPr>
              <p:nvPr/>
            </p:nvSpPr>
            <p:spPr bwMode="auto">
              <a:xfrm>
                <a:off x="1104" y="1536"/>
                <a:ext cx="672" cy="0"/>
              </a:xfrm>
              <a:prstGeom prst="line">
                <a:avLst/>
              </a:prstGeom>
              <a:noFill/>
              <a:ln w="12700" cap="sq">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5137" name="Text Box 17"/>
              <p:cNvSpPr txBox="1">
                <a:spLocks noChangeArrowheads="1"/>
              </p:cNvSpPr>
              <p:nvPr/>
            </p:nvSpPr>
            <p:spPr bwMode="auto">
              <a:xfrm>
                <a:off x="1056" y="1584"/>
                <a:ext cx="672" cy="288"/>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lang="en-US">
                  <a:latin typeface="Bookman Old Style" pitchFamily="-1" charset="0"/>
                </a:endParaRPr>
              </a:p>
            </p:txBody>
          </p:sp>
          <p:sp>
            <p:nvSpPr>
              <p:cNvPr id="5138" name="Text Box 18"/>
              <p:cNvSpPr txBox="1">
                <a:spLocks noChangeArrowheads="1"/>
              </p:cNvSpPr>
              <p:nvPr/>
            </p:nvSpPr>
            <p:spPr bwMode="auto">
              <a:xfrm>
                <a:off x="480" y="1440"/>
                <a:ext cx="624"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SENDER</a:t>
                </a:r>
                <a:endParaRPr lang="en-US" sz="1200"/>
              </a:p>
            </p:txBody>
          </p:sp>
        </p:grpSp>
      </p:grpSp>
      <p:grpSp>
        <p:nvGrpSpPr>
          <p:cNvPr id="7" name="Group 19"/>
          <p:cNvGrpSpPr>
            <a:grpSpLocks/>
          </p:cNvGrpSpPr>
          <p:nvPr/>
        </p:nvGrpSpPr>
        <p:grpSpPr bwMode="auto">
          <a:xfrm>
            <a:off x="990600" y="3329436"/>
            <a:ext cx="1668463" cy="1084263"/>
            <a:chOff x="528" y="768"/>
            <a:chExt cx="1051" cy="683"/>
          </a:xfrm>
        </p:grpSpPr>
        <p:graphicFrame>
          <p:nvGraphicFramePr>
            <p:cNvPr id="5140" name="Object 20"/>
            <p:cNvGraphicFramePr>
              <a:graphicFrameLocks noChangeAspect="1"/>
            </p:cNvGraphicFramePr>
            <p:nvPr/>
          </p:nvGraphicFramePr>
          <p:xfrm>
            <a:off x="912" y="768"/>
            <a:ext cx="667" cy="653"/>
          </p:xfrm>
          <a:graphic>
            <a:graphicData uri="http://schemas.openxmlformats.org/presentationml/2006/ole">
              <p:oleObj spid="_x0000_s1028" name="Bitmap Image" r:id="rId4" imgW="1059048" imgH="1036410" progId="">
                <p:embed/>
              </p:oleObj>
            </a:graphicData>
          </a:graphic>
        </p:graphicFrame>
        <p:sp>
          <p:nvSpPr>
            <p:cNvPr id="5141" name="Text Box 21"/>
            <p:cNvSpPr txBox="1">
              <a:spLocks noChangeArrowheads="1"/>
            </p:cNvSpPr>
            <p:nvPr/>
          </p:nvSpPr>
          <p:spPr bwMode="auto">
            <a:xfrm>
              <a:off x="528" y="960"/>
              <a:ext cx="480" cy="49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1" charset="0"/>
                </a:rPr>
                <a:t>Alice</a:t>
              </a:r>
            </a:p>
            <a:p>
              <a:pPr>
                <a:spcBef>
                  <a:spcPct val="50000"/>
                </a:spcBef>
              </a:pPr>
              <a:r>
                <a:rPr lang="en-US" sz="1800">
                  <a:latin typeface="Times New Roman" pitchFamily="-1" charset="0"/>
                </a:rPr>
                <a:t>(You)</a:t>
              </a:r>
            </a:p>
          </p:txBody>
        </p:sp>
      </p:grpSp>
      <p:grpSp>
        <p:nvGrpSpPr>
          <p:cNvPr id="8" name="Group 22"/>
          <p:cNvGrpSpPr>
            <a:grpSpLocks/>
          </p:cNvGrpSpPr>
          <p:nvPr/>
        </p:nvGrpSpPr>
        <p:grpSpPr bwMode="auto">
          <a:xfrm>
            <a:off x="5943600" y="3405636"/>
            <a:ext cx="2971800" cy="1008063"/>
            <a:chOff x="3744" y="2448"/>
            <a:chExt cx="1872" cy="635"/>
          </a:xfrm>
        </p:grpSpPr>
        <p:graphicFrame>
          <p:nvGraphicFramePr>
            <p:cNvPr id="5143" name="Object 23"/>
            <p:cNvGraphicFramePr>
              <a:graphicFrameLocks noChangeAspect="1"/>
            </p:cNvGraphicFramePr>
            <p:nvPr/>
          </p:nvGraphicFramePr>
          <p:xfrm>
            <a:off x="3744" y="2448"/>
            <a:ext cx="466" cy="576"/>
          </p:xfrm>
          <a:graphic>
            <a:graphicData uri="http://schemas.openxmlformats.org/presentationml/2006/ole">
              <p:oleObj spid="_x0000_s1027" name="Bitmap Image" r:id="rId5" imgW="647619" imgH="800339" progId="">
                <p:embed/>
              </p:oleObj>
            </a:graphicData>
          </a:graphic>
        </p:graphicFrame>
        <p:sp>
          <p:nvSpPr>
            <p:cNvPr id="5144" name="Text Box 24"/>
            <p:cNvSpPr txBox="1">
              <a:spLocks noChangeArrowheads="1"/>
            </p:cNvSpPr>
            <p:nvPr/>
          </p:nvSpPr>
          <p:spPr bwMode="auto">
            <a:xfrm>
              <a:off x="4224" y="2592"/>
              <a:ext cx="1392" cy="49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1" charset="0"/>
                </a:rPr>
                <a:t>Bob</a:t>
              </a:r>
            </a:p>
            <a:p>
              <a:pPr>
                <a:spcBef>
                  <a:spcPct val="50000"/>
                </a:spcBef>
              </a:pPr>
              <a:r>
                <a:rPr lang="en-US" sz="1800">
                  <a:latin typeface="Times New Roman" pitchFamily="-1" charset="0"/>
                </a:rPr>
                <a:t>(An on-line store)</a:t>
              </a:r>
            </a:p>
          </p:txBody>
        </p:sp>
      </p:grpSp>
      <p:grpSp>
        <p:nvGrpSpPr>
          <p:cNvPr id="9" name="Group 25"/>
          <p:cNvGrpSpPr>
            <a:grpSpLocks/>
          </p:cNvGrpSpPr>
          <p:nvPr/>
        </p:nvGrpSpPr>
        <p:grpSpPr bwMode="auto">
          <a:xfrm>
            <a:off x="2133600" y="5089974"/>
            <a:ext cx="1577975" cy="1287462"/>
            <a:chOff x="2270" y="1104"/>
            <a:chExt cx="994" cy="811"/>
          </a:xfrm>
        </p:grpSpPr>
        <p:graphicFrame>
          <p:nvGraphicFramePr>
            <p:cNvPr id="5146" name="Object 26"/>
            <p:cNvGraphicFramePr>
              <a:graphicFrameLocks noChangeAspect="1"/>
            </p:cNvGraphicFramePr>
            <p:nvPr/>
          </p:nvGraphicFramePr>
          <p:xfrm>
            <a:off x="2270" y="1104"/>
            <a:ext cx="994" cy="811"/>
          </p:xfrm>
          <a:graphic>
            <a:graphicData uri="http://schemas.openxmlformats.org/presentationml/2006/ole">
              <p:oleObj spid="_x0000_s1026" name="Bitmap Image" r:id="rId6" imgW="1577477" imgH="1287619" progId="">
                <p:embed/>
              </p:oleObj>
            </a:graphicData>
          </a:graphic>
        </p:graphicFrame>
        <p:sp>
          <p:nvSpPr>
            <p:cNvPr id="5147" name="Text Box 27"/>
            <p:cNvSpPr txBox="1">
              <a:spLocks noChangeArrowheads="1"/>
            </p:cNvSpPr>
            <p:nvPr/>
          </p:nvSpPr>
          <p:spPr bwMode="auto">
            <a:xfrm>
              <a:off x="2352" y="1401"/>
              <a:ext cx="432" cy="231"/>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800">
                  <a:latin typeface="Times New Roman" pitchFamily="-1" charset="0"/>
                </a:rPr>
                <a:t>Eve</a:t>
              </a:r>
            </a:p>
          </p:txBody>
        </p:sp>
      </p:grpSp>
      <p:sp>
        <p:nvSpPr>
          <p:cNvPr id="5148" name="Text Box 28"/>
          <p:cNvSpPr txBox="1">
            <a:spLocks noChangeArrowheads="1"/>
          </p:cNvSpPr>
          <p:nvPr/>
        </p:nvSpPr>
        <p:spPr bwMode="auto">
          <a:xfrm>
            <a:off x="609600" y="2567436"/>
            <a:ext cx="28194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t>(Alice’s Credit Card #)</a:t>
            </a:r>
          </a:p>
        </p:txBody>
      </p:sp>
      <p:sp>
        <p:nvSpPr>
          <p:cNvPr id="5149" name="Text Box 29"/>
          <p:cNvSpPr txBox="1">
            <a:spLocks noChangeArrowheads="1"/>
          </p:cNvSpPr>
          <p:nvPr/>
        </p:nvSpPr>
        <p:spPr bwMode="auto">
          <a:xfrm>
            <a:off x="3733800" y="2491236"/>
            <a:ext cx="14478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i="1">
                <a:solidFill>
                  <a:schemeClr val="hlink"/>
                </a:solidFill>
              </a:rPr>
              <a:t>The Internet</a:t>
            </a:r>
            <a:endParaRPr lang="en-US" i="1"/>
          </a:p>
        </p:txBody>
      </p:sp>
      <p:sp>
        <p:nvSpPr>
          <p:cNvPr id="5150" name="Text Box 30"/>
          <p:cNvSpPr txBox="1">
            <a:spLocks noChangeArrowheads="1"/>
          </p:cNvSpPr>
          <p:nvPr/>
        </p:nvSpPr>
        <p:spPr bwMode="auto">
          <a:xfrm>
            <a:off x="5867400" y="2567436"/>
            <a:ext cx="2743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t>(Alice’s Credit Card #)</a:t>
            </a:r>
          </a:p>
        </p:txBody>
      </p:sp>
      <p:grpSp>
        <p:nvGrpSpPr>
          <p:cNvPr id="10" name="Group 31"/>
          <p:cNvGrpSpPr>
            <a:grpSpLocks/>
          </p:cNvGrpSpPr>
          <p:nvPr/>
        </p:nvGrpSpPr>
        <p:grpSpPr bwMode="auto">
          <a:xfrm>
            <a:off x="533400" y="1653036"/>
            <a:ext cx="3200400" cy="1600200"/>
            <a:chOff x="336" y="1344"/>
            <a:chExt cx="2016" cy="1008"/>
          </a:xfrm>
        </p:grpSpPr>
        <p:grpSp>
          <p:nvGrpSpPr>
            <p:cNvPr id="11" name="Group 32"/>
            <p:cNvGrpSpPr>
              <a:grpSpLocks/>
            </p:cNvGrpSpPr>
            <p:nvPr/>
          </p:nvGrpSpPr>
          <p:grpSpPr bwMode="auto">
            <a:xfrm>
              <a:off x="336" y="1344"/>
              <a:ext cx="2016" cy="1008"/>
              <a:chOff x="336" y="1344"/>
              <a:chExt cx="2016" cy="1008"/>
            </a:xfrm>
          </p:grpSpPr>
          <p:sp>
            <p:nvSpPr>
              <p:cNvPr id="5153" name="Rectangle 33"/>
              <p:cNvSpPr>
                <a:spLocks noChangeArrowheads="1"/>
              </p:cNvSpPr>
              <p:nvPr/>
            </p:nvSpPr>
            <p:spPr bwMode="auto">
              <a:xfrm>
                <a:off x="1776" y="1584"/>
                <a:ext cx="480" cy="336"/>
              </a:xfrm>
              <a:prstGeom prst="rect">
                <a:avLst/>
              </a:prstGeom>
              <a:noFill/>
              <a:ln w="12700" cap="sq">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5154" name="Text Box 34"/>
              <p:cNvSpPr txBox="1">
                <a:spLocks noChangeArrowheads="1"/>
              </p:cNvSpPr>
              <p:nvPr/>
            </p:nvSpPr>
            <p:spPr bwMode="auto">
              <a:xfrm>
                <a:off x="1824" y="1632"/>
                <a:ext cx="384" cy="21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600">
                    <a:solidFill>
                      <a:schemeClr val="accent2"/>
                    </a:solidFill>
                  </a:rPr>
                  <a:t>key</a:t>
                </a:r>
                <a:endParaRPr lang="en-US" sz="1200">
                  <a:solidFill>
                    <a:schemeClr val="accent2"/>
                  </a:solidFill>
                </a:endParaRPr>
              </a:p>
            </p:txBody>
          </p:sp>
          <p:sp>
            <p:nvSpPr>
              <p:cNvPr id="5155" name="Rectangle 35"/>
              <p:cNvSpPr>
                <a:spLocks noChangeArrowheads="1"/>
              </p:cNvSpPr>
              <p:nvPr/>
            </p:nvSpPr>
            <p:spPr bwMode="auto">
              <a:xfrm>
                <a:off x="336" y="1344"/>
                <a:ext cx="2016" cy="1008"/>
              </a:xfrm>
              <a:prstGeom prst="rect">
                <a:avLst/>
              </a:prstGeom>
              <a:noFill/>
              <a:ln w="12700">
                <a:solidFill>
                  <a:schemeClr val="tx1"/>
                </a:solidFill>
                <a:prstDash val="lgDash"/>
                <a:miter lim="800000"/>
                <a:headEnd type="none" w="sm" len="sm"/>
                <a:tailEnd type="none" w="sm" len="sm"/>
              </a:ln>
              <a:effectLst/>
            </p:spPr>
            <p:txBody>
              <a:bodyPr wrap="none" anchor="ctr">
                <a:prstTxWarp prst="textNoShape">
                  <a:avLst/>
                </a:prstTxWarp>
              </a:bodyPr>
              <a:lstStyle/>
              <a:p>
                <a:endParaRPr lang="en-US"/>
              </a:p>
            </p:txBody>
          </p:sp>
        </p:grpSp>
        <p:sp>
          <p:nvSpPr>
            <p:cNvPr id="5156" name="Text Box 36"/>
            <p:cNvSpPr txBox="1">
              <a:spLocks noChangeArrowheads="1"/>
            </p:cNvSpPr>
            <p:nvPr/>
          </p:nvSpPr>
          <p:spPr bwMode="auto">
            <a:xfrm>
              <a:off x="672" y="1392"/>
              <a:ext cx="1440" cy="212"/>
            </a:xfrm>
            <a:prstGeom prst="rect">
              <a:avLst/>
            </a:prstGeom>
            <a:noFill/>
            <a:ln w="9525">
              <a:noFill/>
              <a:miter lim="800000"/>
              <a:headEnd/>
              <a:tailEnd/>
            </a:ln>
          </p:spPr>
          <p:txBody>
            <a:bodyPr>
              <a:prstTxWarp prst="textNoShape">
                <a:avLst/>
              </a:prstTxWarp>
              <a:spAutoFit/>
            </a:bodyPr>
            <a:lstStyle/>
            <a:p>
              <a:pPr>
                <a:spcBef>
                  <a:spcPct val="50000"/>
                </a:spcBef>
              </a:pPr>
              <a:r>
                <a:rPr lang="en-US" sz="1600"/>
                <a:t>1324-5465-2255-9988</a:t>
              </a:r>
              <a:endParaRPr lang="en-US"/>
            </a:p>
          </p:txBody>
        </p:sp>
      </p:grpSp>
      <p:grpSp>
        <p:nvGrpSpPr>
          <p:cNvPr id="12" name="Group 37"/>
          <p:cNvGrpSpPr>
            <a:grpSpLocks/>
          </p:cNvGrpSpPr>
          <p:nvPr/>
        </p:nvGrpSpPr>
        <p:grpSpPr bwMode="auto">
          <a:xfrm>
            <a:off x="3581400" y="1576836"/>
            <a:ext cx="5029200" cy="1600200"/>
            <a:chOff x="2256" y="1296"/>
            <a:chExt cx="3168" cy="1008"/>
          </a:xfrm>
        </p:grpSpPr>
        <p:grpSp>
          <p:nvGrpSpPr>
            <p:cNvPr id="13" name="Group 38"/>
            <p:cNvGrpSpPr>
              <a:grpSpLocks/>
            </p:cNvGrpSpPr>
            <p:nvPr/>
          </p:nvGrpSpPr>
          <p:grpSpPr bwMode="auto">
            <a:xfrm>
              <a:off x="2256" y="1296"/>
              <a:ext cx="3168" cy="1008"/>
              <a:chOff x="2256" y="1296"/>
              <a:chExt cx="3168" cy="1008"/>
            </a:xfrm>
          </p:grpSpPr>
          <p:grpSp>
            <p:nvGrpSpPr>
              <p:cNvPr id="14" name="Group 39"/>
              <p:cNvGrpSpPr>
                <a:grpSpLocks/>
              </p:cNvGrpSpPr>
              <p:nvPr/>
            </p:nvGrpSpPr>
            <p:grpSpPr bwMode="auto">
              <a:xfrm>
                <a:off x="2256" y="1296"/>
                <a:ext cx="3168" cy="1008"/>
                <a:chOff x="2256" y="1296"/>
                <a:chExt cx="3168" cy="1008"/>
              </a:xfrm>
            </p:grpSpPr>
            <p:sp>
              <p:nvSpPr>
                <p:cNvPr id="5160" name="Line 40"/>
                <p:cNvSpPr>
                  <a:spLocks noChangeShapeType="1"/>
                </p:cNvSpPr>
                <p:nvPr/>
              </p:nvSpPr>
              <p:spPr bwMode="auto">
                <a:xfrm>
                  <a:off x="2256" y="1776"/>
                  <a:ext cx="1248" cy="0"/>
                </a:xfrm>
                <a:prstGeom prst="line">
                  <a:avLst/>
                </a:prstGeom>
                <a:noFill/>
                <a:ln w="12700" cap="sq">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5162" name="Text Box 42"/>
                <p:cNvSpPr txBox="1">
                  <a:spLocks noChangeArrowheads="1"/>
                </p:cNvSpPr>
                <p:nvPr/>
              </p:nvSpPr>
              <p:spPr bwMode="auto">
                <a:xfrm>
                  <a:off x="2544" y="1872"/>
                  <a:ext cx="768" cy="288"/>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lang="en-US">
                    <a:latin typeface="Bookman Old Style" pitchFamily="-1" charset="0"/>
                  </a:endParaRPr>
                </a:p>
              </p:txBody>
            </p:sp>
            <p:sp>
              <p:nvSpPr>
                <p:cNvPr id="5163" name="Rectangle 43"/>
                <p:cNvSpPr>
                  <a:spLocks noChangeArrowheads="1"/>
                </p:cNvSpPr>
                <p:nvPr/>
              </p:nvSpPr>
              <p:spPr bwMode="auto">
                <a:xfrm>
                  <a:off x="3312" y="1296"/>
                  <a:ext cx="2064" cy="1008"/>
                </a:xfrm>
                <a:prstGeom prst="rect">
                  <a:avLst/>
                </a:prstGeom>
                <a:noFill/>
                <a:ln w="12700">
                  <a:solidFill>
                    <a:schemeClr val="tx1"/>
                  </a:solidFill>
                  <a:prstDash val="lgDash"/>
                  <a:miter lim="800000"/>
                  <a:headEnd type="none" w="sm" len="sm"/>
                  <a:tailEnd type="none" w="sm" len="sm"/>
                </a:ln>
                <a:effectLst/>
              </p:spPr>
              <p:txBody>
                <a:bodyPr wrap="none" anchor="ctr">
                  <a:prstTxWarp prst="textNoShape">
                    <a:avLst/>
                  </a:prstTxWarp>
                </a:bodyPr>
                <a:lstStyle/>
                <a:p>
                  <a:endParaRPr lang="en-US"/>
                </a:p>
              </p:txBody>
            </p:sp>
            <p:sp>
              <p:nvSpPr>
                <p:cNvPr id="5164" name="Text Box 44"/>
                <p:cNvSpPr txBox="1">
                  <a:spLocks noChangeArrowheads="1"/>
                </p:cNvSpPr>
                <p:nvPr/>
              </p:nvSpPr>
              <p:spPr bwMode="auto">
                <a:xfrm>
                  <a:off x="4704" y="1680"/>
                  <a:ext cx="720" cy="192"/>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1400"/>
                    <a:t>RECEIVER</a:t>
                  </a:r>
                  <a:endParaRPr lang="en-US" sz="1200"/>
                </a:p>
              </p:txBody>
            </p:sp>
          </p:grpSp>
          <p:sp>
            <p:nvSpPr>
              <p:cNvPr id="5165" name="Text Box 45"/>
              <p:cNvSpPr txBox="1">
                <a:spLocks noChangeArrowheads="1"/>
              </p:cNvSpPr>
              <p:nvPr/>
            </p:nvSpPr>
            <p:spPr bwMode="auto">
              <a:xfrm>
                <a:off x="3696" y="1344"/>
                <a:ext cx="1440" cy="212"/>
              </a:xfrm>
              <a:prstGeom prst="rect">
                <a:avLst/>
              </a:prstGeom>
              <a:noFill/>
              <a:ln w="9525">
                <a:noFill/>
                <a:miter lim="800000"/>
                <a:headEnd/>
                <a:tailEnd/>
              </a:ln>
            </p:spPr>
            <p:txBody>
              <a:bodyPr>
                <a:prstTxWarp prst="textNoShape">
                  <a:avLst/>
                </a:prstTxWarp>
                <a:spAutoFit/>
              </a:bodyPr>
              <a:lstStyle/>
              <a:p>
                <a:pPr>
                  <a:spcBef>
                    <a:spcPct val="50000"/>
                  </a:spcBef>
                </a:pPr>
                <a:r>
                  <a:rPr lang="en-US" sz="1600"/>
                  <a:t>1324-5465-2255-9988</a:t>
                </a:r>
                <a:endParaRPr lang="en-US"/>
              </a:p>
            </p:txBody>
          </p:sp>
        </p:grpSp>
        <p:sp>
          <p:nvSpPr>
            <p:cNvPr id="5166" name="Text Box 46"/>
            <p:cNvSpPr txBox="1">
              <a:spLocks noChangeArrowheads="1"/>
            </p:cNvSpPr>
            <p:nvPr/>
          </p:nvSpPr>
          <p:spPr bwMode="auto">
            <a:xfrm>
              <a:off x="2352" y="1344"/>
              <a:ext cx="1440" cy="192"/>
            </a:xfrm>
            <a:prstGeom prst="rect">
              <a:avLst/>
            </a:prstGeom>
            <a:noFill/>
            <a:ln w="9525">
              <a:noFill/>
              <a:miter lim="800000"/>
              <a:headEnd/>
              <a:tailEnd/>
            </a:ln>
          </p:spPr>
          <p:txBody>
            <a:bodyPr>
              <a:prstTxWarp prst="textNoShape">
                <a:avLst/>
              </a:prstTxWarp>
              <a:spAutoFit/>
            </a:bodyPr>
            <a:lstStyle/>
            <a:p>
              <a:pPr>
                <a:spcBef>
                  <a:spcPct val="50000"/>
                </a:spcBef>
              </a:pPr>
              <a:r>
                <a:rPr lang="en-US" sz="1400"/>
                <a:t>Sf&amp;*&amp;3vv*+@@Q</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4"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from="(-#ppt_w/2)" to="(#ppt_x)" calcmode="lin" valueType="num">
                                      <p:cBhvr>
                                        <p:cTn id="53" dur="3000" fill="hold">
                                          <p:stCondLst>
                                            <p:cond delay="0"/>
                                          </p:stCondLst>
                                        </p:cTn>
                                        <p:tgtEl>
                                          <p:spTgt spid="9"/>
                                        </p:tgtEl>
                                        <p:attrNameLst>
                                          <p:attrName>ppt_x</p:attrName>
                                        </p:attrNameLst>
                                      </p:cBhvr>
                                    </p:anim>
                                    <p:anim from="0" to="-1.0" calcmode="lin" valueType="num">
                                      <p:cBhvr>
                                        <p:cTn id="54" dur="1000" decel="50000" autoRev="1" fill="hold">
                                          <p:stCondLst>
                                            <p:cond delay="3000"/>
                                          </p:stCondLst>
                                        </p:cTn>
                                        <p:tgtEl>
                                          <p:spTgt spid="9"/>
                                        </p:tgtEl>
                                        <p:attrNameLst>
                                          <p:attrName>xshear</p:attrName>
                                        </p:attrNameLst>
                                      </p:cBhvr>
                                    </p:anim>
                                    <p:animScale>
                                      <p:cBhvr>
                                        <p:cTn id="55" dur="1000" decel="100000" autoRev="1" fill="hold">
                                          <p:stCondLst>
                                            <p:cond delay="3000"/>
                                          </p:stCondLst>
                                        </p:cTn>
                                        <p:tgtEl>
                                          <p:spTgt spid="9"/>
                                        </p:tgtEl>
                                      </p:cBhvr>
                                      <p:from x="100000" y="100000"/>
                                      <p:to x="80000" y="100000"/>
                                    </p:animScale>
                                    <p:anim by="(#ppt_h/3+#ppt_w*0.1)" calcmode="lin" valueType="num">
                                      <p:cBhvr additive="sum">
                                        <p:cTn id="56" dur="1000" decel="100000" autoRev="1" fill="hold">
                                          <p:stCondLst>
                                            <p:cond delay="3000"/>
                                          </p:stCondLst>
                                        </p:cTn>
                                        <p:tgtEl>
                                          <p:spTgt spid="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8" grpId="0"/>
      <p:bldP spid="5149" grpId="0"/>
      <p:bldP spid="5150"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Spring 2014</a:t>
            </a:r>
            <a:endParaRPr lang="en-US"/>
          </a:p>
        </p:txBody>
      </p:sp>
      <p:sp>
        <p:nvSpPr>
          <p:cNvPr id="8" name="Slide Number Placeholder 5"/>
          <p:cNvSpPr>
            <a:spLocks noGrp="1"/>
          </p:cNvSpPr>
          <p:nvPr>
            <p:ph type="sldNum" sz="quarter" idx="12"/>
          </p:nvPr>
        </p:nvSpPr>
        <p:spPr/>
        <p:txBody>
          <a:bodyPr/>
          <a:lstStyle/>
          <a:p>
            <a:fld id="{E6303343-704F-7D43-A4DE-0CF680D0939A}" type="slidenum">
              <a:rPr lang="en-US"/>
              <a:pPr/>
              <a:t>7</a:t>
            </a:fld>
            <a:endParaRPr lang="en-US"/>
          </a:p>
        </p:txBody>
      </p:sp>
      <p:sp>
        <p:nvSpPr>
          <p:cNvPr id="10242" name="Rectangle 2"/>
          <p:cNvSpPr>
            <a:spLocks noGrp="1" noChangeArrowheads="1"/>
          </p:cNvSpPr>
          <p:nvPr>
            <p:ph type="title"/>
          </p:nvPr>
        </p:nvSpPr>
        <p:spPr/>
        <p:txBody>
          <a:bodyPr>
            <a:normAutofit fontScale="90000"/>
          </a:bodyPr>
          <a:lstStyle/>
          <a:p>
            <a:pPr algn="ctr"/>
            <a:r>
              <a:rPr lang="en-US"/>
              <a:t>A Way for Alice and Bob to agree on a secret key</a:t>
            </a:r>
          </a:p>
        </p:txBody>
      </p:sp>
      <p:sp>
        <p:nvSpPr>
          <p:cNvPr id="10243" name="Rectangle 3"/>
          <p:cNvSpPr>
            <a:spLocks noGrp="1" noChangeArrowheads="1"/>
          </p:cNvSpPr>
          <p:nvPr>
            <p:ph type="body" idx="1"/>
          </p:nvPr>
        </p:nvSpPr>
        <p:spPr>
          <a:xfrm>
            <a:off x="566738" y="3649663"/>
            <a:ext cx="8001000" cy="2370137"/>
          </a:xfrm>
        </p:spPr>
        <p:txBody>
          <a:bodyPr/>
          <a:lstStyle/>
          <a:p>
            <a:pPr algn="ctr">
              <a:buFont typeface="Wingdings" pitchFamily="-1" charset="2"/>
              <a:buNone/>
            </a:pPr>
            <a:r>
              <a:rPr lang="en-US" sz="4300">
                <a:solidFill>
                  <a:srgbClr val="FF0309"/>
                </a:solidFill>
              </a:rPr>
              <a:t>through messages that are completely public</a:t>
            </a:r>
            <a:endParaRPr lang="en-US" sz="4300"/>
          </a:p>
        </p:txBody>
      </p:sp>
      <p:graphicFrame>
        <p:nvGraphicFramePr>
          <p:cNvPr id="10244" name="Object 4"/>
          <p:cNvGraphicFramePr>
            <a:graphicFrameLocks noChangeAspect="1"/>
          </p:cNvGraphicFramePr>
          <p:nvPr/>
        </p:nvGraphicFramePr>
        <p:xfrm>
          <a:off x="1524000" y="2133600"/>
          <a:ext cx="1524000" cy="1492250"/>
        </p:xfrm>
        <a:graphic>
          <a:graphicData uri="http://schemas.openxmlformats.org/presentationml/2006/ole">
            <p:oleObj spid="_x0000_s28674" name="Bitmap Image" r:id="rId4" imgW="1059048" imgH="1036410" progId="">
              <p:embed/>
            </p:oleObj>
          </a:graphicData>
        </a:graphic>
      </p:graphicFrame>
      <p:graphicFrame>
        <p:nvGraphicFramePr>
          <p:cNvPr id="10245" name="Object 5"/>
          <p:cNvGraphicFramePr>
            <a:graphicFrameLocks noChangeAspect="1"/>
          </p:cNvGraphicFramePr>
          <p:nvPr/>
        </p:nvGraphicFramePr>
        <p:xfrm>
          <a:off x="5638800" y="2057400"/>
          <a:ext cx="1231900" cy="1524000"/>
        </p:xfrm>
        <a:graphic>
          <a:graphicData uri="http://schemas.openxmlformats.org/presentationml/2006/ole">
            <p:oleObj spid="_x0000_s28675" name="Bitmap Image" r:id="rId5" imgW="647619" imgH="800339"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52194"/>
            <a:ext cx="9181197" cy="5698075"/>
          </a:xfrm>
          <a:prstGeom prst="rect">
            <a:avLst/>
          </a:prstGeom>
        </p:spPr>
      </p:pic>
      <p:sp>
        <p:nvSpPr>
          <p:cNvPr id="2" name="Title 1"/>
          <p:cNvSpPr>
            <a:spLocks noGrp="1"/>
          </p:cNvSpPr>
          <p:nvPr>
            <p:ph type="title"/>
          </p:nvPr>
        </p:nvSpPr>
        <p:spPr>
          <a:xfrm>
            <a:off x="457200" y="-228840"/>
            <a:ext cx="8229600" cy="1143000"/>
          </a:xfrm>
        </p:spPr>
        <p:txBody>
          <a:bodyPr/>
          <a:lstStyle/>
          <a:p>
            <a:r>
              <a:rPr lang="en-US" dirty="0" smtClean="0">
                <a:solidFill>
                  <a:srgbClr val="FF0000"/>
                </a:solidFill>
              </a:rPr>
              <a:t>1976</a:t>
            </a:r>
            <a:endParaRPr lang="en-US" dirty="0">
              <a:solidFill>
                <a:srgbClr val="FF0000"/>
              </a:solidFill>
            </a:endParaRPr>
          </a:p>
        </p:txBody>
      </p:sp>
      <p:pic>
        <p:nvPicPr>
          <p:cNvPr id="5" name="Picture 4" descr="whitfield-diffie"/>
          <p:cNvPicPr>
            <a:picLocks noChangeAspect="1" noChangeArrowheads="1"/>
          </p:cNvPicPr>
          <p:nvPr/>
        </p:nvPicPr>
        <p:blipFill>
          <a:blip r:embed="rId3"/>
          <a:srcRect/>
          <a:stretch>
            <a:fillRect/>
          </a:stretch>
        </p:blipFill>
        <p:spPr bwMode="auto">
          <a:xfrm>
            <a:off x="938140" y="354700"/>
            <a:ext cx="1466850" cy="2108200"/>
          </a:xfrm>
          <a:prstGeom prst="rect">
            <a:avLst/>
          </a:prstGeom>
          <a:noFill/>
        </p:spPr>
      </p:pic>
      <p:pic>
        <p:nvPicPr>
          <p:cNvPr id="6" name="Picture 5" descr="PRphoto"/>
          <p:cNvPicPr>
            <a:picLocks noChangeAspect="1" noChangeArrowheads="1"/>
          </p:cNvPicPr>
          <p:nvPr/>
        </p:nvPicPr>
        <p:blipFill>
          <a:blip r:embed="rId4"/>
          <a:srcRect/>
          <a:stretch>
            <a:fillRect/>
          </a:stretch>
        </p:blipFill>
        <p:spPr bwMode="auto">
          <a:xfrm>
            <a:off x="6814219" y="329300"/>
            <a:ext cx="1828800" cy="2133600"/>
          </a:xfrm>
          <a:prstGeom prst="rect">
            <a:avLst/>
          </a:prstGeom>
          <a:noFill/>
        </p:spPr>
      </p:pic>
      <p:pic>
        <p:nvPicPr>
          <p:cNvPr id="7" name="Picture 6"/>
          <p:cNvPicPr>
            <a:picLocks noChangeAspect="1"/>
          </p:cNvPicPr>
          <p:nvPr/>
        </p:nvPicPr>
        <p:blipFill>
          <a:blip r:embed="rId5"/>
          <a:stretch>
            <a:fillRect/>
          </a:stretch>
        </p:blipFill>
        <p:spPr>
          <a:xfrm>
            <a:off x="312677" y="3224541"/>
            <a:ext cx="8698135" cy="585617"/>
          </a:xfrm>
          <a:prstGeom prst="rect">
            <a:avLst/>
          </a:prstGeom>
          <a:ln w="38100" cap="flat" cmpd="sng" algn="ctr">
            <a:solidFill>
              <a:srgbClr val="FF0000"/>
            </a:solidFill>
            <a:prstDash val="solid"/>
            <a:round/>
            <a:headEnd type="none" w="med" len="med"/>
            <a:tailEnd type="none" w="med" len="med"/>
          </a:ln>
        </p:spPr>
      </p:pic>
      <p:sp>
        <p:nvSpPr>
          <p:cNvPr id="8" name="Rectangle 7"/>
          <p:cNvSpPr/>
          <p:nvPr/>
        </p:nvSpPr>
        <p:spPr>
          <a:xfrm>
            <a:off x="275328" y="5423469"/>
            <a:ext cx="4259323" cy="228839"/>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r>
              <a:rPr lang="en-US" smtClean="0"/>
              <a:t>Spring 2014</a:t>
            </a:r>
            <a:endParaRPr lang="en-US"/>
          </a:p>
        </p:txBody>
      </p:sp>
      <p:sp>
        <p:nvSpPr>
          <p:cNvPr id="10" name="Slide Number Placeholder 9"/>
          <p:cNvSpPr>
            <a:spLocks noGrp="1"/>
          </p:cNvSpPr>
          <p:nvPr>
            <p:ph type="sldNum" sz="quarter" idx="12"/>
          </p:nvPr>
        </p:nvSpPr>
        <p:spPr/>
        <p:txBody>
          <a:bodyPr/>
          <a:lstStyle/>
          <a:p>
            <a:fld id="{BFE4EBF8-04DE-454F-A039-278197C1778E}"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5"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2014</a:t>
            </a:r>
            <a:endParaRPr lang="en-US"/>
          </a:p>
        </p:txBody>
      </p:sp>
      <p:sp>
        <p:nvSpPr>
          <p:cNvPr id="6" name="Slide Number Placeholder 5"/>
          <p:cNvSpPr>
            <a:spLocks noGrp="1"/>
          </p:cNvSpPr>
          <p:nvPr>
            <p:ph type="sldNum" sz="quarter" idx="12"/>
          </p:nvPr>
        </p:nvSpPr>
        <p:spPr/>
        <p:txBody>
          <a:bodyPr/>
          <a:lstStyle/>
          <a:p>
            <a:fld id="{0F1A7B0E-AF50-A24D-B38F-DA0A9F89794C}" type="slidenum">
              <a:rPr lang="en-US"/>
              <a:pPr/>
              <a:t>9</a:t>
            </a:fld>
            <a:endParaRPr lang="en-US"/>
          </a:p>
        </p:txBody>
      </p:sp>
      <p:sp>
        <p:nvSpPr>
          <p:cNvPr id="26626" name="Rectangle 2"/>
          <p:cNvSpPr>
            <a:spLocks noGrp="1" noChangeArrowheads="1"/>
          </p:cNvSpPr>
          <p:nvPr>
            <p:ph type="title"/>
          </p:nvPr>
        </p:nvSpPr>
        <p:spPr/>
        <p:txBody>
          <a:bodyPr>
            <a:normAutofit fontScale="90000"/>
          </a:bodyPr>
          <a:lstStyle/>
          <a:p>
            <a:r>
              <a:rPr lang="en-US"/>
              <a:t>The basic idea of Diffie-Hellman key agreement</a:t>
            </a:r>
          </a:p>
        </p:txBody>
      </p:sp>
      <p:sp>
        <p:nvSpPr>
          <p:cNvPr id="26627" name="Rectangle 3"/>
          <p:cNvSpPr>
            <a:spLocks noGrp="1" noChangeArrowheads="1"/>
          </p:cNvSpPr>
          <p:nvPr>
            <p:ph type="body" idx="1"/>
          </p:nvPr>
        </p:nvSpPr>
        <p:spPr>
          <a:xfrm>
            <a:off x="457200" y="1600200"/>
            <a:ext cx="8229600" cy="4756150"/>
          </a:xfrm>
        </p:spPr>
        <p:txBody>
          <a:bodyPr>
            <a:normAutofit/>
          </a:bodyPr>
          <a:lstStyle/>
          <a:p>
            <a:pPr marL="342900" indent="-342900">
              <a:lnSpc>
                <a:spcPct val="90000"/>
              </a:lnSpc>
            </a:pPr>
            <a:r>
              <a:rPr lang="en-US" sz="2400" dirty="0"/>
              <a:t>Arrange things so that</a:t>
            </a:r>
          </a:p>
          <a:p>
            <a:pPr marL="742950" lvl="1" indent="-285750">
              <a:lnSpc>
                <a:spcPct val="90000"/>
              </a:lnSpc>
            </a:pPr>
            <a:r>
              <a:rPr lang="en-US" sz="2400" dirty="0"/>
              <a:t>Alice has a secret number that </a:t>
            </a:r>
            <a:r>
              <a:rPr lang="en-US" sz="2400" b="1" dirty="0"/>
              <a:t>only Alice knows</a:t>
            </a:r>
            <a:endParaRPr lang="en-US" sz="2400" b="1" i="1" dirty="0"/>
          </a:p>
          <a:p>
            <a:pPr marL="742950" lvl="1" indent="-285750">
              <a:lnSpc>
                <a:spcPct val="90000"/>
              </a:lnSpc>
            </a:pPr>
            <a:r>
              <a:rPr lang="en-US" sz="2400" dirty="0"/>
              <a:t>Bob has a secret number that </a:t>
            </a:r>
            <a:r>
              <a:rPr lang="en-US" sz="2400" b="1" dirty="0"/>
              <a:t>only Bob knows</a:t>
            </a:r>
          </a:p>
          <a:p>
            <a:pPr marL="742950" lvl="1" indent="-285750">
              <a:lnSpc>
                <a:spcPct val="90000"/>
              </a:lnSpc>
            </a:pPr>
            <a:r>
              <a:rPr lang="en-US" sz="2400" dirty="0"/>
              <a:t>Alice and Bob then communicate </a:t>
            </a:r>
            <a:r>
              <a:rPr lang="en-US" sz="2400" i="1" dirty="0"/>
              <a:t>something</a:t>
            </a:r>
            <a:r>
              <a:rPr lang="en-US" sz="2400" dirty="0"/>
              <a:t> publicly</a:t>
            </a:r>
          </a:p>
          <a:p>
            <a:pPr marL="742950" lvl="1" indent="-285750">
              <a:lnSpc>
                <a:spcPct val="90000"/>
              </a:lnSpc>
            </a:pPr>
            <a:r>
              <a:rPr lang="en-US" sz="2400" dirty="0"/>
              <a:t>They somehow compute </a:t>
            </a:r>
            <a:r>
              <a:rPr lang="en-US" sz="2400" b="1" dirty="0"/>
              <a:t>the same number</a:t>
            </a:r>
          </a:p>
          <a:p>
            <a:pPr marL="742950" lvl="1" indent="-285750">
              <a:lnSpc>
                <a:spcPct val="90000"/>
              </a:lnSpc>
            </a:pPr>
            <a:r>
              <a:rPr lang="en-US" sz="2400" dirty="0"/>
              <a:t>Only they know the shared number -- that’s the key!</a:t>
            </a:r>
            <a:endParaRPr lang="en-US" sz="2400" b="1" dirty="0"/>
          </a:p>
          <a:p>
            <a:pPr marL="742950" lvl="1" indent="-285750">
              <a:lnSpc>
                <a:spcPct val="90000"/>
              </a:lnSpc>
            </a:pPr>
            <a:r>
              <a:rPr lang="en-US" sz="2400" dirty="0"/>
              <a:t>No one else can compute this number without knowing Alice’s secret or Bob’s secret</a:t>
            </a:r>
          </a:p>
          <a:p>
            <a:pPr marL="742950" lvl="1" indent="-285750">
              <a:lnSpc>
                <a:spcPct val="90000"/>
              </a:lnSpc>
            </a:pPr>
            <a:r>
              <a:rPr lang="en-US" sz="2400" dirty="0"/>
              <a:t>But Alice’s secret number is still hers alone, and Bob’s is Bob’s alone</a:t>
            </a:r>
          </a:p>
          <a:p>
            <a:pPr marL="342900" indent="-342900">
              <a:lnSpc>
                <a:spcPct val="90000"/>
              </a:lnSpc>
            </a:pPr>
            <a:r>
              <a:rPr lang="en-US" sz="2400" dirty="0"/>
              <a:t>Sounds impossible …</a:t>
            </a:r>
            <a:endParaRPr lang="en-US" sz="2200" dirty="0"/>
          </a:p>
          <a:p>
            <a:pPr marL="342900" indent="-342900">
              <a:lnSpc>
                <a:spcPct val="90000"/>
              </a:lnSpc>
            </a:pPr>
            <a:endParaRPr lang="en-US" sz="2200" dirty="0"/>
          </a:p>
          <a:p>
            <a:pPr marL="342900" indent="-342900">
              <a:lnSpc>
                <a:spcPct val="90000"/>
              </a:lnSpc>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theme/theme1.xml><?xml version="1.0" encoding="utf-8"?>
<a:theme xmlns:a="http://schemas.openxmlformats.org/drawingml/2006/main" name="CS2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CS20 template.potx</Template>
  <TotalTime>1555</TotalTime>
  <Words>970</Words>
  <Application>Microsoft Macintosh PowerPoint</Application>
  <PresentationFormat>On-screen Show (4:3)</PresentationFormat>
  <Paragraphs>180</Paragraphs>
  <Slides>18</Slides>
  <Notes>12</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CS20 template</vt:lpstr>
      <vt:lpstr>Bitmap Image</vt:lpstr>
      <vt:lpstr>Equation</vt:lpstr>
      <vt:lpstr>Tyepmg Pic Gvctxskvetlc</vt:lpstr>
      <vt:lpstr>The Caesar Cipher (Suetonius)</vt:lpstr>
      <vt:lpstr>Tyepmg Pic Gvctxskvetlc</vt:lpstr>
      <vt:lpstr>Public Key Cryptography</vt:lpstr>
      <vt:lpstr>Cryptosystems</vt:lpstr>
      <vt:lpstr>How to Get the Key from Alice to Bob on the (Open) Internet?</vt:lpstr>
      <vt:lpstr>A Way for Alice and Bob to agree on a secret key</vt:lpstr>
      <vt:lpstr>1976</vt:lpstr>
      <vt:lpstr>The basic idea of Diffie-Hellman key agreement</vt:lpstr>
      <vt:lpstr>One-Way Computation</vt:lpstr>
      <vt:lpstr>Recall there’s a shortcut for computing powers</vt:lpstr>
      <vt:lpstr>“Discrete logarithm” problem</vt:lpstr>
      <vt:lpstr>Discrete Logarithms</vt:lpstr>
      <vt:lpstr>Discrete logarithm seems to be a one-way function</vt:lpstr>
      <vt:lpstr>Diffie-Hellman</vt:lpstr>
      <vt:lpstr>Diffie-Hellman Key Agreement</vt:lpstr>
      <vt:lpstr>Secure Internet Communication</vt:lpstr>
      <vt:lpstr>FINIS</vt:lpstr>
    </vt:vector>
  </TitlesOfParts>
  <Company>Harvard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Harry Lewis</dc:creator>
  <cp:lastModifiedBy>Harry Lewis</cp:lastModifiedBy>
  <cp:revision>22</cp:revision>
  <dcterms:created xsi:type="dcterms:W3CDTF">2014-04-21T16:45:19Z</dcterms:created>
  <dcterms:modified xsi:type="dcterms:W3CDTF">2014-04-21T16:47:26Z</dcterms:modified>
</cp:coreProperties>
</file>