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B263-2CB6-5642-9FCD-FF732EC85814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2B29-A780-FC47-8066-6F3EFB024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Variables and Expectation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8"/>
            <a:ext cx="8229600" cy="1143000"/>
          </a:xfrm>
        </p:spPr>
        <p:txBody>
          <a:bodyPr/>
          <a:lstStyle/>
          <a:p>
            <a:r>
              <a:rPr lang="en-US" dirty="0" smtClean="0"/>
              <a:t>Same mean, different variance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239" y="2107977"/>
            <a:ext cx="7834086" cy="3854211"/>
            <a:chOff x="654957" y="2107977"/>
            <a:chExt cx="7834086" cy="3854211"/>
          </a:xfrm>
        </p:grpSpPr>
        <p:sp>
          <p:nvSpPr>
            <p:cNvPr id="4" name="Rectangle 3"/>
            <p:cNvSpPr/>
            <p:nvPr/>
          </p:nvSpPr>
          <p:spPr>
            <a:xfrm>
              <a:off x="3501571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42429" y="2431143"/>
              <a:ext cx="254000" cy="2884714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13000" y="5315857"/>
              <a:ext cx="446314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39571" y="2107977"/>
              <a:ext cx="10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⅓</a:t>
              </a: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957" y="5315857"/>
              <a:ext cx="7834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-2       -1         0        1        2</a:t>
              </a:r>
              <a:endParaRPr lang="en-US" sz="3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7139" y="2869977"/>
            <a:ext cx="5588001" cy="2447468"/>
            <a:chOff x="1378857" y="2869977"/>
            <a:chExt cx="5588001" cy="2447468"/>
          </a:xfrm>
        </p:grpSpPr>
        <p:sp>
          <p:nvSpPr>
            <p:cNvPr id="12" name="Rectangle 11"/>
            <p:cNvSpPr/>
            <p:nvPr/>
          </p:nvSpPr>
          <p:spPr>
            <a:xfrm>
              <a:off x="3501571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2429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2858" y="3193143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3194731"/>
              <a:ext cx="254000" cy="2122714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8857" y="2869977"/>
              <a:ext cx="1161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⅕</a:t>
              </a:r>
              <a:endParaRPr lang="en-US" sz="3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6858" y="2107977"/>
            <a:ext cx="2329542" cy="2870423"/>
            <a:chOff x="6966858" y="2107977"/>
            <a:chExt cx="2329542" cy="2870423"/>
          </a:xfrm>
        </p:grpSpPr>
        <p:sp>
          <p:nvSpPr>
            <p:cNvPr id="19" name="Rectangle 18"/>
            <p:cNvSpPr/>
            <p:nvPr/>
          </p:nvSpPr>
          <p:spPr>
            <a:xfrm>
              <a:off x="8532584" y="2107977"/>
              <a:ext cx="197757" cy="1085166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42564" y="3893234"/>
              <a:ext cx="197757" cy="108516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6858" y="2384976"/>
              <a:ext cx="217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 variance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19258" y="4299857"/>
              <a:ext cx="217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 variance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07139" y="1205994"/>
            <a:ext cx="711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Uniform Probability Distributions (probability of all outcomes are equal)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600200"/>
            <a:ext cx="8356915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Roll one die, X can be 1, 2, 3, 4, 5, or 6, each with probability 1/6. So E(X) = 3.5, so</a:t>
            </a:r>
          </a:p>
          <a:p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18043" y="2721347"/>
          <a:ext cx="6546850" cy="2290762"/>
        </p:xfrm>
        <a:graphic>
          <a:graphicData uri="http://schemas.openxmlformats.org/presentationml/2006/ole">
            <p:oleObj spid="_x0000_s19458" name="Equation" r:id="rId3" imgW="2971800" imgH="1041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417638"/>
            <a:ext cx="8814115" cy="47085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Roll two dice and add them. There are 36 outcomes, and X can be</a:t>
            </a:r>
            <a:r>
              <a:rPr lang="en-US" dirty="0" smtClean="0"/>
              <a:t> </a:t>
            </a:r>
            <a:r>
              <a:rPr lang="en-US" dirty="0" smtClean="0"/>
              <a:t>2, 3</a:t>
            </a:r>
            <a:r>
              <a:rPr lang="en-US" dirty="0" smtClean="0"/>
              <a:t>, </a:t>
            </a:r>
            <a:r>
              <a:rPr lang="en-US" dirty="0" smtClean="0"/>
              <a:t>…, 12. But the probabilities vary</a:t>
            </a:r>
            <a:r>
              <a:rPr lang="en-US" dirty="0" smtClean="0"/>
              <a:t>. (</a:t>
            </a:r>
            <a:r>
              <a:rPr lang="en-US" dirty="0" err="1" smtClean="0"/>
              <a:t>Nonuniform</a:t>
            </a:r>
            <a:r>
              <a:rPr lang="en-US" dirty="0" smtClean="0"/>
              <a:t> distribution)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E(X) = 7 and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59200" y="4375766"/>
          <a:ext cx="5947879" cy="2081180"/>
        </p:xfrm>
        <a:graphic>
          <a:graphicData uri="http://schemas.openxmlformats.org/presentationml/2006/ole">
            <p:oleObj spid="_x0000_s21506" name="Equation" r:id="rId3" imgW="2971800" imgH="1041400" progId="Equation.DSMT4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880" y="3050056"/>
          <a:ext cx="8356920" cy="736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  <a:gridCol w="696410"/>
              </a:tblGrid>
              <a:tr h="314047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Pr(x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random variable X is a mapping from a sample space S to a target set T, usually </a:t>
            </a:r>
            <a:r>
              <a:rPr lang="en-US" dirty="0" smtClean="0">
                <a:latin typeface="Engravers MT"/>
                <a:cs typeface="Engravers MT"/>
              </a:rPr>
              <a:t>N</a:t>
            </a:r>
            <a:r>
              <a:rPr lang="en-US" dirty="0" smtClean="0"/>
              <a:t> or </a:t>
            </a:r>
            <a:r>
              <a:rPr lang="en-US" dirty="0" smtClean="0">
                <a:latin typeface="Engravers MT"/>
                <a:cs typeface="Engravers MT"/>
              </a:rPr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S = coin flips, </a:t>
            </a:r>
            <a:r>
              <a:rPr lang="en-US" dirty="0" err="1" smtClean="0"/>
              <a:t>X(s</a:t>
            </a:r>
            <a:r>
              <a:rPr lang="en-US" dirty="0" smtClean="0"/>
              <a:t>) = 1 if the flip comes up heads, 0 if it comes up tails</a:t>
            </a:r>
          </a:p>
          <a:p>
            <a:r>
              <a:rPr lang="en-US" dirty="0" smtClean="0"/>
              <a:t>Example: S = Harvard basketball games, and for any game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∈S</a:t>
            </a:r>
            <a:r>
              <a:rPr lang="en-US" dirty="0" smtClean="0"/>
              <a:t>, </a:t>
            </a:r>
            <a:r>
              <a:rPr lang="en-US" dirty="0" err="1" smtClean="0"/>
              <a:t>X(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) = 1 if Harvard wins game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, 0 if Harvard loses.</a:t>
            </a:r>
          </a:p>
          <a:p>
            <a:r>
              <a:rPr lang="en-US" dirty="0" smtClean="0"/>
              <a:t>These are examples of </a:t>
            </a:r>
            <a:r>
              <a:rPr lang="en-US" dirty="0" smtClean="0">
                <a:solidFill>
                  <a:srgbClr val="3366FF"/>
                </a:solidFill>
              </a:rPr>
              <a:t>Bernoulli trials</a:t>
            </a:r>
            <a:r>
              <a:rPr lang="en-US" dirty="0" smtClean="0"/>
              <a:t>: The random variable has the values 0 and 1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 = sequences of 10 coin flips, </a:t>
            </a:r>
            <a:r>
              <a:rPr lang="en-US" dirty="0" err="1" smtClean="0"/>
              <a:t>X(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) = number of heads in outcome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. E.g. X(HTTHTHTTTH) = 4.</a:t>
            </a:r>
          </a:p>
          <a:p>
            <a:r>
              <a:rPr lang="en-US" dirty="0" smtClean="0"/>
              <a:t>Example: S = Harvard basketball games, </a:t>
            </a:r>
            <a:r>
              <a:rPr lang="en-US" dirty="0" err="1" smtClean="0"/>
              <a:t>X(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) = number of points</a:t>
            </a:r>
            <a:r>
              <a:rPr lang="en-US" dirty="0" smtClean="0"/>
              <a:t> Harvard scores in </a:t>
            </a:r>
            <a:r>
              <a:rPr lang="en-US" dirty="0" smtClean="0"/>
              <a:t>game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902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probability that a random variable has a particular value or one of a set of values.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any </a:t>
            </a:r>
            <a:r>
              <a:rPr lang="en-US" dirty="0" err="1" smtClean="0"/>
              <a:t>x∈T</a:t>
            </a:r>
            <a:r>
              <a:rPr lang="en-US" dirty="0" smtClean="0"/>
              <a:t>, </a:t>
            </a:r>
            <a:r>
              <a:rPr lang="en-US" dirty="0" err="1" smtClean="0"/>
              <a:t>Pr({s∈S</a:t>
            </a:r>
            <a:r>
              <a:rPr lang="en-US" dirty="0" smtClean="0"/>
              <a:t>: </a:t>
            </a:r>
            <a:r>
              <a:rPr lang="en-US" dirty="0" err="1" smtClean="0"/>
              <a:t>X(s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}) is a well defined probability. (Min 0, max 1, sum to 1 over all possible values of </a:t>
            </a:r>
            <a:r>
              <a:rPr lang="en-US" dirty="0" err="1" smtClean="0"/>
              <a:t>x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Usually we just write </a:t>
            </a:r>
            <a:r>
              <a:rPr lang="en-US" dirty="0" err="1" smtClean="0"/>
              <a:t>Pr(X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Similarly we might write </a:t>
            </a:r>
            <a:r>
              <a:rPr lang="en-US" dirty="0" err="1" smtClean="0"/>
              <a:t>Pr(X</a:t>
            </a:r>
            <a:r>
              <a:rPr lang="en-US" dirty="0" smtClean="0"/>
              <a:t>&lt;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S = Roll of a die, </a:t>
            </a:r>
            <a:r>
              <a:rPr lang="en-US" dirty="0" err="1" smtClean="0"/>
              <a:t>X(s</a:t>
            </a:r>
            <a:r>
              <a:rPr lang="en-US" dirty="0" smtClean="0"/>
              <a:t>) = number that comes up on roll 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</a:t>
            </a:r>
            <a:r>
              <a:rPr lang="en-US" dirty="0" err="1" smtClean="0"/>
              <a:t>(X</a:t>
            </a:r>
            <a:r>
              <a:rPr lang="en-US" dirty="0" smtClean="0"/>
              <a:t>=4) = 1/6.</a:t>
            </a:r>
          </a:p>
          <a:p>
            <a:r>
              <a:rPr lang="en-US" dirty="0" err="1" smtClean="0"/>
              <a:t>Pr(X</a:t>
            </a:r>
            <a:r>
              <a:rPr lang="en-US" dirty="0" smtClean="0"/>
              <a:t>&lt;4) = ½.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Likelihood of </a:t>
            </a:r>
            <a:r>
              <a:rPr lang="en-US" dirty="0" smtClean="0"/>
              <a:t>Rolling the Same Number Twice in a Row?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S = result of rolling a die twice</a:t>
            </a:r>
          </a:p>
          <a:p>
            <a:pPr lvl="1">
              <a:buNone/>
            </a:pPr>
            <a:r>
              <a:rPr lang="en-US" dirty="0" err="1" smtClean="0"/>
              <a:t>X(s</a:t>
            </a:r>
            <a:r>
              <a:rPr lang="en-US" dirty="0" smtClean="0"/>
              <a:t>) = 1 if the rolls are equal</a:t>
            </a:r>
          </a:p>
          <a:p>
            <a:pPr lvl="1">
              <a:buNone/>
            </a:pPr>
            <a:r>
              <a:rPr lang="en-US" dirty="0" err="1" smtClean="0"/>
              <a:t>X(s</a:t>
            </a:r>
            <a:r>
              <a:rPr lang="en-US" dirty="0" smtClean="0"/>
              <a:t>) = 0 if the rolls are unequal</a:t>
            </a:r>
          </a:p>
          <a:p>
            <a:pPr lvl="1">
              <a:buNone/>
            </a:pPr>
            <a:r>
              <a:rPr lang="en-US" dirty="0" err="1" smtClean="0"/>
              <a:t>Pr(X</a:t>
            </a:r>
            <a:r>
              <a:rPr lang="en-US" dirty="0" smtClean="0"/>
              <a:t>=0) = 5/6</a:t>
            </a:r>
          </a:p>
          <a:p>
            <a:pPr lvl="1">
              <a:buNone/>
            </a:pPr>
            <a:r>
              <a:rPr lang="en-US" dirty="0" err="1" smtClean="0"/>
              <a:t>Pr(X</a:t>
            </a:r>
            <a:r>
              <a:rPr lang="en-US" dirty="0" smtClean="0"/>
              <a:t>=1) = 1/6.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Probability of Getting </a:t>
            </a:r>
            <a:r>
              <a:rPr lang="en-US" dirty="0" err="1" smtClean="0"/>
              <a:t>n</a:t>
            </a:r>
            <a:r>
              <a:rPr lang="en-US" dirty="0" smtClean="0"/>
              <a:t> Heads out of 10 Coin Flips?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54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S = sequences of 10 coin flips, </a:t>
            </a:r>
            <a:r>
              <a:rPr lang="en-US" dirty="0" err="1" smtClean="0"/>
              <a:t>X(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) = number of heads in outcome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. Then </a:t>
            </a:r>
            <a:r>
              <a:rPr lang="en-US" dirty="0" err="1" smtClean="0"/>
              <a:t>Pr(X</a:t>
            </a:r>
            <a:r>
              <a:rPr lang="en-US" dirty="0" smtClean="0"/>
              <a:t>=0) = 2</a:t>
            </a:r>
            <a:r>
              <a:rPr lang="en-US" baseline="30000" dirty="0" smtClean="0"/>
              <a:t>-10</a:t>
            </a:r>
            <a:r>
              <a:rPr lang="en-US" dirty="0" smtClean="0"/>
              <a:t> = </a:t>
            </a:r>
            <a:r>
              <a:rPr lang="en-US" dirty="0" err="1" smtClean="0"/>
              <a:t>Pr(X</a:t>
            </a:r>
            <a:r>
              <a:rPr lang="en-US" dirty="0" smtClean="0"/>
              <a:t>=10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Pr</a:t>
            </a:r>
            <a:r>
              <a:rPr lang="en-US" dirty="0" err="1" smtClean="0"/>
              <a:t>(X</a:t>
            </a:r>
            <a:r>
              <a:rPr lang="en-US" dirty="0" smtClean="0"/>
              <a:t>=5)</a:t>
            </a:r>
            <a:r>
              <a:rPr lang="en-US" dirty="0" smtClean="0"/>
              <a:t> =            ≈ </a:t>
            </a:r>
            <a:r>
              <a:rPr lang="en-US" dirty="0" smtClean="0"/>
              <a:t>.</a:t>
            </a:r>
            <a:r>
              <a:rPr lang="en-US" dirty="0" smtClean="0"/>
              <a:t>246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55387" y="3628154"/>
          <a:ext cx="1556730" cy="934038"/>
        </p:xfrm>
        <a:graphic>
          <a:graphicData uri="http://schemas.openxmlformats.org/presentationml/2006/ole">
            <p:oleObj spid="_x0000_s24578" name="Equation" r:id="rId3" imgW="8255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816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Expected Value or Expectation of a random variable is the weighted average of its possible values, weighted by the probability of those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70026" y="3908844"/>
          <a:ext cx="4964102" cy="1241026"/>
        </p:xfrm>
        <a:graphic>
          <a:graphicData uri="http://schemas.openxmlformats.org/presentationml/2006/ole">
            <p:oleObj spid="_x0000_s16386" name="Equation" r:id="rId3" imgW="14224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Expectation,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die is rolled three times, what is the expected number of common values?</a:t>
            </a:r>
          </a:p>
          <a:p>
            <a:pPr lvl="1"/>
            <a:r>
              <a:rPr lang="en-US" dirty="0" smtClean="0"/>
              <a:t>That is, 464 would have 2 common values; 123 would have 1.</a:t>
            </a:r>
          </a:p>
          <a:p>
            <a:r>
              <a:rPr lang="en-US" dirty="0" err="1" smtClean="0"/>
              <a:t>Pr(X</a:t>
            </a:r>
            <a:r>
              <a:rPr lang="en-US" dirty="0" smtClean="0"/>
              <a:t>=1) = 6∙5∙4/6</a:t>
            </a:r>
            <a:r>
              <a:rPr lang="en-US" baseline="30000" dirty="0" smtClean="0"/>
              <a:t>3 </a:t>
            </a:r>
            <a:r>
              <a:rPr lang="en-US" dirty="0" smtClean="0"/>
              <a:t>= 20/36</a:t>
            </a:r>
          </a:p>
          <a:p>
            <a:r>
              <a:rPr lang="en-US" dirty="0" err="1" smtClean="0"/>
              <a:t>Pr(X</a:t>
            </a:r>
            <a:r>
              <a:rPr lang="en-US" dirty="0" smtClean="0"/>
              <a:t>=3) = 6/6</a:t>
            </a:r>
            <a:r>
              <a:rPr lang="en-US" baseline="30000" dirty="0" smtClean="0"/>
              <a:t>3 </a:t>
            </a:r>
            <a:r>
              <a:rPr lang="en-US" dirty="0" smtClean="0"/>
              <a:t>= 1/36</a:t>
            </a:r>
          </a:p>
          <a:p>
            <a:r>
              <a:rPr lang="en-US" dirty="0" err="1" smtClean="0"/>
              <a:t>Pr(X</a:t>
            </a:r>
            <a:r>
              <a:rPr lang="en-US" dirty="0" smtClean="0"/>
              <a:t>=2) = 1-Pr(X=1)-Pr(X=3) = 15/36</a:t>
            </a:r>
          </a:p>
          <a:p>
            <a:r>
              <a:rPr lang="en-US" dirty="0" smtClean="0"/>
              <a:t>E(X) = (20/36)∙1 + (15/36)∙2 + (1/36)∙3 ≈ 1.47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1" y="1423830"/>
            <a:ext cx="8944099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expected value E(X) of a random variable X is also called the </a:t>
            </a:r>
            <a:r>
              <a:rPr lang="en-US" u="sng" dirty="0" smtClean="0"/>
              <a:t>mean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u="sng" dirty="0" smtClean="0"/>
              <a:t>variance </a:t>
            </a:r>
            <a:r>
              <a:rPr lang="en-US" dirty="0" smtClean="0"/>
              <a:t>of X is the expected value of the random variable (x-E(X))</a:t>
            </a:r>
            <a:r>
              <a:rPr lang="en-US" baseline="30000" dirty="0" smtClean="0"/>
              <a:t>2</a:t>
            </a:r>
            <a:r>
              <a:rPr lang="en-US" dirty="0" smtClean="0"/>
              <a:t>, the expected value of the square of the difference from the mean. That is,</a:t>
            </a:r>
          </a:p>
          <a:p>
            <a:endParaRPr lang="en-US" dirty="0" smtClean="0"/>
          </a:p>
          <a:p>
            <a:r>
              <a:rPr lang="en-US" dirty="0" smtClean="0"/>
              <a:t>Variance is </a:t>
            </a:r>
            <a:r>
              <a:rPr lang="en-US" smtClean="0"/>
              <a:t>always</a:t>
            </a:r>
            <a:r>
              <a:rPr lang="en-US" smtClean="0"/>
              <a:t> nonnegative, </a:t>
            </a:r>
            <a:r>
              <a:rPr lang="en-US" dirty="0" smtClean="0"/>
              <a:t>and measures the “spread” of the values of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smtClean="0"/>
              <a:t> = E(X) with probability 1, then variance = 0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50477" y="4189543"/>
          <a:ext cx="4196882" cy="783418"/>
        </p:xfrm>
        <a:graphic>
          <a:graphicData uri="http://schemas.openxmlformats.org/presentationml/2006/ole">
            <p:oleObj spid="_x0000_s18434" name="Equation" r:id="rId3" imgW="19050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2280</TotalTime>
  <Words>823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CS20 template</vt:lpstr>
      <vt:lpstr>Equation</vt:lpstr>
      <vt:lpstr>MathType 6.0 Equation</vt:lpstr>
      <vt:lpstr>Random Variables and Expectation</vt:lpstr>
      <vt:lpstr>Random Variables</vt:lpstr>
      <vt:lpstr>More Random Variables</vt:lpstr>
      <vt:lpstr>Probability Mass Function</vt:lpstr>
      <vt:lpstr>What is the Likelihood of Rolling the Same Number Twice in a Row?</vt:lpstr>
      <vt:lpstr>What is the Probability of Getting n Heads out of 10 Coin Flips?</vt:lpstr>
      <vt:lpstr>Expectation</vt:lpstr>
      <vt:lpstr>Expectation, example</vt:lpstr>
      <vt:lpstr>Variance</vt:lpstr>
      <vt:lpstr>Same mean, different variance</vt:lpstr>
      <vt:lpstr>Variance Example</vt:lpstr>
      <vt:lpstr>Variance Example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 and Expectation</dc:title>
  <dc:creator>Harry Lewis</dc:creator>
  <cp:lastModifiedBy>Harry Lewis</cp:lastModifiedBy>
  <cp:revision>21</cp:revision>
  <dcterms:created xsi:type="dcterms:W3CDTF">2014-04-08T01:09:09Z</dcterms:created>
  <dcterms:modified xsi:type="dcterms:W3CDTF">2014-04-08T15:24:26Z</dcterms:modified>
</cp:coreProperties>
</file>