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embeddings/oleObject1.bin" ContentType="application/vnd.openxmlformats-officedocument.oleObject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Default Extension="pict" ContentType="image/pi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embeddings/oleObject2.bin" ContentType="application/vnd.openxmlformats-officedocument.oleObject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8" d="100"/>
          <a:sy n="108" d="100"/>
        </p:scale>
        <p:origin x="-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E231-D820-AA4F-A784-A181349AF746}" type="datetimeFigureOut">
              <a:rPr lang="en-US" smtClean="0"/>
              <a:pPr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676-AB07-9941-B7D0-B118A63D9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E231-D820-AA4F-A784-A181349AF746}" type="datetimeFigureOut">
              <a:rPr lang="en-US" smtClean="0"/>
              <a:pPr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676-AB07-9941-B7D0-B118A63D9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E231-D820-AA4F-A784-A181349AF746}" type="datetimeFigureOut">
              <a:rPr lang="en-US" smtClean="0"/>
              <a:pPr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676-AB07-9941-B7D0-B118A63D9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E231-D820-AA4F-A784-A181349AF746}" type="datetimeFigureOut">
              <a:rPr lang="en-US" smtClean="0"/>
              <a:pPr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676-AB07-9941-B7D0-B118A63D9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E231-D820-AA4F-A784-A181349AF746}" type="datetimeFigureOut">
              <a:rPr lang="en-US" smtClean="0"/>
              <a:pPr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676-AB07-9941-B7D0-B118A63D9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E231-D820-AA4F-A784-A181349AF746}" type="datetimeFigureOut">
              <a:rPr lang="en-US" smtClean="0"/>
              <a:pPr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676-AB07-9941-B7D0-B118A63D9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E231-D820-AA4F-A784-A181349AF746}" type="datetimeFigureOut">
              <a:rPr lang="en-US" smtClean="0"/>
              <a:pPr/>
              <a:t>4/18/14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676-AB07-9941-B7D0-B118A63D9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E231-D820-AA4F-A784-A181349AF746}" type="datetimeFigureOut">
              <a:rPr lang="en-US" smtClean="0"/>
              <a:pPr/>
              <a:t>4/18/14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676-AB07-9941-B7D0-B118A63D9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E231-D820-AA4F-A784-A181349AF746}" type="datetimeFigureOut">
              <a:rPr lang="en-US" smtClean="0"/>
              <a:pPr/>
              <a:t>4/18/14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676-AB07-9941-B7D0-B118A63D9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E231-D820-AA4F-A784-A181349AF746}" type="datetimeFigureOut">
              <a:rPr lang="en-US" smtClean="0"/>
              <a:pPr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676-AB07-9941-B7D0-B118A63D9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E231-D820-AA4F-A784-A181349AF746}" type="datetimeFigureOut">
              <a:rPr lang="en-US" smtClean="0"/>
              <a:pPr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676-AB07-9941-B7D0-B118A63D9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df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2E231-D820-AA4F-A784-A181349AF746}" type="datetimeFigureOut">
              <a:rPr lang="en-US" smtClean="0"/>
              <a:pPr/>
              <a:t>4/18/14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29676-AB07-9941-B7D0-B118A63D93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a list L of length </a:t>
            </a:r>
            <a:r>
              <a:rPr lang="en-US" dirty="0" err="1" smtClean="0"/>
              <a:t>n</a:t>
            </a:r>
            <a:r>
              <a:rPr lang="en-US" dirty="0" smtClean="0"/>
              <a:t> = 2</a:t>
            </a:r>
            <a:r>
              <a:rPr lang="en-US" baseline="30000" dirty="0" smtClean="0"/>
              <a:t>k</a:t>
            </a:r>
            <a:r>
              <a:rPr lang="en-US" dirty="0" smtClean="0"/>
              <a:t> as follows: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n</a:t>
            </a:r>
            <a:r>
              <a:rPr lang="en-US" dirty="0" smtClean="0"/>
              <a:t> = 1 the list is sorted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n</a:t>
            </a:r>
            <a:r>
              <a:rPr lang="en-US" dirty="0" smtClean="0"/>
              <a:t> = 2</a:t>
            </a:r>
            <a:r>
              <a:rPr lang="en-US" baseline="30000" dirty="0" smtClean="0"/>
              <a:t>k+1</a:t>
            </a:r>
            <a:r>
              <a:rPr lang="en-US" dirty="0" smtClean="0"/>
              <a:t> and k≥0 then </a:t>
            </a:r>
          </a:p>
          <a:p>
            <a:pPr lvl="1"/>
            <a:r>
              <a:rPr lang="en-US" dirty="0" smtClean="0"/>
              <a:t>Split the list into L[1..2</a:t>
            </a:r>
            <a:r>
              <a:rPr lang="en-US" baseline="30000" dirty="0" smtClean="0"/>
              <a:t>k</a:t>
            </a:r>
            <a:r>
              <a:rPr lang="en-US" dirty="0" smtClean="0"/>
              <a:t>] and L[2</a:t>
            </a:r>
            <a:r>
              <a:rPr lang="en-US" baseline="30000" dirty="0" smtClean="0"/>
              <a:t>k</a:t>
            </a:r>
            <a:r>
              <a:rPr lang="en-US" dirty="0" smtClean="0"/>
              <a:t>+1..2</a:t>
            </a:r>
            <a:r>
              <a:rPr lang="en-US" baseline="30000" dirty="0" smtClean="0"/>
              <a:t>k+1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Sort each </a:t>
            </a:r>
            <a:r>
              <a:rPr lang="en-US" dirty="0" err="1" smtClean="0"/>
              <a:t>sublist</a:t>
            </a:r>
            <a:r>
              <a:rPr lang="en-US" dirty="0" smtClean="0"/>
              <a:t> by the same algorithm</a:t>
            </a:r>
          </a:p>
          <a:p>
            <a:pPr lvl="1"/>
            <a:r>
              <a:rPr lang="en-US" dirty="0" smtClean="0"/>
              <a:t>Merge the sorted lists together</a:t>
            </a:r>
          </a:p>
          <a:p>
            <a:r>
              <a:rPr lang="en-US" dirty="0" smtClean="0"/>
              <a:t>T(1) = 1</a:t>
            </a:r>
          </a:p>
          <a:p>
            <a:r>
              <a:rPr lang="en-US" dirty="0" smtClean="0"/>
              <a:t>T(2n) = 2T(n) + </a:t>
            </a:r>
            <a:r>
              <a:rPr lang="en-US" dirty="0" err="1" smtClean="0"/>
              <a:t>cn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T(1) = 1</a:t>
            </a:r>
          </a:p>
          <a:p>
            <a:r>
              <a:rPr lang="en-US" dirty="0" smtClean="0"/>
              <a:t>T(2n) = 2T(n) + </a:t>
            </a:r>
            <a:r>
              <a:rPr lang="en-US" dirty="0" err="1" smtClean="0"/>
              <a:t>cn</a:t>
            </a:r>
            <a:endParaRPr lang="en-US" dirty="0" smtClean="0"/>
          </a:p>
          <a:p>
            <a:r>
              <a:rPr lang="en-US" dirty="0" smtClean="0"/>
              <a:t>T(2) = 2+c</a:t>
            </a:r>
          </a:p>
          <a:p>
            <a:r>
              <a:rPr lang="en-US" dirty="0" smtClean="0"/>
              <a:t>T(4) = 2(2+c) + 2c = 4 + 4c</a:t>
            </a:r>
          </a:p>
          <a:p>
            <a:r>
              <a:rPr lang="en-US" dirty="0" smtClean="0"/>
              <a:t>T(8) = 2(4+4c) + 4c = 8 + 12c</a:t>
            </a:r>
          </a:p>
          <a:p>
            <a:r>
              <a:rPr lang="en-US" dirty="0" smtClean="0"/>
              <a:t>T(16) = 2(8+12c) + 8c = 16 + 32c</a:t>
            </a:r>
          </a:p>
          <a:p>
            <a:r>
              <a:rPr lang="en-US" dirty="0" smtClean="0"/>
              <a:t>T(32) = 2(16+32c) + 16c = 32 + 80c</a:t>
            </a:r>
          </a:p>
          <a:p>
            <a:pPr>
              <a:buNone/>
            </a:pPr>
            <a:r>
              <a:rPr lang="en-US" dirty="0" smtClean="0"/>
              <a:t>? </a:t>
            </a:r>
            <a:r>
              <a:rPr lang="en-US" dirty="0" err="1" smtClean="0"/>
              <a:t>T(n</a:t>
            </a:r>
            <a:r>
              <a:rPr lang="en-US" dirty="0" smtClean="0"/>
              <a:t>) = </a:t>
            </a:r>
            <a:r>
              <a:rPr lang="en-US" dirty="0" err="1" smtClean="0"/>
              <a:t>n</a:t>
            </a:r>
            <a:r>
              <a:rPr lang="en-US" dirty="0" smtClean="0"/>
              <a:t> + c(n/2)lg </a:t>
            </a:r>
            <a:r>
              <a:rPr lang="en-US" dirty="0" err="1" smtClean="0"/>
              <a:t>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the Conjecture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 </a:t>
            </a:r>
            <a:r>
              <a:rPr lang="en-US" dirty="0" err="1" smtClean="0"/>
              <a:t>T(n</a:t>
            </a:r>
            <a:r>
              <a:rPr lang="en-US" dirty="0" smtClean="0"/>
              <a:t>) = </a:t>
            </a:r>
            <a:r>
              <a:rPr lang="en-US" dirty="0" err="1" smtClean="0"/>
              <a:t>n</a:t>
            </a:r>
            <a:r>
              <a:rPr lang="en-US" dirty="0" smtClean="0"/>
              <a:t> + c(n/2)lg </a:t>
            </a:r>
            <a:r>
              <a:rPr lang="en-US" dirty="0" err="1" smtClean="0"/>
              <a:t>n</a:t>
            </a:r>
            <a:endParaRPr lang="en-US" dirty="0" smtClean="0"/>
          </a:p>
          <a:p>
            <a:r>
              <a:rPr lang="en-US" dirty="0" smtClean="0"/>
              <a:t>T(1) = 1 = 1 + c(1/2)lg 1 = 1 + 0 = 1 ✓</a:t>
            </a:r>
          </a:p>
          <a:p>
            <a:r>
              <a:rPr lang="en-US" dirty="0" smtClean="0"/>
              <a:t>T(2n) = 2T(n) + </a:t>
            </a:r>
            <a:r>
              <a:rPr lang="en-US" dirty="0" err="1" smtClean="0"/>
              <a:t>cn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= 2(n+c(n/2)lg </a:t>
            </a:r>
            <a:r>
              <a:rPr lang="en-US" dirty="0" err="1" smtClean="0"/>
              <a:t>n</a:t>
            </a:r>
            <a:r>
              <a:rPr lang="en-US" dirty="0" smtClean="0"/>
              <a:t>) + </a:t>
            </a:r>
            <a:r>
              <a:rPr lang="en-US" dirty="0" err="1" smtClean="0"/>
              <a:t>cn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= 2n + </a:t>
            </a:r>
            <a:r>
              <a:rPr lang="en-US" dirty="0" err="1" smtClean="0"/>
              <a:t>cnlg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 + </a:t>
            </a:r>
            <a:r>
              <a:rPr lang="en-US" dirty="0" err="1" smtClean="0"/>
              <a:t>cn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= 2n + </a:t>
            </a:r>
            <a:r>
              <a:rPr lang="en-US" dirty="0" err="1" smtClean="0"/>
              <a:t>cn(lg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 + 1)</a:t>
            </a:r>
          </a:p>
          <a:p>
            <a:pPr>
              <a:buNone/>
            </a:pPr>
            <a:r>
              <a:rPr lang="en-US" dirty="0" smtClean="0"/>
              <a:t>				= 2n + c(2n/2) </a:t>
            </a:r>
            <a:r>
              <a:rPr lang="en-US" dirty="0" err="1" smtClean="0"/>
              <a:t>lg</a:t>
            </a:r>
            <a:r>
              <a:rPr lang="en-US" dirty="0" smtClean="0"/>
              <a:t> (2n)✓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Recurrence Relation?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system of equations giving the value of a function from numbers to numbers in terms of the value of the same function for smaller arguments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Fibonacci:</a:t>
            </a:r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0 </a:t>
            </a:r>
            <a:r>
              <a:rPr lang="en-US" dirty="0" smtClean="0"/>
              <a:t>= 0, F</a:t>
            </a:r>
            <a:r>
              <a:rPr lang="en-US" baseline="-25000" dirty="0" smtClean="0"/>
              <a:t>1 </a:t>
            </a:r>
            <a:r>
              <a:rPr lang="en-US" dirty="0" smtClean="0"/>
              <a:t>= 1, and for </a:t>
            </a:r>
            <a:r>
              <a:rPr lang="en-US" dirty="0" err="1" smtClean="0"/>
              <a:t>n</a:t>
            </a:r>
            <a:r>
              <a:rPr lang="en-US" dirty="0" smtClean="0"/>
              <a:t>&gt;1,</a:t>
            </a:r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n </a:t>
            </a:r>
            <a:r>
              <a:rPr lang="en-US" dirty="0" smtClean="0"/>
              <a:t>= F</a:t>
            </a:r>
            <a:r>
              <a:rPr lang="en-US" baseline="-25000" dirty="0" smtClean="0"/>
              <a:t>n-1</a:t>
            </a:r>
            <a:r>
              <a:rPr lang="en-US" dirty="0" smtClean="0"/>
              <a:t>+F</a:t>
            </a:r>
            <a:r>
              <a:rPr lang="en-US" baseline="-25000" dirty="0" smtClean="0"/>
              <a:t>n-2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Incredibly, the Fibonacci numbers can be expressed as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second term is o(1) so the Fibonacci numbers grow exponentially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55883" y="2576286"/>
          <a:ext cx="5432234" cy="1197428"/>
        </p:xfrm>
        <a:graphic>
          <a:graphicData uri="http://schemas.openxmlformats.org/presentationml/2006/ole">
            <p:oleObj spid="_x0000_s39938" name="Equation" r:id="rId3" imgW="2362200" imgH="5207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       1		   2		  3</a:t>
            </a:r>
          </a:p>
          <a:p>
            <a:pPr>
              <a:buNone/>
            </a:pPr>
            <a:r>
              <a:rPr lang="en-US" dirty="0" smtClean="0"/>
              <a:t>Move all disks from peg 1 to peg 3</a:t>
            </a:r>
          </a:p>
          <a:p>
            <a:pPr>
              <a:buNone/>
            </a:pPr>
            <a:r>
              <a:rPr lang="en-US" dirty="0" smtClean="0"/>
              <a:t>Move one disk at a time</a:t>
            </a:r>
          </a:p>
          <a:p>
            <a:pPr>
              <a:buNone/>
            </a:pPr>
            <a:r>
              <a:rPr lang="en-US" dirty="0" smtClean="0"/>
              <a:t>Never put a larger disk on a smaller disk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03" y="1417638"/>
            <a:ext cx="5469482" cy="1976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many moves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n</a:t>
            </a:r>
            <a:r>
              <a:rPr lang="en-US" dirty="0" smtClean="0"/>
              <a:t> to transfer all </a:t>
            </a:r>
            <a:r>
              <a:rPr lang="en-US" dirty="0" err="1" smtClean="0"/>
              <a:t>n</a:t>
            </a:r>
            <a:r>
              <a:rPr lang="en-US" dirty="0" smtClean="0"/>
              <a:t> disks?</a:t>
            </a:r>
          </a:p>
          <a:p>
            <a:r>
              <a:rPr lang="en-US" dirty="0" err="1" smtClean="0"/>
              <a:t>n</a:t>
            </a:r>
            <a:r>
              <a:rPr lang="en-US" dirty="0" smtClean="0"/>
              <a:t> = 1 =&gt; H</a:t>
            </a:r>
            <a:r>
              <a:rPr lang="en-US" baseline="-25000" dirty="0" smtClean="0"/>
              <a:t>1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n+1</a:t>
            </a:r>
            <a:r>
              <a:rPr lang="en-US" dirty="0" smtClean="0"/>
              <a:t> = 2H</a:t>
            </a:r>
            <a:r>
              <a:rPr lang="en-US" baseline="-25000" dirty="0" smtClean="0"/>
              <a:t>n</a:t>
            </a:r>
            <a:r>
              <a:rPr lang="en-US" dirty="0" smtClean="0"/>
              <a:t>+1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48" y="1307618"/>
            <a:ext cx="6252871" cy="3022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Conjecture and 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606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= 2H</a:t>
            </a:r>
            <a:r>
              <a:rPr lang="en-US" baseline="-25000" dirty="0" smtClean="0"/>
              <a:t>1</a:t>
            </a:r>
            <a:r>
              <a:rPr lang="en-US" dirty="0" smtClean="0"/>
              <a:t>+1 = 3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3</a:t>
            </a:r>
            <a:r>
              <a:rPr lang="en-US" dirty="0" smtClean="0"/>
              <a:t> = 2H</a:t>
            </a:r>
            <a:r>
              <a:rPr lang="en-US" baseline="-25000" dirty="0" smtClean="0"/>
              <a:t>2</a:t>
            </a:r>
            <a:r>
              <a:rPr lang="en-US" dirty="0" smtClean="0"/>
              <a:t>+1 = 7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4</a:t>
            </a:r>
            <a:r>
              <a:rPr lang="en-US" dirty="0" smtClean="0"/>
              <a:t> = 2H</a:t>
            </a:r>
            <a:r>
              <a:rPr lang="en-US" baseline="-25000" dirty="0" smtClean="0"/>
              <a:t>3</a:t>
            </a:r>
            <a:r>
              <a:rPr lang="en-US" dirty="0" smtClean="0"/>
              <a:t>+1 = 15</a:t>
            </a:r>
          </a:p>
          <a:p>
            <a:r>
              <a:rPr lang="en-US" dirty="0" smtClean="0"/>
              <a:t>Conjecture: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n</a:t>
            </a:r>
            <a:r>
              <a:rPr lang="en-US" dirty="0" smtClean="0"/>
              <a:t> = 2</a:t>
            </a:r>
            <a:r>
              <a:rPr lang="en-US" baseline="30000" dirty="0" smtClean="0"/>
              <a:t>n</a:t>
            </a:r>
            <a:r>
              <a:rPr lang="en-US" dirty="0" smtClean="0"/>
              <a:t>-1</a:t>
            </a:r>
          </a:p>
          <a:p>
            <a:r>
              <a:rPr lang="en-US" dirty="0" smtClean="0"/>
              <a:t>Works for </a:t>
            </a:r>
            <a:r>
              <a:rPr lang="en-US" dirty="0" err="1" smtClean="0"/>
              <a:t>n</a:t>
            </a:r>
            <a:r>
              <a:rPr lang="en-US" dirty="0" smtClean="0"/>
              <a:t>=1, 2, 3, 4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n+1</a:t>
            </a:r>
            <a:r>
              <a:rPr lang="en-US" dirty="0" smtClean="0"/>
              <a:t> = 2H</a:t>
            </a:r>
            <a:r>
              <a:rPr lang="en-US" baseline="-25000" dirty="0" smtClean="0"/>
              <a:t>n</a:t>
            </a:r>
            <a:r>
              <a:rPr lang="en-US" dirty="0" smtClean="0"/>
              <a:t>+1 = 2∙(2</a:t>
            </a:r>
            <a:r>
              <a:rPr lang="en-US" baseline="30000" dirty="0" smtClean="0"/>
              <a:t>n</a:t>
            </a:r>
            <a:r>
              <a:rPr lang="en-US" dirty="0" smtClean="0"/>
              <a:t>-1) + 1 = 2</a:t>
            </a:r>
            <a:r>
              <a:rPr lang="en-US" baseline="30000" dirty="0" smtClean="0"/>
              <a:t>n+1</a:t>
            </a:r>
            <a:r>
              <a:rPr lang="en-US" dirty="0" smtClean="0"/>
              <a:t>-1</a:t>
            </a:r>
          </a:p>
          <a:p>
            <a:pPr>
              <a:buNone/>
            </a:pPr>
            <a:r>
              <a:rPr lang="en-US" dirty="0" smtClean="0"/>
              <a:t>(by recurrence equation; by induction hypothesis; by simplifying algebraically)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Determine whether an item </a:t>
            </a:r>
            <a:r>
              <a:rPr lang="en-US" dirty="0" err="1" smtClean="0"/>
              <a:t>x</a:t>
            </a:r>
            <a:r>
              <a:rPr lang="en-US" dirty="0" smtClean="0"/>
              <a:t> is in a sorted list L by binary search</a:t>
            </a:r>
          </a:p>
          <a:p>
            <a:r>
              <a:rPr lang="en-US" dirty="0" smtClean="0"/>
              <a:t>For convenience assume list L has 2</a:t>
            </a:r>
            <a:r>
              <a:rPr lang="en-US" baseline="30000" dirty="0" smtClean="0"/>
              <a:t>n</a:t>
            </a:r>
            <a:r>
              <a:rPr lang="en-US" dirty="0" smtClean="0"/>
              <a:t> elements for some </a:t>
            </a:r>
            <a:r>
              <a:rPr lang="en-US" dirty="0" err="1" smtClean="0"/>
              <a:t>n</a:t>
            </a:r>
            <a:endParaRPr lang="en-US" dirty="0" smtClean="0"/>
          </a:p>
          <a:p>
            <a:r>
              <a:rPr lang="en-US" dirty="0" smtClean="0"/>
              <a:t>Algorithm:</a:t>
            </a:r>
          </a:p>
          <a:p>
            <a:pPr lvl="1"/>
            <a:r>
              <a:rPr lang="en-US" dirty="0" smtClean="0"/>
              <a:t>If L is of length 1, check to see if the unique element is </a:t>
            </a:r>
            <a:r>
              <a:rPr lang="en-US" dirty="0" err="1" smtClean="0"/>
              <a:t>x</a:t>
            </a:r>
            <a:r>
              <a:rPr lang="en-US" dirty="0" smtClean="0"/>
              <a:t> and return T or F accordingly.</a:t>
            </a:r>
          </a:p>
          <a:p>
            <a:pPr lvl="1"/>
            <a:r>
              <a:rPr lang="en-US" dirty="0" smtClean="0"/>
              <a:t>If L is of length 2</a:t>
            </a:r>
            <a:r>
              <a:rPr lang="en-US" baseline="30000" dirty="0" smtClean="0"/>
              <a:t>n+1</a:t>
            </a:r>
            <a:r>
              <a:rPr lang="en-US" dirty="0" smtClean="0"/>
              <a:t> where </a:t>
            </a:r>
            <a:r>
              <a:rPr lang="en-US" dirty="0" err="1" smtClean="0"/>
              <a:t>n</a:t>
            </a:r>
            <a:r>
              <a:rPr lang="en-US" dirty="0" smtClean="0"/>
              <a:t> ≥ 0, compare </a:t>
            </a:r>
            <a:r>
              <a:rPr lang="en-US" dirty="0" err="1" smtClean="0"/>
              <a:t>x</a:t>
            </a:r>
            <a:r>
              <a:rPr lang="en-US" dirty="0" smtClean="0"/>
              <a:t> to L[2</a:t>
            </a:r>
            <a:r>
              <a:rPr lang="en-US" baseline="30000" dirty="0" smtClean="0"/>
              <a:t>n</a:t>
            </a:r>
            <a:r>
              <a:rPr lang="en-US" dirty="0" smtClean="0"/>
              <a:t>]. </a:t>
            </a:r>
          </a:p>
          <a:p>
            <a:pPr lvl="1"/>
            <a:r>
              <a:rPr lang="en-US" dirty="0" smtClean="0"/>
              <a:t>If x≤L[2</a:t>
            </a:r>
            <a:r>
              <a:rPr lang="en-US" baseline="30000" dirty="0" smtClean="0"/>
              <a:t>n</a:t>
            </a:r>
            <a:r>
              <a:rPr lang="en-US" dirty="0" smtClean="0"/>
              <a:t>] then search for </a:t>
            </a:r>
            <a:r>
              <a:rPr lang="en-US" dirty="0" err="1" smtClean="0"/>
              <a:t>x</a:t>
            </a:r>
            <a:r>
              <a:rPr lang="en-US" dirty="0" smtClean="0"/>
              <a:t> in L[1..2</a:t>
            </a:r>
            <a:r>
              <a:rPr lang="en-US" baseline="30000" dirty="0" smtClean="0"/>
              <a:t>n</a:t>
            </a:r>
            <a:r>
              <a:rPr lang="en-US" dirty="0" smtClean="0"/>
              <a:t>]. 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x</a:t>
            </a:r>
            <a:r>
              <a:rPr lang="en-US" dirty="0" smtClean="0"/>
              <a:t>&gt;L[2</a:t>
            </a:r>
            <a:r>
              <a:rPr lang="en-US" baseline="30000" dirty="0" smtClean="0"/>
              <a:t>n</a:t>
            </a:r>
            <a:r>
              <a:rPr lang="en-US" dirty="0" smtClean="0"/>
              <a:t>] then search for </a:t>
            </a:r>
            <a:r>
              <a:rPr lang="en-US" dirty="0" err="1" smtClean="0"/>
              <a:t>x</a:t>
            </a:r>
            <a:r>
              <a:rPr lang="en-US" dirty="0" smtClean="0"/>
              <a:t> in L[2</a:t>
            </a:r>
            <a:r>
              <a:rPr lang="en-US" baseline="30000" dirty="0" smtClean="0"/>
              <a:t>n</a:t>
            </a:r>
            <a:r>
              <a:rPr lang="en-US" dirty="0" smtClean="0"/>
              <a:t>+1..2</a:t>
            </a:r>
            <a:r>
              <a:rPr lang="en-US" baseline="30000" dirty="0" smtClean="0"/>
              <a:t>n+1</a:t>
            </a:r>
            <a:r>
              <a:rPr lang="en-US" dirty="0" smtClean="0"/>
              <a:t>].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dirty="0" smtClean="0"/>
              <a:t> = # of comparison steps to find an element in a list of length </a:t>
            </a:r>
            <a:r>
              <a:rPr lang="en-US" dirty="0" err="1" smtClean="0"/>
              <a:t>n</a:t>
            </a:r>
            <a:r>
              <a:rPr lang="en-US" dirty="0" smtClean="0"/>
              <a:t> (which is a power of 2)</a:t>
            </a:r>
          </a:p>
          <a:p>
            <a:pPr>
              <a:buNone/>
            </a:pPr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= 1</a:t>
            </a:r>
          </a:p>
          <a:p>
            <a:pPr>
              <a:buNone/>
            </a:pPr>
            <a:r>
              <a:rPr lang="en-US" dirty="0" smtClean="0"/>
              <a:t>D</a:t>
            </a:r>
            <a:r>
              <a:rPr lang="en-US" baseline="-25000" dirty="0" smtClean="0"/>
              <a:t>2n</a:t>
            </a:r>
            <a:r>
              <a:rPr lang="en-US" dirty="0" smtClean="0"/>
              <a:t> = 1+D</a:t>
            </a:r>
            <a:r>
              <a:rPr lang="en-US" baseline="-25000" dirty="0" smtClean="0"/>
              <a:t>n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 = 2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4</a:t>
            </a:r>
            <a:r>
              <a:rPr lang="en-US" dirty="0" smtClean="0"/>
              <a:t> = 3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8</a:t>
            </a:r>
            <a:r>
              <a:rPr lang="en-US" dirty="0" smtClean="0"/>
              <a:t> = 4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Proof: </a:t>
            </a:r>
            <a:r>
              <a:rPr lang="en-US" dirty="0" err="1" smtClean="0"/>
              <a:t>n</a:t>
            </a:r>
            <a:r>
              <a:rPr lang="en-US" dirty="0" smtClean="0"/>
              <a:t>=1 (</a:t>
            </a:r>
            <a:r>
              <a:rPr lang="en-US" dirty="0" err="1" smtClean="0"/>
              <a:t>k</a:t>
            </a:r>
            <a:r>
              <a:rPr lang="en-US" dirty="0" smtClean="0"/>
              <a:t>=0) ✓</a:t>
            </a:r>
          </a:p>
          <a:p>
            <a:pPr>
              <a:buNone/>
            </a:pPr>
            <a:r>
              <a:rPr lang="en-US" dirty="0" smtClean="0"/>
              <a:t>	 Assume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dirty="0" smtClean="0"/>
              <a:t> = 1 + </a:t>
            </a:r>
            <a:r>
              <a:rPr lang="en-US" dirty="0" err="1" smtClean="0"/>
              <a:t>lg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D</a:t>
            </a:r>
            <a:r>
              <a:rPr lang="en-US" baseline="-25000" dirty="0" smtClean="0"/>
              <a:t>2n</a:t>
            </a:r>
            <a:r>
              <a:rPr lang="en-US" dirty="0" smtClean="0"/>
              <a:t> = 1 +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dirty="0" smtClean="0"/>
              <a:t> = 2 + </a:t>
            </a:r>
            <a:r>
              <a:rPr lang="en-US" dirty="0" err="1" smtClean="0"/>
              <a:t>lg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 = 1 + lg(2n) ✓</a:t>
            </a:r>
            <a:endParaRPr lang="en-US" dirty="0"/>
          </a:p>
        </p:txBody>
      </p:sp>
      <p:graphicFrame>
        <p:nvGraphicFramePr>
          <p:cNvPr id="32770" name="Content Placeholder 3"/>
          <p:cNvGraphicFramePr>
            <a:graphicFrameLocks noChangeAspect="1"/>
          </p:cNvGraphicFramePr>
          <p:nvPr/>
        </p:nvGraphicFramePr>
        <p:xfrm>
          <a:off x="2627313" y="1417638"/>
          <a:ext cx="3454400" cy="1608137"/>
        </p:xfrm>
        <a:graphic>
          <a:graphicData uri="http://schemas.openxmlformats.org/presentationml/2006/ole">
            <p:oleObj spid="_x0000_s32770" name="Equation" r:id="rId3" imgW="1473200" imgH="685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1214</TotalTime>
  <Words>752</Words>
  <Application>Microsoft Macintosh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CS20 template</vt:lpstr>
      <vt:lpstr>Equation</vt:lpstr>
      <vt:lpstr>Recurrences</vt:lpstr>
      <vt:lpstr>What is a Recurrence Relation?</vt:lpstr>
      <vt:lpstr>A note on Fibonacci</vt:lpstr>
      <vt:lpstr>Towers of Hanoi</vt:lpstr>
      <vt:lpstr>Recursive Solution</vt:lpstr>
      <vt:lpstr>Conjecture and Prove</vt:lpstr>
      <vt:lpstr>Divide and conquer</vt:lpstr>
      <vt:lpstr>Analysis</vt:lpstr>
      <vt:lpstr>Analysis</vt:lpstr>
      <vt:lpstr>Merge Sort</vt:lpstr>
      <vt:lpstr>Merge Sort Analysis</vt:lpstr>
      <vt:lpstr>Prove the Conjecture</vt:lpstr>
      <vt:lpstr>FINIS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Recurrences</dc:title>
  <dc:creator>Harry Lewis</dc:creator>
  <cp:lastModifiedBy>Harry Lewis</cp:lastModifiedBy>
  <cp:revision>14</cp:revision>
  <dcterms:created xsi:type="dcterms:W3CDTF">2014-04-18T23:07:10Z</dcterms:created>
  <dcterms:modified xsi:type="dcterms:W3CDTF">2014-04-18T23:09:02Z</dcterms:modified>
</cp:coreProperties>
</file>